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5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6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7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945" r:id="rId4"/>
    <p:sldMasterId id="2147483955" r:id="rId5"/>
    <p:sldMasterId id="2147483958" r:id="rId6"/>
    <p:sldMasterId id="2147483970" r:id="rId7"/>
    <p:sldMasterId id="2147483980" r:id="rId8"/>
    <p:sldMasterId id="2147483983" r:id="rId9"/>
  </p:sldMasterIdLst>
  <p:notesMasterIdLst>
    <p:notesMasterId r:id="rId29"/>
  </p:notesMasterIdLst>
  <p:sldIdLst>
    <p:sldId id="257" r:id="rId10"/>
    <p:sldId id="305" r:id="rId11"/>
    <p:sldId id="300" r:id="rId12"/>
    <p:sldId id="295" r:id="rId13"/>
    <p:sldId id="261" r:id="rId14"/>
    <p:sldId id="283" r:id="rId15"/>
    <p:sldId id="262" r:id="rId16"/>
    <p:sldId id="296" r:id="rId17"/>
    <p:sldId id="297" r:id="rId18"/>
    <p:sldId id="288" r:id="rId19"/>
    <p:sldId id="302" r:id="rId20"/>
    <p:sldId id="310" r:id="rId21"/>
    <p:sldId id="289" r:id="rId22"/>
    <p:sldId id="301" r:id="rId23"/>
    <p:sldId id="298" r:id="rId24"/>
    <p:sldId id="308" r:id="rId25"/>
    <p:sldId id="307" r:id="rId26"/>
    <p:sldId id="309" r:id="rId27"/>
    <p:sldId id="299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8012E"/>
    <a:srgbClr val="515151"/>
    <a:srgbClr val="FF0000"/>
    <a:srgbClr val="000000"/>
    <a:srgbClr val="DDCBCD"/>
    <a:srgbClr val="EFE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621" autoAdjust="0"/>
  </p:normalViewPr>
  <p:slideViewPr>
    <p:cSldViewPr>
      <p:cViewPr>
        <p:scale>
          <a:sx n="90" d="100"/>
          <a:sy n="90" d="100"/>
        </p:scale>
        <p:origin x="-510" y="-4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99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47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8137F0C-4B2E-43D0-A453-FE5653AB3860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79D2B9-1BA6-43D1-95DF-1DE1DCBDE8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35751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B83F56A-7316-4C1E-9D7C-A7D311ABA7A8}" type="slidenum">
              <a:rPr lang="en-US" altLang="en-US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CD1216F-C668-4FA2-8920-3E125526A5DF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785EC5D-DBDC-44DE-8FD7-0F82CE2C7E44}" type="slidenum">
              <a:rPr lang="en-US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19200" y="381000"/>
            <a:ext cx="6477000" cy="685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aseline="0">
                <a:solidFill>
                  <a:srgbClr val="9801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219200" y="1600200"/>
            <a:ext cx="7086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rgbClr val="98012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−"/>
              <a:defRPr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06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19200" y="381000"/>
            <a:ext cx="6477000" cy="685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aseline="0">
                <a:solidFill>
                  <a:srgbClr val="9801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219200" y="1600200"/>
            <a:ext cx="7086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rgbClr val="98012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−"/>
              <a:defRPr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052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0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A64986C-E46C-421A-AFC5-C15304F718CB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67B2DBD-22F4-461A-BE4B-3A868A5B6B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412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684E0CB-6675-4D24-B7C2-79B4C74B31D3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936DAC9-DF4B-48C1-BFA8-B91642F22C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163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CB83274-0749-41AC-A44E-60C71F875138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2228B22-508C-43FC-990A-5C4B3846CB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2619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16051F1-3164-402F-ACAA-99AE8A4AFEC9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70C410A-7815-4ADC-953F-4DFD9F6FB7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216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3782B4E-D384-494B-BC7D-673B9FC870DC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BA6E93-25E0-4B39-B726-7FDC8BC574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3303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5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CF2E2BC-BAF2-488E-BA01-EF96C31ED094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16DEF0E-3139-4A63-B0D3-74239BFCB1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5397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51"/>
            <a:ext cx="54864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9E12E98-571B-4300-96AF-5371E2EC9978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0139D5A-433F-49B6-9519-58EEBB2A2D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7413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29E86D1-F209-4633-83B9-98085F709FA9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B5CEFB3-D8E8-4289-BFD4-854881A65B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5893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EC67EC4-DBDE-45AE-A62B-4C22E3C08681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340A44C-8CFB-47D4-9B24-DD864E8AD8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67815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0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0605BF5-3BFD-4532-9FB2-7C44EBAF8352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6C03AAC-0F3F-4593-A9F4-046BA7BA65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24135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C56C4A5-39D5-4B06-B8E7-FB6F9E7784B9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D14C874-5639-49C8-AEE6-75DAD0D345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37253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ED6B7A1-6D07-4ED6-9E69-6FD08F5F7B06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7BD0B85-368E-439B-82F7-F2B7B0A0FA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8664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9C954DF-0082-4C65-80A9-5424DB2BDABF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5BA19F1-7F2B-4DAE-901D-18D6C496D3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18013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B521193-F2EF-4AE7-9CF8-1B9BF392EC0C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2CC564F-5AA2-4C02-86BA-84E3C6292E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88603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F8A233-B16F-486E-BAD6-A03D0E2CA831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563B62-CB7E-49F7-8730-E75108BF5D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96509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24E2E59-440A-4B16-B58F-17BF3E61276C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D26E157-FE4D-4D88-A438-8BECF49D63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47301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5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A3CC99D-2BD3-4B89-8F2A-417D5ACFFC61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CA81A82-58F6-485C-BFAD-42CF3B8EAD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91835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51"/>
            <a:ext cx="54864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802C31E-0DAD-41C4-9C02-1E6484A22C02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9C8B8CB-346D-4B90-9448-8CB4DBB923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64711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0C176AB-9B1F-4DE8-8224-6D94B0B4ABD8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1C266D-FB9D-481F-B112-DA899DEC30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39528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BD924C9-2DDD-4574-B423-86010BBA1990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58135CE-F4AB-429B-B823-AFFFAFB16A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56429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F2EA594-C415-48DA-9A5D-F1EECADA5A6C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83CC782-0676-4030-87B4-2E790A1F07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31512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768BED2-F33D-4E0E-8135-E6C30856EF18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34FB074-C82F-45B7-AE51-1C6F2ED929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23576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8F249EF-9A2C-4EEB-8030-A99B59000136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3390061-D0D4-448F-B64B-DD907F88DF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91312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09B7F9A-A18E-4686-BBB4-5D9C2E1FEAE6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E5D86A9-A715-4191-8FA7-BB5E464973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20699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3778CBF-8F86-4C30-8784-89226ECB8362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E637DC-C9E2-43EE-A0C2-13984E9621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52748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6" y="273049"/>
            <a:ext cx="3008313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1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6" y="1435104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3BDB4FD-7B5F-4D16-AAE4-2812177D8707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891DDD-EFA1-498E-A7D1-A6817E67CA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48331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7"/>
            <a:ext cx="54864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4E11773-904F-431C-A689-3FDD4FB0AEFD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812973E-7D1A-41E3-BADA-7691B1239F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3410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09B5E74-502E-4ABB-AE9F-31C3398B7F86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CFE60F8-A1E0-48F4-A21C-410008230E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5779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14960E3-53D5-4EBD-9F34-D24D678BE839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2F75763-D4D8-41F3-9AA6-B4660127FC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94220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19200" y="381000"/>
            <a:ext cx="6477000" cy="685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aseline="0">
                <a:solidFill>
                  <a:srgbClr val="9801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219200" y="1600200"/>
            <a:ext cx="7086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rgbClr val="98012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−"/>
              <a:defRPr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4754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19200" y="381000"/>
            <a:ext cx="6477000" cy="685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aseline="0">
                <a:solidFill>
                  <a:srgbClr val="9801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219200" y="1600200"/>
            <a:ext cx="7086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rgbClr val="98012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−"/>
              <a:defRPr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0350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0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E41100-E92C-4CC3-BBFA-7695B702C730}" type="datetimeFigureOut">
              <a:rPr lang="en-US"/>
              <a:pPr>
                <a:defRPr/>
              </a:pPr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97C5449-C337-402F-8A1D-741FC3DC55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6280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218C193-223F-43A7-B54B-912E90F0B04A}" type="datetimeFigureOut">
              <a:rPr lang="en-US"/>
              <a:pPr>
                <a:defRPr/>
              </a:pPr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6376040-8781-4DC9-9836-280D831933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790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3EA30BB-B0B6-428F-9A34-0B1E5127C208}" type="datetimeFigureOut">
              <a:rPr lang="en-US"/>
              <a:pPr>
                <a:defRPr/>
              </a:pPr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51F04D4-E92E-469C-8980-60273BDC06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5575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0C8C27D-E801-49D7-89D9-6093B65CF148}" type="datetimeFigureOut">
              <a:rPr lang="en-US"/>
              <a:pPr>
                <a:defRPr/>
              </a:pPr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375A442-478A-41FF-9D5D-7DC7643807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6981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2EE9FB2-8774-4713-92D8-EFB2335F6F0E}" type="datetimeFigureOut">
              <a:rPr lang="en-US"/>
              <a:pPr>
                <a:defRPr/>
              </a:pPr>
              <a:t>6/23/2017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DCCF411-14F2-4F37-87C8-2F4A920179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8420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B1D070A-7C52-441A-86DF-1269A4949FB4}" type="datetimeFigureOut">
              <a:rPr lang="en-US"/>
              <a:pPr>
                <a:defRPr/>
              </a:pPr>
              <a:t>6/23/2017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B73E1AA-5F15-4858-9C30-33F1990B74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0302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DB48AEF-468F-4822-8799-06A2535A54CC}" type="datetimeFigureOut">
              <a:rPr lang="en-US"/>
              <a:pPr>
                <a:defRPr/>
              </a:pPr>
              <a:t>6/23/2017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EBBCCF1-C720-4396-84FB-1AC3F2FDC9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835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5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96B680B-8A6C-4EE1-AF89-AF19F69A50E6}" type="datetimeFigureOut">
              <a:rPr lang="en-US"/>
              <a:pPr>
                <a:defRPr/>
              </a:pPr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464303E-5952-4B37-9AF4-4DA6B260B1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5141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51"/>
            <a:ext cx="54864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A019E59-FE3D-4D35-BC66-C958D88FF2B6}" type="datetimeFigureOut">
              <a:rPr lang="en-US"/>
              <a:pPr>
                <a:defRPr/>
              </a:pPr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8D3D29-E98E-423B-8B0E-2E63A64F76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684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4EBE227-3039-48C3-A41C-0009F5954528}" type="datetimeFigureOut">
              <a:rPr lang="en-US"/>
              <a:pPr>
                <a:defRPr/>
              </a:pPr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9EEE9C4-0064-4DF7-BF35-93C9211B3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8930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80CEF11-E8E9-4DAE-A6B9-115CF98FA372}" type="datetimeFigureOut">
              <a:rPr lang="en-US"/>
              <a:pPr>
                <a:defRPr/>
              </a:pPr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1EE39FF-2772-4A64-9B2A-904BF71E3E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5353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A95FB41-BCC3-420F-92BC-31348A153458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2C296CC-CE6E-4763-A621-169491328C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60707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752FAA9-67FD-4DEB-83AF-F445DD11D1EF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CBE931C-8AB7-4D39-BCC1-0096A6416C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66168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1C8E05E-A20F-4414-9968-314583A2C4A2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03C6367-758F-423B-88D4-9F9213024B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443615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80CE77F-4DF1-42B3-852E-458B89CAE7C0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221B630-1F77-4703-B8B3-23C1B538B4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8177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E9CD88C-D744-402A-B12C-99DD49CCC1E7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028A0C9-7A44-4340-B5DC-75F648592C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3766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8" y="273049"/>
            <a:ext cx="3008313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8" y="1435104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8064419-2FC3-4B69-963B-1D8E31ED412E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72F1A82-D268-4CC4-A18F-DBBC7CF7AB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76201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0F41B-84B9-4299-B2E9-7126DB2B17FF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B64202-37B5-4F4A-B5DF-0C530468F3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23359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4CB906C-8584-4335-A29A-A8846B280525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327BC0D-8BBB-4AF1-9200-30C6BC4789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31109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49340E5-73E9-48F7-9993-2F5994B5545C}" type="datetimeFigureOut">
              <a:rPr lang="en-US" altLang="en-US"/>
              <a:pPr>
                <a:defRPr/>
              </a:pPr>
              <a:t>6/23/2017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41CA299-28E7-4C46-90CD-F5D2D0DD1C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65481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19200" y="381000"/>
            <a:ext cx="6477000" cy="685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aseline="0">
                <a:solidFill>
                  <a:srgbClr val="9801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219200" y="1600200"/>
            <a:ext cx="7086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rgbClr val="98012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−"/>
              <a:defRPr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9538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19200" y="381000"/>
            <a:ext cx="6477000" cy="685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aseline="0">
                <a:solidFill>
                  <a:srgbClr val="9801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219200" y="1600200"/>
            <a:ext cx="7086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rgbClr val="98012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−"/>
              <a:defRPr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7842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46CFA21-79C4-428C-8183-D586F687A202}" type="datetimeFigureOut">
              <a:rPr lang="en-US"/>
              <a:pPr>
                <a:defRPr/>
              </a:pPr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349D4C1-A646-40AF-A5E9-5D5A47BC51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48682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4458B32-4C9B-47CE-9DD7-93FC6AEBAAF7}" type="datetimeFigureOut">
              <a:rPr lang="en-US"/>
              <a:pPr>
                <a:defRPr/>
              </a:pPr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589D66F-7DFA-48A2-A526-13F677018B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66173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01F180-B796-4066-90DD-9D688C29E87C}" type="datetimeFigureOut">
              <a:rPr lang="en-US"/>
              <a:pPr>
                <a:defRPr/>
              </a:pPr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CDB24E9-74B1-465B-9737-48AF7005D0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02762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796DC76-F552-438B-8B7C-F7349EF415D2}" type="datetimeFigureOut">
              <a:rPr lang="en-US"/>
              <a:pPr>
                <a:defRPr/>
              </a:pPr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AF0634F-0B3C-4864-85F5-C8FDC11B9C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80159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C7AE947-09E6-452C-BC4D-098AF75FFFBE}" type="datetimeFigureOut">
              <a:rPr lang="en-US"/>
              <a:pPr>
                <a:defRPr/>
              </a:pPr>
              <a:t>6/23/2017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B7FFB47-15CA-46CE-B648-74CFFB6407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0634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8B9F4BE-C61A-4A4F-9AE4-B7123152F14A}" type="datetimeFigureOut">
              <a:rPr lang="en-US"/>
              <a:pPr>
                <a:defRPr/>
              </a:pPr>
              <a:t>6/23/2017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50A396D-EC73-4F02-84A5-5E3A5B3111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89166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7521ED8-B6AC-43DD-8475-67FCD9CDF505}" type="datetimeFigureOut">
              <a:rPr lang="en-US"/>
              <a:pPr>
                <a:defRPr/>
              </a:pPr>
              <a:t>6/23/2017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1C9389C-17F8-452F-B8FA-1C6A0DC5A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64208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273049"/>
            <a:ext cx="3008313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4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C3475B2-7A06-4F8A-98E8-69BE28B3FE1D}" type="datetimeFigureOut">
              <a:rPr lang="en-US"/>
              <a:pPr>
                <a:defRPr/>
              </a:pPr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FC54816-C0D7-4D83-BD7B-687BC227FE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15629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76C86B9-2FB0-475B-BDFF-8FDAC555026D}" type="datetimeFigureOut">
              <a:rPr lang="en-US"/>
              <a:pPr>
                <a:defRPr/>
              </a:pPr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C2779B-3F23-4E16-BF8C-538E534C3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95617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A5763AB-9168-4DB9-9583-EDACFDDFA0DE}" type="datetimeFigureOut">
              <a:rPr lang="en-US"/>
              <a:pPr>
                <a:defRPr/>
              </a:pPr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3FEE5E7-6B73-4DB8-9E21-F1B1E83BD4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1371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671FC4B-6F66-4101-9680-387D9AF1C4CA}" type="datetimeFigureOut">
              <a:rPr lang="en-US"/>
              <a:pPr>
                <a:defRPr/>
              </a:pPr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671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D086AAB-A04F-4480-B456-2490D9E272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58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27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49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4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6605588"/>
            <a:ext cx="9144000" cy="252412"/>
          </a:xfrm>
          <a:prstGeom prst="rect">
            <a:avLst/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1027" name="Picture 7" descr="LogoForPPwhit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5897563"/>
            <a:ext cx="1084263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336" r:id="rId1"/>
    <p:sldLayoutId id="2147486337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NRG PPCoverNewOptionTop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50"/>
            <a:ext cx="9144000" cy="204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1981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Title</a:t>
            </a:r>
          </a:p>
        </p:txBody>
      </p:sp>
      <p:sp>
        <p:nvSpPr>
          <p:cNvPr id="2052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838200" y="3429000"/>
            <a:ext cx="7467600" cy="314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342" r:id="rId1"/>
    <p:sldLayoutId id="2147486343" r:id="rId2"/>
    <p:sldLayoutId id="2147486344" r:id="rId3"/>
    <p:sldLayoutId id="2147486345" r:id="rId4"/>
    <p:sldLayoutId id="2147486346" r:id="rId5"/>
    <p:sldLayoutId id="2147486347" r:id="rId6"/>
    <p:sldLayoutId id="2147486348" r:id="rId7"/>
    <p:sldLayoutId id="2147486349" r:id="rId8"/>
    <p:sldLayoutId id="2147486350" r:id="rId9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98012E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6605588"/>
            <a:ext cx="9144000" cy="252412"/>
          </a:xfrm>
          <a:prstGeom prst="rect">
            <a:avLst/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3075" name="Picture 7" descr="LogoForPPGRAY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5886450"/>
            <a:ext cx="1085850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351" r:id="rId1"/>
    <p:sldLayoutId id="2147486352" r:id="rId2"/>
    <p:sldLayoutId id="2147486353" r:id="rId3"/>
    <p:sldLayoutId id="2147486354" r:id="rId4"/>
    <p:sldLayoutId id="2147486355" r:id="rId5"/>
    <p:sldLayoutId id="2147486356" r:id="rId6"/>
    <p:sldLayoutId id="2147486357" r:id="rId7"/>
    <p:sldLayoutId id="2147486358" r:id="rId8"/>
    <p:sldLayoutId id="2147486359" r:id="rId9"/>
    <p:sldLayoutId id="2147486360" r:id="rId10"/>
    <p:sldLayoutId id="21474863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NRG PPCoverNewOptionTop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50"/>
            <a:ext cx="9144000" cy="204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1981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Title</a:t>
            </a:r>
          </a:p>
        </p:txBody>
      </p:sp>
      <p:sp>
        <p:nvSpPr>
          <p:cNvPr id="4100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838200" y="3429000"/>
            <a:ext cx="7467600" cy="314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4101" name="Picture 6" descr="NRG PPCoverNewOptionTop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50"/>
            <a:ext cx="9144000" cy="204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362" r:id="rId1"/>
    <p:sldLayoutId id="2147486363" r:id="rId2"/>
    <p:sldLayoutId id="2147486364" r:id="rId3"/>
    <p:sldLayoutId id="2147486365" r:id="rId4"/>
    <p:sldLayoutId id="2147486366" r:id="rId5"/>
    <p:sldLayoutId id="2147486367" r:id="rId6"/>
    <p:sldLayoutId id="2147486368" r:id="rId7"/>
    <p:sldLayoutId id="2147486369" r:id="rId8"/>
    <p:sldLayoutId id="2147486370" r:id="rId9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98012E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605588"/>
            <a:ext cx="9144000" cy="252412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123" name="Picture 7" descr="LogoForPPwhit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5897563"/>
            <a:ext cx="1084263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338" r:id="rId1"/>
    <p:sldLayoutId id="2147486339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605588"/>
            <a:ext cx="9144000" cy="252412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147" name="Picture 7" descr="LogoForPPGRAY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5886450"/>
            <a:ext cx="1085850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371" r:id="rId1"/>
    <p:sldLayoutId id="2147486372" r:id="rId2"/>
    <p:sldLayoutId id="2147486373" r:id="rId3"/>
    <p:sldLayoutId id="2147486374" r:id="rId4"/>
    <p:sldLayoutId id="2147486375" r:id="rId5"/>
    <p:sldLayoutId id="2147486376" r:id="rId6"/>
    <p:sldLayoutId id="2147486377" r:id="rId7"/>
    <p:sldLayoutId id="2147486378" r:id="rId8"/>
    <p:sldLayoutId id="2147486379" r:id="rId9"/>
    <p:sldLayoutId id="2147486380" r:id="rId10"/>
    <p:sldLayoutId id="214748638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NRG PPCoverNewOptionTop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50"/>
            <a:ext cx="9144000" cy="204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1981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Title</a:t>
            </a:r>
          </a:p>
        </p:txBody>
      </p:sp>
      <p:sp>
        <p:nvSpPr>
          <p:cNvPr id="7172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838200" y="3429000"/>
            <a:ext cx="7467600" cy="314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7173" name="Picture 6" descr="NRG PPCoverNewOptionTop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50"/>
            <a:ext cx="9144000" cy="204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382" r:id="rId1"/>
    <p:sldLayoutId id="2147486383" r:id="rId2"/>
    <p:sldLayoutId id="2147486384" r:id="rId3"/>
    <p:sldLayoutId id="2147486385" r:id="rId4"/>
    <p:sldLayoutId id="2147486386" r:id="rId5"/>
    <p:sldLayoutId id="2147486387" r:id="rId6"/>
    <p:sldLayoutId id="2147486388" r:id="rId7"/>
    <p:sldLayoutId id="2147486389" r:id="rId8"/>
    <p:sldLayoutId id="2147486390" r:id="rId9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98012E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98012E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605588"/>
            <a:ext cx="9144000" cy="252412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195" name="Picture 7" descr="LogoForPPwhit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5897563"/>
            <a:ext cx="1084263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340" r:id="rId1"/>
    <p:sldLayoutId id="2147486341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605588"/>
            <a:ext cx="9144000" cy="252412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219" name="Picture 7" descr="LogoForPPGRAY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5886450"/>
            <a:ext cx="1085850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391" r:id="rId1"/>
    <p:sldLayoutId id="2147486392" r:id="rId2"/>
    <p:sldLayoutId id="2147486393" r:id="rId3"/>
    <p:sldLayoutId id="2147486394" r:id="rId4"/>
    <p:sldLayoutId id="2147486395" r:id="rId5"/>
    <p:sldLayoutId id="2147486396" r:id="rId6"/>
    <p:sldLayoutId id="2147486397" r:id="rId7"/>
    <p:sldLayoutId id="2147486398" r:id="rId8"/>
    <p:sldLayoutId id="2147486399" r:id="rId9"/>
    <p:sldLayoutId id="2147486400" r:id="rId10"/>
    <p:sldLayoutId id="214748640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Ross_a_abrams@rush.edu" TargetMode="Externa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3"/>
          <p:cNvSpPr>
            <a:spLocks noGrp="1"/>
          </p:cNvSpPr>
          <p:nvPr>
            <p:ph type="ctrTitle"/>
          </p:nvPr>
        </p:nvSpPr>
        <p:spPr>
          <a:xfrm>
            <a:off x="571500" y="2286000"/>
            <a:ext cx="8115300" cy="29718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/>
            </a:r>
            <a:br>
              <a:rPr lang="en-US" altLang="en-US" dirty="0" smtClean="0">
                <a:ea typeface="ＭＳ Ｐゴシック" pitchFamily="34" charset="-128"/>
              </a:rPr>
            </a:br>
            <a:r>
              <a:rPr lang="en-US" altLang="en-US" b="1" dirty="0" smtClean="0"/>
              <a:t>NRG Oncology/RTOG </a:t>
            </a:r>
            <a:r>
              <a:rPr lang="en-US" altLang="en-US" b="1" dirty="0"/>
              <a:t>0848: </a:t>
            </a:r>
            <a:r>
              <a:rPr lang="en-US" altLang="en-US" b="1" dirty="0" smtClean="0"/>
              <a:t/>
            </a:r>
            <a:br>
              <a:rPr lang="en-US" altLang="en-US" b="1" dirty="0" smtClean="0"/>
            </a:br>
            <a:r>
              <a:rPr lang="en-US" b="1" dirty="0" smtClean="0"/>
              <a:t>A Phase II-R and a Phase III Trial Evaluating Both </a:t>
            </a:r>
            <a:r>
              <a:rPr lang="en-US" b="1" dirty="0" err="1" smtClean="0"/>
              <a:t>Erlotinib</a:t>
            </a:r>
            <a:r>
              <a:rPr lang="en-US" b="1" dirty="0" smtClean="0"/>
              <a:t> (</a:t>
            </a:r>
            <a:r>
              <a:rPr lang="en-US" b="1" dirty="0" err="1" smtClean="0"/>
              <a:t>Ph</a:t>
            </a:r>
            <a:r>
              <a:rPr lang="en-US" b="1" dirty="0" smtClean="0"/>
              <a:t> II-R) and </a:t>
            </a:r>
            <a:r>
              <a:rPr lang="en-US" b="1" dirty="0" err="1" smtClean="0"/>
              <a:t>Chemoradiation</a:t>
            </a:r>
            <a:r>
              <a:rPr lang="en-US" b="1" dirty="0" smtClean="0"/>
              <a:t> (</a:t>
            </a:r>
            <a:r>
              <a:rPr lang="en-US" b="1" dirty="0" err="1" smtClean="0"/>
              <a:t>Ph</a:t>
            </a:r>
            <a:r>
              <a:rPr lang="en-US" b="1" dirty="0" smtClean="0"/>
              <a:t> III) as Adjuvant Treatment for Patients with Resected Head of Pancreas Adenocarcinoma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altLang="en-US" i="1" dirty="0" smtClean="0">
              <a:ea typeface="ＭＳ Ｐゴシック" pitchFamily="34" charset="-128"/>
            </a:endParaRPr>
          </a:p>
        </p:txBody>
      </p:sp>
      <p:sp>
        <p:nvSpPr>
          <p:cNvPr id="74755" name="TextBox 8"/>
          <p:cNvSpPr txBox="1">
            <a:spLocks noChangeArrowheads="1"/>
          </p:cNvSpPr>
          <p:nvPr/>
        </p:nvSpPr>
        <p:spPr bwMode="auto">
          <a:xfrm>
            <a:off x="3090530" y="5943600"/>
            <a:ext cx="3429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1600" b="1" dirty="0"/>
              <a:t>Ross A. Abrams, M.D.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1600" b="1" dirty="0" smtClean="0"/>
              <a:t>Webinar </a:t>
            </a:r>
            <a:r>
              <a:rPr lang="en-US" altLang="en-US" sz="1600" b="1" dirty="0" smtClean="0"/>
              <a:t>June 23, 2017</a:t>
            </a:r>
            <a:endParaRPr lang="en-US" alt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85800" y="152400"/>
            <a:ext cx="7620000" cy="685800"/>
          </a:xfrm>
        </p:spPr>
        <p:txBody>
          <a:bodyPr/>
          <a:lstStyle/>
          <a:p>
            <a:r>
              <a:rPr lang="en-US" altLang="en-US" b="1" dirty="0" smtClean="0"/>
              <a:t>NRG/RTOG </a:t>
            </a:r>
            <a:r>
              <a:rPr lang="en-US" altLang="en-US" b="1" dirty="0"/>
              <a:t>0848: Study Objectives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81000" y="990600"/>
            <a:ext cx="8763000" cy="4419600"/>
          </a:xfrm>
        </p:spPr>
        <p:txBody>
          <a:bodyPr/>
          <a:lstStyle/>
          <a:p>
            <a:pPr marL="0" lvl="2" indent="0">
              <a:buNone/>
            </a:pPr>
            <a:r>
              <a:rPr lang="en-US" altLang="en-US" b="1" dirty="0">
                <a:ea typeface="ＭＳ Ｐゴシック" pitchFamily="34" charset="-128"/>
              </a:rPr>
              <a:t>Phase IIR: </a:t>
            </a:r>
            <a:r>
              <a:rPr lang="en-US" altLang="en-US" b="1" dirty="0" err="1">
                <a:ea typeface="ＭＳ Ｐゴシック" pitchFamily="34" charset="-128"/>
              </a:rPr>
              <a:t>Erlotinib</a:t>
            </a:r>
            <a:r>
              <a:rPr lang="en-US" altLang="en-US" b="1" dirty="0">
                <a:ea typeface="ＭＳ Ｐゴシック" pitchFamily="34" charset="-128"/>
              </a:rPr>
              <a:t> Question </a:t>
            </a:r>
            <a:r>
              <a:rPr lang="en-US" altLang="en-US" dirty="0">
                <a:ea typeface="ＭＳ Ｐゴシック" pitchFamily="34" charset="-128"/>
              </a:rPr>
              <a:t>– </a:t>
            </a:r>
            <a:r>
              <a:rPr lang="en-US" altLang="en-US" sz="2200" dirty="0">
                <a:ea typeface="ＭＳ Ｐゴシック" pitchFamily="34" charset="-128"/>
              </a:rPr>
              <a:t>To determine whether the addition of </a:t>
            </a:r>
            <a:r>
              <a:rPr lang="en-US" altLang="en-US" sz="2200" dirty="0" err="1">
                <a:ea typeface="ＭＳ Ｐゴシック" pitchFamily="34" charset="-128"/>
              </a:rPr>
              <a:t>erlotinib</a:t>
            </a:r>
            <a:r>
              <a:rPr lang="en-US" altLang="en-US" sz="2200" dirty="0">
                <a:ea typeface="ＭＳ Ｐゴシック" pitchFamily="34" charset="-128"/>
              </a:rPr>
              <a:t> to gemcitabine adjuvant chemotherapy shows a signal for improved survival as compared to gemcitabine alone following R0 or R1 resection of head of pancreas adenocarcinoma</a:t>
            </a:r>
          </a:p>
          <a:p>
            <a:pPr marL="0" lvl="2" indent="0">
              <a:buNone/>
            </a:pPr>
            <a:endParaRPr lang="en-US" altLang="en-US" dirty="0">
              <a:ea typeface="ＭＳ Ｐゴシック" pitchFamily="34" charset="-128"/>
            </a:endParaRPr>
          </a:p>
          <a:p>
            <a:pPr marL="0" lvl="2" indent="0">
              <a:buNone/>
            </a:pPr>
            <a:r>
              <a:rPr lang="en-US" altLang="en-US" b="1" dirty="0">
                <a:ea typeface="ＭＳ Ｐゴシック" pitchFamily="34" charset="-128"/>
              </a:rPr>
              <a:t>Phase III: Radiation Question (</a:t>
            </a:r>
            <a:r>
              <a:rPr lang="en-US" altLang="en-US" b="1" i="1" dirty="0">
                <a:ea typeface="ＭＳ Ｐゴシック" pitchFamily="34" charset="-128"/>
              </a:rPr>
              <a:t>still accruing) </a:t>
            </a:r>
            <a:r>
              <a:rPr lang="en-US" altLang="en-US" i="1" dirty="0">
                <a:ea typeface="ＭＳ Ｐゴシック" pitchFamily="34" charset="-128"/>
              </a:rPr>
              <a:t>– </a:t>
            </a:r>
            <a:r>
              <a:rPr lang="en-US" altLang="en-US" sz="2200" dirty="0">
                <a:ea typeface="ＭＳ Ｐゴシック" pitchFamily="34" charset="-128"/>
              </a:rPr>
              <a:t>To determine whether the use of concurrent </a:t>
            </a:r>
            <a:r>
              <a:rPr lang="en-US" altLang="en-US" sz="2200" b="1" dirty="0" err="1" smtClean="0">
                <a:ea typeface="ＭＳ Ｐゴシック" pitchFamily="34" charset="-128"/>
              </a:rPr>
              <a:t>chemoradiation</a:t>
            </a:r>
            <a:r>
              <a:rPr lang="en-US" altLang="en-US" sz="2200" dirty="0" smtClean="0">
                <a:ea typeface="ＭＳ Ｐゴシック" pitchFamily="34" charset="-128"/>
              </a:rPr>
              <a:t> </a:t>
            </a:r>
            <a:r>
              <a:rPr lang="en-US" altLang="en-US" sz="2200" dirty="0">
                <a:ea typeface="ＭＳ Ｐゴシック" pitchFamily="34" charset="-128"/>
              </a:rPr>
              <a:t>following adjuvant </a:t>
            </a:r>
            <a:r>
              <a:rPr lang="en-US" altLang="en-US" sz="2200" dirty="0" smtClean="0">
                <a:ea typeface="ＭＳ Ｐゴシック" pitchFamily="34" charset="-128"/>
              </a:rPr>
              <a:t>chemotherapy further </a:t>
            </a:r>
            <a:r>
              <a:rPr lang="en-US" altLang="en-US" sz="2200" dirty="0">
                <a:ea typeface="ＭＳ Ｐゴシック" pitchFamily="34" charset="-128"/>
              </a:rPr>
              <a:t>enhances </a:t>
            </a:r>
            <a:r>
              <a:rPr lang="en-US" altLang="en-US" sz="2200" dirty="0" smtClean="0">
                <a:ea typeface="ＭＳ Ｐゴシック" pitchFamily="34" charset="-128"/>
              </a:rPr>
              <a:t>overall survival, </a:t>
            </a:r>
            <a:r>
              <a:rPr lang="en-US" altLang="en-US" sz="2200" dirty="0">
                <a:ea typeface="ＭＳ Ｐゴシック" pitchFamily="34" charset="-128"/>
              </a:rPr>
              <a:t>for </a:t>
            </a:r>
            <a:r>
              <a:rPr lang="en-US" altLang="en-US" sz="2200" dirty="0" smtClean="0">
                <a:ea typeface="ＭＳ Ｐゴシック" pitchFamily="34" charset="-128"/>
              </a:rPr>
              <a:t>patients without </a:t>
            </a:r>
            <a:r>
              <a:rPr lang="en-US" altLang="en-US" sz="2200" dirty="0">
                <a:ea typeface="ＭＳ Ｐゴシック" pitchFamily="34" charset="-128"/>
              </a:rPr>
              <a:t>evidence of progressive disease after 5 months of adjuvant chemotherapy.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475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219200" y="76200"/>
            <a:ext cx="6477000" cy="685800"/>
          </a:xfrm>
        </p:spPr>
        <p:txBody>
          <a:bodyPr/>
          <a:lstStyle/>
          <a:p>
            <a:r>
              <a:rPr lang="en-US" b="1" dirty="0" smtClean="0"/>
              <a:t>Study Chairs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228600" y="609600"/>
            <a:ext cx="9067800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 smtClean="0"/>
              <a:t>	</a:t>
            </a:r>
            <a:r>
              <a:rPr lang="en-US" sz="1300" b="1" u="sng" dirty="0" smtClean="0"/>
              <a:t>Radiation Oncology							</a:t>
            </a:r>
          </a:p>
          <a:p>
            <a:r>
              <a:rPr lang="en-US" sz="1300" b="1" dirty="0"/>
              <a:t>	</a:t>
            </a:r>
            <a:r>
              <a:rPr lang="en-US" sz="1300" b="1" dirty="0" smtClean="0"/>
              <a:t>Ross </a:t>
            </a:r>
            <a:r>
              <a:rPr lang="en-US" sz="1300" b="1" dirty="0"/>
              <a:t>A. Abrams, M.D. (Principal Investigator)	</a:t>
            </a:r>
            <a:r>
              <a:rPr lang="en-US" sz="1300" b="1" dirty="0" smtClean="0"/>
              <a:t>	NRG </a:t>
            </a:r>
            <a:r>
              <a:rPr lang="en-US" sz="1300" b="1" dirty="0"/>
              <a:t>Oncology</a:t>
            </a:r>
          </a:p>
          <a:p>
            <a:r>
              <a:rPr lang="en-US" sz="1300" b="1" dirty="0"/>
              <a:t>	William Regine, M.D.	</a:t>
            </a:r>
            <a:r>
              <a:rPr lang="en-US" sz="1300" b="1" dirty="0" smtClean="0"/>
              <a:t>			NRG </a:t>
            </a:r>
            <a:r>
              <a:rPr lang="en-US" sz="1300" b="1" dirty="0"/>
              <a:t>Oncology</a:t>
            </a:r>
          </a:p>
          <a:p>
            <a:r>
              <a:rPr lang="en-US" sz="1300" b="1" dirty="0"/>
              <a:t>	</a:t>
            </a:r>
            <a:r>
              <a:rPr lang="de-DE" sz="1300" b="1" dirty="0"/>
              <a:t>Karyn A. Goodman, M.D.	</a:t>
            </a:r>
            <a:r>
              <a:rPr lang="de-DE" sz="1300" b="1" dirty="0" smtClean="0"/>
              <a:t>		</a:t>
            </a:r>
            <a:r>
              <a:rPr lang="en-US" sz="1300" b="1" dirty="0" smtClean="0"/>
              <a:t>NRG Oncology</a:t>
            </a:r>
          </a:p>
          <a:p>
            <a:r>
              <a:rPr lang="de-DE" sz="1300" b="1" dirty="0"/>
              <a:t>	Anuradha Bapsi Chakravarthy, M.D. 	</a:t>
            </a:r>
            <a:r>
              <a:rPr lang="de-DE" sz="1300" b="1" dirty="0" smtClean="0"/>
              <a:t>	ECOG-</a:t>
            </a:r>
            <a:r>
              <a:rPr lang="en-US" sz="1300" b="1" dirty="0"/>
              <a:t>ACRIN</a:t>
            </a:r>
          </a:p>
          <a:p>
            <a:r>
              <a:rPr lang="de-DE" sz="1300" b="1" dirty="0"/>
              <a:t> </a:t>
            </a:r>
            <a:endParaRPr lang="en-US" sz="1300" b="1" dirty="0"/>
          </a:p>
          <a:p>
            <a:r>
              <a:rPr lang="en-US" sz="1300" b="1" dirty="0"/>
              <a:t>	</a:t>
            </a:r>
            <a:r>
              <a:rPr lang="en-US" sz="1300" b="1" u="sng" dirty="0"/>
              <a:t>Medical </a:t>
            </a:r>
            <a:r>
              <a:rPr lang="en-US" sz="1300" b="1" u="sng" dirty="0" smtClean="0"/>
              <a:t>Oncology						</a:t>
            </a:r>
            <a:r>
              <a:rPr lang="en-US" sz="1300" b="1" u="sng" dirty="0"/>
              <a:t>	</a:t>
            </a:r>
            <a:endParaRPr lang="en-US" sz="1300" b="1" dirty="0"/>
          </a:p>
          <a:p>
            <a:r>
              <a:rPr lang="en-US" sz="1300" b="1" dirty="0"/>
              <a:t>	</a:t>
            </a:r>
            <a:r>
              <a:rPr lang="de-DE" sz="1300" b="1" dirty="0"/>
              <a:t>Howard Safran, M.D.	</a:t>
            </a:r>
            <a:r>
              <a:rPr lang="de-DE" sz="1300" b="1" dirty="0" smtClean="0"/>
              <a:t>			</a:t>
            </a:r>
            <a:r>
              <a:rPr lang="en-US" sz="1300" b="1" dirty="0" smtClean="0"/>
              <a:t>NRG </a:t>
            </a:r>
            <a:r>
              <a:rPr lang="en-US" sz="1300" b="1" dirty="0"/>
              <a:t>Oncology</a:t>
            </a:r>
          </a:p>
          <a:p>
            <a:r>
              <a:rPr lang="de-DE" sz="1300" b="1" dirty="0"/>
              <a:t>	Malcolm Moore, M.D.	</a:t>
            </a:r>
            <a:r>
              <a:rPr lang="de-DE" sz="1300" b="1" dirty="0" smtClean="0"/>
              <a:t>			</a:t>
            </a:r>
            <a:r>
              <a:rPr lang="en-US" sz="1300" b="1" dirty="0" smtClean="0"/>
              <a:t>NRG </a:t>
            </a:r>
            <a:r>
              <a:rPr lang="en-US" sz="1300" b="1" dirty="0"/>
              <a:t>Oncology</a:t>
            </a:r>
          </a:p>
          <a:p>
            <a:r>
              <a:rPr lang="de-DE" sz="1300" b="1" dirty="0"/>
              <a:t>	Philip A Philip, M.D., Ph.D., F.R.C.P.	</a:t>
            </a:r>
            <a:r>
              <a:rPr lang="de-DE" sz="1300" b="1" dirty="0" smtClean="0"/>
              <a:t>		</a:t>
            </a:r>
            <a:r>
              <a:rPr lang="en-US" sz="1300" b="1" dirty="0" smtClean="0"/>
              <a:t>SWOG</a:t>
            </a:r>
            <a:r>
              <a:rPr lang="de-DE" sz="1300" b="1" dirty="0"/>
              <a:t>	</a:t>
            </a:r>
            <a:endParaRPr lang="de-DE" sz="1300" b="1" dirty="0" smtClean="0"/>
          </a:p>
          <a:p>
            <a:r>
              <a:rPr lang="de-DE" sz="1300" b="1" dirty="0"/>
              <a:t>	</a:t>
            </a:r>
            <a:r>
              <a:rPr lang="de-DE" sz="1300" b="1" dirty="0" smtClean="0"/>
              <a:t>Eileen</a:t>
            </a:r>
            <a:r>
              <a:rPr lang="en-US" sz="1300" b="1" dirty="0" smtClean="0"/>
              <a:t> </a:t>
            </a:r>
            <a:r>
              <a:rPr lang="en-US" sz="1300" b="1" dirty="0"/>
              <a:t>O’Reilly, MD 	</a:t>
            </a:r>
            <a:r>
              <a:rPr lang="en-US" sz="1300" b="1" dirty="0" smtClean="0"/>
              <a:t>			Alliance</a:t>
            </a:r>
            <a:endParaRPr lang="en-US" sz="1300" b="1" dirty="0"/>
          </a:p>
          <a:p>
            <a:r>
              <a:rPr lang="de-DE" sz="1300" b="1" dirty="0"/>
              <a:t> </a:t>
            </a:r>
            <a:endParaRPr lang="en-US" sz="1300" b="1" dirty="0"/>
          </a:p>
          <a:p>
            <a:r>
              <a:rPr lang="en-US" sz="1300" b="1" dirty="0"/>
              <a:t>	</a:t>
            </a:r>
            <a:r>
              <a:rPr lang="en-US" sz="1300" b="1" u="sng" dirty="0"/>
              <a:t>Surgical Oncology	</a:t>
            </a:r>
            <a:r>
              <a:rPr lang="en-US" sz="1300" b="1" u="sng" dirty="0" smtClean="0"/>
              <a:t>						</a:t>
            </a:r>
            <a:endParaRPr lang="en-US" sz="1300" b="1" dirty="0"/>
          </a:p>
          <a:p>
            <a:r>
              <a:rPr lang="en-US" sz="1300" b="1" dirty="0"/>
              <a:t>	</a:t>
            </a:r>
            <a:r>
              <a:rPr lang="de-DE" sz="1300" b="1" dirty="0"/>
              <a:t>Adam Berger, M.D.	</a:t>
            </a:r>
            <a:r>
              <a:rPr lang="de-DE" sz="1300" b="1" dirty="0" smtClean="0"/>
              <a:t>			</a:t>
            </a:r>
            <a:r>
              <a:rPr lang="en-US" sz="1300" b="1" dirty="0" smtClean="0"/>
              <a:t>NRG </a:t>
            </a:r>
            <a:r>
              <a:rPr lang="en-US" sz="1300" b="1" dirty="0"/>
              <a:t>Oncology</a:t>
            </a:r>
          </a:p>
          <a:p>
            <a:r>
              <a:rPr lang="de-DE" sz="1300" b="1" dirty="0"/>
              <a:t>	Andrew M. Lowy, M.D.	</a:t>
            </a:r>
            <a:r>
              <a:rPr lang="de-DE" sz="1300" b="1" dirty="0" smtClean="0"/>
              <a:t>			</a:t>
            </a:r>
            <a:r>
              <a:rPr lang="en-US" sz="1300" b="1" dirty="0" smtClean="0"/>
              <a:t>SWOG</a:t>
            </a:r>
            <a:endParaRPr lang="en-US" sz="1300" b="1" dirty="0"/>
          </a:p>
          <a:p>
            <a:r>
              <a:rPr lang="de-DE" sz="1300" b="1" dirty="0"/>
              <a:t> </a:t>
            </a:r>
            <a:endParaRPr lang="en-US" sz="1300" b="1" dirty="0"/>
          </a:p>
          <a:p>
            <a:r>
              <a:rPr lang="en-US" sz="1300" b="1" dirty="0"/>
              <a:t>	</a:t>
            </a:r>
            <a:r>
              <a:rPr lang="en-US" sz="1300" b="1" u="sng" dirty="0"/>
              <a:t>Medical Physics	</a:t>
            </a:r>
            <a:r>
              <a:rPr lang="en-US" sz="1300" b="1" u="sng" dirty="0" smtClean="0"/>
              <a:t>						</a:t>
            </a:r>
            <a:endParaRPr lang="en-US" sz="1300" b="1" dirty="0"/>
          </a:p>
          <a:p>
            <a:r>
              <a:rPr lang="en-US" sz="1300" b="1" dirty="0"/>
              <a:t>	</a:t>
            </a:r>
            <a:r>
              <a:rPr lang="de-DE" sz="1300" b="1" dirty="0"/>
              <a:t>Michael Gillin, Ph.D.	</a:t>
            </a:r>
            <a:r>
              <a:rPr lang="de-DE" sz="1300" b="1" dirty="0" smtClean="0"/>
              <a:t>			</a:t>
            </a:r>
            <a:r>
              <a:rPr lang="en-US" sz="1300" b="1" dirty="0" smtClean="0"/>
              <a:t>NRG Oncology</a:t>
            </a:r>
            <a:r>
              <a:rPr lang="en-US" sz="1300" b="1" dirty="0"/>
              <a:t> </a:t>
            </a:r>
          </a:p>
          <a:p>
            <a:r>
              <a:rPr lang="en-US" sz="1300" b="1" dirty="0"/>
              <a:t>	</a:t>
            </a:r>
            <a:endParaRPr lang="en-US" sz="1300" b="1" dirty="0" smtClean="0"/>
          </a:p>
          <a:p>
            <a:r>
              <a:rPr lang="en-US" sz="1300" b="1" dirty="0" smtClean="0"/>
              <a:t>	</a:t>
            </a:r>
            <a:r>
              <a:rPr lang="en-US" sz="1300" b="1" u="sng" dirty="0" smtClean="0"/>
              <a:t>Translational Research						</a:t>
            </a:r>
            <a:r>
              <a:rPr lang="en-US" sz="1300" b="1" u="sng" dirty="0"/>
              <a:t>	</a:t>
            </a:r>
            <a:endParaRPr lang="en-US" sz="1300" b="1" dirty="0"/>
          </a:p>
          <a:p>
            <a:r>
              <a:rPr lang="en-US" sz="1300" b="1" dirty="0"/>
              <a:t>	</a:t>
            </a:r>
            <a:r>
              <a:rPr lang="en-US" sz="1300" b="1" dirty="0" err="1"/>
              <a:t>Chandan</a:t>
            </a:r>
            <a:r>
              <a:rPr lang="en-US" sz="1300" b="1" dirty="0"/>
              <a:t> </a:t>
            </a:r>
            <a:r>
              <a:rPr lang="en-US" sz="1300" b="1" dirty="0" err="1"/>
              <a:t>Guha</a:t>
            </a:r>
            <a:r>
              <a:rPr lang="en-US" sz="1300" b="1" dirty="0"/>
              <a:t>, M.D., Ph.D.	</a:t>
            </a:r>
            <a:r>
              <a:rPr lang="en-US" sz="1300" b="1" dirty="0" smtClean="0"/>
              <a:t>		NRG </a:t>
            </a:r>
            <a:r>
              <a:rPr lang="en-US" sz="1300" b="1" dirty="0"/>
              <a:t>Oncology</a:t>
            </a:r>
          </a:p>
          <a:p>
            <a:r>
              <a:rPr lang="en-US" sz="1300" b="1" dirty="0"/>
              <a:t> </a:t>
            </a:r>
          </a:p>
          <a:p>
            <a:r>
              <a:rPr lang="en-US" sz="1300" b="1" dirty="0"/>
              <a:t>	</a:t>
            </a:r>
            <a:r>
              <a:rPr lang="en-US" sz="1300" b="1" u="sng" dirty="0"/>
              <a:t>Quality of </a:t>
            </a:r>
            <a:r>
              <a:rPr lang="en-US" sz="1300" b="1" u="sng" dirty="0" smtClean="0"/>
              <a:t>Life						</a:t>
            </a:r>
            <a:r>
              <a:rPr lang="en-US" sz="1300" b="1" u="sng" dirty="0"/>
              <a:t>	</a:t>
            </a:r>
            <a:endParaRPr lang="en-US" sz="1300" b="1" dirty="0"/>
          </a:p>
          <a:p>
            <a:r>
              <a:rPr lang="en-US" sz="1300" b="1" dirty="0"/>
              <a:t>	</a:t>
            </a:r>
            <a:r>
              <a:rPr lang="de-DE" sz="1300" b="1" dirty="0"/>
              <a:t>Lisa</a:t>
            </a:r>
            <a:r>
              <a:rPr lang="en-US" sz="1300" b="1" dirty="0"/>
              <a:t> Kachnic, M.D.	</a:t>
            </a:r>
            <a:r>
              <a:rPr lang="en-US" sz="1300" b="1" dirty="0" smtClean="0"/>
              <a:t>			NRG </a:t>
            </a:r>
            <a:r>
              <a:rPr lang="en-US" sz="1300" b="1" dirty="0"/>
              <a:t>Oncology</a:t>
            </a:r>
          </a:p>
          <a:p>
            <a:r>
              <a:rPr lang="en-US" sz="1300" b="1" dirty="0"/>
              <a:t> </a:t>
            </a:r>
          </a:p>
          <a:p>
            <a:r>
              <a:rPr lang="en-US" sz="1300" b="1" dirty="0"/>
              <a:t>	</a:t>
            </a:r>
            <a:r>
              <a:rPr lang="en-US" sz="1300" b="1" u="sng" dirty="0" smtClean="0"/>
              <a:t>Pathology							</a:t>
            </a:r>
            <a:r>
              <a:rPr lang="en-US" sz="1300" b="1" u="sng" dirty="0"/>
              <a:t>	</a:t>
            </a:r>
            <a:endParaRPr lang="en-US" sz="1300" b="1" dirty="0"/>
          </a:p>
          <a:p>
            <a:r>
              <a:rPr lang="en-US" sz="1300" b="1" dirty="0"/>
              <a:t>	</a:t>
            </a:r>
            <a:r>
              <a:rPr lang="de-DE" sz="1300" b="1" dirty="0"/>
              <a:t>Jining</a:t>
            </a:r>
            <a:r>
              <a:rPr lang="en-US" sz="1300" b="1" dirty="0"/>
              <a:t> Feng, M.D., Ph.D.	</a:t>
            </a:r>
            <a:r>
              <a:rPr lang="en-US" sz="1300" b="1" dirty="0" smtClean="0"/>
              <a:t>		SWOG</a:t>
            </a:r>
            <a:endParaRPr lang="en-US" sz="1300" b="1" dirty="0"/>
          </a:p>
        </p:txBody>
      </p:sp>
    </p:spTree>
    <p:extLst>
      <p:ext uri="{BB962C8B-B14F-4D97-AF65-F5344CB8AC3E}">
        <p14:creationId xmlns:p14="http://schemas.microsoft.com/office/powerpoint/2010/main" val="1993941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219200" y="228600"/>
            <a:ext cx="6477000" cy="685800"/>
          </a:xfrm>
        </p:spPr>
        <p:txBody>
          <a:bodyPr/>
          <a:lstStyle/>
          <a:p>
            <a:r>
              <a:rPr lang="en-US" b="1" dirty="0" smtClean="0"/>
              <a:t>TOPICS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33400" y="1066800"/>
            <a:ext cx="8458200" cy="45720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BACKGROUND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PROTOCOL BASICS</a:t>
            </a:r>
          </a:p>
          <a:p>
            <a:pPr marL="1257300" lvl="1" indent="-514350">
              <a:buFont typeface="+mj-lt"/>
              <a:buAutoNum type="alphaLcPeriod"/>
            </a:pPr>
            <a:r>
              <a:rPr lang="en-US" dirty="0" smtClean="0"/>
              <a:t>ORIGINAL</a:t>
            </a:r>
          </a:p>
          <a:p>
            <a:pPr marL="1257300" lvl="1" indent="-514350">
              <a:buFont typeface="+mj-lt"/>
              <a:buAutoNum type="alphaLcPeriod"/>
            </a:pPr>
            <a:r>
              <a:rPr lang="en-US" dirty="0" smtClean="0"/>
              <a:t>CHANGES</a:t>
            </a:r>
          </a:p>
          <a:p>
            <a:pPr marL="1257300" lvl="1" indent="-514350">
              <a:buFont typeface="+mj-lt"/>
              <a:buAutoNum type="alphaLcPeriod"/>
            </a:pPr>
            <a:r>
              <a:rPr lang="en-US" dirty="0" smtClean="0"/>
              <a:t>REASON FOR CHANGES</a:t>
            </a:r>
          </a:p>
          <a:p>
            <a:pPr lvl="1" indent="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IS THIS RANDOMIZATION TO ± RADIATION ETHICAL, </a:t>
            </a:r>
            <a:r>
              <a:rPr lang="en-US" dirty="0" smtClean="0"/>
              <a:t>IMPORTANT?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946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Placeholder 1"/>
          <p:cNvSpPr>
            <a:spLocks noGrp="1"/>
          </p:cNvSpPr>
          <p:nvPr>
            <p:ph type="body" sz="quarter" idx="10"/>
          </p:nvPr>
        </p:nvSpPr>
        <p:spPr bwMode="auto">
          <a:xfrm>
            <a:off x="304800" y="228600"/>
            <a:ext cx="8382000" cy="1066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b="1" dirty="0" smtClean="0">
                <a:ea typeface="ＭＳ Ｐゴシック" pitchFamily="34" charset="-128"/>
              </a:rPr>
              <a:t>Background: Adjuvant trials at time of </a:t>
            </a:r>
          </a:p>
          <a:p>
            <a:r>
              <a:rPr lang="en-US" altLang="en-US" b="1" dirty="0" smtClean="0">
                <a:ea typeface="ＭＳ Ｐゴシック" pitchFamily="34" charset="-128"/>
              </a:rPr>
              <a:t>RTOG 0848 conception (2008)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600200"/>
            <a:ext cx="8432393" cy="4267200"/>
          </a:xfrm>
        </p:spPr>
        <p:txBody>
          <a:bodyPr/>
          <a:lstStyle/>
          <a:p>
            <a:pPr marL="342900" indent="-342900">
              <a:buFont typeface="Arial"/>
              <a:buChar char="•"/>
              <a:defRPr/>
            </a:pPr>
            <a:r>
              <a:rPr lang="en-US" sz="2400" dirty="0" smtClean="0">
                <a:solidFill>
                  <a:srgbClr val="C00000"/>
                </a:solidFill>
              </a:rPr>
              <a:t>GITSG</a:t>
            </a:r>
            <a:r>
              <a:rPr lang="en-US" sz="2400" b="0" dirty="0" smtClean="0"/>
              <a:t>: Adjuvant RT + 5-FU helpful. </a:t>
            </a:r>
            <a:r>
              <a:rPr lang="en-US" sz="2400" dirty="0" smtClean="0">
                <a:solidFill>
                  <a:srgbClr val="C00000"/>
                </a:solidFill>
              </a:rPr>
              <a:t>(198</a:t>
            </a:r>
            <a:r>
              <a:rPr lang="en-US" sz="2400" dirty="0">
                <a:solidFill>
                  <a:srgbClr val="C00000"/>
                </a:solidFill>
              </a:rPr>
              <a:t>5)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400" dirty="0" smtClean="0">
                <a:solidFill>
                  <a:srgbClr val="C00000"/>
                </a:solidFill>
              </a:rPr>
              <a:t>ESPAC </a:t>
            </a:r>
            <a:r>
              <a:rPr lang="en-US" sz="2400" dirty="0">
                <a:solidFill>
                  <a:srgbClr val="C00000"/>
                </a:solidFill>
              </a:rPr>
              <a:t>1</a:t>
            </a:r>
            <a:r>
              <a:rPr lang="en-US" sz="2400" b="0" dirty="0" smtClean="0"/>
              <a:t>: Adjuvant RT + 5-FU not helpful</a:t>
            </a:r>
            <a:r>
              <a:rPr lang="en-US" sz="2400" b="0" dirty="0"/>
              <a:t>.</a:t>
            </a:r>
            <a:r>
              <a:rPr lang="en-US" sz="2400" b="0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>
                <a:solidFill>
                  <a:srgbClr val="C00000"/>
                </a:solidFill>
              </a:rPr>
              <a:t>(2001, 2004) 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GB" sz="2400" dirty="0" smtClean="0">
                <a:solidFill>
                  <a:srgbClr val="C00000"/>
                </a:solidFill>
              </a:rPr>
              <a:t>CONKO-001</a:t>
            </a:r>
            <a:r>
              <a:rPr lang="en-GB" sz="2400" b="0" dirty="0" smtClean="0"/>
              <a:t>: Adjuvant </a:t>
            </a:r>
            <a:r>
              <a:rPr lang="en-GB" sz="2400" b="0" dirty="0"/>
              <a:t>gemcitabine </a:t>
            </a:r>
            <a:r>
              <a:rPr lang="en-GB" sz="2400" b="0" dirty="0" smtClean="0"/>
              <a:t>improved </a:t>
            </a:r>
            <a:r>
              <a:rPr lang="en-US" sz="2400" b="0" dirty="0"/>
              <a:t>m</a:t>
            </a:r>
            <a:r>
              <a:rPr lang="en-US" sz="2400" b="0" dirty="0" smtClean="0"/>
              <a:t>edian </a:t>
            </a:r>
            <a:r>
              <a:rPr lang="en-US" sz="2400" b="0" dirty="0"/>
              <a:t>OS </a:t>
            </a:r>
            <a:r>
              <a:rPr lang="en-US" sz="2400" b="0" dirty="0" smtClean="0"/>
              <a:t>vs. observation: 22.8 vs. </a:t>
            </a:r>
            <a:r>
              <a:rPr lang="en-US" sz="2400" b="0" dirty="0"/>
              <a:t>20.2 </a:t>
            </a:r>
            <a:r>
              <a:rPr lang="en-US" sz="2400" b="0" dirty="0" smtClean="0"/>
              <a:t>months, (</a:t>
            </a:r>
            <a:r>
              <a:rPr lang="en-US" sz="2400" b="0" dirty="0"/>
              <a:t>p=0.005</a:t>
            </a:r>
            <a:r>
              <a:rPr lang="en-US" sz="2400" b="0" dirty="0" smtClean="0">
                <a:solidFill>
                  <a:schemeClr val="tx1"/>
                </a:solidFill>
              </a:rPr>
              <a:t>). </a:t>
            </a:r>
            <a:r>
              <a:rPr lang="en-US" sz="2400" dirty="0" smtClean="0">
                <a:solidFill>
                  <a:srgbClr val="C00000"/>
                </a:solidFill>
              </a:rPr>
              <a:t>(2007)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400" dirty="0">
                <a:solidFill>
                  <a:srgbClr val="C00000"/>
                </a:solidFill>
              </a:rPr>
              <a:t>NCIC</a:t>
            </a:r>
            <a:r>
              <a:rPr lang="en-US" sz="2400" b="0" dirty="0"/>
              <a:t>: </a:t>
            </a:r>
            <a:r>
              <a:rPr lang="en-GB" sz="2400" b="0" dirty="0" err="1"/>
              <a:t>Erlotinib</a:t>
            </a:r>
            <a:r>
              <a:rPr lang="en-GB" sz="2400" b="0" dirty="0"/>
              <a:t> + gemcitabine improves median survival </a:t>
            </a:r>
            <a:r>
              <a:rPr lang="en-US" sz="2400" b="0" dirty="0"/>
              <a:t>(6.4 vs. 5.9 months) and</a:t>
            </a:r>
            <a:r>
              <a:rPr lang="en-GB" sz="2400" b="0" dirty="0"/>
              <a:t> 1-year survival (17% vs. 24%) and compared to gemcitabine alone. </a:t>
            </a:r>
            <a:r>
              <a:rPr lang="en-GB" sz="2400" dirty="0">
                <a:solidFill>
                  <a:srgbClr val="C00000"/>
                </a:solidFill>
              </a:rPr>
              <a:t>(2007)</a:t>
            </a:r>
            <a:r>
              <a:rPr lang="en-GB" sz="2400" b="0" dirty="0"/>
              <a:t> </a:t>
            </a:r>
            <a:endParaRPr lang="en-US" sz="2400" dirty="0" smtClean="0">
              <a:solidFill>
                <a:srgbClr val="C00000"/>
              </a:solidFill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US" sz="2400" dirty="0" smtClean="0">
                <a:solidFill>
                  <a:srgbClr val="C00000"/>
                </a:solidFill>
              </a:rPr>
              <a:t>HOPKINS: </a:t>
            </a:r>
            <a:r>
              <a:rPr lang="en-US" sz="2400" b="0" dirty="0" smtClean="0">
                <a:solidFill>
                  <a:schemeClr val="tx1"/>
                </a:solidFill>
              </a:rPr>
              <a:t>Adjuvant RT+5FU helpful (908 </a:t>
            </a:r>
            <a:r>
              <a:rPr lang="en-US" sz="2400" b="0" dirty="0">
                <a:solidFill>
                  <a:schemeClr val="tx1"/>
                </a:solidFill>
              </a:rPr>
              <a:t>pts) </a:t>
            </a:r>
            <a:r>
              <a:rPr lang="en-US" sz="2400" dirty="0">
                <a:solidFill>
                  <a:srgbClr val="C00000"/>
                </a:solidFill>
              </a:rPr>
              <a:t>(2008)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400" dirty="0">
                <a:solidFill>
                  <a:srgbClr val="C00000"/>
                </a:solidFill>
              </a:rPr>
              <a:t>Mayo: </a:t>
            </a:r>
            <a:r>
              <a:rPr lang="en-US" sz="2400" b="0" dirty="0" smtClean="0">
                <a:solidFill>
                  <a:schemeClr val="tx1"/>
                </a:solidFill>
              </a:rPr>
              <a:t>Adjuvant RT + 5FU helpful (472 patients)</a:t>
            </a:r>
            <a:r>
              <a:rPr lang="en-US" sz="2400" dirty="0">
                <a:solidFill>
                  <a:srgbClr val="C00000"/>
                </a:solidFill>
              </a:rPr>
              <a:t>(2008)</a:t>
            </a:r>
          </a:p>
          <a:p>
            <a:pPr>
              <a:buFont typeface="Arial" charset="0"/>
              <a:buNone/>
              <a:defRPr/>
            </a:pPr>
            <a:r>
              <a:rPr lang="en-US" sz="2400" b="0" dirty="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Placeholder 1"/>
          <p:cNvSpPr>
            <a:spLocks noGrp="1"/>
          </p:cNvSpPr>
          <p:nvPr>
            <p:ph type="body" sz="quarter" idx="10"/>
          </p:nvPr>
        </p:nvSpPr>
        <p:spPr bwMode="auto">
          <a:xfrm>
            <a:off x="1247775" y="152400"/>
            <a:ext cx="6477000" cy="68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900" b="1" smtClean="0">
                <a:ea typeface="ＭＳ Ｐゴシック" pitchFamily="34" charset="-128"/>
              </a:rPr>
              <a:t>RTOG 0848: Original Schema (2008)</a:t>
            </a:r>
          </a:p>
        </p:txBody>
      </p:sp>
      <p:grpSp>
        <p:nvGrpSpPr>
          <p:cNvPr id="75779" name="Group 3"/>
          <p:cNvGrpSpPr>
            <a:grpSpLocks/>
          </p:cNvGrpSpPr>
          <p:nvPr/>
        </p:nvGrpSpPr>
        <p:grpSpPr bwMode="auto">
          <a:xfrm>
            <a:off x="1525588" y="939745"/>
            <a:ext cx="6323012" cy="4656137"/>
            <a:chOff x="211662" y="-194733"/>
            <a:chExt cx="6324181" cy="4656056"/>
          </a:xfrm>
        </p:grpSpPr>
        <p:sp>
          <p:nvSpPr>
            <p:cNvPr id="5" name="Text Box 16"/>
            <p:cNvSpPr txBox="1">
              <a:spLocks noChangeArrowheads="1"/>
            </p:cNvSpPr>
            <p:nvPr/>
          </p:nvSpPr>
          <p:spPr bwMode="auto">
            <a:xfrm>
              <a:off x="211662" y="127523"/>
              <a:ext cx="355666" cy="148904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upright="1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tabLst>
                  <a:tab pos="114300" algn="l"/>
                </a:tabLs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S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tabLst>
                  <a:tab pos="114300" algn="l"/>
                </a:tabLs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T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tabLst>
                  <a:tab pos="114300" algn="l"/>
                </a:tabLs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R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tabLst>
                  <a:tab pos="114300" algn="l"/>
                </a:tabLs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A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tabLst>
                  <a:tab pos="114300" algn="l"/>
                </a:tabLs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T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tabLst>
                  <a:tab pos="114300" algn="l"/>
                </a:tabLs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I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tabLst>
                  <a:tab pos="114300" algn="l"/>
                </a:tabLs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F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tabLst>
                  <a:tab pos="114300" algn="l"/>
                </a:tabLs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Y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</p:txBody>
        </p:sp>
        <p:sp>
          <p:nvSpPr>
            <p:cNvPr id="6" name="Text Box 17"/>
            <p:cNvSpPr txBox="1">
              <a:spLocks noChangeArrowheads="1"/>
            </p:cNvSpPr>
            <p:nvPr/>
          </p:nvSpPr>
          <p:spPr bwMode="auto">
            <a:xfrm>
              <a:off x="1007146" y="84662"/>
              <a:ext cx="1643367" cy="19478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upright="1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Nodal Status:</a:t>
              </a:r>
              <a:endParaRPr lang="en-US" sz="1050" dirty="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tabLst>
                  <a:tab pos="228600" algn="l"/>
                </a:tabLst>
                <a:defRPr/>
              </a:pPr>
              <a:r>
                <a:rPr lang="en-US" sz="105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1:	involved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tabLst>
                  <a:tab pos="228600" algn="l"/>
                </a:tabLst>
                <a:defRPr/>
              </a:pPr>
              <a:r>
                <a:rPr lang="en-US" sz="105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2:	uninvolved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tabLst>
                  <a:tab pos="228600" algn="l"/>
                </a:tabLst>
                <a:defRPr/>
              </a:pPr>
              <a:r>
                <a:rPr lang="en-US" sz="1050" b="1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 </a:t>
              </a:r>
              <a:endParaRPr lang="en-US" sz="1050" dirty="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tabLst>
                  <a:tab pos="228600" algn="l"/>
                </a:tabLst>
                <a:defRPr/>
              </a:pPr>
              <a:r>
                <a:rPr lang="en-US" sz="1050" b="1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CA19-9 result:</a:t>
              </a:r>
              <a:endParaRPr lang="en-US" sz="1050" dirty="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tabLst>
                  <a:tab pos="228600" algn="l"/>
                </a:tabLst>
                <a:defRPr/>
              </a:pPr>
              <a:r>
                <a:rPr lang="en-US" sz="105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1:	</a:t>
              </a:r>
              <a:r>
                <a:rPr lang="en-US" sz="105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  <a:sym typeface="Symbol"/>
                </a:rPr>
                <a:t></a:t>
              </a:r>
              <a:r>
                <a:rPr lang="en-US" sz="105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 90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tabLst>
                  <a:tab pos="228600" algn="l"/>
                </a:tabLst>
                <a:defRPr/>
              </a:pPr>
              <a:r>
                <a:rPr lang="en-US" sz="105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2:	&gt; 90 – 180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tabLst>
                  <a:tab pos="228600" algn="l"/>
                </a:tabLst>
                <a:defRPr/>
              </a:pPr>
              <a:r>
                <a:rPr lang="en-US" sz="1050" b="1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 </a:t>
              </a:r>
              <a:endParaRPr lang="en-US" sz="1050" dirty="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tabLst>
                  <a:tab pos="228600" algn="l"/>
                </a:tabLst>
                <a:defRPr/>
              </a:pPr>
              <a:r>
                <a:rPr lang="en-US" sz="1050" b="1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Surgical margins:</a:t>
              </a:r>
              <a:endParaRPr lang="en-US" sz="1050" dirty="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tabLst>
                  <a:tab pos="228600" algn="l"/>
                </a:tabLst>
                <a:defRPr/>
              </a:pPr>
              <a:r>
                <a:rPr lang="en-US" sz="105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1:	positive (R1)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tabLst>
                  <a:tab pos="228600" algn="l"/>
                </a:tabLst>
                <a:defRPr/>
              </a:pPr>
              <a:r>
                <a:rPr lang="en-US" sz="105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2:	negative (R0)</a:t>
              </a:r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686412" y="2605568"/>
              <a:ext cx="2513478" cy="6953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upright="1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First Randomization Treatment Arm:</a:t>
              </a:r>
              <a:endParaRPr lang="en-US" sz="1050" dirty="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1.  Arm 1 gemcitabine vs. 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2.  Arm 2 gemcitabine + </a:t>
              </a:r>
              <a:r>
                <a:rPr lang="en-US" sz="1050" dirty="0" err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erlotinib</a:t>
              </a:r>
              <a:endParaRPr lang="en-US" sz="1050" dirty="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</p:txBody>
        </p:sp>
        <p:sp>
          <p:nvSpPr>
            <p:cNvPr id="8" name="Text Box 14"/>
            <p:cNvSpPr txBox="1">
              <a:spLocks noChangeArrowheads="1"/>
            </p:cNvSpPr>
            <p:nvPr/>
          </p:nvSpPr>
          <p:spPr bwMode="auto">
            <a:xfrm>
              <a:off x="3395187" y="84662"/>
              <a:ext cx="338201" cy="167954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upright="1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R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A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N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D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O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M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I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Z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E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</p:txBody>
        </p:sp>
        <p:sp>
          <p:nvSpPr>
            <p:cNvPr id="9" name="Text Box 15"/>
            <p:cNvSpPr txBox="1">
              <a:spLocks noChangeArrowheads="1"/>
            </p:cNvSpPr>
            <p:nvPr/>
          </p:nvSpPr>
          <p:spPr bwMode="auto">
            <a:xfrm>
              <a:off x="4385971" y="279921"/>
              <a:ext cx="1714817" cy="5206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upright="1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Arm 1: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Gemcitabine X 5 cycles</a:t>
              </a: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4385971" y="1100644"/>
              <a:ext cx="2149872" cy="4571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upright="1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Arm 2: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Gemcitabine + Erlotinib x 5 cycles</a:t>
              </a: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3590487" y="2083289"/>
              <a:ext cx="2513477" cy="32066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upright="1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Evaluate to Confirm No Progression</a:t>
              </a:r>
              <a:endParaRPr lang="en-US" sz="1050" dirty="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</p:txBody>
        </p:sp>
        <p:cxnSp>
          <p:nvCxnSpPr>
            <p:cNvPr id="75789" name="Straight Connector 11"/>
            <p:cNvCxnSpPr>
              <a:cxnSpLocks noChangeShapeType="1"/>
            </p:cNvCxnSpPr>
            <p:nvPr/>
          </p:nvCxnSpPr>
          <p:spPr bwMode="auto">
            <a:xfrm flipV="1">
              <a:off x="3818467" y="482600"/>
              <a:ext cx="457200" cy="279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5790" name="Straight Connector 12"/>
            <p:cNvCxnSpPr>
              <a:cxnSpLocks noChangeShapeType="1"/>
            </p:cNvCxnSpPr>
            <p:nvPr/>
          </p:nvCxnSpPr>
          <p:spPr bwMode="auto">
            <a:xfrm>
              <a:off x="3818467" y="990600"/>
              <a:ext cx="45720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Text Box 7"/>
            <p:cNvSpPr txBox="1">
              <a:spLocks noChangeArrowheads="1"/>
            </p:cNvSpPr>
            <p:nvPr/>
          </p:nvSpPr>
          <p:spPr bwMode="auto">
            <a:xfrm>
              <a:off x="3819129" y="2556356"/>
              <a:ext cx="2170513" cy="4571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upright="1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SECOND RANDOMIZATON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For Non-Progressing Patients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</p:txBody>
        </p:sp>
        <p:sp>
          <p:nvSpPr>
            <p:cNvPr id="15" name="Text Box 6"/>
            <p:cNvSpPr txBox="1">
              <a:spLocks noChangeArrowheads="1"/>
            </p:cNvSpPr>
            <p:nvPr/>
          </p:nvSpPr>
          <p:spPr bwMode="auto">
            <a:xfrm>
              <a:off x="4390734" y="3031011"/>
              <a:ext cx="2056192" cy="4571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upright="1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Arm 3: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1cycle of chemotherapy</a:t>
              </a:r>
            </a:p>
          </p:txBody>
        </p:sp>
        <p:sp>
          <p:nvSpPr>
            <p:cNvPr id="16" name="Text Box 3"/>
            <p:cNvSpPr txBox="1">
              <a:spLocks noChangeArrowheads="1"/>
            </p:cNvSpPr>
            <p:nvPr/>
          </p:nvSpPr>
          <p:spPr bwMode="auto">
            <a:xfrm>
              <a:off x="4385971" y="3610438"/>
              <a:ext cx="2026025" cy="85088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upright="1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Arm 4: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1 cycle of chemotherapy followed by XRT with either capecitabine or 5-FU</a:t>
              </a:r>
            </a:p>
          </p:txBody>
        </p:sp>
        <p:sp>
          <p:nvSpPr>
            <p:cNvPr id="17" name="Text Box 9"/>
            <p:cNvSpPr txBox="1">
              <a:spLocks noChangeArrowheads="1"/>
            </p:cNvSpPr>
            <p:nvPr/>
          </p:nvSpPr>
          <p:spPr bwMode="auto">
            <a:xfrm>
              <a:off x="211662" y="2607155"/>
              <a:ext cx="355666" cy="14541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upright="1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tabLst>
                  <a:tab pos="114300" algn="l"/>
                </a:tabLs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S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tabLst>
                  <a:tab pos="114300" algn="l"/>
                </a:tabLs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T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tabLst>
                  <a:tab pos="114300" algn="l"/>
                </a:tabLs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R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tabLst>
                  <a:tab pos="114300" algn="l"/>
                </a:tabLs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A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tabLst>
                  <a:tab pos="114300" algn="l"/>
                </a:tabLs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T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tabLst>
                  <a:tab pos="114300" algn="l"/>
                </a:tabLs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I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tabLst>
                  <a:tab pos="114300" algn="l"/>
                </a:tabLs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F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tabLst>
                  <a:tab pos="114300" algn="l"/>
                </a:tabLs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Y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</p:txBody>
        </p:sp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3395187" y="2937350"/>
              <a:ext cx="338201" cy="152397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upright="1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R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A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N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D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O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M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I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Z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E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</p:txBody>
        </p:sp>
        <p:cxnSp>
          <p:nvCxnSpPr>
            <p:cNvPr id="75796" name="Straight Connector 18"/>
            <p:cNvCxnSpPr>
              <a:cxnSpLocks noChangeShapeType="1"/>
            </p:cNvCxnSpPr>
            <p:nvPr/>
          </p:nvCxnSpPr>
          <p:spPr bwMode="auto">
            <a:xfrm flipV="1">
              <a:off x="3818467" y="3302000"/>
              <a:ext cx="57150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5797" name="Straight Connector 19"/>
            <p:cNvCxnSpPr>
              <a:cxnSpLocks noChangeShapeType="1"/>
            </p:cNvCxnSpPr>
            <p:nvPr/>
          </p:nvCxnSpPr>
          <p:spPr bwMode="auto">
            <a:xfrm>
              <a:off x="3818467" y="3759200"/>
              <a:ext cx="57150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" name="Text Box 34"/>
            <p:cNvSpPr txBox="1">
              <a:spLocks noChangeArrowheads="1"/>
            </p:cNvSpPr>
            <p:nvPr/>
          </p:nvSpPr>
          <p:spPr bwMode="auto">
            <a:xfrm>
              <a:off x="211662" y="2302361"/>
              <a:ext cx="2200682" cy="25399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upright="1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If no progression, then: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</p:txBody>
        </p:sp>
        <p:sp>
          <p:nvSpPr>
            <p:cNvPr id="23" name="Text Box 35"/>
            <p:cNvSpPr txBox="1">
              <a:spLocks noChangeArrowheads="1"/>
            </p:cNvSpPr>
            <p:nvPr/>
          </p:nvSpPr>
          <p:spPr bwMode="auto">
            <a:xfrm>
              <a:off x="3809602" y="-194733"/>
              <a:ext cx="2200682" cy="26193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upright="1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b="1">
                  <a:solidFill>
                    <a:srgbClr val="000000"/>
                  </a:solidFill>
                  <a:latin typeface="+mn-lt"/>
                  <a:ea typeface="Calibri"/>
                  <a:cs typeface="Times New Roman"/>
                </a:rPr>
                <a:t>FIRST RANDOMIZATION</a:t>
              </a:r>
              <a:endParaRPr lang="en-US" sz="105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4114800" y="838200"/>
            <a:ext cx="3733800" cy="2133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975100" y="838200"/>
            <a:ext cx="3884613" cy="2362200"/>
          </a:xfrm>
          <a:prstGeom prst="ellipse">
            <a:avLst/>
          </a:prstGeom>
          <a:solidFill>
            <a:srgbClr val="FF0000">
              <a:alpha val="0"/>
            </a:srgbClr>
          </a:solidFill>
          <a:ln w="412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192587" y="3568700"/>
            <a:ext cx="3884613" cy="2451100"/>
          </a:xfrm>
          <a:prstGeom prst="ellipse">
            <a:avLst/>
          </a:prstGeom>
          <a:solidFill>
            <a:schemeClr val="accent2">
              <a:alpha val="0"/>
            </a:schemeClr>
          </a:solidFill>
          <a:ln w="412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ight Brace 11"/>
          <p:cNvSpPr/>
          <p:nvPr/>
        </p:nvSpPr>
        <p:spPr>
          <a:xfrm>
            <a:off x="3581400" y="1262007"/>
            <a:ext cx="228600" cy="182568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3256756" y="2809912"/>
            <a:ext cx="1256507" cy="626970"/>
          </a:xfrm>
          <a:prstGeom prst="straightConnector1">
            <a:avLst/>
          </a:prstGeom>
          <a:ln w="412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Bent Arrow 29"/>
          <p:cNvSpPr/>
          <p:nvPr/>
        </p:nvSpPr>
        <p:spPr>
          <a:xfrm flipV="1">
            <a:off x="3704431" y="4394145"/>
            <a:ext cx="361156" cy="745130"/>
          </a:xfrm>
          <a:prstGeom prst="ben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Placeholder 1"/>
          <p:cNvSpPr>
            <a:spLocks noGrp="1"/>
          </p:cNvSpPr>
          <p:nvPr>
            <p:ph type="body" sz="quarter" idx="10"/>
          </p:nvPr>
        </p:nvSpPr>
        <p:spPr bwMode="auto">
          <a:xfrm>
            <a:off x="1219200" y="228600"/>
            <a:ext cx="6477000" cy="68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b="1" dirty="0" smtClean="0">
                <a:ea typeface="ＭＳ Ｐゴシック" pitchFamily="34" charset="-128"/>
              </a:rPr>
              <a:t>RTOG 0848: Key Eligibility</a:t>
            </a:r>
          </a:p>
        </p:txBody>
      </p:sp>
      <p:sp>
        <p:nvSpPr>
          <p:cNvPr id="77827" name="Text Placeholder 2"/>
          <p:cNvSpPr>
            <a:spLocks noGrp="1"/>
          </p:cNvSpPr>
          <p:nvPr>
            <p:ph type="body" sz="quarter" idx="11"/>
          </p:nvPr>
        </p:nvSpPr>
        <p:spPr bwMode="auto">
          <a:xfrm>
            <a:off x="228600" y="1219200"/>
            <a:ext cx="8991600" cy="441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1313" indent="-341313">
              <a:buFont typeface="Arial" pitchFamily="34" charset="0"/>
              <a:buChar char="-"/>
            </a:pPr>
            <a:r>
              <a:rPr lang="en-US" altLang="en-US" sz="2700" smtClean="0">
                <a:solidFill>
                  <a:srgbClr val="C00000"/>
                </a:solidFill>
                <a:ea typeface="ＭＳ Ｐゴシック" pitchFamily="34" charset="-128"/>
              </a:rPr>
              <a:t>Pancreatic head </a:t>
            </a:r>
            <a:r>
              <a:rPr lang="en-US" altLang="en-US" sz="2700" b="0" smtClean="0">
                <a:ea typeface="ＭＳ Ｐゴシック" pitchFamily="34" charset="-128"/>
              </a:rPr>
              <a:t>adenocarcinoma managed with a </a:t>
            </a:r>
            <a:r>
              <a:rPr lang="en-US" altLang="en-US" sz="2700" smtClean="0">
                <a:solidFill>
                  <a:srgbClr val="C00000"/>
                </a:solidFill>
                <a:ea typeface="ＭＳ Ｐゴシック" pitchFamily="34" charset="-128"/>
              </a:rPr>
              <a:t>potentially curative resection </a:t>
            </a:r>
            <a:r>
              <a:rPr lang="en-US" altLang="en-US" sz="2700" b="0" smtClean="0">
                <a:ea typeface="ＭＳ Ｐゴシック" pitchFamily="34" charset="-128"/>
              </a:rPr>
              <a:t>(removal of all gross tumor), microscopic margin positivity allowed. </a:t>
            </a:r>
          </a:p>
          <a:p>
            <a:pPr marL="341313" indent="-341313">
              <a:buFont typeface="Arial" pitchFamily="34" charset="0"/>
              <a:buChar char="-"/>
            </a:pPr>
            <a:r>
              <a:rPr lang="en-US" altLang="en-US" sz="2700" b="0" smtClean="0">
                <a:ea typeface="ＭＳ Ｐゴシック" pitchFamily="34" charset="-128"/>
              </a:rPr>
              <a:t>Stage T1-3, N0-1, M-0</a:t>
            </a:r>
          </a:p>
          <a:p>
            <a:pPr marL="341313" indent="-341313">
              <a:buFont typeface="Arial" pitchFamily="34" charset="0"/>
              <a:buChar char="-"/>
            </a:pPr>
            <a:r>
              <a:rPr lang="en-US" altLang="en-US" sz="2700" smtClean="0">
                <a:solidFill>
                  <a:srgbClr val="C00000"/>
                </a:solidFill>
                <a:ea typeface="ＭＳ Ｐゴシック" pitchFamily="34" charset="-128"/>
              </a:rPr>
              <a:t>CA19-9 ≤ 180 units/mL </a:t>
            </a:r>
          </a:p>
          <a:p>
            <a:pPr marL="341313" indent="-341313">
              <a:buFont typeface="Arial" pitchFamily="34" charset="0"/>
              <a:buChar char="-"/>
            </a:pPr>
            <a:r>
              <a:rPr lang="en-US" altLang="en-US" sz="2700" b="0" smtClean="0">
                <a:ea typeface="ＭＳ Ｐゴシック" pitchFamily="34" charset="-128"/>
              </a:rPr>
              <a:t>ANC ≥ 1,500 cells/mm</a:t>
            </a:r>
            <a:r>
              <a:rPr lang="en-US" altLang="en-US" sz="2700" b="0" baseline="30000" smtClean="0">
                <a:ea typeface="ＭＳ Ｐゴシック" pitchFamily="34" charset="-128"/>
              </a:rPr>
              <a:t>3 </a:t>
            </a:r>
            <a:r>
              <a:rPr lang="en-US" altLang="en-US" sz="2700" b="0" smtClean="0">
                <a:ea typeface="ＭＳ Ｐゴシック" pitchFamily="34" charset="-128"/>
              </a:rPr>
              <a:t>, platelets ≥ 100,000 cells/mm</a:t>
            </a:r>
            <a:r>
              <a:rPr lang="en-US" altLang="en-US" sz="2700" b="0" baseline="30000" smtClean="0">
                <a:ea typeface="ＭＳ Ｐゴシック" pitchFamily="34" charset="-128"/>
              </a:rPr>
              <a:t>3</a:t>
            </a:r>
            <a:r>
              <a:rPr lang="en-US" altLang="en-US" sz="2700" b="0" smtClean="0">
                <a:ea typeface="ＭＳ Ｐゴシック" pitchFamily="34" charset="-128"/>
              </a:rPr>
              <a:t>, serum total bilirubin ≤ 2x ULN, creatinine &lt; 2x ULN, SGOT ≤ 2.5 ULN </a:t>
            </a:r>
          </a:p>
          <a:p>
            <a:pPr marL="341313" indent="-341313">
              <a:buFont typeface="Arial" pitchFamily="34" charset="0"/>
              <a:buChar char="-"/>
            </a:pPr>
            <a:r>
              <a:rPr lang="en-US" altLang="en-US" sz="2700" b="0" smtClean="0">
                <a:ea typeface="ＭＳ Ｐゴシック" pitchFamily="34" charset="-128"/>
              </a:rPr>
              <a:t>CT of abdomen and chest CT/x-ray</a:t>
            </a:r>
            <a:endParaRPr lang="en-US" altLang="en-US" sz="27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219200" y="228600"/>
            <a:ext cx="6477000" cy="685800"/>
          </a:xfrm>
        </p:spPr>
        <p:txBody>
          <a:bodyPr/>
          <a:lstStyle/>
          <a:p>
            <a:r>
              <a:rPr lang="en-US" sz="2400" b="1" dirty="0" smtClean="0"/>
              <a:t>ANATOMY PANCREATIC HEAD REGION</a:t>
            </a:r>
            <a:endParaRPr lang="en-US" sz="2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63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7" y="990600"/>
            <a:ext cx="6498711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014387"/>
            <a:ext cx="4224321" cy="350337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4343400"/>
            <a:ext cx="403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1"/>
                </a:solidFill>
              </a:rPr>
              <a:t>ORGANS OF PERIAMPULLARY REGION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55084" y="9906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YES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448057" y="135993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YES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448057" y="172033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YES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599814" y="2089666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638443" y="2458998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62000" y="5051286"/>
            <a:ext cx="3335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 ONLY PANCREAS ELIGIBLE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4557291" y="4114800"/>
            <a:ext cx="2209800" cy="22860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00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219200" y="76200"/>
            <a:ext cx="6705600" cy="10668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1" dirty="0" smtClean="0"/>
              <a:t>PANCREATICODUODENECTOMY</a:t>
            </a:r>
          </a:p>
          <a:p>
            <a:pPr>
              <a:spcBef>
                <a:spcPts val="0"/>
              </a:spcBef>
            </a:pPr>
            <a:r>
              <a:rPr lang="en-US" b="1" dirty="0" smtClean="0"/>
              <a:t>“WHIPPLE”</a:t>
            </a:r>
            <a:endParaRPr lang="en-US" b="1" dirty="0"/>
          </a:p>
        </p:txBody>
      </p:sp>
      <p:pic>
        <p:nvPicPr>
          <p:cNvPr id="164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800"/>
            <a:ext cx="44196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8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429000"/>
            <a:ext cx="4572000" cy="301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57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Placeholder 1"/>
          <p:cNvSpPr>
            <a:spLocks noGrp="1"/>
          </p:cNvSpPr>
          <p:nvPr>
            <p:ph type="body" sz="quarter" idx="10"/>
          </p:nvPr>
        </p:nvSpPr>
        <p:spPr bwMode="auto">
          <a:xfrm>
            <a:off x="-304800" y="76200"/>
            <a:ext cx="9906000" cy="68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b="1" dirty="0" smtClean="0">
                <a:ea typeface="ＭＳ Ｐゴシック" pitchFamily="34" charset="-128"/>
              </a:rPr>
              <a:t>RTOG 0848: </a:t>
            </a:r>
            <a:r>
              <a:rPr lang="en-US" altLang="en-US" b="1" i="1" u="sng" dirty="0" smtClean="0">
                <a:ea typeface="ＭＳ Ｐゴシック" pitchFamily="34" charset="-128"/>
              </a:rPr>
              <a:t>Original</a:t>
            </a:r>
            <a:r>
              <a:rPr lang="en-US" altLang="en-US" b="1" dirty="0" smtClean="0">
                <a:ea typeface="ＭＳ Ｐゴシック" pitchFamily="34" charset="-128"/>
              </a:rPr>
              <a:t> Statistical Assumptions</a:t>
            </a:r>
          </a:p>
        </p:txBody>
      </p:sp>
      <p:sp>
        <p:nvSpPr>
          <p:cNvPr id="76803" name="Text Placeholder 2"/>
          <p:cNvSpPr>
            <a:spLocks noGrp="1"/>
          </p:cNvSpPr>
          <p:nvPr>
            <p:ph type="body" sz="quarter" idx="11"/>
          </p:nvPr>
        </p:nvSpPr>
        <p:spPr bwMode="auto">
          <a:xfrm>
            <a:off x="533400" y="685800"/>
            <a:ext cx="8610600" cy="5562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2" indent="0">
              <a:buFont typeface="Arial" pitchFamily="34" charset="0"/>
              <a:buNone/>
              <a:defRPr/>
            </a:pPr>
            <a:r>
              <a:rPr lang="en-US" altLang="en-US" sz="2800" b="1" dirty="0" smtClean="0">
                <a:latin typeface="Arial" charset="0"/>
                <a:ea typeface="ＭＳ Ｐゴシック" pitchFamily="34" charset="-128"/>
                <a:cs typeface="Arial" charset="0"/>
              </a:rPr>
              <a:t>Overall Sample Size (n=950)</a:t>
            </a:r>
          </a:p>
          <a:p>
            <a:pPr marL="285750" lvl="2" indent="-285750">
              <a:defRPr/>
            </a:pPr>
            <a:r>
              <a:rPr lang="en-US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Based on 640 pts needed for RT question primary endpoint</a:t>
            </a:r>
          </a:p>
          <a:p>
            <a:pPr marL="285750" lvl="2" indent="-285750">
              <a:defRPr/>
            </a:pPr>
            <a:r>
              <a:rPr lang="en-US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25</a:t>
            </a:r>
            <a:r>
              <a:rPr lang="en-US" altLang="en-US" dirty="0">
                <a:latin typeface="Arial" charset="0"/>
                <a:ea typeface="ＭＳ Ｐゴシック" pitchFamily="34" charset="-128"/>
                <a:cs typeface="Arial" charset="0"/>
              </a:rPr>
              <a:t>% progress prior to RT </a:t>
            </a:r>
            <a:r>
              <a:rPr lang="en-US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randomization</a:t>
            </a:r>
          </a:p>
          <a:p>
            <a:pPr marL="0" lvl="2" indent="0">
              <a:buNone/>
              <a:defRPr/>
            </a:pPr>
            <a:endParaRPr lang="en-US" altLang="en-US" sz="1400" b="1" dirty="0" smtClean="0">
              <a:latin typeface="Arial" charset="0"/>
              <a:ea typeface="ＭＳ Ｐゴシック" pitchFamily="34" charset="-128"/>
              <a:cs typeface="Arial" charset="0"/>
            </a:endParaRPr>
          </a:p>
          <a:p>
            <a:pPr marL="0" lvl="2" indent="0">
              <a:buNone/>
              <a:defRPr/>
            </a:pPr>
            <a:r>
              <a:rPr lang="en-US" altLang="en-US" sz="2800" b="1" dirty="0" smtClean="0">
                <a:latin typeface="Arial" charset="0"/>
                <a:ea typeface="ＭＳ Ｐゴシック" pitchFamily="34" charset="-128"/>
                <a:cs typeface="Arial" charset="0"/>
              </a:rPr>
              <a:t>RT Question </a:t>
            </a:r>
            <a:r>
              <a:rPr lang="en-US" altLang="en-US" sz="2800" b="1" dirty="0">
                <a:latin typeface="Arial" charset="0"/>
                <a:ea typeface="ＭＳ Ｐゴシック" pitchFamily="34" charset="-128"/>
                <a:cs typeface="Arial" charset="0"/>
              </a:rPr>
              <a:t>– Primary Endpoint</a:t>
            </a:r>
            <a:r>
              <a:rPr lang="en-US" altLang="en-US" sz="2800" b="1" dirty="0" smtClean="0">
                <a:latin typeface="Arial" charset="0"/>
                <a:ea typeface="ＭＳ Ｐゴシック" pitchFamily="34" charset="-128"/>
                <a:cs typeface="Arial" charset="0"/>
              </a:rPr>
              <a:t>:</a:t>
            </a:r>
            <a:endParaRPr lang="en-US" altLang="en-US" sz="2800" dirty="0" smtClean="0">
              <a:latin typeface="Arial" charset="0"/>
              <a:ea typeface="ＭＳ Ｐゴシック" pitchFamily="34" charset="-128"/>
              <a:cs typeface="Arial" charset="0"/>
            </a:endParaRPr>
          </a:p>
          <a:p>
            <a:pPr marL="285750" lvl="2" indent="-285750">
              <a:defRPr/>
            </a:pPr>
            <a:r>
              <a:rPr lang="en-US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Provide </a:t>
            </a:r>
            <a:r>
              <a:rPr lang="en-US" altLang="en-US" dirty="0">
                <a:latin typeface="Arial" charset="0"/>
                <a:ea typeface="ＭＳ Ｐゴシック" pitchFamily="34" charset="-128"/>
                <a:cs typeface="Arial" charset="0"/>
              </a:rPr>
              <a:t>90% power to detect </a:t>
            </a:r>
            <a:r>
              <a:rPr lang="en-US" altLang="en-US" dirty="0">
                <a:ea typeface="ＭＳ Ｐゴシック" pitchFamily="34" charset="-128"/>
              </a:rPr>
              <a:t>increase</a:t>
            </a:r>
            <a:r>
              <a:rPr lang="en-US" altLang="en-US" dirty="0">
                <a:latin typeface="Arial" charset="0"/>
                <a:ea typeface="ＭＳ Ｐゴシック" pitchFamily="34" charset="-128"/>
                <a:cs typeface="Arial" charset="0"/>
              </a:rPr>
              <a:t> MST from </a:t>
            </a:r>
            <a:r>
              <a:rPr lang="en-US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17 to 22.5 months </a:t>
            </a:r>
            <a:r>
              <a:rPr lang="en-US" altLang="en-US" dirty="0">
                <a:latin typeface="Arial" charset="0"/>
                <a:ea typeface="ＭＳ Ｐゴシック" pitchFamily="34" charset="-128"/>
                <a:cs typeface="Arial" charset="0"/>
              </a:rPr>
              <a:t>(</a:t>
            </a:r>
            <a:r>
              <a:rPr lang="en-US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HR=0.75), </a:t>
            </a:r>
            <a:r>
              <a:rPr lang="en-US" altLang="en-US" dirty="0">
                <a:latin typeface="Arial" charset="0"/>
                <a:ea typeface="ＭＳ Ｐゴシック" pitchFamily="34" charset="-128"/>
                <a:cs typeface="Arial" charset="0"/>
              </a:rPr>
              <a:t>with 1-sided </a:t>
            </a:r>
            <a:r>
              <a:rPr lang="en-US" altLang="en-US" dirty="0">
                <a:latin typeface="Arial" charset="0"/>
                <a:ea typeface="ＭＳ Ｐゴシック" pitchFamily="34" charset="-128"/>
                <a:cs typeface="Arial" charset="0"/>
                <a:sym typeface="Symbol" pitchFamily="18" charset="2"/>
              </a:rPr>
              <a:t></a:t>
            </a:r>
            <a:r>
              <a:rPr lang="en-US" altLang="en-US" dirty="0">
                <a:latin typeface="Arial" charset="0"/>
                <a:ea typeface="ＭＳ Ｐゴシック" pitchFamily="34" charset="-128"/>
                <a:cs typeface="Arial" charset="0"/>
              </a:rPr>
              <a:t> = 0.05</a:t>
            </a:r>
            <a:r>
              <a:rPr lang="en-US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.</a:t>
            </a:r>
          </a:p>
          <a:p>
            <a:pPr marL="285750" lvl="2" indent="-285750">
              <a:defRPr/>
            </a:pPr>
            <a:r>
              <a:rPr lang="en-US" altLang="en-US" b="1" i="1" dirty="0" smtClean="0">
                <a:solidFill>
                  <a:srgbClr val="C0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Still accruing to RT question </a:t>
            </a:r>
          </a:p>
          <a:p>
            <a:pPr marL="285750" lvl="2" indent="-285750">
              <a:defRPr/>
            </a:pPr>
            <a:endParaRPr lang="en-US" altLang="en-US" sz="1400" b="1" dirty="0">
              <a:latin typeface="Arial" charset="0"/>
              <a:ea typeface="ＭＳ Ｐゴシック" pitchFamily="34" charset="-128"/>
              <a:cs typeface="Arial" charset="0"/>
            </a:endParaRPr>
          </a:p>
          <a:p>
            <a:pPr marL="0" lvl="2" indent="0">
              <a:buFont typeface="Arial" pitchFamily="34" charset="0"/>
              <a:buNone/>
              <a:defRPr/>
            </a:pPr>
            <a:r>
              <a:rPr lang="en-US" altLang="en-US" sz="2800" b="1" dirty="0" err="1" smtClean="0">
                <a:latin typeface="Arial" charset="0"/>
                <a:ea typeface="ＭＳ Ｐゴシック" pitchFamily="34" charset="-128"/>
                <a:cs typeface="Arial" charset="0"/>
              </a:rPr>
              <a:t>Erlotinib</a:t>
            </a:r>
            <a:r>
              <a:rPr lang="en-US" altLang="en-US" sz="2800" b="1" dirty="0" smtClean="0">
                <a:latin typeface="Arial" charset="0"/>
                <a:ea typeface="ＭＳ Ｐゴシック" pitchFamily="34" charset="-128"/>
                <a:cs typeface="Arial" charset="0"/>
              </a:rPr>
              <a:t> Question – Primary </a:t>
            </a:r>
            <a:r>
              <a:rPr lang="en-US" altLang="en-US" sz="2800" b="1" dirty="0">
                <a:latin typeface="Arial" charset="0"/>
                <a:ea typeface="ＭＳ Ｐゴシック" pitchFamily="34" charset="-128"/>
                <a:cs typeface="Arial" charset="0"/>
              </a:rPr>
              <a:t>Endpoint</a:t>
            </a:r>
            <a:r>
              <a:rPr lang="en-US" altLang="en-US" sz="2800" b="1" dirty="0" smtClean="0">
                <a:latin typeface="Arial" charset="0"/>
                <a:ea typeface="ＭＳ Ｐゴシック" pitchFamily="34" charset="-128"/>
                <a:cs typeface="Arial" charset="0"/>
              </a:rPr>
              <a:t>:</a:t>
            </a:r>
          </a:p>
          <a:p>
            <a:pPr marL="285750" lvl="2" indent="-285750">
              <a:defRPr/>
            </a:pPr>
            <a:r>
              <a:rPr lang="en-US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856 eligible pts (up to 10% of 950 ineligible)</a:t>
            </a:r>
          </a:p>
          <a:p>
            <a:pPr marL="285750" lvl="2" indent="-285750">
              <a:defRPr/>
            </a:pPr>
            <a:r>
              <a:rPr lang="en-US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Provide 90% power to detect </a:t>
            </a:r>
            <a:r>
              <a:rPr lang="en-US" altLang="en-US" dirty="0">
                <a:ea typeface="ＭＳ Ｐゴシック" pitchFamily="34" charset="-128"/>
              </a:rPr>
              <a:t>increase</a:t>
            </a:r>
            <a:r>
              <a:rPr lang="en-US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 MST from 22 to 28 months (HR=0.79), with 1-sided </a:t>
            </a:r>
            <a:r>
              <a:rPr lang="en-US" altLang="en-US" dirty="0">
                <a:latin typeface="Arial" charset="0"/>
                <a:ea typeface="ＭＳ Ｐゴシック" pitchFamily="34" charset="-128"/>
                <a:cs typeface="Arial" charset="0"/>
                <a:sym typeface="Symbol" pitchFamily="18" charset="2"/>
              </a:rPr>
              <a:t></a:t>
            </a:r>
            <a:r>
              <a:rPr lang="en-US" altLang="en-US" dirty="0">
                <a:latin typeface="Arial" charset="0"/>
                <a:ea typeface="ＭＳ Ｐゴシック" pitchFamily="34" charset="-128"/>
                <a:cs typeface="Arial" charset="0"/>
              </a:rPr>
              <a:t> = 0.05.</a:t>
            </a:r>
          </a:p>
          <a:p>
            <a:pPr marL="0" lvl="2" indent="0">
              <a:buFont typeface="Arial" charset="0"/>
              <a:buNone/>
              <a:defRPr/>
            </a:pPr>
            <a:endParaRPr lang="en-US" altLang="en-US" sz="1600" dirty="0" smtClean="0">
              <a:latin typeface="Arial" charset="0"/>
              <a:ea typeface="ＭＳ Ｐゴシック" pitchFamily="34" charset="-128"/>
              <a:cs typeface="Arial" charset="0"/>
            </a:endParaRPr>
          </a:p>
          <a:p>
            <a:pPr marL="0" lvl="2" indent="0">
              <a:buFont typeface="Arial" pitchFamily="34" charset="0"/>
              <a:buNone/>
              <a:defRPr/>
            </a:pPr>
            <a:endParaRPr lang="en-US" altLang="en-US" sz="1600" dirty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6576536"/>
            <a:ext cx="32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MST = median survival time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Placeholder 7"/>
          <p:cNvSpPr>
            <a:spLocks noGrp="1"/>
          </p:cNvSpPr>
          <p:nvPr>
            <p:ph type="body" sz="quarter" idx="10"/>
          </p:nvPr>
        </p:nvSpPr>
        <p:spPr bwMode="auto">
          <a:xfrm>
            <a:off x="0" y="177800"/>
            <a:ext cx="9144000" cy="58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b="1" dirty="0" smtClean="0">
                <a:ea typeface="ＭＳ Ｐゴシック" pitchFamily="34" charset="-128"/>
              </a:rPr>
              <a:t>Major Amendment #1 (2014)</a:t>
            </a:r>
          </a:p>
        </p:txBody>
      </p:sp>
      <p:sp>
        <p:nvSpPr>
          <p:cNvPr id="79875" name="Text Placeholder 8"/>
          <p:cNvSpPr>
            <a:spLocks noGrp="1"/>
          </p:cNvSpPr>
          <p:nvPr>
            <p:ph type="body" sz="quarter" idx="11"/>
          </p:nvPr>
        </p:nvSpPr>
        <p:spPr bwMode="auto">
          <a:xfrm>
            <a:off x="152400" y="990600"/>
            <a:ext cx="8839200" cy="5410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400" dirty="0" smtClean="0">
                <a:ea typeface="ＭＳ Ｐゴシック" pitchFamily="34" charset="-128"/>
              </a:rPr>
              <a:t>AFTER LAP07 Trial</a:t>
            </a:r>
          </a:p>
          <a:p>
            <a:pPr marL="1085850" lvl="1" indent="-342900">
              <a:buClr>
                <a:srgbClr val="515151"/>
              </a:buClr>
            </a:pPr>
            <a:r>
              <a:rPr lang="en-US" altLang="en-US" sz="2400" dirty="0" smtClean="0">
                <a:ea typeface="ＭＳ Ｐゴシック" pitchFamily="34" charset="-128"/>
              </a:rPr>
              <a:t>Evaluated induction single agent gemcitabine (gem) vs gem + </a:t>
            </a:r>
            <a:r>
              <a:rPr lang="en-US" altLang="en-US" sz="2400" dirty="0" err="1" smtClean="0">
                <a:ea typeface="ＭＳ Ｐゴシック" pitchFamily="34" charset="-128"/>
              </a:rPr>
              <a:t>erlotinib</a:t>
            </a:r>
            <a:r>
              <a:rPr lang="en-US" altLang="en-US" sz="2400" dirty="0" smtClean="0">
                <a:ea typeface="ＭＳ Ｐゴシック" pitchFamily="34" charset="-128"/>
              </a:rPr>
              <a:t> in </a:t>
            </a:r>
            <a:r>
              <a:rPr lang="en-US" altLang="en-US" sz="2400" b="1" i="1" u="sng" dirty="0" smtClean="0">
                <a:ea typeface="ＭＳ Ｐゴシック" pitchFamily="34" charset="-128"/>
              </a:rPr>
              <a:t>locally advanced</a:t>
            </a:r>
            <a:r>
              <a:rPr lang="en-US" altLang="en-US" sz="2400" dirty="0" smtClean="0">
                <a:ea typeface="ＭＳ Ｐゴシック" pitchFamily="34" charset="-128"/>
              </a:rPr>
              <a:t> pancreatic cancer</a:t>
            </a:r>
          </a:p>
          <a:p>
            <a:pPr marL="1085850" lvl="1" indent="-342900">
              <a:buClr>
                <a:srgbClr val="515151"/>
              </a:buClr>
            </a:pPr>
            <a:r>
              <a:rPr lang="en-US" altLang="en-US" sz="2400" dirty="0" smtClean="0">
                <a:ea typeface="ＭＳ Ｐゴシック" pitchFamily="34" charset="-128"/>
              </a:rPr>
              <a:t>OS: 16.5 </a:t>
            </a:r>
            <a:r>
              <a:rPr lang="en-US" altLang="en-US" sz="2400" dirty="0" err="1" smtClean="0">
                <a:ea typeface="ＭＳ Ｐゴシック" pitchFamily="34" charset="-128"/>
              </a:rPr>
              <a:t>mths</a:t>
            </a:r>
            <a:r>
              <a:rPr lang="en-US" altLang="en-US" sz="2400" dirty="0" smtClean="0">
                <a:ea typeface="ＭＳ Ｐゴシック" pitchFamily="34" charset="-128"/>
              </a:rPr>
              <a:t> for gem and15.3 </a:t>
            </a:r>
            <a:r>
              <a:rPr lang="en-US" altLang="en-US" sz="2400" dirty="0" err="1" smtClean="0">
                <a:ea typeface="ＭＳ Ｐゴシック" pitchFamily="34" charset="-128"/>
              </a:rPr>
              <a:t>mths</a:t>
            </a:r>
            <a:r>
              <a:rPr lang="en-US" altLang="en-US" sz="2400" dirty="0" smtClean="0">
                <a:ea typeface="ＭＳ Ｐゴシック" pitchFamily="34" charset="-128"/>
              </a:rPr>
              <a:t> for gem + </a:t>
            </a:r>
            <a:r>
              <a:rPr lang="en-US" altLang="en-US" sz="2400" dirty="0" err="1" smtClean="0">
                <a:ea typeface="ＭＳ Ｐゴシック" pitchFamily="34" charset="-128"/>
              </a:rPr>
              <a:t>erlotinib</a:t>
            </a:r>
            <a:endParaRPr lang="en-US" altLang="en-US" sz="2400" dirty="0" smtClean="0">
              <a:ea typeface="ＭＳ Ｐゴシック" pitchFamily="34" charset="-128"/>
            </a:endParaRPr>
          </a:p>
          <a:p>
            <a:pPr marL="1085850" lvl="1" indent="-342900">
              <a:buClr>
                <a:srgbClr val="515151"/>
              </a:buClr>
            </a:pPr>
            <a:r>
              <a:rPr lang="en-US" altLang="en-US" sz="2400" b="1" dirty="0" smtClean="0">
                <a:solidFill>
                  <a:srgbClr val="98012E"/>
                </a:solidFill>
                <a:ea typeface="ＭＳ Ｐゴシック" pitchFamily="34" charset="-128"/>
              </a:rPr>
              <a:t>Stopped </a:t>
            </a:r>
            <a:r>
              <a:rPr lang="en-US" altLang="en-US" sz="2400" b="1" dirty="0" err="1" smtClean="0">
                <a:solidFill>
                  <a:srgbClr val="98012E"/>
                </a:solidFill>
                <a:ea typeface="ＭＳ Ｐゴシック" pitchFamily="34" charset="-128"/>
              </a:rPr>
              <a:t>erlotinib</a:t>
            </a:r>
            <a:r>
              <a:rPr lang="en-US" altLang="en-US" sz="2400" b="1" dirty="0" smtClean="0">
                <a:solidFill>
                  <a:srgbClr val="98012E"/>
                </a:solidFill>
                <a:ea typeface="ＭＳ Ｐゴシック" pitchFamily="34" charset="-128"/>
              </a:rPr>
              <a:t> randomization</a:t>
            </a:r>
          </a:p>
          <a:p>
            <a:pPr marL="1085850" lvl="1" indent="-342900">
              <a:buClr>
                <a:srgbClr val="515151"/>
              </a:buClr>
            </a:pPr>
            <a:r>
              <a:rPr lang="en-US" altLang="en-US" sz="2400" dirty="0" smtClean="0">
                <a:ea typeface="ＭＳ Ｐゴシック" pitchFamily="34" charset="-128"/>
              </a:rPr>
              <a:t>Design Revision for </a:t>
            </a:r>
            <a:r>
              <a:rPr lang="en-US" altLang="en-US" sz="2400" dirty="0" err="1" smtClean="0">
                <a:ea typeface="ＭＳ Ｐゴシック" pitchFamily="34" charset="-128"/>
              </a:rPr>
              <a:t>Erlotinib</a:t>
            </a:r>
            <a:r>
              <a:rPr lang="en-US" altLang="en-US" sz="2400" dirty="0" smtClean="0">
                <a:ea typeface="ＭＳ Ｐゴシック" pitchFamily="34" charset="-128"/>
              </a:rPr>
              <a:t> Question</a:t>
            </a:r>
            <a:endParaRPr lang="en-US" altLang="en-US" sz="2400" dirty="0">
              <a:ea typeface="ＭＳ Ｐゴシック" pitchFamily="34" charset="-128"/>
            </a:endParaRPr>
          </a:p>
          <a:p>
            <a:pPr marL="1600200" lvl="2" indent="-457200">
              <a:buClr>
                <a:srgbClr val="515151"/>
              </a:buClr>
            </a:pPr>
            <a:r>
              <a:rPr lang="en-US" altLang="en-US" sz="2000" dirty="0" smtClean="0">
                <a:ea typeface="ＭＳ Ｐゴシック" pitchFamily="34" charset="-128"/>
              </a:rPr>
              <a:t>Changed </a:t>
            </a:r>
            <a:r>
              <a:rPr lang="en-US" altLang="en-US" sz="2000" dirty="0" err="1">
                <a:ea typeface="ＭＳ Ｐゴシック" pitchFamily="34" charset="-128"/>
              </a:rPr>
              <a:t>erlotinib</a:t>
            </a:r>
            <a:r>
              <a:rPr lang="en-US" altLang="en-US" sz="2000" dirty="0">
                <a:ea typeface="ＭＳ Ｐゴシック" pitchFamily="34" charset="-128"/>
              </a:rPr>
              <a:t> question to a phase IIR study for analysis</a:t>
            </a:r>
          </a:p>
          <a:p>
            <a:pPr marL="1600200" lvl="2" indent="-457200">
              <a:buClr>
                <a:srgbClr val="515151"/>
              </a:buClr>
            </a:pPr>
            <a:r>
              <a:rPr lang="en-US" altLang="en-US" sz="2000" dirty="0">
                <a:ea typeface="ＭＳ Ｐゴシック" pitchFamily="34" charset="-128"/>
              </a:rPr>
              <a:t>1-sided alpha of 0.15, with analysis at 200 events (deaths) </a:t>
            </a:r>
          </a:p>
          <a:p>
            <a:pPr marL="1600200" lvl="2" indent="-457200">
              <a:buClr>
                <a:srgbClr val="515151"/>
              </a:buClr>
            </a:pPr>
            <a:r>
              <a:rPr lang="en-US" altLang="en-US" sz="2000" dirty="0">
                <a:ea typeface="ＭＳ Ｐゴシック" pitchFamily="34" charset="-128"/>
              </a:rPr>
              <a:t>80% power to detect a signal for an increase in MST from 22 to 28.8 months (HRs = 0.76) </a:t>
            </a:r>
          </a:p>
          <a:p>
            <a:pPr marL="1600200" lvl="2" indent="-457200">
              <a:buClr>
                <a:srgbClr val="515151"/>
              </a:buClr>
            </a:pPr>
            <a:r>
              <a:rPr lang="en-US" altLang="en-US" sz="2000" dirty="0">
                <a:ea typeface="ＭＳ Ｐゴシック" pitchFamily="34" charset="-128"/>
              </a:rPr>
              <a:t>90% power to detect a signal for an increase in MST from 22 to 30.6 months (HRs = 0.72)</a:t>
            </a:r>
            <a:endParaRPr lang="en-US" altLang="en-US" sz="2000" b="1" dirty="0" smtClean="0">
              <a:solidFill>
                <a:srgbClr val="98012E"/>
              </a:solidFill>
              <a:ea typeface="ＭＳ Ｐゴシック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9000" y="6576536"/>
            <a:ext cx="32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MST = median survival time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71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Placeholder 1"/>
          <p:cNvSpPr>
            <a:spLocks noGrp="1"/>
          </p:cNvSpPr>
          <p:nvPr>
            <p:ph type="body" sz="quarter" idx="10"/>
          </p:nvPr>
        </p:nvSpPr>
        <p:spPr bwMode="auto">
          <a:xfrm>
            <a:off x="-304800" y="0"/>
            <a:ext cx="9753600" cy="68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b="1" dirty="0" smtClean="0">
                <a:ea typeface="ＭＳ Ｐゴシック" pitchFamily="34" charset="-128"/>
              </a:rPr>
              <a:t>RTOG 0848: Overall Survival by Treatment Arm</a:t>
            </a:r>
            <a:endParaRPr lang="en-US" altLang="en-US" dirty="0" smtClean="0">
              <a:ea typeface="ＭＳ Ｐゴシック" pitchFamily="34" charset="-128"/>
            </a:endParaRPr>
          </a:p>
          <a:p>
            <a:endParaRPr lang="en-US" altLang="en-US" dirty="0" smtClean="0">
              <a:ea typeface="ＭＳ Ｐゴシック" pitchFamily="34" charset="-128"/>
            </a:endParaRPr>
          </a:p>
        </p:txBody>
      </p:sp>
      <p:pic>
        <p:nvPicPr>
          <p:cNvPr id="87043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7437438" cy="557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4" name="TextBox 6"/>
          <p:cNvSpPr txBox="1">
            <a:spLocks noChangeArrowheads="1"/>
          </p:cNvSpPr>
          <p:nvPr/>
        </p:nvSpPr>
        <p:spPr bwMode="auto">
          <a:xfrm>
            <a:off x="2286000" y="6581775"/>
            <a:ext cx="5105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400" dirty="0">
                <a:solidFill>
                  <a:schemeClr val="bg1"/>
                </a:solidFill>
              </a:rPr>
              <a:t>HR = Hazard Ratio [</a:t>
            </a:r>
            <a:r>
              <a:rPr lang="en-US" altLang="en-US" sz="1400" dirty="0" err="1">
                <a:solidFill>
                  <a:schemeClr val="bg1"/>
                </a:solidFill>
              </a:rPr>
              <a:t>Gemcitabine+Erlotinib</a:t>
            </a:r>
            <a:r>
              <a:rPr lang="en-US" altLang="en-US" sz="1400" dirty="0">
                <a:solidFill>
                  <a:schemeClr val="bg1"/>
                </a:solidFill>
              </a:rPr>
              <a:t>/Gemcitabine] </a:t>
            </a:r>
          </a:p>
        </p:txBody>
      </p:sp>
      <p:sp>
        <p:nvSpPr>
          <p:cNvPr id="87045" name="TextBox 9"/>
          <p:cNvSpPr txBox="1">
            <a:spLocks noChangeArrowheads="1"/>
          </p:cNvSpPr>
          <p:nvPr/>
        </p:nvSpPr>
        <p:spPr bwMode="auto">
          <a:xfrm>
            <a:off x="5562600" y="2054225"/>
            <a:ext cx="152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sz="1400">
                <a:solidFill>
                  <a:srgbClr val="FF0000"/>
                </a:solidFill>
              </a:rPr>
              <a:t>55% (47%, 63%)</a:t>
            </a:r>
            <a:endParaRPr lang="en-US" altLang="en-US" sz="140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87046" name="TextBox 10"/>
          <p:cNvSpPr txBox="1">
            <a:spLocks noChangeArrowheads="1"/>
          </p:cNvSpPr>
          <p:nvPr/>
        </p:nvSpPr>
        <p:spPr bwMode="auto">
          <a:xfrm>
            <a:off x="6858000" y="3352800"/>
            <a:ext cx="21351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sz="1400">
                <a:solidFill>
                  <a:srgbClr val="FF0000"/>
                </a:solidFill>
              </a:rPr>
              <a:t>38% (30%, 45%)</a:t>
            </a:r>
            <a:endParaRPr lang="en-US" altLang="en-US" sz="140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87047" name="TextBox 11"/>
          <p:cNvSpPr txBox="1">
            <a:spLocks noChangeArrowheads="1"/>
          </p:cNvSpPr>
          <p:nvPr/>
        </p:nvSpPr>
        <p:spPr bwMode="auto">
          <a:xfrm>
            <a:off x="6859588" y="3146425"/>
            <a:ext cx="21351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sz="1400">
                <a:solidFill>
                  <a:srgbClr val="0000FF"/>
                </a:solidFill>
              </a:rPr>
              <a:t>39% (31%, 47%)</a:t>
            </a:r>
            <a:endParaRPr lang="en-US" altLang="en-US" sz="1400">
              <a:solidFill>
                <a:srgbClr val="0000FF"/>
              </a:solidFill>
              <a:cs typeface="Times New Roman" pitchFamily="18" charset="0"/>
            </a:endParaRPr>
          </a:p>
        </p:txBody>
      </p:sp>
      <p:sp>
        <p:nvSpPr>
          <p:cNvPr id="87048" name="TextBox 12"/>
          <p:cNvSpPr txBox="1">
            <a:spLocks noChangeArrowheads="1"/>
          </p:cNvSpPr>
          <p:nvPr/>
        </p:nvSpPr>
        <p:spPr bwMode="auto">
          <a:xfrm>
            <a:off x="3522663" y="609600"/>
            <a:ext cx="1898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sz="1400">
                <a:solidFill>
                  <a:srgbClr val="0000FF"/>
                </a:solidFill>
              </a:rPr>
              <a:t>83% (78%, 89%)</a:t>
            </a:r>
            <a:endParaRPr lang="en-US" altLang="en-US" sz="1400">
              <a:solidFill>
                <a:srgbClr val="0000FF"/>
              </a:solidFill>
              <a:cs typeface="Times New Roman" pitchFamily="18" charset="0"/>
            </a:endParaRPr>
          </a:p>
        </p:txBody>
      </p:sp>
      <p:sp>
        <p:nvSpPr>
          <p:cNvPr id="87049" name="TextBox 13"/>
          <p:cNvSpPr txBox="1">
            <a:spLocks noChangeArrowheads="1"/>
          </p:cNvSpPr>
          <p:nvPr/>
        </p:nvSpPr>
        <p:spPr bwMode="auto">
          <a:xfrm>
            <a:off x="5410200" y="1825625"/>
            <a:ext cx="1828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sz="1400">
                <a:solidFill>
                  <a:srgbClr val="0000FF"/>
                </a:solidFill>
              </a:rPr>
              <a:t>55% (47%, 63%)</a:t>
            </a:r>
            <a:endParaRPr lang="en-US" altLang="en-US" sz="1400">
              <a:solidFill>
                <a:srgbClr val="0000FF"/>
              </a:solidFill>
              <a:cs typeface="Times New Roman" pitchFamily="18" charset="0"/>
            </a:endParaRPr>
          </a:p>
        </p:txBody>
      </p:sp>
      <p:sp>
        <p:nvSpPr>
          <p:cNvPr id="87050" name="TextBox 14"/>
          <p:cNvSpPr txBox="1">
            <a:spLocks noChangeArrowheads="1"/>
          </p:cNvSpPr>
          <p:nvPr/>
        </p:nvSpPr>
        <p:spPr bwMode="auto">
          <a:xfrm>
            <a:off x="2819400" y="838200"/>
            <a:ext cx="3306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sz="1400">
                <a:solidFill>
                  <a:srgbClr val="FF0000"/>
                </a:solidFill>
              </a:rPr>
              <a:t>83% (77%, 89%)</a:t>
            </a:r>
            <a:endParaRPr lang="en-US" altLang="en-US" sz="1400">
              <a:solidFill>
                <a:srgbClr val="0000FF"/>
              </a:solidFill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94612" y="6183868"/>
            <a:ext cx="1677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ASCO 2017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9899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Placeholder 7"/>
          <p:cNvSpPr>
            <a:spLocks noGrp="1"/>
          </p:cNvSpPr>
          <p:nvPr>
            <p:ph type="body" sz="quarter" idx="10"/>
          </p:nvPr>
        </p:nvSpPr>
        <p:spPr bwMode="auto">
          <a:xfrm>
            <a:off x="0" y="76200"/>
            <a:ext cx="9144000" cy="58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b="1" dirty="0" smtClean="0">
                <a:ea typeface="ＭＳ Ｐゴシック" pitchFamily="34" charset="-128"/>
              </a:rPr>
              <a:t>Major Amendment #2 (2016)</a:t>
            </a:r>
          </a:p>
        </p:txBody>
      </p:sp>
      <p:sp>
        <p:nvSpPr>
          <p:cNvPr id="79875" name="Text Placeholder 8"/>
          <p:cNvSpPr>
            <a:spLocks noGrp="1"/>
          </p:cNvSpPr>
          <p:nvPr>
            <p:ph type="body" sz="quarter" idx="11"/>
          </p:nvPr>
        </p:nvSpPr>
        <p:spPr bwMode="auto">
          <a:xfrm>
            <a:off x="0" y="762000"/>
            <a:ext cx="9220200" cy="5410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buClr>
                <a:srgbClr val="515151"/>
              </a:buClr>
            </a:pPr>
            <a:r>
              <a:rPr lang="en-US" altLang="en-US" dirty="0" smtClean="0">
                <a:ea typeface="ＭＳ Ｐゴシック" pitchFamily="34" charset="-128"/>
              </a:rPr>
              <a:t>INCREASED CHEMOTHERAPY OPTIONS/TIMING</a:t>
            </a:r>
            <a:endParaRPr lang="en-US" altLang="en-US" dirty="0">
              <a:ea typeface="ＭＳ Ｐゴシック" pitchFamily="34" charset="-128"/>
            </a:endParaRPr>
          </a:p>
          <a:p>
            <a:pPr marL="233363" indent="-233363">
              <a:buClr>
                <a:srgbClr val="515151"/>
              </a:buClr>
              <a:buFont typeface="Arial" panose="020B0604020202020204" pitchFamily="34" charset="0"/>
              <a:buChar char="•"/>
            </a:pPr>
            <a:r>
              <a:rPr lang="en-US" sz="2700" b="0" dirty="0" smtClean="0">
                <a:solidFill>
                  <a:srgbClr val="0000FF"/>
                </a:solidFill>
              </a:rPr>
              <a:t>Allowable</a:t>
            </a:r>
            <a:r>
              <a:rPr lang="en-US" sz="2700" dirty="0" smtClean="0">
                <a:solidFill>
                  <a:srgbClr val="0000FF"/>
                </a:solidFill>
              </a:rPr>
              <a:t> </a:t>
            </a:r>
            <a:r>
              <a:rPr lang="en-US" altLang="en-US" sz="2700" b="0" dirty="0" smtClean="0">
                <a:solidFill>
                  <a:srgbClr val="0000FF"/>
                </a:solidFill>
                <a:ea typeface="ＭＳ Ｐゴシック" pitchFamily="34" charset="-128"/>
              </a:rPr>
              <a:t>agents: gemcitabine</a:t>
            </a:r>
            <a:r>
              <a:rPr lang="en-US" sz="2700" b="0" dirty="0" smtClean="0">
                <a:solidFill>
                  <a:srgbClr val="0000FF"/>
                </a:solidFill>
              </a:rPr>
              <a:t>, </a:t>
            </a:r>
            <a:r>
              <a:rPr lang="en-US" sz="2700" b="0" dirty="0">
                <a:solidFill>
                  <a:srgbClr val="0000FF"/>
                </a:solidFill>
              </a:rPr>
              <a:t>nab-paclitaxel, </a:t>
            </a:r>
            <a:r>
              <a:rPr lang="en-US" sz="2700" b="0" dirty="0" err="1">
                <a:solidFill>
                  <a:srgbClr val="0000FF"/>
                </a:solidFill>
              </a:rPr>
              <a:t>oxaliplatin</a:t>
            </a:r>
            <a:r>
              <a:rPr lang="en-US" sz="2700" b="0" dirty="0">
                <a:solidFill>
                  <a:srgbClr val="0000FF"/>
                </a:solidFill>
              </a:rPr>
              <a:t>, </a:t>
            </a:r>
            <a:r>
              <a:rPr lang="en-US" sz="2700" b="0" dirty="0" err="1">
                <a:solidFill>
                  <a:srgbClr val="0000FF"/>
                </a:solidFill>
              </a:rPr>
              <a:t>fluoropyrimidine</a:t>
            </a:r>
            <a:r>
              <a:rPr lang="en-US" sz="2700" b="0" dirty="0">
                <a:solidFill>
                  <a:srgbClr val="0000FF"/>
                </a:solidFill>
              </a:rPr>
              <a:t> (</a:t>
            </a:r>
            <a:r>
              <a:rPr lang="en-US" sz="2700" b="0" dirty="0" smtClean="0">
                <a:solidFill>
                  <a:srgbClr val="0000FF"/>
                </a:solidFill>
              </a:rPr>
              <a:t>including </a:t>
            </a:r>
            <a:r>
              <a:rPr lang="en-US" sz="2700" b="0" dirty="0" err="1" smtClean="0">
                <a:solidFill>
                  <a:srgbClr val="0000FF"/>
                </a:solidFill>
              </a:rPr>
              <a:t>capecitabine</a:t>
            </a:r>
            <a:r>
              <a:rPr lang="en-US" sz="2700" b="0" dirty="0" smtClean="0">
                <a:solidFill>
                  <a:srgbClr val="0000FF"/>
                </a:solidFill>
              </a:rPr>
              <a:t>), or </a:t>
            </a:r>
            <a:r>
              <a:rPr lang="en-US" sz="2700" b="0" dirty="0">
                <a:solidFill>
                  <a:srgbClr val="0000FF"/>
                </a:solidFill>
              </a:rPr>
              <a:t>irinotecan</a:t>
            </a:r>
          </a:p>
          <a:p>
            <a:pPr marL="404813" lvl="1" indent="-234950">
              <a:buClr>
                <a:srgbClr val="515151"/>
              </a:buClr>
              <a:buFont typeface="Arial" panose="020B0604020202020204" pitchFamily="34" charset="0"/>
              <a:buChar char="-"/>
            </a:pPr>
            <a:r>
              <a:rPr lang="en-US" sz="2400" dirty="0">
                <a:solidFill>
                  <a:srgbClr val="515151"/>
                </a:solidFill>
                <a:ea typeface="ＭＳ Ｐゴシック" pitchFamily="34" charset="-128"/>
              </a:rPr>
              <a:t>Delivered</a:t>
            </a:r>
            <a:r>
              <a:rPr lang="en-US" sz="2400" dirty="0" smtClean="0"/>
              <a:t> </a:t>
            </a:r>
            <a:r>
              <a:rPr lang="en-US" sz="2400" dirty="0"/>
              <a:t>per institutional </a:t>
            </a:r>
            <a:r>
              <a:rPr lang="en-US" sz="2400" dirty="0" smtClean="0"/>
              <a:t>standard</a:t>
            </a:r>
          </a:p>
          <a:p>
            <a:pPr marL="404813" lvl="1" indent="-234950">
              <a:buClr>
                <a:srgbClr val="515151"/>
              </a:buClr>
              <a:buFont typeface="Arial" panose="020B0604020202020204" pitchFamily="34" charset="0"/>
              <a:buChar char="-"/>
            </a:pPr>
            <a:r>
              <a:rPr lang="en-US" sz="2400" b="1" i="1" dirty="0"/>
              <a:t>Note</a:t>
            </a:r>
            <a:r>
              <a:rPr lang="en-US" sz="2400" dirty="0"/>
              <a:t>: As before, patients may </a:t>
            </a:r>
            <a:r>
              <a:rPr lang="en-US" sz="2400" dirty="0" smtClean="0"/>
              <a:t>still receive </a:t>
            </a:r>
            <a:r>
              <a:rPr lang="en-US" altLang="en-US" sz="2400" dirty="0" smtClean="0">
                <a:ea typeface="ＭＳ Ｐゴシック" pitchFamily="34" charset="-128"/>
              </a:rPr>
              <a:t>gemcitabine alone</a:t>
            </a:r>
            <a:endParaRPr lang="en-US" sz="2400" dirty="0" smtClean="0"/>
          </a:p>
          <a:p>
            <a:pPr marL="233363" lvl="1" indent="-233363">
              <a:buClr>
                <a:srgbClr val="515151"/>
              </a:buClr>
            </a:pPr>
            <a:r>
              <a:rPr lang="en-US" dirty="0">
                <a:solidFill>
                  <a:srgbClr val="0000FF"/>
                </a:solidFill>
              </a:rPr>
              <a:t>Up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to 3 months of chemotherapy may </a:t>
            </a:r>
            <a:r>
              <a:rPr lang="en-US" dirty="0" smtClean="0">
                <a:solidFill>
                  <a:srgbClr val="0000FF"/>
                </a:solidFill>
              </a:rPr>
              <a:t>begin </a:t>
            </a:r>
            <a:r>
              <a:rPr lang="en-US" u="sng" dirty="0" smtClean="0">
                <a:solidFill>
                  <a:srgbClr val="0000FF"/>
                </a:solidFill>
              </a:rPr>
              <a:t>prior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to registration </a:t>
            </a:r>
            <a:r>
              <a:rPr lang="en-US" dirty="0" smtClean="0">
                <a:solidFill>
                  <a:srgbClr val="0000FF"/>
                </a:solidFill>
              </a:rPr>
              <a:t>(step 1)</a:t>
            </a:r>
          </a:p>
          <a:p>
            <a:pPr marL="407988" lvl="2" indent="-238125">
              <a:buClr>
                <a:srgbClr val="515151"/>
              </a:buClr>
              <a:buFont typeface="Arial" panose="020B0604020202020204" pitchFamily="34" charset="0"/>
              <a:buChar char="-"/>
            </a:pPr>
            <a:r>
              <a:rPr lang="en-US" b="1" i="1" dirty="0" smtClean="0"/>
              <a:t>Note</a:t>
            </a:r>
            <a:r>
              <a:rPr lang="en-US" dirty="0" smtClean="0"/>
              <a:t>: As before, patients may still be registered before starting chemotherapy</a:t>
            </a:r>
          </a:p>
          <a:p>
            <a:pPr marL="233363" lvl="2" indent="-233363">
              <a:buClr>
                <a:srgbClr val="515151"/>
              </a:buClr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00FF"/>
                </a:solidFill>
              </a:rPr>
              <a:t>Randomization </a:t>
            </a:r>
            <a:r>
              <a:rPr lang="en-US" sz="2800" dirty="0">
                <a:solidFill>
                  <a:srgbClr val="0000FF"/>
                </a:solidFill>
              </a:rPr>
              <a:t>to ± </a:t>
            </a:r>
            <a:r>
              <a:rPr lang="en-US" altLang="en-US" sz="2800" dirty="0">
                <a:solidFill>
                  <a:srgbClr val="0000FF"/>
                </a:solidFill>
              </a:rPr>
              <a:t>radiotherapy still occurs </a:t>
            </a:r>
            <a:r>
              <a:rPr lang="en-US" sz="2800" dirty="0">
                <a:solidFill>
                  <a:srgbClr val="0000FF"/>
                </a:solidFill>
              </a:rPr>
              <a:t>after the 5th month of chemotherapy (step 2)</a:t>
            </a:r>
          </a:p>
          <a:p>
            <a:pPr marL="1604963" lvl="1" indent="-404813">
              <a:buClr>
                <a:srgbClr val="515151"/>
              </a:buClr>
              <a:buFont typeface="Arial" panose="020B0604020202020204" pitchFamily="34" charset="0"/>
              <a:buChar char="-"/>
            </a:pPr>
            <a:endParaRPr lang="en-US" altLang="en-US" sz="2000" b="1" dirty="0" smtClean="0">
              <a:solidFill>
                <a:srgbClr val="FF0000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Placeholder 1"/>
          <p:cNvSpPr>
            <a:spLocks noGrp="1"/>
          </p:cNvSpPr>
          <p:nvPr>
            <p:ph type="body" sz="quarter" idx="10"/>
          </p:nvPr>
        </p:nvSpPr>
        <p:spPr bwMode="auto">
          <a:xfrm>
            <a:off x="1219200" y="152400"/>
            <a:ext cx="6477000" cy="68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b="1" dirty="0" smtClean="0">
                <a:ea typeface="ＭＳ Ｐゴシック" pitchFamily="34" charset="-128"/>
              </a:rPr>
              <a:t>RTOG 0848: Current Schema</a:t>
            </a:r>
          </a:p>
          <a:p>
            <a:endParaRPr lang="en-US" altLang="en-US" dirty="0" smtClean="0">
              <a:ea typeface="ＭＳ Ｐゴシック" pitchFamily="34" charset="-128"/>
            </a:endParaRPr>
          </a:p>
        </p:txBody>
      </p:sp>
      <p:grpSp>
        <p:nvGrpSpPr>
          <p:cNvPr id="81923" name="Group 25"/>
          <p:cNvGrpSpPr>
            <a:grpSpLocks/>
          </p:cNvGrpSpPr>
          <p:nvPr/>
        </p:nvGrpSpPr>
        <p:grpSpPr bwMode="auto">
          <a:xfrm>
            <a:off x="914400" y="850900"/>
            <a:ext cx="7620000" cy="5397500"/>
            <a:chOff x="914400" y="914400"/>
            <a:chExt cx="7619999" cy="5397645"/>
          </a:xfrm>
        </p:grpSpPr>
        <p:grpSp>
          <p:nvGrpSpPr>
            <p:cNvPr id="81925" name="Group 3"/>
            <p:cNvGrpSpPr>
              <a:grpSpLocks/>
            </p:cNvGrpSpPr>
            <p:nvPr/>
          </p:nvGrpSpPr>
          <p:grpSpPr bwMode="auto">
            <a:xfrm>
              <a:off x="914400" y="914400"/>
              <a:ext cx="7619999" cy="5280167"/>
              <a:chOff x="112425" y="-295032"/>
              <a:chExt cx="6493237" cy="4755963"/>
            </a:xfrm>
          </p:grpSpPr>
          <p:sp>
            <p:nvSpPr>
              <p:cNvPr id="6" name="Text Box 17"/>
              <p:cNvSpPr txBox="1">
                <a:spLocks noChangeArrowheads="1"/>
              </p:cNvSpPr>
              <p:nvPr/>
            </p:nvSpPr>
            <p:spPr bwMode="auto">
              <a:xfrm>
                <a:off x="211176" y="85332"/>
                <a:ext cx="2755818" cy="9051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upright="1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srgbClr val="0000FF"/>
                    </a:solidFill>
                  </a:rPr>
                  <a:t>Note: </a:t>
                </a:r>
                <a:r>
                  <a:rPr lang="en-US" sz="1600" dirty="0" smtClean="0">
                    <a:solidFill>
                      <a:srgbClr val="0000FF"/>
                    </a:solidFill>
                  </a:rPr>
                  <a:t>Up </a:t>
                </a:r>
                <a:r>
                  <a:rPr lang="en-US" sz="1600" dirty="0">
                    <a:solidFill>
                      <a:srgbClr val="0000FF"/>
                    </a:solidFill>
                  </a:rPr>
                  <a:t>to 3 months of chemotherapy may be initiated </a:t>
                </a:r>
                <a:r>
                  <a:rPr lang="en-US" sz="1600" u="sng" dirty="0">
                    <a:solidFill>
                      <a:srgbClr val="0000FF"/>
                    </a:solidFill>
                  </a:rPr>
                  <a:t>prior</a:t>
                </a:r>
                <a:r>
                  <a:rPr lang="en-US" sz="1600" dirty="0">
                    <a:solidFill>
                      <a:srgbClr val="0000FF"/>
                    </a:solidFill>
                  </a:rPr>
                  <a:t> to </a:t>
                </a:r>
                <a:r>
                  <a:rPr lang="en-US" sz="1600" dirty="0" smtClean="0">
                    <a:solidFill>
                      <a:srgbClr val="0000FF"/>
                    </a:solidFill>
                  </a:rPr>
                  <a:t>registration</a:t>
                </a:r>
                <a:endParaRPr lang="en-US" sz="160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endParaRPr>
              </a:p>
            </p:txBody>
          </p:sp>
          <p:sp>
            <p:nvSpPr>
              <p:cNvPr id="7" name="Text Box 8"/>
              <p:cNvSpPr txBox="1">
                <a:spLocks noChangeArrowheads="1"/>
              </p:cNvSpPr>
              <p:nvPr/>
            </p:nvSpPr>
            <p:spPr bwMode="auto">
              <a:xfrm>
                <a:off x="989012" y="2313169"/>
                <a:ext cx="1201249" cy="47759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upright="1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dirty="0">
                    <a:solidFill>
                      <a:srgbClr val="000000"/>
                    </a:solidFill>
                  </a:rPr>
                  <a:t>Nodal Status:</a:t>
                </a:r>
              </a:p>
              <a:p>
                <a:pPr marL="228600" indent="-228600">
                  <a:buFont typeface="+mj-lt"/>
                  <a:buAutoNum type="arabicPeriod"/>
                  <a:tabLst>
                    <a:tab pos="228600" algn="l"/>
                  </a:tabLst>
                  <a:defRPr/>
                </a:pPr>
                <a:r>
                  <a:rPr lang="en-US" sz="1100" dirty="0">
                    <a:solidFill>
                      <a:srgbClr val="000000"/>
                    </a:solidFill>
                  </a:rPr>
                  <a:t>involved</a:t>
                </a:r>
              </a:p>
              <a:p>
                <a:pPr marL="228600" indent="-228600">
                  <a:buFont typeface="+mj-lt"/>
                  <a:buAutoNum type="arabicPeriod"/>
                  <a:tabLst>
                    <a:tab pos="228600" algn="l"/>
                  </a:tabLst>
                  <a:defRPr/>
                </a:pPr>
                <a:r>
                  <a:rPr lang="en-US" sz="1100" dirty="0">
                    <a:solidFill>
                      <a:srgbClr val="000000"/>
                    </a:solidFill>
                  </a:rPr>
                  <a:t>Uninvolved</a:t>
                </a:r>
              </a:p>
            </p:txBody>
          </p:sp>
          <p:sp>
            <p:nvSpPr>
              <p:cNvPr id="8" name="Text Box 14"/>
              <p:cNvSpPr txBox="1">
                <a:spLocks noChangeArrowheads="1"/>
              </p:cNvSpPr>
              <p:nvPr/>
            </p:nvSpPr>
            <p:spPr bwMode="auto">
              <a:xfrm>
                <a:off x="3395568" y="85331"/>
                <a:ext cx="338189" cy="134699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upright="1"/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R</a:t>
                </a: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E</a:t>
                </a: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G</a:t>
                </a: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I</a:t>
                </a: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S</a:t>
                </a: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T</a:t>
                </a: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E</a:t>
                </a: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R</a:t>
                </a:r>
              </a:p>
            </p:txBody>
          </p:sp>
          <p:sp>
            <p:nvSpPr>
              <p:cNvPr id="9" name="Text Box 15"/>
              <p:cNvSpPr txBox="1">
                <a:spLocks noChangeArrowheads="1"/>
              </p:cNvSpPr>
              <p:nvPr/>
            </p:nvSpPr>
            <p:spPr bwMode="auto">
              <a:xfrm>
                <a:off x="4385787" y="279802"/>
                <a:ext cx="2219875" cy="4818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upright="1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Arm 1: </a:t>
                </a:r>
                <a:r>
                  <a:rPr lang="en-US" sz="1200" b="1" dirty="0">
                    <a:solidFill>
                      <a:srgbClr val="000000"/>
                    </a:solidFill>
                    <a:latin typeface="+mn-lt"/>
                  </a:rPr>
                  <a:t>Gemcitabine alone or combination chemotherapy x 5 months</a:t>
                </a:r>
                <a:endParaRPr lang="en-US" sz="1200" b="1" dirty="0">
                  <a:solidFill>
                    <a:srgbClr val="000000"/>
                  </a:solidFill>
                  <a:latin typeface="+mn-lt"/>
                  <a:ea typeface="Times New Roman"/>
                  <a:cs typeface="Times New Roman"/>
                </a:endParaRPr>
              </a:p>
            </p:txBody>
          </p:sp>
          <p:sp>
            <p:nvSpPr>
              <p:cNvPr id="10" name="Text Box 11"/>
              <p:cNvSpPr txBox="1">
                <a:spLocks noChangeArrowheads="1"/>
              </p:cNvSpPr>
              <p:nvPr/>
            </p:nvSpPr>
            <p:spPr bwMode="auto">
              <a:xfrm>
                <a:off x="4385787" y="990480"/>
                <a:ext cx="2180645" cy="760725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upright="1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Arm 2:</a:t>
                </a:r>
                <a:endParaRPr lang="en-US" sz="110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dirty="0">
                    <a:solidFill>
                      <a:srgbClr val="000000"/>
                    </a:solidFill>
                    <a:latin typeface="+mn-lt"/>
                  </a:rPr>
                  <a:t>Gemcitabine + </a:t>
                </a:r>
                <a:r>
                  <a:rPr lang="en-US" sz="1100" dirty="0" err="1">
                    <a:solidFill>
                      <a:srgbClr val="000000"/>
                    </a:solidFill>
                    <a:latin typeface="+mn-lt"/>
                  </a:rPr>
                  <a:t>Erlotinib</a:t>
                </a:r>
                <a:r>
                  <a:rPr lang="en-US" sz="1100" dirty="0">
                    <a:solidFill>
                      <a:srgbClr val="000000"/>
                    </a:solidFill>
                    <a:latin typeface="+mn-lt"/>
                  </a:rPr>
                  <a:t> x 5 cycles </a:t>
                </a:r>
                <a:r>
                  <a:rPr lang="en-US" sz="1200" b="1" dirty="0" smtClean="0">
                    <a:solidFill>
                      <a:srgbClr val="FF0000"/>
                    </a:solidFill>
                    <a:latin typeface="+mn-lt"/>
                  </a:rPr>
                  <a:t>(</a:t>
                </a:r>
                <a:r>
                  <a:rPr lang="en-US" sz="1200" b="1" dirty="0" smtClean="0">
                    <a:solidFill>
                      <a:srgbClr val="C00000"/>
                    </a:solidFill>
                    <a:latin typeface="+mn-lt"/>
                  </a:rPr>
                  <a:t>Arm </a:t>
                </a:r>
                <a:r>
                  <a:rPr lang="en-US" sz="1200" b="1" dirty="0">
                    <a:solidFill>
                      <a:srgbClr val="C00000"/>
                    </a:solidFill>
                    <a:latin typeface="+mn-lt"/>
                  </a:rPr>
                  <a:t>2 closed to accrual effective 4/02/14)</a:t>
                </a:r>
                <a:endParaRPr lang="en-US" sz="1200" b="1" dirty="0">
                  <a:solidFill>
                    <a:srgbClr val="C00000"/>
                  </a:solidFill>
                  <a:latin typeface="+mn-lt"/>
                  <a:ea typeface="Times New Roman"/>
                  <a:cs typeface="Times New Roman"/>
                </a:endParaRPr>
              </a:p>
            </p:txBody>
          </p:sp>
          <p:sp>
            <p:nvSpPr>
              <p:cNvPr id="11" name="Text Box 10"/>
              <p:cNvSpPr txBox="1">
                <a:spLocks noChangeArrowheads="1"/>
              </p:cNvSpPr>
              <p:nvPr/>
            </p:nvSpPr>
            <p:spPr bwMode="auto">
              <a:xfrm>
                <a:off x="3590365" y="1832711"/>
                <a:ext cx="2513424" cy="26310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upright="1"/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</a:rPr>
                  <a:t>Evaluate To Confirm No Progression</a:t>
                </a:r>
              </a:p>
            </p:txBody>
          </p:sp>
          <p:cxnSp>
            <p:nvCxnSpPr>
              <p:cNvPr id="81935" name="Straight Connector 11"/>
              <p:cNvCxnSpPr>
                <a:cxnSpLocks noChangeShapeType="1"/>
              </p:cNvCxnSpPr>
              <p:nvPr/>
            </p:nvCxnSpPr>
            <p:spPr bwMode="auto">
              <a:xfrm>
                <a:off x="3878502" y="482600"/>
                <a:ext cx="397165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4" name="Text Box 7"/>
              <p:cNvSpPr txBox="1">
                <a:spLocks noChangeArrowheads="1"/>
              </p:cNvSpPr>
              <p:nvPr/>
            </p:nvSpPr>
            <p:spPr bwMode="auto">
              <a:xfrm>
                <a:off x="3818981" y="2195914"/>
                <a:ext cx="2171177" cy="55910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upright="1"/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</a:rPr>
                  <a:t>SECOND STEP:</a:t>
                </a: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</a:rPr>
                  <a:t>RT RANDOMIZATION</a:t>
                </a: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</a:rPr>
                  <a:t>For Non-Progressing Patients</a:t>
                </a: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0" dirty="0">
                    <a:solidFill>
                      <a:srgbClr val="000000"/>
                    </a:solidFill>
                  </a:rPr>
                  <a:t> </a:t>
                </a:r>
                <a:endParaRPr lang="en-US" sz="1050" dirty="0">
                  <a:solidFill>
                    <a:srgbClr val="000000"/>
                  </a:solidFill>
                  <a:latin typeface="Arial"/>
                  <a:ea typeface="Times New Roman"/>
                  <a:cs typeface="Times New Roman"/>
                </a:endParaRPr>
              </a:p>
            </p:txBody>
          </p:sp>
          <p:sp>
            <p:nvSpPr>
              <p:cNvPr id="15" name="Text Box 6"/>
              <p:cNvSpPr txBox="1">
                <a:spLocks noChangeArrowheads="1"/>
              </p:cNvSpPr>
              <p:nvPr/>
            </p:nvSpPr>
            <p:spPr bwMode="auto">
              <a:xfrm>
                <a:off x="4391198" y="2813646"/>
                <a:ext cx="2214464" cy="57912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upright="1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Arm 3:</a:t>
                </a:r>
                <a:endParaRPr lang="en-US" sz="110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dirty="0">
                    <a:solidFill>
                      <a:srgbClr val="000000"/>
                    </a:solidFill>
                    <a:latin typeface="+mn-lt"/>
                  </a:rPr>
                  <a:t>1 month of gemcitabine or combination chemotherapy</a:t>
                </a:r>
              </a:p>
            </p:txBody>
          </p:sp>
          <p:sp>
            <p:nvSpPr>
              <p:cNvPr id="16" name="Text Box 3"/>
              <p:cNvSpPr txBox="1">
                <a:spLocks noChangeArrowheads="1"/>
              </p:cNvSpPr>
              <p:nvPr/>
            </p:nvSpPr>
            <p:spPr bwMode="auto">
              <a:xfrm>
                <a:off x="4385787" y="3610120"/>
                <a:ext cx="2219875" cy="8508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upright="1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Arm 4:</a:t>
                </a:r>
                <a:endParaRPr lang="en-US" sz="110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dirty="0">
                    <a:solidFill>
                      <a:srgbClr val="000000"/>
                    </a:solidFill>
                    <a:latin typeface="+mn-lt"/>
                  </a:rPr>
                  <a:t>1 month of gemcitabine or combination</a:t>
                </a:r>
                <a:r>
                  <a:rPr lang="en-US" sz="1100" baseline="300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1100" dirty="0">
                    <a:solidFill>
                      <a:srgbClr val="000000"/>
                    </a:solidFill>
                    <a:latin typeface="+mn-lt"/>
                  </a:rPr>
                  <a:t>chemotherapy followed by XRT with either </a:t>
                </a:r>
                <a:r>
                  <a:rPr lang="en-US" sz="1100" dirty="0" err="1">
                    <a:solidFill>
                      <a:srgbClr val="000000"/>
                    </a:solidFill>
                    <a:latin typeface="+mn-lt"/>
                  </a:rPr>
                  <a:t>capecitabine</a:t>
                </a:r>
                <a:r>
                  <a:rPr lang="en-US" sz="1100" dirty="0">
                    <a:solidFill>
                      <a:srgbClr val="000000"/>
                    </a:solidFill>
                    <a:latin typeface="+mn-lt"/>
                  </a:rPr>
                  <a:t> or 5-FU</a:t>
                </a:r>
                <a:endParaRPr lang="en-US" sz="1100" dirty="0">
                  <a:solidFill>
                    <a:srgbClr val="000000"/>
                  </a:solidFill>
                  <a:latin typeface="+mn-lt"/>
                  <a:ea typeface="Times New Roman"/>
                  <a:cs typeface="Times New Roman"/>
                </a:endParaRPr>
              </a:p>
            </p:txBody>
          </p:sp>
          <p:sp>
            <p:nvSpPr>
              <p:cNvPr id="17" name="Text Box 9"/>
              <p:cNvSpPr txBox="1">
                <a:spLocks noChangeArrowheads="1"/>
              </p:cNvSpPr>
              <p:nvPr/>
            </p:nvSpPr>
            <p:spPr bwMode="auto">
              <a:xfrm>
                <a:off x="470906" y="2577707"/>
                <a:ext cx="355775" cy="126549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upright="1"/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tabLst>
                    <a:tab pos="114300" algn="l"/>
                  </a:tabLs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S</a:t>
                </a:r>
                <a:endParaRPr lang="en-US" sz="110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endParaRP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tabLst>
                    <a:tab pos="114300" algn="l"/>
                  </a:tabLs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T</a:t>
                </a:r>
                <a:endParaRPr lang="en-US" sz="110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endParaRP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tabLst>
                    <a:tab pos="114300" algn="l"/>
                  </a:tabLs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R</a:t>
                </a:r>
                <a:endParaRPr lang="en-US" sz="110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endParaRP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tabLst>
                    <a:tab pos="114300" algn="l"/>
                  </a:tabLs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A</a:t>
                </a:r>
                <a:endParaRPr lang="en-US" sz="110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endParaRP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tabLst>
                    <a:tab pos="114300" algn="l"/>
                  </a:tabLs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T</a:t>
                </a:r>
                <a:endParaRPr lang="en-US" sz="110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endParaRP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tabLst>
                    <a:tab pos="114300" algn="l"/>
                  </a:tabLs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I</a:t>
                </a:r>
                <a:endParaRPr lang="en-US" sz="110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endParaRP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tabLst>
                    <a:tab pos="114300" algn="l"/>
                  </a:tabLs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F</a:t>
                </a:r>
                <a:endParaRPr lang="en-US" sz="110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endParaRP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tabLst>
                    <a:tab pos="114300" algn="l"/>
                  </a:tabLs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Y</a:t>
                </a:r>
                <a:endParaRPr lang="en-US" sz="110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endParaRPr>
              </a:p>
            </p:txBody>
          </p:sp>
          <p:sp>
            <p:nvSpPr>
              <p:cNvPr id="18" name="Text Box 5"/>
              <p:cNvSpPr txBox="1">
                <a:spLocks noChangeArrowheads="1"/>
              </p:cNvSpPr>
              <p:nvPr/>
            </p:nvSpPr>
            <p:spPr bwMode="auto">
              <a:xfrm>
                <a:off x="3395568" y="2813646"/>
                <a:ext cx="338189" cy="145567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upright="1"/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R</a:t>
                </a:r>
                <a:endParaRPr lang="en-US" sz="110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endParaRP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A</a:t>
                </a:r>
                <a:endParaRPr lang="en-US" sz="110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endParaRP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N</a:t>
                </a:r>
                <a:endParaRPr lang="en-US" sz="110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endParaRP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D</a:t>
                </a:r>
                <a:endParaRPr lang="en-US" sz="110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endParaRP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O</a:t>
                </a:r>
                <a:endParaRPr lang="en-US" sz="110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endParaRP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M</a:t>
                </a:r>
                <a:endParaRPr lang="en-US" sz="110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endParaRP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I</a:t>
                </a:r>
                <a:endParaRPr lang="en-US" sz="110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endParaRP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Z</a:t>
                </a:r>
                <a:endParaRPr lang="en-US" sz="110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endParaRP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E</a:t>
                </a:r>
                <a:endParaRPr lang="en-US" sz="110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endParaRPr>
              </a:p>
            </p:txBody>
          </p:sp>
          <p:cxnSp>
            <p:nvCxnSpPr>
              <p:cNvPr id="81941" name="Straight Connector 18"/>
              <p:cNvCxnSpPr>
                <a:cxnSpLocks noChangeShapeType="1"/>
              </p:cNvCxnSpPr>
              <p:nvPr/>
            </p:nvCxnSpPr>
            <p:spPr bwMode="auto">
              <a:xfrm flipV="1">
                <a:off x="3818467" y="3088622"/>
                <a:ext cx="571500" cy="2286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1942" name="Straight Connector 19"/>
              <p:cNvCxnSpPr>
                <a:cxnSpLocks noChangeShapeType="1"/>
              </p:cNvCxnSpPr>
              <p:nvPr/>
            </p:nvCxnSpPr>
            <p:spPr bwMode="auto">
              <a:xfrm>
                <a:off x="3818467" y="3759200"/>
                <a:ext cx="571500" cy="2286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1" name="Text Box 34"/>
              <p:cNvSpPr txBox="1">
                <a:spLocks noChangeArrowheads="1"/>
              </p:cNvSpPr>
              <p:nvPr/>
            </p:nvSpPr>
            <p:spPr bwMode="auto">
              <a:xfrm>
                <a:off x="112425" y="2080090"/>
                <a:ext cx="2200937" cy="25309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upright="1"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0" b="1" dirty="0">
                    <a:solidFill>
                      <a:srgbClr val="000000"/>
                    </a:solidFill>
                    <a:latin typeface="+mn-lt"/>
                    <a:ea typeface="Calibri"/>
                    <a:cs typeface="Times New Roman"/>
                  </a:rPr>
                  <a:t>If no progression, then:</a:t>
                </a:r>
                <a:endParaRPr lang="en-US" sz="1050" dirty="0">
                  <a:solidFill>
                    <a:srgbClr val="000000"/>
                  </a:solidFill>
                  <a:latin typeface="+mn-lt"/>
                  <a:ea typeface="Calibri"/>
                  <a:cs typeface="Times New Roman"/>
                </a:endParaRPr>
              </a:p>
            </p:txBody>
          </p:sp>
          <p:sp>
            <p:nvSpPr>
              <p:cNvPr id="22" name="Text Box 35"/>
              <p:cNvSpPr txBox="1">
                <a:spLocks noChangeArrowheads="1"/>
              </p:cNvSpPr>
              <p:nvPr/>
            </p:nvSpPr>
            <p:spPr bwMode="auto">
              <a:xfrm>
                <a:off x="3809512" y="-295032"/>
                <a:ext cx="2602706" cy="38036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upright="1"/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0" b="1" dirty="0">
                    <a:solidFill>
                      <a:srgbClr val="000000"/>
                    </a:solidFill>
                  </a:rPr>
                  <a:t>FIRST STEP:</a:t>
                </a:r>
              </a:p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0" b="1" dirty="0">
                    <a:solidFill>
                      <a:srgbClr val="000000"/>
                    </a:solidFill>
                  </a:rPr>
                  <a:t>ADJUVANT SYSTEMIC TREATMENT</a:t>
                </a:r>
              </a:p>
            </p:txBody>
          </p:sp>
        </p:grpSp>
        <p:sp>
          <p:nvSpPr>
            <p:cNvPr id="23" name="Text Box 8"/>
            <p:cNvSpPr txBox="1">
              <a:spLocks noChangeArrowheads="1"/>
            </p:cNvSpPr>
            <p:nvPr/>
          </p:nvSpPr>
          <p:spPr bwMode="auto">
            <a:xfrm>
              <a:off x="1925638" y="4343492"/>
              <a:ext cx="1503362" cy="5397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upright="1"/>
            <a:lstStyle/>
            <a:p>
              <a:pPr>
                <a:spcBef>
                  <a:spcPts val="0"/>
                </a:spcBef>
                <a:spcAft>
                  <a:spcPts val="0"/>
                </a:spcAft>
                <a:tabLst>
                  <a:tab pos="228600" algn="l"/>
                </a:tabLst>
                <a:defRPr/>
              </a:pPr>
              <a:r>
                <a:rPr lang="en-US" sz="1050" dirty="0">
                  <a:solidFill>
                    <a:srgbClr val="000000"/>
                  </a:solidFill>
                </a:rPr>
                <a:t> </a:t>
              </a:r>
              <a:r>
                <a:rPr lang="en-US" sz="1100" dirty="0">
                  <a:solidFill>
                    <a:srgbClr val="000000"/>
                  </a:solidFill>
                </a:rPr>
                <a:t>CA19-9 Result:</a:t>
              </a:r>
            </a:p>
            <a:p>
              <a:pPr marL="228600" indent="-228600">
                <a:buFont typeface="+mj-lt"/>
                <a:buAutoNum type="arabicPeriod"/>
                <a:tabLst>
                  <a:tab pos="228600" algn="l"/>
                </a:tabLst>
                <a:defRPr/>
              </a:pPr>
              <a:r>
                <a:rPr lang="en-US" sz="1100" dirty="0">
                  <a:solidFill>
                    <a:srgbClr val="000000"/>
                  </a:solidFill>
                  <a:sym typeface="Symbol"/>
                </a:rPr>
                <a:t></a:t>
              </a:r>
              <a:r>
                <a:rPr lang="en-US" sz="1100" dirty="0">
                  <a:solidFill>
                    <a:srgbClr val="000000"/>
                  </a:solidFill>
                </a:rPr>
                <a:t> 90</a:t>
              </a:r>
            </a:p>
            <a:p>
              <a:pPr marL="228600" indent="-228600">
                <a:buFont typeface="+mj-lt"/>
                <a:buAutoNum type="arabicPeriod"/>
                <a:tabLst>
                  <a:tab pos="228600" algn="l"/>
                </a:tabLst>
                <a:defRPr/>
              </a:pPr>
              <a:r>
                <a:rPr lang="en-US" sz="1100" dirty="0">
                  <a:solidFill>
                    <a:srgbClr val="000000"/>
                  </a:solidFill>
                </a:rPr>
                <a:t>&gt; 90 – 180</a:t>
              </a:r>
            </a:p>
          </p:txBody>
        </p:sp>
        <p:sp>
          <p:nvSpPr>
            <p:cNvPr id="24" name="Text Box 8"/>
            <p:cNvSpPr txBox="1">
              <a:spLocks noChangeArrowheads="1"/>
            </p:cNvSpPr>
            <p:nvPr/>
          </p:nvSpPr>
          <p:spPr bwMode="auto">
            <a:xfrm>
              <a:off x="1925638" y="4873731"/>
              <a:ext cx="1503362" cy="6127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upright="1"/>
            <a:lstStyle/>
            <a:p>
              <a:pPr>
                <a:spcBef>
                  <a:spcPts val="0"/>
                </a:spcBef>
                <a:spcAft>
                  <a:spcPts val="0"/>
                </a:spcAft>
                <a:tabLst>
                  <a:tab pos="228600" algn="l"/>
                </a:tabLst>
                <a:defRPr/>
              </a:pPr>
              <a:r>
                <a:rPr lang="en-US" sz="1100" dirty="0">
                  <a:solidFill>
                    <a:srgbClr val="000000"/>
                  </a:solidFill>
                </a:rPr>
                <a:t> Surgical Margins:</a:t>
              </a:r>
            </a:p>
            <a:p>
              <a:pPr marL="228600" indent="-228600">
                <a:buFont typeface="+mj-lt"/>
                <a:buAutoNum type="arabicPeriod"/>
                <a:tabLst>
                  <a:tab pos="228600" algn="l"/>
                </a:tabLst>
                <a:defRPr/>
              </a:pPr>
              <a:r>
                <a:rPr lang="en-US" sz="1100" dirty="0">
                  <a:solidFill>
                    <a:srgbClr val="000000"/>
                  </a:solidFill>
                </a:rPr>
                <a:t>positive (R1)</a:t>
              </a:r>
            </a:p>
            <a:p>
              <a:pPr marL="228600" indent="-228600">
                <a:buFont typeface="+mj-lt"/>
                <a:buAutoNum type="arabicPeriod"/>
                <a:tabLst>
                  <a:tab pos="228600" algn="l"/>
                </a:tabLst>
                <a:defRPr/>
              </a:pPr>
              <a:r>
                <a:rPr lang="en-US" sz="1100" dirty="0">
                  <a:solidFill>
                    <a:srgbClr val="000000"/>
                  </a:solidFill>
                </a:rPr>
                <a:t>negative (R0)</a:t>
              </a:r>
              <a:endParaRPr lang="en-US" sz="1100" dirty="0">
                <a:solidFill>
                  <a:srgbClr val="000000"/>
                </a:solidFill>
                <a:latin typeface="+mn-lt"/>
                <a:ea typeface="Calibri"/>
                <a:cs typeface="Times New Roman"/>
              </a:endParaRPr>
            </a:p>
          </p:txBody>
        </p:sp>
        <p:sp>
          <p:nvSpPr>
            <p:cNvPr id="25" name="Text Box 8"/>
            <p:cNvSpPr txBox="1">
              <a:spLocks noChangeArrowheads="1"/>
            </p:cNvSpPr>
            <p:nvPr/>
          </p:nvSpPr>
          <p:spPr bwMode="auto">
            <a:xfrm>
              <a:off x="1906588" y="5410321"/>
              <a:ext cx="2513012" cy="9017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upright="1"/>
            <a:lstStyle/>
            <a:p>
              <a:pPr>
                <a:buFont typeface="+mj-lt"/>
                <a:buNone/>
                <a:tabLst>
                  <a:tab pos="228600" algn="l"/>
                </a:tabLst>
                <a:defRPr/>
              </a:pPr>
              <a:r>
                <a:rPr lang="en-US" sz="1200" dirty="0">
                  <a:solidFill>
                    <a:srgbClr val="0000FF"/>
                  </a:solidFill>
                </a:rPr>
                <a:t>Adjuvant Systemic Treatment:</a:t>
              </a:r>
            </a:p>
            <a:p>
              <a:pPr marL="228600" indent="-228600">
                <a:buFont typeface="+mj-lt"/>
                <a:buAutoNum type="arabicPeriod"/>
                <a:defRPr/>
              </a:pPr>
              <a:r>
                <a:rPr lang="en-US" sz="1200" dirty="0">
                  <a:solidFill>
                    <a:srgbClr val="0000FF"/>
                  </a:solidFill>
                </a:rPr>
                <a:t>Gemcitabine alone</a:t>
              </a:r>
            </a:p>
            <a:p>
              <a:pPr marL="228600" indent="-228600">
                <a:buFont typeface="+mj-lt"/>
                <a:buAutoNum type="arabicPeriod"/>
                <a:defRPr/>
              </a:pPr>
              <a:r>
                <a:rPr lang="en-US" sz="1200" dirty="0">
                  <a:solidFill>
                    <a:srgbClr val="0000FF"/>
                  </a:solidFill>
                </a:rPr>
                <a:t>FOLFIRINOX or </a:t>
              </a:r>
              <a:r>
                <a:rPr lang="en-US" sz="1200" dirty="0" err="1">
                  <a:solidFill>
                    <a:srgbClr val="0000FF"/>
                  </a:solidFill>
                </a:rPr>
                <a:t>mFOLFIRINOX</a:t>
              </a:r>
              <a:endParaRPr lang="en-US" sz="1200" dirty="0">
                <a:solidFill>
                  <a:srgbClr val="0000FF"/>
                </a:solidFill>
              </a:endParaRPr>
            </a:p>
            <a:p>
              <a:pPr marL="228600" indent="-228600">
                <a:buFont typeface="+mj-lt"/>
                <a:buAutoNum type="arabicPeriod"/>
                <a:defRPr/>
              </a:pPr>
              <a:r>
                <a:rPr lang="en-US" sz="1200" dirty="0">
                  <a:solidFill>
                    <a:srgbClr val="0000FF"/>
                  </a:solidFill>
                </a:rPr>
                <a:t>Non-</a:t>
              </a:r>
              <a:r>
                <a:rPr lang="en-US" sz="1200" dirty="0" err="1">
                  <a:solidFill>
                    <a:srgbClr val="0000FF"/>
                  </a:solidFill>
                </a:rPr>
                <a:t>oxaliplatin</a:t>
              </a:r>
              <a:r>
                <a:rPr lang="en-US" sz="1200" dirty="0">
                  <a:solidFill>
                    <a:srgbClr val="0000FF"/>
                  </a:solidFill>
                </a:rPr>
                <a:t> gemcitabine combinations</a:t>
              </a:r>
            </a:p>
          </p:txBody>
        </p:sp>
      </p:grpSp>
      <p:sp>
        <p:nvSpPr>
          <p:cNvPr id="26" name="Oval 25"/>
          <p:cNvSpPr/>
          <p:nvPr/>
        </p:nvSpPr>
        <p:spPr>
          <a:xfrm>
            <a:off x="4264319" y="3568700"/>
            <a:ext cx="4808131" cy="2984500"/>
          </a:xfrm>
          <a:prstGeom prst="ellipse">
            <a:avLst/>
          </a:prstGeom>
          <a:solidFill>
            <a:srgbClr val="FF0000">
              <a:alpha val="0"/>
            </a:srgbClr>
          </a:solidFill>
          <a:ln w="412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12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-228600" y="0"/>
            <a:ext cx="9906000" cy="12192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1" dirty="0" smtClean="0"/>
              <a:t>Is the RT randomization ethical and why is it important to answer the RT question?</a:t>
            </a:r>
            <a:endParaRPr lang="en-US" sz="36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52400" y="1066800"/>
            <a:ext cx="9067800" cy="5105400"/>
          </a:xfrm>
        </p:spPr>
        <p:txBody>
          <a:bodyPr/>
          <a:lstStyle/>
          <a:p>
            <a:pPr marL="457200" indent="-457200">
              <a:spcBef>
                <a:spcPts val="0"/>
              </a:spcBef>
              <a:buAutoNum type="arabicPeriod"/>
            </a:pPr>
            <a:r>
              <a:rPr lang="en-US" sz="2300" b="0" dirty="0" smtClean="0"/>
              <a:t>Data suggests benefit, therapeutic benefit is hard to achieve in pancreatic cancer, can’t afford to incorrectly abandon an effective therapy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en-US" sz="2300" b="0" dirty="0" smtClean="0"/>
              <a:t>CONKO 001 did not test or use XRT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en-US" sz="2300" b="0" dirty="0" smtClean="0"/>
              <a:t>ESPAC-1 trial flawed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en-US" sz="2300" b="0" dirty="0" smtClean="0"/>
              <a:t>RTOG 0848 eliminates inappropriate XRT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en-US" sz="2300" b="0" dirty="0" smtClean="0"/>
              <a:t>RTOG 9704 demonstrates survival benefit of correctly delivered XRT</a:t>
            </a:r>
          </a:p>
          <a:p>
            <a:pPr marL="457200" indent="-457200">
              <a:spcBef>
                <a:spcPts val="0"/>
              </a:spcBef>
              <a:buAutoNum type="arabicPeriod"/>
            </a:pPr>
            <a:r>
              <a:rPr lang="en-US" sz="2300" b="0" dirty="0" smtClean="0"/>
              <a:t>In </a:t>
            </a:r>
            <a:r>
              <a:rPr lang="en-US" sz="2300" b="0" dirty="0"/>
              <a:t>two randomized trials </a:t>
            </a:r>
            <a:r>
              <a:rPr lang="en-US" sz="2300" b="0" dirty="0" smtClean="0"/>
              <a:t>of </a:t>
            </a:r>
            <a:r>
              <a:rPr lang="en-US" sz="2300" b="0" dirty="0"/>
              <a:t>locally advanced </a:t>
            </a:r>
            <a:r>
              <a:rPr lang="en-US" sz="2300" b="0" dirty="0" smtClean="0"/>
              <a:t>disease: </a:t>
            </a:r>
          </a:p>
          <a:p>
            <a:pPr marL="1200150" lvl="1" indent="-457200">
              <a:spcBef>
                <a:spcPts val="0"/>
              </a:spcBef>
              <a:buClr>
                <a:schemeClr val="tx1"/>
              </a:buClr>
              <a:buFont typeface="+mj-lt"/>
              <a:buAutoNum type="alphaLcPeriod"/>
            </a:pPr>
            <a:r>
              <a:rPr lang="en-US" sz="2300" dirty="0"/>
              <a:t>ECOG </a:t>
            </a:r>
            <a:r>
              <a:rPr lang="en-US" sz="2300" dirty="0" smtClean="0"/>
              <a:t>4201 - XRT </a:t>
            </a:r>
            <a:r>
              <a:rPr lang="en-US" sz="2300" dirty="0"/>
              <a:t>showed benefit </a:t>
            </a:r>
            <a:endParaRPr lang="en-US" sz="2300" dirty="0" smtClean="0"/>
          </a:p>
          <a:p>
            <a:pPr marL="1200150" lvl="1" indent="-457200">
              <a:spcBef>
                <a:spcPts val="0"/>
              </a:spcBef>
              <a:buClr>
                <a:schemeClr val="tx1"/>
              </a:buClr>
              <a:buFont typeface="+mj-lt"/>
              <a:buAutoNum type="alphaLcPeriod"/>
            </a:pPr>
            <a:r>
              <a:rPr lang="en-US" sz="2300" dirty="0"/>
              <a:t>LAP 07 </a:t>
            </a:r>
            <a:r>
              <a:rPr lang="en-US" sz="2300" dirty="0" smtClean="0"/>
              <a:t>- XRT shown not to be harmful</a:t>
            </a:r>
            <a:r>
              <a:rPr lang="en-US" sz="2300" dirty="0"/>
              <a:t>;</a:t>
            </a:r>
            <a:r>
              <a:rPr lang="en-US" sz="2300" dirty="0" smtClean="0"/>
              <a:t> </a:t>
            </a:r>
            <a:r>
              <a:rPr lang="en-US" sz="2300" dirty="0"/>
              <a:t>equivalent to continuing </a:t>
            </a:r>
            <a:r>
              <a:rPr lang="en-US" sz="2300" dirty="0" smtClean="0"/>
              <a:t>chemo</a:t>
            </a:r>
          </a:p>
          <a:p>
            <a:pPr marL="457200" lvl="1" indent="-4572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7"/>
            </a:pPr>
            <a:r>
              <a:rPr lang="en-US" sz="2300" dirty="0">
                <a:solidFill>
                  <a:srgbClr val="515151"/>
                </a:solidFill>
              </a:rPr>
              <a:t>Trial</a:t>
            </a:r>
            <a:r>
              <a:rPr lang="en-US" sz="2300" b="0" dirty="0" smtClean="0"/>
              <a:t> endorsed by GI experts of Pancreas Task Force and GI Steering Committee</a:t>
            </a:r>
            <a:endParaRPr lang="en-US" sz="2300" b="0" dirty="0"/>
          </a:p>
        </p:txBody>
      </p:sp>
    </p:spTree>
    <p:extLst>
      <p:ext uri="{BB962C8B-B14F-4D97-AF65-F5344CB8AC3E}">
        <p14:creationId xmlns:p14="http://schemas.microsoft.com/office/powerpoint/2010/main" val="3366678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52400" y="76200"/>
            <a:ext cx="8991600" cy="685800"/>
          </a:xfrm>
        </p:spPr>
        <p:txBody>
          <a:bodyPr/>
          <a:lstStyle/>
          <a:p>
            <a:r>
              <a:rPr lang="en-US" b="1" dirty="0" smtClean="0"/>
              <a:t>Papers Supporting Use of Radiotherapy (1)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447800" y="609600"/>
            <a:ext cx="6553200" cy="6019800"/>
          </a:xfrm>
        </p:spPr>
        <p:txBody>
          <a:bodyPr/>
          <a:lstStyle/>
          <a:p>
            <a:r>
              <a:rPr lang="en-US" sz="1200" dirty="0"/>
              <a:t>1: Lim YJ, Kim K, Chie EK, Kim B, Ha SW. Role of Adjuvant Radiotherapy in</a:t>
            </a:r>
          </a:p>
          <a:p>
            <a:r>
              <a:rPr lang="en-US" sz="1200" dirty="0"/>
              <a:t>Left-Sided Pancreatic Cancer-Population-Based Analysis with Propensity Score</a:t>
            </a:r>
          </a:p>
          <a:p>
            <a:r>
              <a:rPr lang="en-US" sz="1200" dirty="0"/>
              <a:t>Matching. J </a:t>
            </a:r>
            <a:r>
              <a:rPr lang="en-US" sz="1200" dirty="0" err="1"/>
              <a:t>Gastrointest</a:t>
            </a:r>
            <a:r>
              <a:rPr lang="en-US" sz="1200" dirty="0"/>
              <a:t> Surg. 2015 Dec;19(12):2183-91. </a:t>
            </a:r>
            <a:endParaRPr lang="en-US" sz="1200" dirty="0" smtClean="0"/>
          </a:p>
          <a:p>
            <a:endParaRPr lang="en-US" sz="1200" dirty="0"/>
          </a:p>
          <a:p>
            <a:r>
              <a:rPr lang="en-US" sz="1200" dirty="0" smtClean="0"/>
              <a:t>2</a:t>
            </a:r>
            <a:r>
              <a:rPr lang="en-US" sz="1200" dirty="0"/>
              <a:t>: Sugawara A, </a:t>
            </a:r>
            <a:r>
              <a:rPr lang="en-US" sz="1200" dirty="0" err="1"/>
              <a:t>Kunieda</a:t>
            </a:r>
            <a:r>
              <a:rPr lang="en-US" sz="1200" dirty="0"/>
              <a:t> E. Effect of adjuvant radiotherapy on survival in resected</a:t>
            </a:r>
          </a:p>
          <a:p>
            <a:r>
              <a:rPr lang="en-US" sz="1200" dirty="0"/>
              <a:t>pancreatic cancer: a propensity score surveillance, epidemiology, and end results</a:t>
            </a:r>
          </a:p>
          <a:p>
            <a:r>
              <a:rPr lang="en-US" sz="1200" dirty="0"/>
              <a:t>database analysis. J </a:t>
            </a:r>
            <a:r>
              <a:rPr lang="en-US" sz="1200" dirty="0" err="1"/>
              <a:t>Surg</a:t>
            </a:r>
            <a:r>
              <a:rPr lang="en-US" sz="1200" dirty="0"/>
              <a:t> </a:t>
            </a:r>
            <a:r>
              <a:rPr lang="en-US" sz="1200" dirty="0" err="1"/>
              <a:t>Oncol</a:t>
            </a:r>
            <a:r>
              <a:rPr lang="en-US" sz="1200" dirty="0"/>
              <a:t>. 2014 Dec;110(8):960-6. </a:t>
            </a:r>
          </a:p>
          <a:p>
            <a:endParaRPr lang="en-US" sz="1200" dirty="0"/>
          </a:p>
          <a:p>
            <a:r>
              <a:rPr lang="en-US" sz="1200" dirty="0"/>
              <a:t>3: Mellon EA, </a:t>
            </a:r>
            <a:r>
              <a:rPr lang="en-US" sz="1200" dirty="0" err="1"/>
              <a:t>Springett</a:t>
            </a:r>
            <a:r>
              <a:rPr lang="en-US" sz="1200" dirty="0"/>
              <a:t> GM, </a:t>
            </a:r>
            <a:r>
              <a:rPr lang="en-US" sz="1200" dirty="0" err="1"/>
              <a:t>Hoffe</a:t>
            </a:r>
            <a:r>
              <a:rPr lang="en-US" sz="1200" dirty="0"/>
              <a:t> SE, </a:t>
            </a:r>
            <a:r>
              <a:rPr lang="en-US" sz="1200" dirty="0" err="1"/>
              <a:t>Hodul</a:t>
            </a:r>
            <a:r>
              <a:rPr lang="en-US" sz="1200" dirty="0"/>
              <a:t> P, </a:t>
            </a:r>
            <a:r>
              <a:rPr lang="en-US" sz="1200" dirty="0" err="1"/>
              <a:t>Malafa</a:t>
            </a:r>
            <a:r>
              <a:rPr lang="en-US" sz="1200" dirty="0"/>
              <a:t> MP, Meredith KL, </a:t>
            </a:r>
            <a:r>
              <a:rPr lang="en-US" sz="1200" dirty="0" err="1"/>
              <a:t>Fulp</a:t>
            </a:r>
            <a:r>
              <a:rPr lang="en-US" sz="1200" dirty="0"/>
              <a:t> WJ,</a:t>
            </a:r>
          </a:p>
          <a:p>
            <a:r>
              <a:rPr lang="en-US" sz="1200" dirty="0"/>
              <a:t>Zhao X, </a:t>
            </a:r>
            <a:r>
              <a:rPr lang="en-US" sz="1200" dirty="0" err="1"/>
              <a:t>Shridhar</a:t>
            </a:r>
            <a:r>
              <a:rPr lang="en-US" sz="1200" dirty="0"/>
              <a:t> R. Adjuvant radiotherapy and lymph node dissection in pancreatic</a:t>
            </a:r>
          </a:p>
          <a:p>
            <a:r>
              <a:rPr lang="en-US" sz="1200" dirty="0"/>
              <a:t>cancer treated with surgery and chemotherapy. Cancer. 2014 Apr 15;120(8):1171-7. </a:t>
            </a:r>
          </a:p>
          <a:p>
            <a:endParaRPr lang="en-US" sz="1200" dirty="0"/>
          </a:p>
          <a:p>
            <a:r>
              <a:rPr lang="en-US" sz="1200" dirty="0"/>
              <a:t>4: </a:t>
            </a:r>
            <a:r>
              <a:rPr lang="en-US" sz="1200" dirty="0" err="1"/>
              <a:t>Kooby</a:t>
            </a:r>
            <a:r>
              <a:rPr lang="en-US" sz="1200" dirty="0"/>
              <a:t> DA, Gillespie TW, Liu Y, Byrd-Sellers J, Landry J, </a:t>
            </a:r>
            <a:r>
              <a:rPr lang="en-US" sz="1200" dirty="0" err="1"/>
              <a:t>Bian</a:t>
            </a:r>
            <a:r>
              <a:rPr lang="en-US" sz="1200" dirty="0"/>
              <a:t> J, Lipscomb J.</a:t>
            </a:r>
          </a:p>
          <a:p>
            <a:r>
              <a:rPr lang="en-US" sz="1200" dirty="0"/>
              <a:t>Impact of adjuvant radiotherapy on survival after pancreatic cancer resection: an</a:t>
            </a:r>
          </a:p>
          <a:p>
            <a:r>
              <a:rPr lang="en-US" sz="1200" dirty="0"/>
              <a:t>appraisal of data from the national cancer data base. Ann </a:t>
            </a:r>
            <a:r>
              <a:rPr lang="en-US" sz="1200" dirty="0" err="1"/>
              <a:t>Surg</a:t>
            </a:r>
            <a:r>
              <a:rPr lang="en-US" sz="1200" dirty="0"/>
              <a:t> </a:t>
            </a:r>
            <a:r>
              <a:rPr lang="en-US" sz="1200" dirty="0" err="1"/>
              <a:t>Oncol</a:t>
            </a:r>
            <a:r>
              <a:rPr lang="en-US" sz="1200" dirty="0"/>
              <a:t>. 2013</a:t>
            </a:r>
          </a:p>
          <a:p>
            <a:r>
              <a:rPr lang="en-US" sz="1200" dirty="0"/>
              <a:t>Oct;20(11):3634-42. </a:t>
            </a:r>
            <a:r>
              <a:rPr lang="en-US" sz="1200" dirty="0" err="1"/>
              <a:t>doi</a:t>
            </a:r>
            <a:r>
              <a:rPr lang="en-US" sz="1200" dirty="0"/>
              <a:t>: 10.1245/s10434-013-3047-x. </a:t>
            </a:r>
            <a:r>
              <a:rPr lang="en-US" sz="1200" dirty="0" err="1"/>
              <a:t>Epub</a:t>
            </a:r>
            <a:r>
              <a:rPr lang="en-US" sz="1200" dirty="0"/>
              <a:t> 2013 Jun 15. </a:t>
            </a:r>
          </a:p>
          <a:p>
            <a:endParaRPr lang="en-US" sz="1200" dirty="0"/>
          </a:p>
          <a:p>
            <a:r>
              <a:rPr lang="en-US" sz="1200" dirty="0"/>
              <a:t>5: Hall WA, Colbert LE, Liu Y, Gillespie T, Lipscomb J, Hardy C, </a:t>
            </a:r>
            <a:r>
              <a:rPr lang="en-US" sz="1200" dirty="0" err="1"/>
              <a:t>Kooby</a:t>
            </a:r>
            <a:r>
              <a:rPr lang="en-US" sz="1200" dirty="0"/>
              <a:t> DA, </a:t>
            </a:r>
            <a:r>
              <a:rPr lang="en-US" sz="1200" dirty="0" err="1"/>
              <a:t>Prabhu</a:t>
            </a:r>
            <a:endParaRPr lang="en-US" sz="1200" dirty="0"/>
          </a:p>
          <a:p>
            <a:r>
              <a:rPr lang="en-US" sz="1200" dirty="0"/>
              <a:t>RS, </a:t>
            </a:r>
            <a:r>
              <a:rPr lang="en-US" sz="1200" dirty="0" err="1"/>
              <a:t>Kauh</a:t>
            </a:r>
            <a:r>
              <a:rPr lang="en-US" sz="1200" dirty="0"/>
              <a:t> J, Landry JC. The influence of adjuvant radiotherapy dose on overall</a:t>
            </a:r>
          </a:p>
          <a:p>
            <a:r>
              <a:rPr lang="en-US" sz="1200" dirty="0"/>
              <a:t>survival in patients with resected pancreatic adenocarcinoma. Cancer. 2013 Jun</a:t>
            </a:r>
          </a:p>
          <a:p>
            <a:r>
              <a:rPr lang="en-US" sz="1200" dirty="0"/>
              <a:t>15;119(12):2350-7. </a:t>
            </a:r>
            <a:r>
              <a:rPr lang="en-US" sz="1200" dirty="0" err="1"/>
              <a:t>doi</a:t>
            </a:r>
            <a:r>
              <a:rPr lang="en-US" sz="1200" dirty="0"/>
              <a:t>: 10.1002/cncr.28047. </a:t>
            </a:r>
            <a:r>
              <a:rPr lang="en-US" sz="1200" dirty="0" err="1"/>
              <a:t>Epub</a:t>
            </a:r>
            <a:r>
              <a:rPr lang="en-US" sz="1200" dirty="0"/>
              <a:t> 2013 Apr 26. </a:t>
            </a:r>
          </a:p>
          <a:p>
            <a:endParaRPr lang="en-US" sz="1200" dirty="0"/>
          </a:p>
          <a:p>
            <a:r>
              <a:rPr lang="en-US" sz="1200" dirty="0"/>
              <a:t>6: </a:t>
            </a:r>
            <a:r>
              <a:rPr lang="en-US" sz="1200" dirty="0" err="1"/>
              <a:t>Opfermann</a:t>
            </a:r>
            <a:r>
              <a:rPr lang="en-US" sz="1200" dirty="0"/>
              <a:t> KJ, </a:t>
            </a:r>
            <a:r>
              <a:rPr lang="en-US" sz="1200" dirty="0" err="1"/>
              <a:t>Wahlquist</a:t>
            </a:r>
            <a:r>
              <a:rPr lang="en-US" sz="1200" dirty="0"/>
              <a:t> AE, Garrett-Mayer E, </a:t>
            </a:r>
            <a:r>
              <a:rPr lang="en-US" sz="1200" dirty="0" err="1"/>
              <a:t>Shridhar</a:t>
            </a:r>
            <a:r>
              <a:rPr lang="en-US" sz="1200" dirty="0"/>
              <a:t> R, </a:t>
            </a:r>
            <a:r>
              <a:rPr lang="en-US" sz="1200" dirty="0" err="1"/>
              <a:t>Cannick</a:t>
            </a:r>
            <a:r>
              <a:rPr lang="en-US" sz="1200" dirty="0"/>
              <a:t> L, Marshall</a:t>
            </a:r>
          </a:p>
          <a:p>
            <a:r>
              <a:rPr lang="en-US" sz="1200" dirty="0"/>
              <a:t>DT. Adjuvant radiotherapy and lymph node status for pancreatic cancer: results of</a:t>
            </a:r>
          </a:p>
          <a:p>
            <a:r>
              <a:rPr lang="en-US" sz="1200" dirty="0"/>
              <a:t>a study from the Surveillance, Epidemiology, and End Results (SEER) Registry</a:t>
            </a:r>
          </a:p>
          <a:p>
            <a:r>
              <a:rPr lang="en-US" sz="1200" dirty="0"/>
              <a:t>Data. Am J </a:t>
            </a:r>
            <a:r>
              <a:rPr lang="en-US" sz="1200" dirty="0" err="1"/>
              <a:t>Clin</a:t>
            </a:r>
            <a:r>
              <a:rPr lang="en-US" sz="1200" dirty="0"/>
              <a:t> </a:t>
            </a:r>
            <a:r>
              <a:rPr lang="en-US" sz="1200" dirty="0" err="1"/>
              <a:t>Oncol</a:t>
            </a:r>
            <a:r>
              <a:rPr lang="en-US" sz="1200" dirty="0"/>
              <a:t>. 2014 Apr;37(2):112-6</a:t>
            </a:r>
            <a:r>
              <a:rPr lang="en-US" sz="1200" dirty="0" smtClean="0"/>
              <a:t>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76946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28600" y="76200"/>
            <a:ext cx="8839200" cy="685800"/>
          </a:xfrm>
        </p:spPr>
        <p:txBody>
          <a:bodyPr/>
          <a:lstStyle/>
          <a:p>
            <a:r>
              <a:rPr lang="en-US" b="1" dirty="0"/>
              <a:t>Papers Supporting Use of Radiotherapy </a:t>
            </a:r>
            <a:r>
              <a:rPr lang="en-US" b="1" dirty="0" smtClean="0"/>
              <a:t>(2)</a:t>
            </a:r>
            <a:endParaRPr lang="en-US" b="1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444752" y="612648"/>
            <a:ext cx="7315200" cy="5791200"/>
          </a:xfrm>
        </p:spPr>
        <p:txBody>
          <a:bodyPr/>
          <a:lstStyle/>
          <a:p>
            <a:r>
              <a:rPr lang="en-US" sz="1200" dirty="0" smtClean="0"/>
              <a:t>7</a:t>
            </a:r>
            <a:r>
              <a:rPr lang="en-US" sz="1200" dirty="0"/>
              <a:t>: Berger AC, Winter K, Hoffman JP, Regine WF, Abrams RA, Safran H, Freedman GM, </a:t>
            </a:r>
          </a:p>
          <a:p>
            <a:r>
              <a:rPr lang="en-US" sz="1200" dirty="0"/>
              <a:t>Benson AB 3rd, Macdonald J, Willett CG. Five year results of US intergroup/RTOG</a:t>
            </a:r>
          </a:p>
          <a:p>
            <a:r>
              <a:rPr lang="en-US" sz="1200" dirty="0"/>
              <a:t>9704 with postoperative CA 19-9 ≤90 U/mL and comparison to the CONKO-001 trial.</a:t>
            </a:r>
          </a:p>
          <a:p>
            <a:r>
              <a:rPr lang="en-US" sz="1200" dirty="0" err="1"/>
              <a:t>Int</a:t>
            </a:r>
            <a:r>
              <a:rPr lang="en-US" sz="1200" dirty="0"/>
              <a:t> J </a:t>
            </a:r>
            <a:r>
              <a:rPr lang="en-US" sz="1200" dirty="0" err="1"/>
              <a:t>Radiat</a:t>
            </a:r>
            <a:r>
              <a:rPr lang="en-US" sz="1200" dirty="0"/>
              <a:t> </a:t>
            </a:r>
            <a:r>
              <a:rPr lang="en-US" sz="1200" dirty="0" err="1"/>
              <a:t>Oncol</a:t>
            </a:r>
            <a:r>
              <a:rPr lang="en-US" sz="1200" dirty="0"/>
              <a:t> </a:t>
            </a:r>
            <a:r>
              <a:rPr lang="en-US" sz="1200" dirty="0" err="1"/>
              <a:t>Biol</a:t>
            </a:r>
            <a:r>
              <a:rPr lang="en-US" sz="1200" dirty="0"/>
              <a:t> Phys. 2012 Nov </a:t>
            </a:r>
            <a:r>
              <a:rPr lang="en-US" sz="1200" dirty="0" smtClean="0"/>
              <a:t>1;84(3)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8: </a:t>
            </a:r>
            <a:r>
              <a:rPr lang="en-US" sz="1200" dirty="0" err="1"/>
              <a:t>Loehrer</a:t>
            </a:r>
            <a:r>
              <a:rPr lang="en-US" sz="1200" dirty="0"/>
              <a:t> PJ </a:t>
            </a:r>
            <a:r>
              <a:rPr lang="en-US" sz="1200" dirty="0" err="1"/>
              <a:t>Sr</a:t>
            </a:r>
            <a:r>
              <a:rPr lang="en-US" sz="1200" dirty="0"/>
              <a:t>, Feng Y, </a:t>
            </a:r>
            <a:r>
              <a:rPr lang="en-US" sz="1200" dirty="0" err="1"/>
              <a:t>Cardenes</a:t>
            </a:r>
            <a:r>
              <a:rPr lang="en-US" sz="1200" dirty="0"/>
              <a:t> H, Wagner L, </a:t>
            </a:r>
            <a:r>
              <a:rPr lang="en-US" sz="1200" dirty="0" err="1"/>
              <a:t>Brell</a:t>
            </a:r>
            <a:r>
              <a:rPr lang="en-US" sz="1200" dirty="0"/>
              <a:t> JM, </a:t>
            </a:r>
            <a:r>
              <a:rPr lang="en-US" sz="1200" dirty="0" err="1"/>
              <a:t>Cella</a:t>
            </a:r>
            <a:r>
              <a:rPr lang="en-US" sz="1200" dirty="0"/>
              <a:t> D, Flynn P,</a:t>
            </a:r>
          </a:p>
          <a:p>
            <a:r>
              <a:rPr lang="en-US" sz="1200" dirty="0" err="1"/>
              <a:t>Ramanathan</a:t>
            </a:r>
            <a:r>
              <a:rPr lang="en-US" sz="1200" dirty="0"/>
              <a:t> RK, Crane CH, Alberts SR, Benson AB 3rd. Gemcitabine alone versus</a:t>
            </a:r>
          </a:p>
          <a:p>
            <a:r>
              <a:rPr lang="en-US" sz="1200" dirty="0"/>
              <a:t>gemcitabine plus radiotherapy in patients with locally advanced pancreatic</a:t>
            </a:r>
          </a:p>
          <a:p>
            <a:r>
              <a:rPr lang="en-US" sz="1200" dirty="0"/>
              <a:t>cancer: an Eastern Cooperative Oncology Group trial. J </a:t>
            </a:r>
            <a:r>
              <a:rPr lang="en-US" sz="1200" dirty="0" err="1"/>
              <a:t>Clin</a:t>
            </a:r>
            <a:r>
              <a:rPr lang="en-US" sz="1200" dirty="0"/>
              <a:t> </a:t>
            </a:r>
            <a:r>
              <a:rPr lang="en-US" sz="1200" dirty="0" err="1"/>
              <a:t>Oncol</a:t>
            </a:r>
            <a:r>
              <a:rPr lang="en-US" sz="1200" dirty="0"/>
              <a:t>. 2011 Nov</a:t>
            </a:r>
          </a:p>
          <a:p>
            <a:r>
              <a:rPr lang="en-US" sz="1200" dirty="0"/>
              <a:t>1;29(31):4105-12. </a:t>
            </a:r>
            <a:endParaRPr lang="en-US" sz="1200" dirty="0" smtClean="0"/>
          </a:p>
          <a:p>
            <a:endParaRPr lang="en-US" sz="1200" dirty="0"/>
          </a:p>
          <a:p>
            <a:r>
              <a:rPr lang="en-US" sz="1200" dirty="0" smtClean="0"/>
              <a:t>9</a:t>
            </a:r>
            <a:r>
              <a:rPr lang="en-US" sz="1200" dirty="0"/>
              <a:t>: Van </a:t>
            </a:r>
            <a:r>
              <a:rPr lang="en-US" sz="1200" dirty="0" err="1"/>
              <a:t>Laethem</a:t>
            </a:r>
            <a:r>
              <a:rPr lang="en-US" sz="1200" dirty="0"/>
              <a:t> JL, </a:t>
            </a:r>
            <a:r>
              <a:rPr lang="en-US" sz="1200" dirty="0" err="1"/>
              <a:t>Hammel</a:t>
            </a:r>
            <a:r>
              <a:rPr lang="en-US" sz="1200" dirty="0"/>
              <a:t> P, </a:t>
            </a:r>
            <a:r>
              <a:rPr lang="en-US" sz="1200" dirty="0" err="1"/>
              <a:t>Mornex</a:t>
            </a:r>
            <a:r>
              <a:rPr lang="en-US" sz="1200" dirty="0"/>
              <a:t> F, </a:t>
            </a:r>
            <a:r>
              <a:rPr lang="en-US" sz="1200" dirty="0" err="1"/>
              <a:t>Azria</a:t>
            </a:r>
            <a:r>
              <a:rPr lang="en-US" sz="1200" dirty="0"/>
              <a:t> D, Van </a:t>
            </a:r>
            <a:r>
              <a:rPr lang="en-US" sz="1200" dirty="0" err="1"/>
              <a:t>Tienhoven</a:t>
            </a:r>
            <a:r>
              <a:rPr lang="en-US" sz="1200" dirty="0"/>
              <a:t> G, </a:t>
            </a:r>
            <a:r>
              <a:rPr lang="en-US" sz="1200" dirty="0" err="1"/>
              <a:t>Vergauwe</a:t>
            </a:r>
            <a:r>
              <a:rPr lang="en-US" sz="1200" dirty="0"/>
              <a:t> P,</a:t>
            </a:r>
          </a:p>
          <a:p>
            <a:r>
              <a:rPr lang="en-US" sz="1200" dirty="0" err="1"/>
              <a:t>Peeters</a:t>
            </a:r>
            <a:r>
              <a:rPr lang="en-US" sz="1200" dirty="0"/>
              <a:t> M, Polus M, </a:t>
            </a:r>
            <a:r>
              <a:rPr lang="en-US" sz="1200" dirty="0" err="1"/>
              <a:t>Praet</a:t>
            </a:r>
            <a:r>
              <a:rPr lang="en-US" sz="1200" dirty="0"/>
              <a:t> M, </a:t>
            </a:r>
            <a:r>
              <a:rPr lang="en-US" sz="1200" dirty="0" err="1"/>
              <a:t>Mauer</a:t>
            </a:r>
            <a:r>
              <a:rPr lang="en-US" sz="1200" dirty="0"/>
              <a:t> M, Collette L, </a:t>
            </a:r>
            <a:r>
              <a:rPr lang="en-US" sz="1200" dirty="0" err="1"/>
              <a:t>Budach</a:t>
            </a:r>
            <a:r>
              <a:rPr lang="en-US" sz="1200" dirty="0"/>
              <a:t> V, Lutz M, Van </a:t>
            </a:r>
            <a:r>
              <a:rPr lang="en-US" sz="1200" dirty="0" err="1"/>
              <a:t>Cutsem</a:t>
            </a:r>
            <a:r>
              <a:rPr lang="en-US" sz="1200" dirty="0"/>
              <a:t> E,</a:t>
            </a:r>
          </a:p>
          <a:p>
            <a:r>
              <a:rPr lang="en-US" sz="1200" dirty="0" err="1"/>
              <a:t>Haustermans</a:t>
            </a:r>
            <a:r>
              <a:rPr lang="en-US" sz="1200" dirty="0"/>
              <a:t> K. Adjuvant gemcitabine alone versus gemcitabine-based</a:t>
            </a:r>
          </a:p>
          <a:p>
            <a:r>
              <a:rPr lang="en-US" sz="1200" dirty="0" err="1"/>
              <a:t>chemoradiotherapy</a:t>
            </a:r>
            <a:r>
              <a:rPr lang="en-US" sz="1200" dirty="0"/>
              <a:t> after curative resection for pancreatic cancer: a randomized</a:t>
            </a:r>
          </a:p>
          <a:p>
            <a:r>
              <a:rPr lang="en-US" sz="1200" dirty="0"/>
              <a:t>EORTC-40013-22012/FFCD-9203/GERCOR phase II study. J </a:t>
            </a:r>
            <a:r>
              <a:rPr lang="en-US" sz="1200" dirty="0" err="1"/>
              <a:t>Clin</a:t>
            </a:r>
            <a:r>
              <a:rPr lang="en-US" sz="1200" dirty="0"/>
              <a:t> </a:t>
            </a:r>
            <a:r>
              <a:rPr lang="en-US" sz="1200" dirty="0" err="1"/>
              <a:t>Oncol</a:t>
            </a:r>
            <a:r>
              <a:rPr lang="en-US" sz="1200" dirty="0"/>
              <a:t>. 2010 Oct</a:t>
            </a:r>
          </a:p>
          <a:p>
            <a:r>
              <a:rPr lang="en-US" sz="1200" dirty="0"/>
              <a:t>10;28(29):4450-6. </a:t>
            </a:r>
          </a:p>
          <a:p>
            <a:endParaRPr lang="en-US" sz="1200" dirty="0"/>
          </a:p>
          <a:p>
            <a:r>
              <a:rPr lang="en-US" sz="1200" dirty="0"/>
              <a:t>10: McDade TP, Hill JS, Simons JP, </a:t>
            </a:r>
            <a:r>
              <a:rPr lang="en-US" sz="1200" dirty="0" err="1"/>
              <a:t>Piperdi</a:t>
            </a:r>
            <a:r>
              <a:rPr lang="en-US" sz="1200" dirty="0"/>
              <a:t> B, Ng SC, Zhou Z, </a:t>
            </a:r>
            <a:r>
              <a:rPr lang="en-US" sz="1200" dirty="0" err="1"/>
              <a:t>Kadish</a:t>
            </a:r>
            <a:r>
              <a:rPr lang="en-US" sz="1200" dirty="0"/>
              <a:t> SP,</a:t>
            </a:r>
          </a:p>
          <a:p>
            <a:r>
              <a:rPr lang="en-US" sz="1200" dirty="0"/>
              <a:t>Fitzgerald TJ, Tseng JF. A national propensity-adjusted analysis of adjuvant</a:t>
            </a:r>
          </a:p>
          <a:p>
            <a:r>
              <a:rPr lang="en-US" sz="1200" dirty="0"/>
              <a:t>radiotherapy in the treatment of resected pancreatic adenocarcinoma. Cancer. 2010</a:t>
            </a:r>
          </a:p>
          <a:p>
            <a:r>
              <a:rPr lang="en-US" sz="1200" dirty="0"/>
              <a:t>Jul 1;116(13):3257-66. </a:t>
            </a:r>
            <a:endParaRPr lang="en-US" sz="1200" dirty="0" smtClean="0"/>
          </a:p>
          <a:p>
            <a:endParaRPr lang="en-US" sz="1200" dirty="0"/>
          </a:p>
          <a:p>
            <a:r>
              <a:rPr lang="en-US" sz="1200" dirty="0"/>
              <a:t>11: Moody JS, </a:t>
            </a:r>
            <a:r>
              <a:rPr lang="en-US" sz="1200" dirty="0" err="1"/>
              <a:t>Sawrie</a:t>
            </a:r>
            <a:r>
              <a:rPr lang="en-US" sz="1200" dirty="0"/>
              <a:t> SM, </a:t>
            </a:r>
            <a:r>
              <a:rPr lang="en-US" sz="1200" dirty="0" err="1"/>
              <a:t>Kozak</a:t>
            </a:r>
            <a:r>
              <a:rPr lang="en-US" sz="1200" dirty="0"/>
              <a:t> KR, </a:t>
            </a:r>
            <a:r>
              <a:rPr lang="en-US" sz="1200" dirty="0" err="1"/>
              <a:t>Plastaras</a:t>
            </a:r>
            <a:r>
              <a:rPr lang="en-US" sz="1200" dirty="0"/>
              <a:t> JP, Howard G, Bonner JA. Adjuvant</a:t>
            </a:r>
          </a:p>
          <a:p>
            <a:r>
              <a:rPr lang="en-US" sz="1200" dirty="0"/>
              <a:t>radiotherapy for pancreatic cancer is associated with a survival benefit</a:t>
            </a:r>
          </a:p>
          <a:p>
            <a:r>
              <a:rPr lang="en-US" sz="1200" dirty="0"/>
              <a:t>primarily in stage IIB patients. J </a:t>
            </a:r>
            <a:r>
              <a:rPr lang="en-US" sz="1200" dirty="0" err="1"/>
              <a:t>Gastroenterol</a:t>
            </a:r>
            <a:r>
              <a:rPr lang="en-US" sz="1200" dirty="0"/>
              <a:t>. 2009;44(1):</a:t>
            </a:r>
            <a:r>
              <a:rPr lang="en-US" sz="1200" dirty="0" smtClean="0"/>
              <a:t>84-91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49481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219200" y="152400"/>
            <a:ext cx="6477000" cy="685800"/>
          </a:xfrm>
        </p:spPr>
        <p:txBody>
          <a:bodyPr/>
          <a:lstStyle/>
          <a:p>
            <a:r>
              <a:rPr lang="en-US" b="1" dirty="0" smtClean="0"/>
              <a:t>Contact Information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219200" y="1600200"/>
            <a:ext cx="7086600" cy="3200400"/>
          </a:xfrm>
        </p:spPr>
        <p:txBody>
          <a:bodyPr/>
          <a:lstStyle/>
          <a:p>
            <a:r>
              <a:rPr lang="en-US" dirty="0"/>
              <a:t>Ross A. Abrams, MD</a:t>
            </a:r>
          </a:p>
          <a:p>
            <a:r>
              <a:rPr lang="en-US" dirty="0"/>
              <a:t>Rush University Medical Center</a:t>
            </a:r>
          </a:p>
          <a:p>
            <a:r>
              <a:rPr lang="en-US" dirty="0"/>
              <a:t>500 S. Paulina, Atrium </a:t>
            </a:r>
            <a:r>
              <a:rPr lang="en-US" dirty="0" err="1"/>
              <a:t>Bld</a:t>
            </a:r>
            <a:r>
              <a:rPr lang="en-US" dirty="0"/>
              <a:t>, Suite 013</a:t>
            </a:r>
          </a:p>
          <a:p>
            <a:r>
              <a:rPr lang="en-US" dirty="0"/>
              <a:t>Chicago IL 60612-3833</a:t>
            </a:r>
          </a:p>
          <a:p>
            <a:r>
              <a:rPr lang="en-US" dirty="0" smtClean="0"/>
              <a:t>Phone: 312-942-5751</a:t>
            </a:r>
          </a:p>
          <a:p>
            <a:r>
              <a:rPr lang="en-US" dirty="0" smtClean="0"/>
              <a:t>Email: Ross_a_abrams@rush.edu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u="sng" dirty="0">
                <a:solidFill>
                  <a:srgbClr val="FF0000"/>
                </a:solidFill>
                <a:hlinkClick r:id="rId2"/>
              </a:rPr>
              <a:t>R</a:t>
            </a:r>
            <a:r>
              <a:rPr lang="en-US" u="sng" dirty="0">
                <a:hlinkClick r:id="rId2"/>
              </a:rPr>
              <a:t>oss_a_abrams@rush.edu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592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 smtClean="0"/>
              <a:t>THANK YOU!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14400" y="1371600"/>
            <a:ext cx="7086600" cy="4114800"/>
          </a:xfrm>
        </p:spPr>
        <p:txBody>
          <a:bodyPr/>
          <a:lstStyle/>
          <a:p>
            <a:r>
              <a:rPr lang="en-US" dirty="0" smtClean="0"/>
              <a:t>QUESTIONS?</a:t>
            </a:r>
          </a:p>
          <a:p>
            <a:endParaRPr lang="en-US" dirty="0"/>
          </a:p>
        </p:txBody>
      </p:sp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057400"/>
            <a:ext cx="57150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2129651"/>
      </p:ext>
    </p:extLst>
  </p:cSld>
  <p:clrMapOvr>
    <a:masterClrMapping/>
  </p:clrMapOvr>
</p:sld>
</file>

<file path=ppt/theme/theme1.xml><?xml version="1.0" encoding="utf-8"?>
<a:theme xmlns:a="http://schemas.openxmlformats.org/drawingml/2006/main" name="asco 0848-erlotinib 2017 FINAL 5.30.17">
  <a:themeElements>
    <a:clrScheme name="NRG Color Theme 2nd slide">
      <a:dk1>
        <a:srgbClr val="565656"/>
      </a:dk1>
      <a:lt1>
        <a:srgbClr val="FFFFFF"/>
      </a:lt1>
      <a:dk2>
        <a:srgbClr val="565656"/>
      </a:dk2>
      <a:lt2>
        <a:srgbClr val="FFFFFF"/>
      </a:lt2>
      <a:accent1>
        <a:srgbClr val="98012E"/>
      </a:accent1>
      <a:accent2>
        <a:srgbClr val="56565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NRG Slide Dec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NRG Color Theme 2nd slide">
      <a:dk1>
        <a:srgbClr val="565656"/>
      </a:dk1>
      <a:lt1>
        <a:srgbClr val="FFFFFF"/>
      </a:lt1>
      <a:dk2>
        <a:srgbClr val="565656"/>
      </a:dk2>
      <a:lt2>
        <a:srgbClr val="FFFFFF"/>
      </a:lt2>
      <a:accent1>
        <a:srgbClr val="98012E"/>
      </a:accent1>
      <a:accent2>
        <a:srgbClr val="56565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NRG Slide Dec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NRG Slide Dec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ustom Design">
  <a:themeElements>
    <a:clrScheme name="NRG Color Theme 2nd slide">
      <a:dk1>
        <a:srgbClr val="565656"/>
      </a:dk1>
      <a:lt1>
        <a:srgbClr val="FFFFFF"/>
      </a:lt1>
      <a:dk2>
        <a:srgbClr val="565656"/>
      </a:dk2>
      <a:lt2>
        <a:srgbClr val="FFFFFF"/>
      </a:lt2>
      <a:accent1>
        <a:srgbClr val="98012E"/>
      </a:accent1>
      <a:accent2>
        <a:srgbClr val="56565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NRG Slide Dec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NRG Color Theme 2nd slide">
      <a:dk1>
        <a:srgbClr val="565656"/>
      </a:dk1>
      <a:lt1>
        <a:srgbClr val="FFFFFF"/>
      </a:lt1>
      <a:dk2>
        <a:srgbClr val="565656"/>
      </a:dk2>
      <a:lt2>
        <a:srgbClr val="FFFFFF"/>
      </a:lt2>
      <a:accent1>
        <a:srgbClr val="98012E"/>
      </a:accent1>
      <a:accent2>
        <a:srgbClr val="56565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NRG Slide Dec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Custom Desig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NRG Slide Dec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Custom Design">
  <a:themeElements>
    <a:clrScheme name="NRG Color Theme 2nd slide">
      <a:dk1>
        <a:srgbClr val="565656"/>
      </a:dk1>
      <a:lt1>
        <a:srgbClr val="FFFFFF"/>
      </a:lt1>
      <a:dk2>
        <a:srgbClr val="565656"/>
      </a:dk2>
      <a:lt2>
        <a:srgbClr val="FFFFFF"/>
      </a:lt2>
      <a:accent1>
        <a:srgbClr val="98012E"/>
      </a:accent1>
      <a:accent2>
        <a:srgbClr val="56565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NRG Slide Dec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Office Theme">
  <a:themeElements>
    <a:clrScheme name="NRG Color Theme 2nd slide">
      <a:dk1>
        <a:srgbClr val="565656"/>
      </a:dk1>
      <a:lt1>
        <a:srgbClr val="FFFFFF"/>
      </a:lt1>
      <a:dk2>
        <a:srgbClr val="565656"/>
      </a:dk2>
      <a:lt2>
        <a:srgbClr val="FFFFFF"/>
      </a:lt2>
      <a:accent1>
        <a:srgbClr val="98012E"/>
      </a:accent1>
      <a:accent2>
        <a:srgbClr val="56565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NRG Slide Dec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5_Custom Desig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NRG Slide Dec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asco 0848-erlotinib 2017 FINAL 5.30.17</Template>
  <TotalTime>391</TotalTime>
  <Words>1745</Words>
  <Application>Microsoft Office PowerPoint</Application>
  <PresentationFormat>On-screen Show (4:3)</PresentationFormat>
  <Paragraphs>308</Paragraphs>
  <Slides>19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asco 0848-erlotinib 2017 FINAL 5.30.17</vt:lpstr>
      <vt:lpstr>Custom Design</vt:lpstr>
      <vt:lpstr>1_Custom Design</vt:lpstr>
      <vt:lpstr>2_Custom Design</vt:lpstr>
      <vt:lpstr>1_Office Theme</vt:lpstr>
      <vt:lpstr>3_Custom Design</vt:lpstr>
      <vt:lpstr>4_Custom Design</vt:lpstr>
      <vt:lpstr>2_Office Theme</vt:lpstr>
      <vt:lpstr>5_Custom Design</vt:lpstr>
      <vt:lpstr> NRG Oncology/RTOG 0848:  A Phase II-R and a Phase III Trial Evaluating Both Erlotinib (Ph II-R) and Chemoradiation (Ph III) as Adjuvant Treatment for Patients with Resected Head of Pancreas Adenocarcinoma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Rush University Medical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 A. Abrams, M.D.</dc:creator>
  <cp:lastModifiedBy>Moughan, Jennifer</cp:lastModifiedBy>
  <cp:revision>48</cp:revision>
  <dcterms:created xsi:type="dcterms:W3CDTF">2017-06-13T14:40:10Z</dcterms:created>
  <dcterms:modified xsi:type="dcterms:W3CDTF">2017-06-23T18:33:44Z</dcterms:modified>
</cp:coreProperties>
</file>