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48" r:id="rId1"/>
    <p:sldMasterId id="2147483672" r:id="rId2"/>
    <p:sldMasterId id="2147483660" r:id="rId3"/>
  </p:sldMasterIdLst>
  <p:notesMasterIdLst>
    <p:notesMasterId r:id="rId124"/>
  </p:notesMasterIdLst>
  <p:handoutMasterIdLst>
    <p:handoutMasterId r:id="rId125"/>
  </p:handoutMasterIdLst>
  <p:sldIdLst>
    <p:sldId id="259" r:id="rId4"/>
    <p:sldId id="279" r:id="rId5"/>
    <p:sldId id="295" r:id="rId6"/>
    <p:sldId id="292" r:id="rId7"/>
    <p:sldId id="299" r:id="rId8"/>
    <p:sldId id="300" r:id="rId9"/>
    <p:sldId id="301" r:id="rId10"/>
    <p:sldId id="302" r:id="rId11"/>
    <p:sldId id="282" r:id="rId12"/>
    <p:sldId id="291" r:id="rId13"/>
    <p:sldId id="296" r:id="rId14"/>
    <p:sldId id="305" r:id="rId15"/>
    <p:sldId id="306" r:id="rId16"/>
    <p:sldId id="307" r:id="rId17"/>
    <p:sldId id="293" r:id="rId18"/>
    <p:sldId id="308" r:id="rId19"/>
    <p:sldId id="310" r:id="rId20"/>
    <p:sldId id="309"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407" r:id="rId118"/>
    <p:sldId id="408" r:id="rId119"/>
    <p:sldId id="409" r:id="rId120"/>
    <p:sldId id="410" r:id="rId121"/>
    <p:sldId id="411" r:id="rId122"/>
    <p:sldId id="412"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eld, Erica" initials="EF" lastIdx="5" clrIdx="0"/>
  <p:cmAuthor id="2" name="Microsoft Office User" initials="Office [2]" lastIdx="1" clrIdx="1"/>
  <p:cmAuthor id="3" name="Bruner, Deborah W." initials="BDW" lastIdx="1" clrIdx="2">
    <p:extLst>
      <p:ext uri="{19B8F6BF-5375-455C-9EA6-DF929625EA0E}">
        <p15:presenceInfo xmlns:p15="http://schemas.microsoft.com/office/powerpoint/2012/main" userId="S-1-5-21-4279633407-28481931-2677731258-234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86716" autoAdjust="0"/>
  </p:normalViewPr>
  <p:slideViewPr>
    <p:cSldViewPr snapToGrid="0" snapToObjects="1">
      <p:cViewPr varScale="1">
        <p:scale>
          <a:sx n="114" d="100"/>
          <a:sy n="114" d="100"/>
        </p:scale>
        <p:origin x="828"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3123"/>
    </p:cViewPr>
  </p:sorterViewPr>
  <p:notesViewPr>
    <p:cSldViewPr snapToGrid="0" snapToObjects="1">
      <p:cViewPr varScale="1">
        <p:scale>
          <a:sx n="66" d="100"/>
          <a:sy n="66" d="100"/>
        </p:scale>
        <p:origin x="2244"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_rels/viewProps.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slide" Target="slides/slide69.xml"/><Relationship Id="rId1" Type="http://schemas.openxmlformats.org/officeDocument/2006/relationships/slide" Target="slides/slide61.xml"/><Relationship Id="rId4" Type="http://schemas.openxmlformats.org/officeDocument/2006/relationships/slide" Target="slides/slide9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13CCF3-3252-417C-8C76-33423736853F}" type="datetimeFigureOut">
              <a:rPr lang="en-US" smtClean="0"/>
              <a:t>7/20/2018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3164ED-34AE-45DD-9395-FE1387C65C88}" type="slidenum">
              <a:rPr lang="en-US" smtClean="0"/>
              <a:t>‹#›</a:t>
            </a:fld>
            <a:endParaRPr lang="en-US"/>
          </a:p>
        </p:txBody>
      </p:sp>
    </p:spTree>
    <p:extLst>
      <p:ext uri="{BB962C8B-B14F-4D97-AF65-F5344CB8AC3E}">
        <p14:creationId xmlns:p14="http://schemas.microsoft.com/office/powerpoint/2010/main" val="1270179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035743-DDAC-4EED-8E64-662EF322C3BC}" type="datetimeFigureOut">
              <a:rPr lang="en-US" smtClean="0"/>
              <a:t>7/20/2018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61F25-1CF7-4027-B16B-92CD4058F279}" type="slidenum">
              <a:rPr lang="en-US" smtClean="0"/>
              <a:t>‹#›</a:t>
            </a:fld>
            <a:endParaRPr lang="en-US"/>
          </a:p>
        </p:txBody>
      </p:sp>
    </p:spTree>
    <p:extLst>
      <p:ext uri="{BB962C8B-B14F-4D97-AF65-F5344CB8AC3E}">
        <p14:creationId xmlns:p14="http://schemas.microsoft.com/office/powerpoint/2010/main" val="3549710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NCORP Structure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*Dotted line around PCOR (and comparative</a:t>
            </a:r>
            <a:r>
              <a:rPr lang="en-US" baseline="0" dirty="0" smtClean="0"/>
              <a:t> effectiveness)</a:t>
            </a:r>
            <a:r>
              <a:rPr lang="en-US" dirty="0" smtClean="0"/>
              <a:t> and Health Disparities indicate they are cross-cutting committees (shared</a:t>
            </a:r>
            <a:r>
              <a:rPr lang="en-US" baseline="0" dirty="0" smtClean="0"/>
              <a:t> resources)</a:t>
            </a:r>
            <a:r>
              <a:rPr lang="en-US" dirty="0" smtClean="0"/>
              <a:t> across both CTEP grant and NCORP grant. These </a:t>
            </a:r>
            <a:r>
              <a:rPr lang="en-US" baseline="0" dirty="0" smtClean="0"/>
              <a:t>Committee chairs are funded on Operations (CTEP) grant….however the PRO endpoints (including comparative effectiveness endpoints) on treatment trials are paid out of NCORP grant (this is the NCI mandate) and resources must be overseen by NCORP leadership.  </a:t>
            </a:r>
            <a:endParaRPr lang="en-US" dirty="0" smtClean="0"/>
          </a:p>
        </p:txBody>
      </p:sp>
      <p:sp>
        <p:nvSpPr>
          <p:cNvPr id="4" name="Slide Number Placeholder 3"/>
          <p:cNvSpPr>
            <a:spLocks noGrp="1"/>
          </p:cNvSpPr>
          <p:nvPr>
            <p:ph type="sldNum" sz="quarter" idx="10"/>
          </p:nvPr>
        </p:nvSpPr>
        <p:spPr/>
        <p:txBody>
          <a:bodyPr/>
          <a:lstStyle/>
          <a:p>
            <a:fld id="{1C7BD03D-DAD2-48BE-AF44-55920AC49ED8}" type="slidenum">
              <a:rPr lang="en-US" smtClean="0"/>
              <a:t>2</a:t>
            </a:fld>
            <a:endParaRPr lang="en-US"/>
          </a:p>
        </p:txBody>
      </p:sp>
    </p:spTree>
    <p:extLst>
      <p:ext uri="{BB962C8B-B14F-4D97-AF65-F5344CB8AC3E}">
        <p14:creationId xmlns:p14="http://schemas.microsoft.com/office/powerpoint/2010/main" val="420453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358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C248E-4552-4452-A729-D28FEB097CCE}"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46794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AC3F32-CD4A-4F63-BA8A-62690908393E}" type="slidenum">
              <a:rPr lang="en-US" altLang="en-US" smtClean="0">
                <a:latin typeface="Calibri" panose="020F0502020204030204" pitchFamily="34" charset="0"/>
              </a:rPr>
              <a:pPr/>
              <a:t>24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9313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4A54C2-A403-4D48-9FA8-AAF60FD4F58F}"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730000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06D57E-3AF6-4A07-9DAC-2FABEBB655CA}"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6726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F1D183-A383-4E36-94B3-937C38B859AF}" type="slidenum">
              <a:rPr lang="en-US" altLang="en-US" smtClean="0">
                <a:latin typeface="Calibri" panose="020F0502020204030204" pitchFamily="34" charset="0"/>
              </a:rPr>
              <a:pPr/>
              <a:t>28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5759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71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D67072-8238-42AB-8DDB-B22DA6B62DB2}" type="slidenum">
              <a:rPr lang="en-US" altLang="en-US" smtClean="0">
                <a:latin typeface="Calibri" panose="020F0502020204030204" pitchFamily="34" charset="0"/>
              </a:rPr>
              <a:pPr/>
              <a:t>29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98713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6CD21D-E770-4F86-A3F1-41F349B91785}" type="slidenum">
              <a:rPr lang="en-US" altLang="en-US" smtClean="0">
                <a:latin typeface="Calibri" panose="020F0502020204030204" pitchFamily="34" charset="0"/>
              </a:rPr>
              <a:pPr/>
              <a:t>30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5503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8101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62</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73949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07651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READ ALL THIS</a:t>
            </a:r>
            <a:endParaRPr lang="en-US" dirty="0"/>
          </a:p>
        </p:txBody>
      </p:sp>
      <p:sp>
        <p:nvSpPr>
          <p:cNvPr id="4" name="Slide Number Placeholder 3"/>
          <p:cNvSpPr>
            <a:spLocks noGrp="1"/>
          </p:cNvSpPr>
          <p:nvPr>
            <p:ph type="sldNum" sz="quarter" idx="10"/>
          </p:nvPr>
        </p:nvSpPr>
        <p:spPr/>
        <p:txBody>
          <a:bodyPr/>
          <a:lstStyle/>
          <a:p>
            <a:fld id="{4FBD21FF-F34D-47FB-96D0-37DA2EDA0481}" type="slidenum">
              <a:rPr lang="en-US" smtClean="0"/>
              <a:t>3</a:t>
            </a:fld>
            <a:endParaRPr lang="en-US"/>
          </a:p>
        </p:txBody>
      </p:sp>
    </p:spTree>
    <p:extLst>
      <p:ext uri="{BB962C8B-B14F-4D97-AF65-F5344CB8AC3E}">
        <p14:creationId xmlns:p14="http://schemas.microsoft.com/office/powerpoint/2010/main" val="1359284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43083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83752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053823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67</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029444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68</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789387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2680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282066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72</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21010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158884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05762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92F1F-F2DF-4FFE-84F0-BAA3214DD704}" type="slidenum">
              <a:rPr lang="en-US" smtClean="0"/>
              <a:t>4</a:t>
            </a:fld>
            <a:endParaRPr lang="en-US"/>
          </a:p>
        </p:txBody>
      </p:sp>
    </p:spTree>
    <p:extLst>
      <p:ext uri="{BB962C8B-B14F-4D97-AF65-F5344CB8AC3E}">
        <p14:creationId xmlns:p14="http://schemas.microsoft.com/office/powerpoint/2010/main" val="1706516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02230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991462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77</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125781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78</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56717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79</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786926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80</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74437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643268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82</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77176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08547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4657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2E837-D997-4893-9F36-86B22013BB27}" type="slidenum">
              <a:rPr lang="en-US" altLang="en-US" smtClean="0">
                <a:latin typeface="Calibri" panose="020F0502020204030204" pitchFamily="34" charset="0"/>
              </a:rPr>
              <a:pPr/>
              <a:t>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039836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85</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683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786525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87</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0365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88</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82771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89</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456130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90</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02253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91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67930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spcAft>
                <a:spcPts val="0"/>
              </a:spcAft>
              <a:buSzPct val="25000"/>
              <a:buNone/>
            </a:pPr>
            <a:endParaRPr lang="en-US" sz="1200" b="1" dirty="0">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978132" y="8842029"/>
            <a:ext cx="3043343" cy="465454"/>
          </a:xfrm>
          <a:prstGeom prst="rect">
            <a:avLst/>
          </a:prstGeom>
          <a:noFill/>
          <a:ln>
            <a:noFill/>
          </a:ln>
        </p:spPr>
        <p:txBody>
          <a:bodyPr lIns="93300" tIns="46650" rIns="93300" bIns="466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39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significantly positive</a:t>
            </a:r>
            <a:r>
              <a:rPr lang="en-US" baseline="0" dirty="0" smtClean="0"/>
              <a:t> findings for both of these intervention were combined/informed the current generations of trials.</a:t>
            </a:r>
            <a:endParaRPr lang="en-US" dirty="0"/>
          </a:p>
        </p:txBody>
      </p:sp>
      <p:sp>
        <p:nvSpPr>
          <p:cNvPr id="4" name="Slide Number Placeholder 3"/>
          <p:cNvSpPr>
            <a:spLocks noGrp="1"/>
          </p:cNvSpPr>
          <p:nvPr>
            <p:ph type="sldNum" sz="quarter" idx="10"/>
          </p:nvPr>
        </p:nvSpPr>
        <p:spPr/>
        <p:txBody>
          <a:bodyPr/>
          <a:lstStyle/>
          <a:p>
            <a:fld id="{2F061F25-1CF7-4027-B16B-92CD4058F279}" type="slidenum">
              <a:rPr lang="en-US" smtClean="0"/>
              <a:t>9</a:t>
            </a:fld>
            <a:endParaRPr lang="en-US"/>
          </a:p>
        </p:txBody>
      </p:sp>
    </p:spTree>
    <p:extLst>
      <p:ext uri="{BB962C8B-B14F-4D97-AF65-F5344CB8AC3E}">
        <p14:creationId xmlns:p14="http://schemas.microsoft.com/office/powerpoint/2010/main" val="99154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smtClean="0"/>
          </a:p>
        </p:txBody>
      </p:sp>
      <p:sp>
        <p:nvSpPr>
          <p:cNvPr id="276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F8CAB8-8CE8-4417-95CB-05A7DDA65FA9}"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892174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C17335-686A-4C7E-B83F-CBAB1064A8EC}"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6258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7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9C173B-97A0-45A6-84C1-31094FE9BA2E}" type="slidenum">
              <a:rPr lang="en-US" altLang="en-US" smtClean="0">
                <a:latin typeface="Calibri" panose="020F0502020204030204" pitchFamily="34" charset="0"/>
              </a:rPr>
              <a:pPr/>
              <a:t>21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74210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30C9CA-928D-4632-98EA-260ACF40B25F}" type="slidenum">
              <a:rPr lang="en-US" altLang="en-US" smtClean="0">
                <a:latin typeface="Calibri" panose="020F0502020204030204" pitchFamily="34" charset="0"/>
              </a:rPr>
              <a:pPr/>
              <a:t>22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6528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58076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31332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12606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219200" y="381000"/>
            <a:ext cx="6477000"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10" name="Text Placeholder 5"/>
          <p:cNvSpPr>
            <a:spLocks noGrp="1"/>
          </p:cNvSpPr>
          <p:nvPr>
            <p:ph type="body" sz="quarter" idx="11"/>
          </p:nvPr>
        </p:nvSpPr>
        <p:spPr>
          <a:xfrm>
            <a:off x="1219200" y="1600200"/>
            <a:ext cx="7086600"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142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200" y="381000"/>
            <a:ext cx="6477000"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1219200" y="1600200"/>
            <a:ext cx="7086600"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832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3069465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549781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192364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2360960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415422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1344008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4060004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1048850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405292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334041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56732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C416E2-450C-424D-98D6-28DFDEC41EB5}"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E17E137-8FBA-43D3-85CB-9AAC90A07F83}" type="slidenum">
              <a:rPr lang="en-US" smtClean="0"/>
              <a:t>‹#›</a:t>
            </a:fld>
            <a:endParaRPr lang="en-US"/>
          </a:p>
        </p:txBody>
      </p:sp>
    </p:spTree>
    <p:extLst>
      <p:ext uri="{BB962C8B-B14F-4D97-AF65-F5344CB8AC3E}">
        <p14:creationId xmlns:p14="http://schemas.microsoft.com/office/powerpoint/2010/main" val="2413586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1345990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3435441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3541883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627425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296385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21045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516224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2279442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3308460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3857539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425835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A41086-DC4E-42F2-A124-DC552C61F706}" type="datetimeFigureOut">
              <a:rPr lang="en-US" smtClean="0"/>
              <a:t>7/20/2018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4DAD16-17A1-4500-863E-B9BCE621FE0B}" type="slidenum">
              <a:rPr lang="en-US" smtClean="0"/>
              <a:t>‹#›</a:t>
            </a:fld>
            <a:endParaRPr lang="en-US"/>
          </a:p>
        </p:txBody>
      </p:sp>
    </p:spTree>
    <p:extLst>
      <p:ext uri="{BB962C8B-B14F-4D97-AF65-F5344CB8AC3E}">
        <p14:creationId xmlns:p14="http://schemas.microsoft.com/office/powerpoint/2010/main" val="596628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219200" y="381000"/>
            <a:ext cx="6477000"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10" name="Text Placeholder 5"/>
          <p:cNvSpPr>
            <a:spLocks noGrp="1"/>
          </p:cNvSpPr>
          <p:nvPr>
            <p:ph type="body" sz="quarter" idx="11"/>
          </p:nvPr>
        </p:nvSpPr>
        <p:spPr>
          <a:xfrm>
            <a:off x="1219200" y="1600200"/>
            <a:ext cx="7086600"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918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01466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52888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98053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398830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8009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D48B70E-56DB-EE4C-857C-3475D06D2742}" type="datetimeFigureOut">
              <a:rPr lang="en-US" smtClean="0"/>
              <a:t>7/20/2018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305438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LogoForPPwhite.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3659" y="5777585"/>
            <a:ext cx="1312402" cy="755737"/>
          </a:xfrm>
          <a:prstGeom prst="rect">
            <a:avLst/>
          </a:prstGeom>
        </p:spPr>
      </p:pic>
      <p:sp>
        <p:nvSpPr>
          <p:cNvPr id="4" name="Rectangle 3"/>
          <p:cNvSpPr/>
          <p:nvPr userDrawn="1"/>
        </p:nvSpPr>
        <p:spPr>
          <a:xfrm>
            <a:off x="0" y="6605877"/>
            <a:ext cx="9144000" cy="252123"/>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628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8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LogoForPPGRAY.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5717" y="5780166"/>
            <a:ext cx="1307921" cy="753157"/>
          </a:xfrm>
          <a:prstGeom prst="rect">
            <a:avLst/>
          </a:prstGeom>
        </p:spPr>
      </p:pic>
      <p:sp>
        <p:nvSpPr>
          <p:cNvPr id="4" name="Rectangle 3"/>
          <p:cNvSpPr/>
          <p:nvPr userDrawn="1"/>
        </p:nvSpPr>
        <p:spPr>
          <a:xfrm>
            <a:off x="0" y="6605877"/>
            <a:ext cx="9144000" cy="252123"/>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173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6736522"/>
            <a:ext cx="9144000" cy="12147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inalNRG 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9809" y="320261"/>
            <a:ext cx="1972365" cy="1232728"/>
          </a:xfrm>
          <a:prstGeom prst="rect">
            <a:avLst/>
          </a:prstGeom>
        </p:spPr>
      </p:pic>
    </p:spTree>
    <p:extLst>
      <p:ext uri="{BB962C8B-B14F-4D97-AF65-F5344CB8AC3E}">
        <p14:creationId xmlns:p14="http://schemas.microsoft.com/office/powerpoint/2010/main" val="4213066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ww-users.york.ac.uk/~mb55/pubs/pbstnote.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althomas@wakehealth.edu" TargetMode="External"/><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cdp.cancer.gov/resources/human_specimen/finding_human_tissue.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chtn.org/" TargetMode="External"/><Relationship Id="rId4" Type="http://schemas.openxmlformats.org/officeDocument/2006/relationships/hyperlink" Target="https://www.specimens.cancer.gov/"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mailto:millers@nrgoncology.org" TargetMode="External"/><Relationship Id="rId7" Type="http://schemas.openxmlformats.org/officeDocument/2006/relationships/image" Target="../media/image32.png"/><Relationship Id="rId2" Type="http://schemas.openxmlformats.org/officeDocument/2006/relationships/hyperlink" Target="https://navigator.ctsu.org/" TargetMode="External"/><Relationship Id="rId1" Type="http://schemas.openxmlformats.org/officeDocument/2006/relationships/slideLayout" Target="../slideLayouts/slideLayout7.xml"/><Relationship Id="rId6" Type="http://schemas.openxmlformats.org/officeDocument/2006/relationships/hyperlink" Target="https://www.nrgoncology.org/Scientific-Program/Biospecimen-Access" TargetMode="External"/><Relationship Id="rId5" Type="http://schemas.openxmlformats.org/officeDocument/2006/relationships/hyperlink" Target="mailto:lankesh@nrgoncology.org" TargetMode="External"/><Relationship Id="rId4" Type="http://schemas.openxmlformats.org/officeDocument/2006/relationships/hyperlink" Target="mailto:bradleyt@nrgoncology.org" TargetMode="External"/><Relationship Id="rId9"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mailto:lankesh@nrgoncology.org" TargetMode="External"/><Relationship Id="rId3" Type="http://schemas.openxmlformats.org/officeDocument/2006/relationships/hyperlink" Target="https://www.nrgoncology.org/Scientific-Program/Biospecimen-Access" TargetMode="External"/><Relationship Id="rId7" Type="http://schemas.openxmlformats.org/officeDocument/2006/relationships/hyperlink" Target="mailto:bradleyt@nrgoncology.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millers@nrgoncology.org" TargetMode="External"/><Relationship Id="rId5" Type="http://schemas.openxmlformats.org/officeDocument/2006/relationships/hyperlink" Target="mailto:navigatorcontact@imsweb.com" TargetMode="External"/><Relationship Id="rId10" Type="http://schemas.openxmlformats.org/officeDocument/2006/relationships/hyperlink" Target="https://nctnbanks.cancer.gov/" TargetMode="External"/><Relationship Id="rId4" Type="http://schemas.openxmlformats.org/officeDocument/2006/relationships/hyperlink" Target="https://navigator.ctsu.org/navigator" TargetMode="External"/><Relationship Id="rId9" Type="http://schemas.openxmlformats.org/officeDocument/2006/relationships/hyperlink" Target="https://ctep.cancer.gov/initiativesPrograms/nctn_ccsc_overview.htm"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955" y="1998288"/>
            <a:ext cx="7840869" cy="3170099"/>
          </a:xfrm>
          <a:prstGeom prst="rect">
            <a:avLst/>
          </a:prstGeom>
          <a:noFill/>
        </p:spPr>
        <p:txBody>
          <a:bodyPr wrap="square" rtlCol="0">
            <a:spAutoFit/>
          </a:bodyPr>
          <a:lstStyle/>
          <a:p>
            <a:pPr algn="ctr"/>
            <a:r>
              <a:rPr lang="en-US" sz="4000" b="1" dirty="0" smtClean="0">
                <a:solidFill>
                  <a:srgbClr val="98012E"/>
                </a:solidFill>
                <a:latin typeface="Helvetica"/>
                <a:cs typeface="Helvetica"/>
              </a:rPr>
              <a:t>NRG Oncology NCORP</a:t>
            </a:r>
          </a:p>
          <a:p>
            <a:pPr algn="ctr"/>
            <a:endParaRPr lang="en-US" sz="4000" b="1" dirty="0" smtClean="0">
              <a:solidFill>
                <a:schemeClr val="tx1">
                  <a:lumMod val="60000"/>
                  <a:lumOff val="40000"/>
                </a:schemeClr>
              </a:solidFill>
              <a:latin typeface="Helvetica"/>
              <a:cs typeface="Helvetica"/>
            </a:endParaRPr>
          </a:p>
          <a:p>
            <a:pPr algn="ctr"/>
            <a:r>
              <a:rPr lang="en-US" sz="2400" dirty="0" smtClean="0">
                <a:solidFill>
                  <a:schemeClr val="tx1">
                    <a:lumMod val="75000"/>
                  </a:schemeClr>
                </a:solidFill>
                <a:latin typeface="Helvetica"/>
                <a:cs typeface="Helvetica"/>
              </a:rPr>
              <a:t>PIs</a:t>
            </a:r>
          </a:p>
          <a:p>
            <a:pPr algn="ctr"/>
            <a:r>
              <a:rPr lang="en-US" sz="2400" i="1" dirty="0" smtClean="0">
                <a:solidFill>
                  <a:schemeClr val="tx1">
                    <a:lumMod val="75000"/>
                  </a:schemeClr>
                </a:solidFill>
                <a:latin typeface="Helvetica"/>
                <a:cs typeface="Helvetica"/>
              </a:rPr>
              <a:t>Deborah Watkins Bruner, RN, PhD, FAAN</a:t>
            </a:r>
          </a:p>
          <a:p>
            <a:pPr algn="ctr"/>
            <a:endParaRPr lang="en-US" sz="2400" i="1" dirty="0" smtClean="0">
              <a:solidFill>
                <a:schemeClr val="tx1">
                  <a:lumMod val="75000"/>
                </a:schemeClr>
              </a:solidFill>
              <a:latin typeface="Helvetica"/>
              <a:cs typeface="Helvetica"/>
            </a:endParaRPr>
          </a:p>
          <a:p>
            <a:pPr algn="ctr"/>
            <a:r>
              <a:rPr lang="en-US" sz="2400" i="1" dirty="0" smtClean="0">
                <a:solidFill>
                  <a:schemeClr val="tx1">
                    <a:lumMod val="75000"/>
                  </a:schemeClr>
                </a:solidFill>
                <a:latin typeface="Helvetica"/>
                <a:cs typeface="Helvetica"/>
              </a:rPr>
              <a:t>Joan Walker, MD</a:t>
            </a:r>
          </a:p>
          <a:p>
            <a:pPr algn="ctr"/>
            <a:r>
              <a:rPr lang="en-US" sz="2400" i="1" dirty="0" smtClean="0">
                <a:solidFill>
                  <a:schemeClr val="tx1">
                    <a:lumMod val="75000"/>
                  </a:schemeClr>
                </a:solidFill>
                <a:latin typeface="Helvetica"/>
                <a:cs typeface="Helvetica"/>
              </a:rPr>
              <a:t>Larry Wickerham, MD</a:t>
            </a:r>
            <a:endParaRPr lang="en-US" i="1" dirty="0" smtClean="0">
              <a:solidFill>
                <a:schemeClr val="tx1">
                  <a:lumMod val="75000"/>
                </a:schemeClr>
              </a:solidFill>
              <a:latin typeface="Helvetica"/>
              <a:cs typeface="Helvetica"/>
            </a:endParaRPr>
          </a:p>
        </p:txBody>
      </p:sp>
    </p:spTree>
    <p:extLst>
      <p:ext uri="{BB962C8B-B14F-4D97-AF65-F5344CB8AC3E}">
        <p14:creationId xmlns:p14="http://schemas.microsoft.com/office/powerpoint/2010/main" val="1590348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95" y="271198"/>
            <a:ext cx="8229600" cy="661178"/>
          </a:xfrm>
        </p:spPr>
        <p:txBody>
          <a:bodyPr/>
          <a:lstStyle/>
          <a:p>
            <a:r>
              <a:rPr lang="en-US" sz="3200" b="1" dirty="0" smtClean="0">
                <a:solidFill>
                  <a:srgbClr val="A20000"/>
                </a:solidFill>
              </a:rPr>
              <a:t>Potential Challenges</a:t>
            </a:r>
            <a:endParaRPr lang="en-US" sz="3200" dirty="0">
              <a:solidFill>
                <a:srgbClr val="A20000"/>
              </a:solidFill>
            </a:endParaRPr>
          </a:p>
        </p:txBody>
      </p:sp>
      <p:sp>
        <p:nvSpPr>
          <p:cNvPr id="3" name="Content Placeholder 2"/>
          <p:cNvSpPr>
            <a:spLocks noGrp="1"/>
          </p:cNvSpPr>
          <p:nvPr>
            <p:ph idx="1"/>
          </p:nvPr>
        </p:nvSpPr>
        <p:spPr>
          <a:xfrm>
            <a:off x="808127" y="932376"/>
            <a:ext cx="8243163" cy="5317725"/>
          </a:xfrm>
        </p:spPr>
        <p:txBody>
          <a:bodyPr/>
          <a:lstStyle/>
          <a:p>
            <a:pPr>
              <a:spcBef>
                <a:spcPts val="1824"/>
              </a:spcBef>
            </a:pPr>
            <a:r>
              <a:rPr lang="en-US" sz="2400" dirty="0" smtClean="0">
                <a:solidFill>
                  <a:schemeClr val="tx2"/>
                </a:solidFill>
              </a:rPr>
              <a:t>Lack of pipeline for symptom management agents</a:t>
            </a:r>
          </a:p>
          <a:p>
            <a:pPr>
              <a:spcBef>
                <a:spcPts val="1824"/>
              </a:spcBef>
            </a:pPr>
            <a:r>
              <a:rPr lang="en-US" sz="2400" dirty="0" smtClean="0">
                <a:solidFill>
                  <a:schemeClr val="tx2"/>
                </a:solidFill>
              </a:rPr>
              <a:t>Reliable biomarkers to assess cardiotoxicity</a:t>
            </a:r>
            <a:endParaRPr lang="en-US" sz="2400" dirty="0">
              <a:solidFill>
                <a:schemeClr val="tx2"/>
              </a:solidFill>
            </a:endParaRPr>
          </a:p>
          <a:p>
            <a:pPr lvl="0">
              <a:spcBef>
                <a:spcPts val="1824"/>
              </a:spcBef>
            </a:pPr>
            <a:r>
              <a:rPr lang="en-US" sz="2400" dirty="0" smtClean="0"/>
              <a:t>PRO Compliance</a:t>
            </a:r>
          </a:p>
          <a:p>
            <a:pPr lvl="1">
              <a:spcBef>
                <a:spcPts val="1824"/>
              </a:spcBef>
            </a:pPr>
            <a:r>
              <a:rPr lang="en-US" sz="2000" dirty="0" smtClean="0"/>
              <a:t>Resources for all PRO primary and secondary measures to be in NCI </a:t>
            </a:r>
            <a:r>
              <a:rPr lang="en-US" sz="2000" dirty="0" err="1" smtClean="0"/>
              <a:t>epro</a:t>
            </a:r>
            <a:endParaRPr lang="en-US" sz="2000" dirty="0" smtClean="0"/>
          </a:p>
          <a:p>
            <a:pPr lvl="1">
              <a:spcBef>
                <a:spcPts val="1824"/>
              </a:spcBef>
            </a:pPr>
            <a:r>
              <a:rPr lang="en-US" sz="2000" dirty="0" smtClean="0"/>
              <a:t>Specific PRO compliance report cards given to each site</a:t>
            </a:r>
          </a:p>
          <a:p>
            <a:pPr lvl="1">
              <a:spcBef>
                <a:spcPts val="1824"/>
              </a:spcBef>
            </a:pPr>
            <a:r>
              <a:rPr lang="en-US" sz="2000" dirty="0" smtClean="0"/>
              <a:t>Funding for centralized PRO data collection for key protocols</a:t>
            </a:r>
          </a:p>
          <a:p>
            <a:pPr lvl="0">
              <a:spcBef>
                <a:spcPts val="1824"/>
              </a:spcBef>
            </a:pPr>
            <a:r>
              <a:rPr lang="en-US" sz="2400" dirty="0" smtClean="0">
                <a:solidFill>
                  <a:schemeClr val="tx2"/>
                </a:solidFill>
              </a:rPr>
              <a:t>Resources for correlative studies </a:t>
            </a:r>
          </a:p>
          <a:p>
            <a:pPr lvl="1">
              <a:spcBef>
                <a:spcPts val="1824"/>
              </a:spcBef>
            </a:pPr>
            <a:r>
              <a:rPr lang="en-US" sz="2000" dirty="0" smtClean="0">
                <a:solidFill>
                  <a:schemeClr val="tx2"/>
                </a:solidFill>
              </a:rPr>
              <a:t>Radiation QA </a:t>
            </a:r>
          </a:p>
          <a:p>
            <a:pPr lvl="1">
              <a:spcBef>
                <a:spcPts val="1824"/>
              </a:spcBef>
            </a:pPr>
            <a:r>
              <a:rPr lang="en-US" sz="2000" dirty="0" smtClean="0">
                <a:solidFill>
                  <a:schemeClr val="tx2"/>
                </a:solidFill>
              </a:rPr>
              <a:t>Symptom biomarkers</a:t>
            </a:r>
          </a:p>
          <a:p>
            <a:pPr lvl="1">
              <a:spcBef>
                <a:spcPts val="1824"/>
              </a:spcBef>
            </a:pPr>
            <a:r>
              <a:rPr lang="en-US" sz="2000" dirty="0" smtClean="0">
                <a:solidFill>
                  <a:schemeClr val="tx2"/>
                </a:solidFill>
              </a:rPr>
              <a:t>Neurocognitive testing </a:t>
            </a:r>
          </a:p>
          <a:p>
            <a:pPr marL="457200" lvl="1" indent="0">
              <a:spcBef>
                <a:spcPts val="1824"/>
              </a:spcBef>
              <a:buNone/>
            </a:pPr>
            <a:endParaRPr lang="en-US" sz="1800" baseline="30000" dirty="0" smtClean="0">
              <a:solidFill>
                <a:schemeClr val="tx2"/>
              </a:solidFill>
            </a:endParaRPr>
          </a:p>
          <a:p>
            <a:pPr marL="119063" lvl="0" indent="-119063">
              <a:spcBef>
                <a:spcPts val="0"/>
              </a:spcBef>
              <a:buNone/>
            </a:pPr>
            <a:r>
              <a:rPr lang="en-US" sz="1400" dirty="0" smtClean="0">
                <a:solidFill>
                  <a:srgbClr val="000000"/>
                </a:solidFill>
              </a:rPr>
              <a:t>			</a:t>
            </a:r>
          </a:p>
        </p:txBody>
      </p:sp>
    </p:spTree>
    <p:extLst>
      <p:ext uri="{BB962C8B-B14F-4D97-AF65-F5344CB8AC3E}">
        <p14:creationId xmlns:p14="http://schemas.microsoft.com/office/powerpoint/2010/main" val="16471177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93C466-E268-40A6-A630-11467A05493B}"/>
              </a:ext>
            </a:extLst>
          </p:cNvPr>
          <p:cNvSpPr>
            <a:spLocks noGrp="1" noChangeArrowheads="1"/>
          </p:cNvSpPr>
          <p:nvPr>
            <p:ph type="title"/>
          </p:nvPr>
        </p:nvSpPr>
        <p:spPr/>
        <p:txBody>
          <a:bodyPr/>
          <a:lstStyle/>
          <a:p>
            <a:pPr eaLnBrk="1" hangingPunct="1">
              <a:defRPr/>
            </a:pPr>
            <a:r>
              <a:rPr lang="en-US"/>
              <a:t>Phases of Cancer Research</a:t>
            </a:r>
          </a:p>
        </p:txBody>
      </p:sp>
      <p:sp>
        <p:nvSpPr>
          <p:cNvPr id="15363" name="Rectangle 3">
            <a:extLst>
              <a:ext uri="{FF2B5EF4-FFF2-40B4-BE49-F238E27FC236}">
                <a16:creationId xmlns:a16="http://schemas.microsoft.com/office/drawing/2014/main" id="{A28276C6-B484-4B97-BEB8-0EB0C5EF767D}"/>
              </a:ext>
            </a:extLst>
          </p:cNvPr>
          <p:cNvSpPr>
            <a:spLocks noGrp="1" noChangeArrowheads="1"/>
          </p:cNvSpPr>
          <p:nvPr>
            <p:ph type="body" idx="1"/>
          </p:nvPr>
        </p:nvSpPr>
        <p:spPr/>
        <p:txBody>
          <a:bodyPr/>
          <a:lstStyle/>
          <a:p>
            <a:pPr eaLnBrk="1" hangingPunct="1">
              <a:defRPr/>
            </a:pPr>
            <a:r>
              <a:rPr lang="en-US"/>
              <a:t>Phase 0</a:t>
            </a:r>
          </a:p>
          <a:p>
            <a:pPr lvl="1" eaLnBrk="1" hangingPunct="1">
              <a:defRPr/>
            </a:pPr>
            <a:r>
              <a:rPr lang="en-US"/>
              <a:t>Sub-therapeutic dose</a:t>
            </a:r>
          </a:p>
          <a:p>
            <a:pPr lvl="1" eaLnBrk="1" hangingPunct="1">
              <a:defRPr/>
            </a:pPr>
            <a:r>
              <a:rPr lang="en-US"/>
              <a:t>10-15 patients</a:t>
            </a:r>
          </a:p>
          <a:p>
            <a:pPr lvl="1" eaLnBrk="1" hangingPunct="1">
              <a:defRPr/>
            </a:pPr>
            <a:r>
              <a:rPr lang="en-US"/>
              <a:t>All patients get investigational agent</a:t>
            </a:r>
          </a:p>
          <a:p>
            <a:pPr lvl="1" eaLnBrk="1" hangingPunct="1">
              <a:defRPr/>
            </a:pPr>
            <a:r>
              <a:rPr lang="en-US"/>
              <a:t>Objective is to determine the consistency of pharmacokinetics and pharmacodynamics in humans compared to laboratory and animal models</a:t>
            </a:r>
          </a:p>
        </p:txBody>
      </p:sp>
      <p:sp>
        <p:nvSpPr>
          <p:cNvPr id="16388" name="Text Box 4">
            <a:extLst>
              <a:ext uri="{FF2B5EF4-FFF2-40B4-BE49-F238E27FC236}">
                <a16:creationId xmlns:a16="http://schemas.microsoft.com/office/drawing/2014/main" id="{A1DB9796-B5C6-4E82-A22F-A40D5D798ED9}"/>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3</a:t>
            </a:r>
          </a:p>
        </p:txBody>
      </p:sp>
    </p:spTree>
    <p:extLst>
      <p:ext uri="{BB962C8B-B14F-4D97-AF65-F5344CB8AC3E}">
        <p14:creationId xmlns:p14="http://schemas.microsoft.com/office/powerpoint/2010/main" val="5853518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3EB928E-4A32-4D13-B059-6F98228A9ED3}"/>
              </a:ext>
            </a:extLst>
          </p:cNvPr>
          <p:cNvSpPr>
            <a:spLocks noGrp="1" noChangeArrowheads="1"/>
          </p:cNvSpPr>
          <p:nvPr>
            <p:ph type="title"/>
          </p:nvPr>
        </p:nvSpPr>
        <p:spPr/>
        <p:txBody>
          <a:bodyPr/>
          <a:lstStyle/>
          <a:p>
            <a:pPr eaLnBrk="1" hangingPunct="1">
              <a:defRPr/>
            </a:pPr>
            <a:r>
              <a:rPr lang="en-US"/>
              <a:t>Phases of Cancer Research</a:t>
            </a:r>
          </a:p>
        </p:txBody>
      </p:sp>
      <p:sp>
        <p:nvSpPr>
          <p:cNvPr id="16387" name="Rectangle 3">
            <a:extLst>
              <a:ext uri="{FF2B5EF4-FFF2-40B4-BE49-F238E27FC236}">
                <a16:creationId xmlns:a16="http://schemas.microsoft.com/office/drawing/2014/main" id="{27951688-D173-4BBA-8002-D3C60952D41D}"/>
              </a:ext>
            </a:extLst>
          </p:cNvPr>
          <p:cNvSpPr>
            <a:spLocks noGrp="1" noChangeArrowheads="1"/>
          </p:cNvSpPr>
          <p:nvPr>
            <p:ph type="body" idx="1"/>
          </p:nvPr>
        </p:nvSpPr>
        <p:spPr/>
        <p:txBody>
          <a:bodyPr/>
          <a:lstStyle/>
          <a:p>
            <a:pPr eaLnBrk="1" hangingPunct="1">
              <a:defRPr/>
            </a:pPr>
            <a:r>
              <a:rPr lang="en-US"/>
              <a:t>Phase I</a:t>
            </a:r>
          </a:p>
          <a:p>
            <a:pPr lvl="1" eaLnBrk="1" hangingPunct="1">
              <a:defRPr/>
            </a:pPr>
            <a:r>
              <a:rPr lang="en-US"/>
              <a:t>Dose finding study</a:t>
            </a:r>
          </a:p>
          <a:p>
            <a:pPr lvl="1" eaLnBrk="1" hangingPunct="1">
              <a:defRPr/>
            </a:pPr>
            <a:r>
              <a:rPr lang="en-US"/>
              <a:t>20-100 patients</a:t>
            </a:r>
          </a:p>
          <a:p>
            <a:pPr lvl="1" eaLnBrk="1" hangingPunct="1">
              <a:defRPr/>
            </a:pPr>
            <a:r>
              <a:rPr lang="en-US"/>
              <a:t>Patients receive escalating doses of the investigational agent</a:t>
            </a:r>
          </a:p>
          <a:p>
            <a:pPr lvl="1" eaLnBrk="1" hangingPunct="1">
              <a:defRPr/>
            </a:pPr>
            <a:r>
              <a:rPr lang="en-US"/>
              <a:t>Trial usually ends with dose limiting toxicity</a:t>
            </a:r>
          </a:p>
          <a:p>
            <a:pPr lvl="1" eaLnBrk="1" hangingPunct="1">
              <a:defRPr/>
            </a:pPr>
            <a:r>
              <a:rPr lang="en-US"/>
              <a:t>Objective is to find a modality for delivery and a tolerable dose</a:t>
            </a:r>
          </a:p>
          <a:p>
            <a:pPr lvl="1" eaLnBrk="1" hangingPunct="1">
              <a:defRPr/>
            </a:pPr>
            <a:endParaRPr lang="en-US"/>
          </a:p>
        </p:txBody>
      </p:sp>
      <p:sp>
        <p:nvSpPr>
          <p:cNvPr id="17412" name="Text Box 4">
            <a:extLst>
              <a:ext uri="{FF2B5EF4-FFF2-40B4-BE49-F238E27FC236}">
                <a16:creationId xmlns:a16="http://schemas.microsoft.com/office/drawing/2014/main" id="{0E4E4EA6-B39A-4FEA-90C4-9534B3976843}"/>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4</a:t>
            </a:r>
          </a:p>
        </p:txBody>
      </p:sp>
    </p:spTree>
    <p:extLst>
      <p:ext uri="{BB962C8B-B14F-4D97-AF65-F5344CB8AC3E}">
        <p14:creationId xmlns:p14="http://schemas.microsoft.com/office/powerpoint/2010/main" val="12091640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A53B1B1-6DCF-4D09-BBB1-5947E7747E66}"/>
              </a:ext>
            </a:extLst>
          </p:cNvPr>
          <p:cNvSpPr>
            <a:spLocks noGrp="1" noChangeArrowheads="1"/>
          </p:cNvSpPr>
          <p:nvPr>
            <p:ph type="title"/>
          </p:nvPr>
        </p:nvSpPr>
        <p:spPr/>
        <p:txBody>
          <a:bodyPr/>
          <a:lstStyle/>
          <a:p>
            <a:pPr eaLnBrk="1" hangingPunct="1">
              <a:defRPr/>
            </a:pPr>
            <a:r>
              <a:rPr lang="en-US"/>
              <a:t>Phases of Cancer Research</a:t>
            </a:r>
          </a:p>
        </p:txBody>
      </p:sp>
      <p:sp>
        <p:nvSpPr>
          <p:cNvPr id="17411" name="Rectangle 3">
            <a:extLst>
              <a:ext uri="{FF2B5EF4-FFF2-40B4-BE49-F238E27FC236}">
                <a16:creationId xmlns:a16="http://schemas.microsoft.com/office/drawing/2014/main" id="{B471B850-5178-470D-899C-2232ACC58888}"/>
              </a:ext>
            </a:extLst>
          </p:cNvPr>
          <p:cNvSpPr>
            <a:spLocks noGrp="1" noChangeArrowheads="1"/>
          </p:cNvSpPr>
          <p:nvPr>
            <p:ph type="body" idx="1"/>
          </p:nvPr>
        </p:nvSpPr>
        <p:spPr>
          <a:xfrm>
            <a:off x="457200" y="1143000"/>
            <a:ext cx="8229600" cy="4953000"/>
          </a:xfrm>
        </p:spPr>
        <p:txBody>
          <a:bodyPr/>
          <a:lstStyle/>
          <a:p>
            <a:pPr eaLnBrk="1" hangingPunct="1">
              <a:lnSpc>
                <a:spcPct val="90000"/>
              </a:lnSpc>
              <a:defRPr/>
            </a:pPr>
            <a:r>
              <a:rPr lang="en-US" dirty="0"/>
              <a:t>Phase II</a:t>
            </a:r>
          </a:p>
          <a:p>
            <a:pPr lvl="1" eaLnBrk="1" hangingPunct="1">
              <a:lnSpc>
                <a:spcPct val="90000"/>
              </a:lnSpc>
              <a:defRPr/>
            </a:pPr>
            <a:r>
              <a:rPr lang="en-US" dirty="0"/>
              <a:t>Proof of principle</a:t>
            </a:r>
          </a:p>
          <a:p>
            <a:pPr lvl="1" eaLnBrk="1" hangingPunct="1">
              <a:lnSpc>
                <a:spcPct val="90000"/>
              </a:lnSpc>
              <a:defRPr/>
            </a:pPr>
            <a:r>
              <a:rPr lang="en-US" dirty="0"/>
              <a:t>Usually 40-400 patients</a:t>
            </a:r>
          </a:p>
          <a:p>
            <a:pPr lvl="1" eaLnBrk="1" hangingPunct="1">
              <a:lnSpc>
                <a:spcPct val="90000"/>
              </a:lnSpc>
              <a:defRPr/>
            </a:pPr>
            <a:r>
              <a:rPr lang="en-US" dirty="0"/>
              <a:t>Compare patients treated with investigational agent to historical control (single arm) or to patients concurrently randomized (multi-arm, preferred)</a:t>
            </a:r>
          </a:p>
          <a:p>
            <a:pPr lvl="1" eaLnBrk="1" hangingPunct="1">
              <a:lnSpc>
                <a:spcPct val="90000"/>
              </a:lnSpc>
              <a:defRPr/>
            </a:pPr>
            <a:r>
              <a:rPr lang="en-US" dirty="0"/>
              <a:t>May be open label or single or double blind</a:t>
            </a:r>
          </a:p>
          <a:p>
            <a:pPr lvl="1" eaLnBrk="1" hangingPunct="1">
              <a:lnSpc>
                <a:spcPct val="90000"/>
              </a:lnSpc>
              <a:defRPr/>
            </a:pPr>
            <a:r>
              <a:rPr lang="en-US" dirty="0"/>
              <a:t>Objective is to determine safety of the chosen dose and show activity of the investigational agent in a defined disease population</a:t>
            </a:r>
          </a:p>
        </p:txBody>
      </p:sp>
      <p:sp>
        <p:nvSpPr>
          <p:cNvPr id="18436" name="Text Box 4">
            <a:extLst>
              <a:ext uri="{FF2B5EF4-FFF2-40B4-BE49-F238E27FC236}">
                <a16:creationId xmlns:a16="http://schemas.microsoft.com/office/drawing/2014/main" id="{A081CB0A-D735-49FD-9E71-4F37C461A42F}"/>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5</a:t>
            </a:r>
          </a:p>
        </p:txBody>
      </p:sp>
    </p:spTree>
    <p:extLst>
      <p:ext uri="{BB962C8B-B14F-4D97-AF65-F5344CB8AC3E}">
        <p14:creationId xmlns:p14="http://schemas.microsoft.com/office/powerpoint/2010/main" val="3691863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8DECA7F-D475-4480-8FE5-62CCE98588C2}"/>
              </a:ext>
            </a:extLst>
          </p:cNvPr>
          <p:cNvSpPr>
            <a:spLocks noGrp="1" noChangeArrowheads="1"/>
          </p:cNvSpPr>
          <p:nvPr>
            <p:ph type="title"/>
          </p:nvPr>
        </p:nvSpPr>
        <p:spPr/>
        <p:txBody>
          <a:bodyPr/>
          <a:lstStyle/>
          <a:p>
            <a:pPr eaLnBrk="1" hangingPunct="1">
              <a:defRPr/>
            </a:pPr>
            <a:r>
              <a:rPr lang="en-US"/>
              <a:t>Phases of Cancer Research</a:t>
            </a:r>
          </a:p>
        </p:txBody>
      </p:sp>
      <p:sp>
        <p:nvSpPr>
          <p:cNvPr id="18435" name="Rectangle 3">
            <a:extLst>
              <a:ext uri="{FF2B5EF4-FFF2-40B4-BE49-F238E27FC236}">
                <a16:creationId xmlns:a16="http://schemas.microsoft.com/office/drawing/2014/main" id="{DA85C336-B11F-496D-B7AD-E6C00A29110C}"/>
              </a:ext>
            </a:extLst>
          </p:cNvPr>
          <p:cNvSpPr>
            <a:spLocks noGrp="1" noChangeArrowheads="1"/>
          </p:cNvSpPr>
          <p:nvPr>
            <p:ph type="body" idx="1"/>
          </p:nvPr>
        </p:nvSpPr>
        <p:spPr>
          <a:xfrm>
            <a:off x="457200" y="1295400"/>
            <a:ext cx="8229600" cy="4525963"/>
          </a:xfrm>
        </p:spPr>
        <p:txBody>
          <a:bodyPr/>
          <a:lstStyle/>
          <a:p>
            <a:pPr eaLnBrk="1" hangingPunct="1">
              <a:defRPr/>
            </a:pPr>
            <a:r>
              <a:rPr lang="en-US" dirty="0"/>
              <a:t>Phase III</a:t>
            </a:r>
          </a:p>
          <a:p>
            <a:pPr lvl="1" eaLnBrk="1" hangingPunct="1">
              <a:defRPr/>
            </a:pPr>
            <a:r>
              <a:rPr lang="en-US" dirty="0"/>
              <a:t>Definitive proof of efficacy</a:t>
            </a:r>
          </a:p>
          <a:p>
            <a:pPr lvl="1" eaLnBrk="1" hangingPunct="1">
              <a:defRPr/>
            </a:pPr>
            <a:r>
              <a:rPr lang="en-US" dirty="0"/>
              <a:t>May involve several hundred to several thousand patients</a:t>
            </a:r>
          </a:p>
          <a:p>
            <a:pPr lvl="1" eaLnBrk="1" hangingPunct="1">
              <a:defRPr/>
            </a:pPr>
            <a:r>
              <a:rPr lang="en-US" dirty="0"/>
              <a:t>Always a randomized trial</a:t>
            </a:r>
          </a:p>
          <a:p>
            <a:pPr lvl="1" eaLnBrk="1" hangingPunct="1">
              <a:defRPr/>
            </a:pPr>
            <a:r>
              <a:rPr lang="en-US" dirty="0"/>
              <a:t>May be open label or single or double blind</a:t>
            </a:r>
          </a:p>
          <a:p>
            <a:pPr lvl="1" eaLnBrk="1" hangingPunct="1">
              <a:defRPr/>
            </a:pPr>
            <a:r>
              <a:rPr lang="en-US" dirty="0"/>
              <a:t>Objective is to conclusively demonstrate safety and effectiveness of the investigational agent and usually obtain regulatory approval</a:t>
            </a:r>
          </a:p>
        </p:txBody>
      </p:sp>
      <p:sp>
        <p:nvSpPr>
          <p:cNvPr id="19460" name="Text Box 4">
            <a:extLst>
              <a:ext uri="{FF2B5EF4-FFF2-40B4-BE49-F238E27FC236}">
                <a16:creationId xmlns:a16="http://schemas.microsoft.com/office/drawing/2014/main" id="{C853B264-92DE-4204-8B32-BFAA3A862D0B}"/>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6</a:t>
            </a:r>
          </a:p>
        </p:txBody>
      </p:sp>
    </p:spTree>
    <p:extLst>
      <p:ext uri="{BB962C8B-B14F-4D97-AF65-F5344CB8AC3E}">
        <p14:creationId xmlns:p14="http://schemas.microsoft.com/office/powerpoint/2010/main" val="22119865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9C2D2A3-4611-4AB2-BD47-088B911BD5EE}"/>
              </a:ext>
            </a:extLst>
          </p:cNvPr>
          <p:cNvSpPr>
            <a:spLocks noGrp="1" noChangeArrowheads="1"/>
          </p:cNvSpPr>
          <p:nvPr>
            <p:ph type="title"/>
          </p:nvPr>
        </p:nvSpPr>
        <p:spPr/>
        <p:txBody>
          <a:bodyPr/>
          <a:lstStyle/>
          <a:p>
            <a:pPr eaLnBrk="1" hangingPunct="1">
              <a:defRPr/>
            </a:pPr>
            <a:r>
              <a:rPr lang="en-US"/>
              <a:t>Phases of Cancer Research</a:t>
            </a:r>
          </a:p>
        </p:txBody>
      </p:sp>
      <p:sp>
        <p:nvSpPr>
          <p:cNvPr id="19459" name="Rectangle 3">
            <a:extLst>
              <a:ext uri="{FF2B5EF4-FFF2-40B4-BE49-F238E27FC236}">
                <a16:creationId xmlns:a16="http://schemas.microsoft.com/office/drawing/2014/main" id="{5E2B7778-3AB3-4137-A3EA-D09FB9401C5B}"/>
              </a:ext>
            </a:extLst>
          </p:cNvPr>
          <p:cNvSpPr>
            <a:spLocks noGrp="1" noChangeArrowheads="1"/>
          </p:cNvSpPr>
          <p:nvPr>
            <p:ph type="body" idx="1"/>
          </p:nvPr>
        </p:nvSpPr>
        <p:spPr/>
        <p:txBody>
          <a:bodyPr/>
          <a:lstStyle/>
          <a:p>
            <a:pPr eaLnBrk="1" hangingPunct="1">
              <a:defRPr/>
            </a:pPr>
            <a:r>
              <a:rPr lang="en-US"/>
              <a:t>Phase IV</a:t>
            </a:r>
          </a:p>
          <a:p>
            <a:pPr lvl="1" eaLnBrk="1" hangingPunct="1">
              <a:defRPr/>
            </a:pPr>
            <a:r>
              <a:rPr lang="en-US"/>
              <a:t>Post-Marketing surveillance</a:t>
            </a:r>
          </a:p>
          <a:p>
            <a:pPr lvl="1" eaLnBrk="1" hangingPunct="1">
              <a:defRPr/>
            </a:pPr>
            <a:r>
              <a:rPr lang="en-US"/>
              <a:t>Look for rare or slow developing adverse events</a:t>
            </a:r>
          </a:p>
          <a:p>
            <a:pPr lvl="1" eaLnBrk="1" hangingPunct="1">
              <a:defRPr/>
            </a:pPr>
            <a:r>
              <a:rPr lang="en-US"/>
              <a:t>Look for subgroups of the population who may not benefit</a:t>
            </a:r>
          </a:p>
          <a:p>
            <a:pPr lvl="1" eaLnBrk="1" hangingPunct="1">
              <a:defRPr/>
            </a:pPr>
            <a:r>
              <a:rPr lang="en-US"/>
              <a:t>Refine the risk/benefit profile for the agent</a:t>
            </a:r>
          </a:p>
          <a:p>
            <a:pPr lvl="1" eaLnBrk="1" hangingPunct="1">
              <a:defRPr/>
            </a:pPr>
            <a:endParaRPr lang="en-US"/>
          </a:p>
        </p:txBody>
      </p:sp>
      <p:sp>
        <p:nvSpPr>
          <p:cNvPr id="20484" name="Text Box 4">
            <a:extLst>
              <a:ext uri="{FF2B5EF4-FFF2-40B4-BE49-F238E27FC236}">
                <a16:creationId xmlns:a16="http://schemas.microsoft.com/office/drawing/2014/main" id="{440B36B0-63B5-41BC-940B-8D0F3D6A30AF}"/>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7</a:t>
            </a:r>
          </a:p>
        </p:txBody>
      </p:sp>
    </p:spTree>
    <p:extLst>
      <p:ext uri="{BB962C8B-B14F-4D97-AF65-F5344CB8AC3E}">
        <p14:creationId xmlns:p14="http://schemas.microsoft.com/office/powerpoint/2010/main" val="33549150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p:txBody>
          <a:bodyPr>
            <a:normAutofit/>
          </a:bodyPr>
          <a:lstStyle/>
          <a:p>
            <a:r>
              <a:rPr lang="en-US" sz="2800" dirty="0"/>
              <a:t>Introduction to the NRG Oncology Statistics and Data Management Center (SDMC)</a:t>
            </a:r>
          </a:p>
          <a:p>
            <a:r>
              <a:rPr lang="en-US" sz="2800" dirty="0"/>
              <a:t>Phases of clinical studies (research)</a:t>
            </a:r>
          </a:p>
          <a:p>
            <a:r>
              <a:rPr lang="en-US" sz="2800" b="1" dirty="0">
                <a:solidFill>
                  <a:srgbClr val="98012E"/>
                </a:solidFill>
              </a:rPr>
              <a:t>Basic statistics for clinical research</a:t>
            </a:r>
          </a:p>
          <a:p>
            <a:r>
              <a:rPr lang="en-US" sz="2800" dirty="0"/>
              <a:t>Statisticians in clinical trial development in NRG</a:t>
            </a:r>
          </a:p>
          <a:p>
            <a:r>
              <a:rPr lang="en-US" sz="2800" dirty="0"/>
              <a:t>Some additional thoughts</a:t>
            </a:r>
          </a:p>
          <a:p>
            <a:endParaRPr lang="en-US" sz="2800" dirty="0"/>
          </a:p>
          <a:p>
            <a:endParaRPr lang="en-US" sz="2800" dirty="0"/>
          </a:p>
        </p:txBody>
      </p:sp>
    </p:spTree>
    <p:extLst>
      <p:ext uri="{BB962C8B-B14F-4D97-AF65-F5344CB8AC3E}">
        <p14:creationId xmlns:p14="http://schemas.microsoft.com/office/powerpoint/2010/main" val="35162323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B62927A-CCFC-4184-B8B6-A69D9A04E2FD}"/>
              </a:ext>
            </a:extLst>
          </p:cNvPr>
          <p:cNvSpPr>
            <a:spLocks noGrp="1" noChangeArrowheads="1"/>
          </p:cNvSpPr>
          <p:nvPr>
            <p:ph type="title"/>
          </p:nvPr>
        </p:nvSpPr>
        <p:spPr/>
        <p:txBody>
          <a:bodyPr/>
          <a:lstStyle/>
          <a:p>
            <a:pPr eaLnBrk="1" hangingPunct="1">
              <a:defRPr/>
            </a:pPr>
            <a:r>
              <a:rPr lang="en-US"/>
              <a:t>Basic Statistics</a:t>
            </a:r>
          </a:p>
        </p:txBody>
      </p:sp>
      <p:sp>
        <p:nvSpPr>
          <p:cNvPr id="20483" name="Rectangle 3">
            <a:extLst>
              <a:ext uri="{FF2B5EF4-FFF2-40B4-BE49-F238E27FC236}">
                <a16:creationId xmlns:a16="http://schemas.microsoft.com/office/drawing/2014/main" id="{58EEE1DD-C595-4441-B4CB-D2831ED7C4F4}"/>
              </a:ext>
            </a:extLst>
          </p:cNvPr>
          <p:cNvSpPr>
            <a:spLocks noGrp="1" noChangeArrowheads="1"/>
          </p:cNvSpPr>
          <p:nvPr>
            <p:ph type="body" idx="1"/>
          </p:nvPr>
        </p:nvSpPr>
        <p:spPr>
          <a:xfrm>
            <a:off x="457200" y="990600"/>
            <a:ext cx="8229600" cy="5105400"/>
          </a:xfrm>
        </p:spPr>
        <p:txBody>
          <a:bodyPr/>
          <a:lstStyle/>
          <a:p>
            <a:pPr eaLnBrk="1" hangingPunct="1">
              <a:lnSpc>
                <a:spcPct val="90000"/>
              </a:lnSpc>
              <a:defRPr/>
            </a:pPr>
            <a:r>
              <a:rPr lang="en-US" sz="2800" dirty="0"/>
              <a:t>Alpha, type I error, size of the statistical test, these are all synonymous for the probability of a false finding of efficacy when the agent under study is not active</a:t>
            </a:r>
          </a:p>
          <a:p>
            <a:pPr eaLnBrk="1" hangingPunct="1">
              <a:lnSpc>
                <a:spcPct val="90000"/>
              </a:lnSpc>
              <a:defRPr/>
            </a:pPr>
            <a:r>
              <a:rPr lang="en-US" sz="2800" dirty="0"/>
              <a:t>Beta and type II error are synonymous for the probability of falsely finding an agent inactive when the agent truly has a specified level of activity</a:t>
            </a:r>
          </a:p>
          <a:p>
            <a:pPr eaLnBrk="1" hangingPunct="1">
              <a:lnSpc>
                <a:spcPct val="90000"/>
              </a:lnSpc>
              <a:defRPr/>
            </a:pPr>
            <a:r>
              <a:rPr lang="en-US" sz="2800" dirty="0"/>
              <a:t>Power is the probability of a true finding of efficacy when the agent under study has a specified level of activity</a:t>
            </a:r>
          </a:p>
          <a:p>
            <a:pPr eaLnBrk="1" hangingPunct="1">
              <a:lnSpc>
                <a:spcPct val="90000"/>
              </a:lnSpc>
              <a:defRPr/>
            </a:pPr>
            <a:r>
              <a:rPr lang="en-US" sz="2800" dirty="0"/>
              <a:t>Power = 1 – Beta</a:t>
            </a:r>
          </a:p>
          <a:p>
            <a:pPr lvl="1" eaLnBrk="1" hangingPunct="1">
              <a:lnSpc>
                <a:spcPct val="90000"/>
              </a:lnSpc>
              <a:defRPr/>
            </a:pPr>
            <a:endParaRPr lang="en-US" sz="2400" dirty="0"/>
          </a:p>
        </p:txBody>
      </p:sp>
      <p:sp>
        <p:nvSpPr>
          <p:cNvPr id="22532" name="Text Box 4">
            <a:extLst>
              <a:ext uri="{FF2B5EF4-FFF2-40B4-BE49-F238E27FC236}">
                <a16:creationId xmlns:a16="http://schemas.microsoft.com/office/drawing/2014/main" id="{5CECA954-693E-4A3B-ADC6-4FC30576C8CD}"/>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9</a:t>
            </a:r>
          </a:p>
        </p:txBody>
      </p:sp>
    </p:spTree>
    <p:extLst>
      <p:ext uri="{BB962C8B-B14F-4D97-AF65-F5344CB8AC3E}">
        <p14:creationId xmlns:p14="http://schemas.microsoft.com/office/powerpoint/2010/main" val="11877597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927258C-8C20-4FC5-A202-86221E2E4999}"/>
              </a:ext>
            </a:extLst>
          </p:cNvPr>
          <p:cNvSpPr>
            <a:spLocks noGrp="1" noChangeArrowheads="1"/>
          </p:cNvSpPr>
          <p:nvPr>
            <p:ph type="title"/>
          </p:nvPr>
        </p:nvSpPr>
        <p:spPr/>
        <p:txBody>
          <a:bodyPr/>
          <a:lstStyle/>
          <a:p>
            <a:pPr eaLnBrk="1" hangingPunct="1">
              <a:defRPr/>
            </a:pPr>
            <a:r>
              <a:rPr lang="en-US"/>
              <a:t>Basic Statistics</a:t>
            </a:r>
          </a:p>
        </p:txBody>
      </p:sp>
      <p:sp>
        <p:nvSpPr>
          <p:cNvPr id="21507" name="Rectangle 3">
            <a:extLst>
              <a:ext uri="{FF2B5EF4-FFF2-40B4-BE49-F238E27FC236}">
                <a16:creationId xmlns:a16="http://schemas.microsoft.com/office/drawing/2014/main" id="{9290E6E3-219D-479E-B3C1-3864DBF98675}"/>
              </a:ext>
            </a:extLst>
          </p:cNvPr>
          <p:cNvSpPr>
            <a:spLocks noGrp="1" noChangeArrowheads="1"/>
          </p:cNvSpPr>
          <p:nvPr>
            <p:ph type="body" idx="1"/>
          </p:nvPr>
        </p:nvSpPr>
        <p:spPr>
          <a:xfrm>
            <a:off x="457200" y="914400"/>
            <a:ext cx="8229600" cy="4953000"/>
          </a:xfrm>
        </p:spPr>
        <p:txBody>
          <a:bodyPr/>
          <a:lstStyle/>
          <a:p>
            <a:pPr eaLnBrk="1" hangingPunct="1">
              <a:lnSpc>
                <a:spcPct val="90000"/>
              </a:lnSpc>
              <a:defRPr/>
            </a:pPr>
            <a:r>
              <a:rPr lang="en-US" dirty="0"/>
              <a:t>Sample size calculations</a:t>
            </a:r>
          </a:p>
          <a:p>
            <a:pPr lvl="1" eaLnBrk="1" hangingPunct="1">
              <a:lnSpc>
                <a:spcPct val="90000"/>
              </a:lnSpc>
              <a:defRPr/>
            </a:pPr>
            <a:r>
              <a:rPr lang="en-US" dirty="0"/>
              <a:t>Require some consensus on what level of activity is clinically meaningful and worth discovering – power is always associated with a specific level of activity</a:t>
            </a:r>
          </a:p>
          <a:p>
            <a:pPr lvl="1" eaLnBrk="1" hangingPunct="1">
              <a:lnSpc>
                <a:spcPct val="90000"/>
              </a:lnSpc>
              <a:defRPr/>
            </a:pPr>
            <a:r>
              <a:rPr lang="en-US" dirty="0"/>
              <a:t>Level of activity may be difference in rates (for Response or Disease Stabilization) or hazard ratio (for PFS or TTP)</a:t>
            </a:r>
          </a:p>
          <a:p>
            <a:pPr lvl="1" eaLnBrk="1" hangingPunct="1">
              <a:lnSpc>
                <a:spcPct val="90000"/>
              </a:lnSpc>
              <a:defRPr/>
            </a:pPr>
            <a:r>
              <a:rPr lang="en-US" dirty="0"/>
              <a:t>Depends on the type I &amp; II error rates (alpha &amp; beta)</a:t>
            </a:r>
          </a:p>
          <a:p>
            <a:pPr lvl="1" eaLnBrk="1" hangingPunct="1">
              <a:lnSpc>
                <a:spcPct val="90000"/>
              </a:lnSpc>
              <a:defRPr/>
            </a:pPr>
            <a:r>
              <a:rPr lang="en-US" dirty="0"/>
              <a:t>Depends on the rate of events (or proportion) for the control group</a:t>
            </a:r>
          </a:p>
          <a:p>
            <a:pPr lvl="1" eaLnBrk="1" hangingPunct="1">
              <a:lnSpc>
                <a:spcPct val="90000"/>
              </a:lnSpc>
              <a:defRPr/>
            </a:pPr>
            <a:endParaRPr lang="en-US" dirty="0"/>
          </a:p>
          <a:p>
            <a:pPr lvl="1" eaLnBrk="1" hangingPunct="1">
              <a:lnSpc>
                <a:spcPct val="90000"/>
              </a:lnSpc>
              <a:defRPr/>
            </a:pPr>
            <a:endParaRPr lang="en-US" dirty="0"/>
          </a:p>
        </p:txBody>
      </p:sp>
      <p:sp>
        <p:nvSpPr>
          <p:cNvPr id="23556" name="Text Box 4">
            <a:extLst>
              <a:ext uri="{FF2B5EF4-FFF2-40B4-BE49-F238E27FC236}">
                <a16:creationId xmlns:a16="http://schemas.microsoft.com/office/drawing/2014/main" id="{65C24F4C-9938-4D09-8DC2-FF75D1F57C6F}"/>
              </a:ext>
            </a:extLst>
          </p:cNvPr>
          <p:cNvSpPr txBox="1">
            <a:spLocks noChangeArrowheads="1"/>
          </p:cNvSpPr>
          <p:nvPr/>
        </p:nvSpPr>
        <p:spPr bwMode="auto">
          <a:xfrm>
            <a:off x="8305800" y="63246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10</a:t>
            </a:r>
          </a:p>
        </p:txBody>
      </p:sp>
    </p:spTree>
    <p:extLst>
      <p:ext uri="{BB962C8B-B14F-4D97-AF65-F5344CB8AC3E}">
        <p14:creationId xmlns:p14="http://schemas.microsoft.com/office/powerpoint/2010/main" val="35413967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p:txBody>
          <a:bodyPr>
            <a:normAutofit/>
          </a:bodyPr>
          <a:lstStyle/>
          <a:p>
            <a:r>
              <a:rPr lang="en-US" sz="2800" dirty="0"/>
              <a:t>Introduction to the NRG Oncology Statistics and Data Management Center (SDMC)</a:t>
            </a:r>
          </a:p>
          <a:p>
            <a:r>
              <a:rPr lang="en-US" sz="2800" dirty="0"/>
              <a:t>Phases of clinical studies (research)</a:t>
            </a:r>
          </a:p>
          <a:p>
            <a:r>
              <a:rPr lang="en-US" sz="2800" dirty="0"/>
              <a:t>Basic statistics for clinical research</a:t>
            </a:r>
          </a:p>
          <a:p>
            <a:r>
              <a:rPr lang="en-US" sz="2800" b="1" dirty="0">
                <a:solidFill>
                  <a:schemeClr val="accent1"/>
                </a:solidFill>
              </a:rPr>
              <a:t>Statisticians in clinical trial development in NRG</a:t>
            </a:r>
          </a:p>
          <a:p>
            <a:r>
              <a:rPr lang="en-US" sz="2800" dirty="0"/>
              <a:t>Some additional thoughts</a:t>
            </a:r>
          </a:p>
          <a:p>
            <a:endParaRPr lang="en-US" sz="2800" b="1" dirty="0">
              <a:solidFill>
                <a:schemeClr val="accent1"/>
              </a:solidFill>
            </a:endParaRPr>
          </a:p>
          <a:p>
            <a:endParaRPr lang="en-US" sz="2800" dirty="0"/>
          </a:p>
        </p:txBody>
      </p:sp>
    </p:spTree>
    <p:extLst>
      <p:ext uri="{BB962C8B-B14F-4D97-AF65-F5344CB8AC3E}">
        <p14:creationId xmlns:p14="http://schemas.microsoft.com/office/powerpoint/2010/main" val="32434409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Statisticians in</a:t>
            </a:r>
            <a:br>
              <a:rPr lang="en-US" dirty="0"/>
            </a:br>
            <a:r>
              <a:rPr lang="en-US" dirty="0"/>
              <a:t>NRG Clinical Development</a:t>
            </a:r>
          </a:p>
        </p:txBody>
      </p:sp>
      <p:sp>
        <p:nvSpPr>
          <p:cNvPr id="3" name="Content Placeholder 2"/>
          <p:cNvSpPr>
            <a:spLocks noGrp="1"/>
          </p:cNvSpPr>
          <p:nvPr>
            <p:ph idx="1"/>
          </p:nvPr>
        </p:nvSpPr>
        <p:spPr/>
        <p:txBody>
          <a:bodyPr/>
          <a:lstStyle/>
          <a:p>
            <a:r>
              <a:rPr lang="en-US" sz="2400" dirty="0"/>
              <a:t>Statisticians are voting members on each disease site committee/subcommittee</a:t>
            </a:r>
          </a:p>
          <a:p>
            <a:pPr lvl="1"/>
            <a:r>
              <a:rPr lang="en-US" sz="2000" dirty="0"/>
              <a:t>Participate in the discussion of the overall research agenda</a:t>
            </a:r>
          </a:p>
          <a:p>
            <a:pPr lvl="1"/>
            <a:r>
              <a:rPr lang="en-US" sz="2000" dirty="0"/>
              <a:t>Provide guidance on trial portfolio development</a:t>
            </a:r>
          </a:p>
          <a:p>
            <a:pPr lvl="1"/>
            <a:r>
              <a:rPr lang="en-US" sz="2000" dirty="0"/>
              <a:t>Historical knowledge of past studies in relevant disease sites and patient populations</a:t>
            </a:r>
          </a:p>
          <a:p>
            <a:pPr lvl="1"/>
            <a:r>
              <a:rPr lang="en-US" sz="2000" dirty="0"/>
              <a:t>Help address important feasibility questions before new trial ideas progress to full concepts</a:t>
            </a:r>
          </a:p>
          <a:p>
            <a:pPr lvl="2"/>
            <a:r>
              <a:rPr lang="en-US" sz="1600" dirty="0"/>
              <a:t>Past accrual rates</a:t>
            </a:r>
          </a:p>
          <a:p>
            <a:pPr lvl="2"/>
            <a:r>
              <a:rPr lang="en-US" sz="1600" dirty="0"/>
              <a:t>Past study designs</a:t>
            </a:r>
          </a:p>
          <a:p>
            <a:pPr lvl="1"/>
            <a:endParaRPr lang="en-US" sz="2000" dirty="0"/>
          </a:p>
          <a:p>
            <a:pPr lvl="1"/>
            <a:endParaRPr lang="en-US" sz="2000" i="1" dirty="0"/>
          </a:p>
        </p:txBody>
      </p:sp>
    </p:spTree>
    <p:extLst>
      <p:ext uri="{BB962C8B-B14F-4D97-AF65-F5344CB8AC3E}">
        <p14:creationId xmlns:p14="http://schemas.microsoft.com/office/powerpoint/2010/main" val="2392522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95" y="271198"/>
            <a:ext cx="8229600" cy="661178"/>
          </a:xfrm>
        </p:spPr>
        <p:txBody>
          <a:bodyPr/>
          <a:lstStyle/>
          <a:p>
            <a:r>
              <a:rPr lang="en-US" sz="3200" b="1" dirty="0" smtClean="0">
                <a:solidFill>
                  <a:srgbClr val="A20000"/>
                </a:solidFill>
              </a:rPr>
              <a:t>PRO Compliance Working Group</a:t>
            </a:r>
            <a:endParaRPr lang="en-US" sz="3200" dirty="0">
              <a:solidFill>
                <a:srgbClr val="A20000"/>
              </a:solidFill>
            </a:endParaRPr>
          </a:p>
        </p:txBody>
      </p:sp>
      <p:sp>
        <p:nvSpPr>
          <p:cNvPr id="3" name="Content Placeholder 2"/>
          <p:cNvSpPr>
            <a:spLocks noGrp="1"/>
          </p:cNvSpPr>
          <p:nvPr>
            <p:ph idx="1"/>
          </p:nvPr>
        </p:nvSpPr>
        <p:spPr>
          <a:xfrm>
            <a:off x="535077" y="1194341"/>
            <a:ext cx="8243163" cy="5317725"/>
          </a:xfrm>
        </p:spPr>
        <p:txBody>
          <a:bodyPr/>
          <a:lstStyle/>
          <a:p>
            <a:r>
              <a:rPr lang="en-US" sz="2400" dirty="0"/>
              <a:t>Protocol </a:t>
            </a:r>
            <a:r>
              <a:rPr lang="en-US" sz="2400" dirty="0" smtClean="0"/>
              <a:t>changes</a:t>
            </a:r>
            <a:endParaRPr lang="en-US" sz="2400" dirty="0"/>
          </a:p>
          <a:p>
            <a:pPr lvl="1"/>
            <a:r>
              <a:rPr lang="en-US" sz="2000" dirty="0"/>
              <a:t>Single consent form – which includes consenting to PRO end points</a:t>
            </a:r>
          </a:p>
          <a:p>
            <a:pPr lvl="1"/>
            <a:r>
              <a:rPr lang="en-US" sz="2000" dirty="0"/>
              <a:t>Require PRO as part of registration (100% baseline</a:t>
            </a:r>
            <a:r>
              <a:rPr lang="en-US" sz="2000" dirty="0" smtClean="0"/>
              <a:t>)</a:t>
            </a:r>
          </a:p>
          <a:p>
            <a:pPr lvl="1"/>
            <a:r>
              <a:rPr lang="en-US" sz="2000" dirty="0" smtClean="0"/>
              <a:t>Allow administration by surrogate or phone</a:t>
            </a:r>
          </a:p>
          <a:p>
            <a:pPr lvl="1"/>
            <a:r>
              <a:rPr lang="en-US" sz="2000" dirty="0" smtClean="0"/>
              <a:t>Checklist for best practices</a:t>
            </a:r>
          </a:p>
          <a:p>
            <a:pPr>
              <a:spcBef>
                <a:spcPts val="1824"/>
              </a:spcBef>
            </a:pPr>
            <a:r>
              <a:rPr lang="en-US" sz="2400" dirty="0" smtClean="0">
                <a:solidFill>
                  <a:schemeClr val="tx2"/>
                </a:solidFill>
              </a:rPr>
              <a:t>Identify poor performing sites</a:t>
            </a:r>
            <a:endParaRPr lang="en-US" sz="1400" dirty="0">
              <a:solidFill>
                <a:srgbClr val="000000"/>
              </a:solidFill>
            </a:endParaRPr>
          </a:p>
          <a:p>
            <a:pPr lvl="1"/>
            <a:r>
              <a:rPr lang="en-US" sz="2000" dirty="0" smtClean="0"/>
              <a:t>Direct feedback</a:t>
            </a:r>
            <a:endParaRPr lang="en-US" sz="2000" dirty="0"/>
          </a:p>
          <a:p>
            <a:pPr lvl="1"/>
            <a:r>
              <a:rPr lang="en-US" sz="2000" dirty="0" smtClean="0"/>
              <a:t>NRG scorecard</a:t>
            </a:r>
          </a:p>
          <a:p>
            <a:pPr lvl="1"/>
            <a:r>
              <a:rPr lang="en-US" sz="2000" dirty="0" smtClean="0"/>
              <a:t>Emphasis in audit</a:t>
            </a:r>
          </a:p>
          <a:p>
            <a:pPr>
              <a:spcBef>
                <a:spcPts val="1824"/>
              </a:spcBef>
            </a:pPr>
            <a:r>
              <a:rPr lang="en-US" sz="2400" dirty="0" smtClean="0">
                <a:solidFill>
                  <a:schemeClr val="tx2"/>
                </a:solidFill>
              </a:rPr>
              <a:t>RA/Investigator Education</a:t>
            </a:r>
            <a:endParaRPr lang="en-US" sz="1400" dirty="0">
              <a:solidFill>
                <a:srgbClr val="000000"/>
              </a:solidFill>
            </a:endParaRPr>
          </a:p>
        </p:txBody>
      </p:sp>
    </p:spTree>
    <p:extLst>
      <p:ext uri="{BB962C8B-B14F-4D97-AF65-F5344CB8AC3E}">
        <p14:creationId xmlns:p14="http://schemas.microsoft.com/office/powerpoint/2010/main" val="15188650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Statisticians in</a:t>
            </a:r>
            <a:br>
              <a:rPr lang="en-US" dirty="0"/>
            </a:br>
            <a:r>
              <a:rPr lang="en-US" dirty="0"/>
              <a:t>NRG Clinical Trial Development</a:t>
            </a:r>
          </a:p>
        </p:txBody>
      </p:sp>
      <p:sp>
        <p:nvSpPr>
          <p:cNvPr id="3" name="Content Placeholder 2"/>
          <p:cNvSpPr>
            <a:spLocks noGrp="1"/>
          </p:cNvSpPr>
          <p:nvPr>
            <p:ph idx="1"/>
          </p:nvPr>
        </p:nvSpPr>
        <p:spPr>
          <a:xfrm>
            <a:off x="457200" y="1600200"/>
            <a:ext cx="8382000" cy="4525963"/>
          </a:xfrm>
        </p:spPr>
        <p:txBody>
          <a:bodyPr/>
          <a:lstStyle/>
          <a:p>
            <a:pPr marL="514350" indent="-514350">
              <a:buFont typeface="+mj-lt"/>
              <a:buAutoNum type="arabicPeriod"/>
            </a:pPr>
            <a:r>
              <a:rPr lang="en-US" sz="2800" dirty="0">
                <a:solidFill>
                  <a:schemeClr val="accent1"/>
                </a:solidFill>
              </a:rPr>
              <a:t>Concept to NRG disease site committee</a:t>
            </a:r>
          </a:p>
          <a:p>
            <a:pPr lvl="1"/>
            <a:r>
              <a:rPr lang="en-US" sz="2400" dirty="0"/>
              <a:t>Focus at this stage is often on the </a:t>
            </a:r>
            <a:r>
              <a:rPr lang="en-US" sz="2400" b="1" dirty="0">
                <a:solidFill>
                  <a:schemeClr val="accent1"/>
                </a:solidFill>
              </a:rPr>
              <a:t>concept/idea</a:t>
            </a:r>
            <a:r>
              <a:rPr lang="en-US" sz="2400" dirty="0"/>
              <a:t>, </a:t>
            </a:r>
            <a:br>
              <a:rPr lang="en-US" sz="2400" dirty="0"/>
            </a:br>
            <a:r>
              <a:rPr lang="en-US" sz="2400" dirty="0"/>
              <a:t>not so much the stats or sample size</a:t>
            </a:r>
          </a:p>
          <a:p>
            <a:pPr lvl="1"/>
            <a:r>
              <a:rPr lang="en-US" sz="2400" dirty="0"/>
              <a:t>If there is a statistical section, it should come from or have the blessing of the NRG SDMC statistician</a:t>
            </a:r>
          </a:p>
          <a:p>
            <a:pPr marL="514350" indent="-514350">
              <a:buFont typeface="+mj-lt"/>
              <a:buAutoNum type="arabicPeriod"/>
            </a:pPr>
            <a:r>
              <a:rPr lang="en-US" sz="2800" dirty="0">
                <a:solidFill>
                  <a:schemeClr val="accent1"/>
                </a:solidFill>
              </a:rPr>
              <a:t>Concept to NRG Research Strategy Committee (RSC)</a:t>
            </a:r>
          </a:p>
          <a:p>
            <a:pPr lvl="1"/>
            <a:r>
              <a:rPr lang="en-US" sz="2400" dirty="0"/>
              <a:t>Same concept as at disease site committee</a:t>
            </a:r>
          </a:p>
          <a:p>
            <a:pPr lvl="1"/>
            <a:endParaRPr lang="en-US" sz="2400" dirty="0"/>
          </a:p>
          <a:p>
            <a:pPr lvl="1"/>
            <a:endParaRPr lang="en-US" sz="2400" dirty="0"/>
          </a:p>
        </p:txBody>
      </p:sp>
    </p:spTree>
    <p:extLst>
      <p:ext uri="{BB962C8B-B14F-4D97-AF65-F5344CB8AC3E}">
        <p14:creationId xmlns:p14="http://schemas.microsoft.com/office/powerpoint/2010/main" val="35969525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Statisticians in</a:t>
            </a:r>
            <a:br>
              <a:rPr lang="en-US" dirty="0"/>
            </a:br>
            <a:r>
              <a:rPr lang="en-US" dirty="0"/>
              <a:t>NRG Clinical Trial Development</a:t>
            </a:r>
            <a:r>
              <a:rPr lang="en-US" sz="2400" dirty="0"/>
              <a:t> (cont’d)</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3"/>
            </a:pPr>
            <a:r>
              <a:rPr lang="en-US" sz="2400" dirty="0">
                <a:solidFill>
                  <a:schemeClr val="accent1"/>
                </a:solidFill>
              </a:rPr>
              <a:t>Concept to NCI, Task Force and/or Steering Committee</a:t>
            </a:r>
          </a:p>
          <a:p>
            <a:pPr lvl="1"/>
            <a:r>
              <a:rPr lang="en-US" sz="2000" dirty="0"/>
              <a:t>Statistical section from </a:t>
            </a:r>
            <a:r>
              <a:rPr lang="en-US" sz="2000" b="1" dirty="0">
                <a:solidFill>
                  <a:schemeClr val="accent1"/>
                </a:solidFill>
              </a:rPr>
              <a:t>NRG SDMC statistician</a:t>
            </a:r>
          </a:p>
          <a:p>
            <a:pPr lvl="1"/>
            <a:r>
              <a:rPr lang="en-US" sz="2000" dirty="0"/>
              <a:t>Focus at this stage is on </a:t>
            </a:r>
            <a:r>
              <a:rPr lang="en-US" sz="2000" i="1" u="sng" dirty="0"/>
              <a:t>everything</a:t>
            </a:r>
            <a:r>
              <a:rPr lang="en-US" sz="2000" u="sng" dirty="0"/>
              <a:t>, including:</a:t>
            </a:r>
          </a:p>
          <a:p>
            <a:pPr lvl="2"/>
            <a:r>
              <a:rPr lang="en-US" sz="1800" dirty="0"/>
              <a:t>Concept/idea </a:t>
            </a:r>
          </a:p>
          <a:p>
            <a:pPr lvl="2"/>
            <a:r>
              <a:rPr lang="en-US" sz="1800" dirty="0"/>
              <a:t>Design/statistical design</a:t>
            </a:r>
          </a:p>
          <a:p>
            <a:pPr lvl="2"/>
            <a:r>
              <a:rPr lang="en-US" sz="1800" dirty="0"/>
              <a:t>Sample size</a:t>
            </a:r>
          </a:p>
          <a:p>
            <a:pPr lvl="1"/>
            <a:r>
              <a:rPr lang="en-US" sz="2000" dirty="0">
                <a:solidFill>
                  <a:schemeClr val="accent1"/>
                </a:solidFill>
              </a:rPr>
              <a:t>Collaboration</a:t>
            </a:r>
            <a:r>
              <a:rPr lang="en-US" sz="2000" dirty="0"/>
              <a:t> between study team: study chair/PI, statistician, disease site chair, industry partners, NCI and peer reviewers</a:t>
            </a:r>
          </a:p>
          <a:p>
            <a:pPr lvl="1"/>
            <a:r>
              <a:rPr lang="en-US" sz="2000" dirty="0"/>
              <a:t>Lots of back and forth between TF, SC, study team</a:t>
            </a:r>
          </a:p>
          <a:p>
            <a:pPr lvl="2"/>
            <a:r>
              <a:rPr lang="en-US" sz="1600" dirty="0"/>
              <a:t>Critiques</a:t>
            </a:r>
          </a:p>
          <a:p>
            <a:pPr lvl="2"/>
            <a:r>
              <a:rPr lang="en-US" sz="1600" dirty="0"/>
              <a:t>Reponses to critiques</a:t>
            </a:r>
          </a:p>
          <a:p>
            <a:pPr lvl="2"/>
            <a:r>
              <a:rPr lang="en-US" sz="1600" dirty="0"/>
              <a:t>Changes…</a:t>
            </a:r>
          </a:p>
        </p:txBody>
      </p:sp>
    </p:spTree>
    <p:extLst>
      <p:ext uri="{BB962C8B-B14F-4D97-AF65-F5344CB8AC3E}">
        <p14:creationId xmlns:p14="http://schemas.microsoft.com/office/powerpoint/2010/main" val="28285854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Statisticians in</a:t>
            </a:r>
            <a:br>
              <a:rPr lang="en-US" dirty="0"/>
            </a:br>
            <a:r>
              <a:rPr lang="en-US" dirty="0"/>
              <a:t>NRG Clinical Trial Development</a:t>
            </a:r>
            <a:r>
              <a:rPr lang="en-US" sz="2400" dirty="0"/>
              <a:t> (cont’d)</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4"/>
            </a:pPr>
            <a:r>
              <a:rPr lang="en-US" sz="2800" u="sng" dirty="0">
                <a:solidFill>
                  <a:schemeClr val="accent1"/>
                </a:solidFill>
              </a:rPr>
              <a:t>Protocol</a:t>
            </a:r>
            <a:r>
              <a:rPr lang="en-US" sz="2800" dirty="0">
                <a:solidFill>
                  <a:schemeClr val="accent1"/>
                </a:solidFill>
              </a:rPr>
              <a:t> to CTEP</a:t>
            </a:r>
          </a:p>
          <a:p>
            <a:pPr lvl="1"/>
            <a:r>
              <a:rPr lang="en-US" sz="2400" dirty="0"/>
              <a:t>Statistical section from </a:t>
            </a:r>
            <a:r>
              <a:rPr lang="en-US" sz="2400" b="1" dirty="0">
                <a:solidFill>
                  <a:schemeClr val="accent1"/>
                </a:solidFill>
              </a:rPr>
              <a:t>NRG SDMC statistician</a:t>
            </a:r>
          </a:p>
          <a:p>
            <a:pPr lvl="1"/>
            <a:r>
              <a:rPr lang="en-US" sz="2400" dirty="0">
                <a:solidFill>
                  <a:schemeClr val="accent1"/>
                </a:solidFill>
              </a:rPr>
              <a:t>Collaboration</a:t>
            </a:r>
            <a:r>
              <a:rPr lang="en-US" sz="2400" dirty="0"/>
              <a:t> between study team: study chair/PI, statistician, disease site chair, industry partners, translational chair, QOL chair</a:t>
            </a:r>
          </a:p>
          <a:p>
            <a:pPr lvl="2"/>
            <a:r>
              <a:rPr lang="en-US" sz="2000" dirty="0"/>
              <a:t>Study team now incorporates others:</a:t>
            </a:r>
          </a:p>
          <a:p>
            <a:pPr lvl="3"/>
            <a:r>
              <a:rPr lang="en-US" sz="1800" dirty="0"/>
              <a:t>Data management (in SDMC), e.g., schedules, forms, database</a:t>
            </a:r>
          </a:p>
          <a:p>
            <a:pPr lvl="3"/>
            <a:r>
              <a:rPr lang="en-US" sz="1800" dirty="0"/>
              <a:t>Operations office, e.g., admin, regulatory</a:t>
            </a:r>
          </a:p>
          <a:p>
            <a:pPr marL="514350" indent="-514350">
              <a:buFont typeface="+mj-lt"/>
              <a:buAutoNum type="arabicPeriod" startAt="4"/>
            </a:pPr>
            <a:r>
              <a:rPr lang="en-US" sz="2800" dirty="0">
                <a:solidFill>
                  <a:schemeClr val="accent1"/>
                </a:solidFill>
              </a:rPr>
              <a:t>Other review bodies</a:t>
            </a:r>
          </a:p>
          <a:p>
            <a:pPr marL="914400" lvl="1" indent="-514350"/>
            <a:r>
              <a:rPr lang="en-US" sz="2400" dirty="0"/>
              <a:t>In some cases, FDA review occurs</a:t>
            </a:r>
          </a:p>
        </p:txBody>
      </p:sp>
    </p:spTree>
    <p:extLst>
      <p:ext uri="{BB962C8B-B14F-4D97-AF65-F5344CB8AC3E}">
        <p14:creationId xmlns:p14="http://schemas.microsoft.com/office/powerpoint/2010/main" val="17750077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Designing a Study – Decisions to be made in </a:t>
            </a:r>
            <a:r>
              <a:rPr lang="en-US" sz="3200" u="sng" dirty="0"/>
              <a:t>collaboration</a:t>
            </a:r>
            <a:r>
              <a:rPr lang="en-US" sz="3200" dirty="0"/>
              <a:t> with study team</a:t>
            </a:r>
            <a:endParaRPr lang="en-US" sz="3200" i="1" u="sng" dirty="0"/>
          </a:p>
        </p:txBody>
      </p:sp>
      <p:sp>
        <p:nvSpPr>
          <p:cNvPr id="3" name="Content Placeholder 2"/>
          <p:cNvSpPr>
            <a:spLocks noGrp="1"/>
          </p:cNvSpPr>
          <p:nvPr>
            <p:ph idx="1"/>
          </p:nvPr>
        </p:nvSpPr>
        <p:spPr>
          <a:xfrm>
            <a:off x="457200" y="1417637"/>
            <a:ext cx="8229600" cy="4525963"/>
          </a:xfrm>
        </p:spPr>
        <p:txBody>
          <a:bodyPr/>
          <a:lstStyle/>
          <a:p>
            <a:r>
              <a:rPr lang="en-US" sz="2000" dirty="0"/>
              <a:t>Phase?</a:t>
            </a:r>
          </a:p>
          <a:p>
            <a:r>
              <a:rPr lang="en-US" sz="2000" dirty="0"/>
              <a:t>Single-arm vs. randomized.  Why?</a:t>
            </a:r>
          </a:p>
          <a:p>
            <a:pPr lvl="1"/>
            <a:r>
              <a:rPr lang="en-US" sz="1800" dirty="0"/>
              <a:t>Solid historical control data?</a:t>
            </a:r>
          </a:p>
          <a:p>
            <a:r>
              <a:rPr lang="en-US" sz="2000" dirty="0"/>
              <a:t>Design: superiority, non-inferiority, equivalence, factorial?</a:t>
            </a:r>
          </a:p>
          <a:p>
            <a:r>
              <a:rPr lang="en-US" sz="2000" dirty="0"/>
              <a:t>Expected accrual rate?  Data? external? ours?</a:t>
            </a:r>
          </a:p>
          <a:p>
            <a:r>
              <a:rPr lang="en-US" sz="2000" dirty="0"/>
              <a:t>Expected effect size?  Data?</a:t>
            </a:r>
          </a:p>
          <a:p>
            <a:r>
              <a:rPr lang="en-US" sz="2000" dirty="0"/>
              <a:t>Expected PFS, OS, etc. for control arm in this patient population? Data? external? ours?</a:t>
            </a:r>
          </a:p>
          <a:p>
            <a:r>
              <a:rPr lang="en-US" sz="2000" dirty="0"/>
              <a:t>Statistical error rates (types I &amp; II) and sample size?</a:t>
            </a:r>
          </a:p>
          <a:p>
            <a:r>
              <a:rPr lang="en-US" sz="2000" dirty="0"/>
              <a:t>Biomarkers?  Subgroups? Enrichment?</a:t>
            </a:r>
          </a:p>
          <a:p>
            <a:r>
              <a:rPr lang="en-US" sz="2000" dirty="0"/>
              <a:t>Stratification (if randomized)?</a:t>
            </a:r>
          </a:p>
          <a:p>
            <a:r>
              <a:rPr lang="en-US" sz="2000" dirty="0"/>
              <a:t>Interim analysis?</a:t>
            </a:r>
          </a:p>
        </p:txBody>
      </p:sp>
    </p:spTree>
    <p:extLst>
      <p:ext uri="{BB962C8B-B14F-4D97-AF65-F5344CB8AC3E}">
        <p14:creationId xmlns:p14="http://schemas.microsoft.com/office/powerpoint/2010/main" val="27731594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of what might do in between our discussions</a:t>
            </a:r>
          </a:p>
        </p:txBody>
      </p:sp>
      <p:sp>
        <p:nvSpPr>
          <p:cNvPr id="3" name="Content Placeholder 2"/>
          <p:cNvSpPr>
            <a:spLocks noGrp="1"/>
          </p:cNvSpPr>
          <p:nvPr>
            <p:ph idx="1"/>
          </p:nvPr>
        </p:nvSpPr>
        <p:spPr/>
        <p:txBody>
          <a:bodyPr/>
          <a:lstStyle/>
          <a:p>
            <a:r>
              <a:rPr lang="en-US" sz="2800" dirty="0"/>
              <a:t>Review of past NRG (NSABP, RTOG, GOG) data</a:t>
            </a:r>
          </a:p>
          <a:p>
            <a:r>
              <a:rPr lang="en-US" sz="2800" dirty="0"/>
              <a:t>Review of clinical literature</a:t>
            </a:r>
          </a:p>
          <a:p>
            <a:r>
              <a:rPr lang="en-US" sz="2800" dirty="0"/>
              <a:t>Review of statistical/trial literature</a:t>
            </a:r>
          </a:p>
          <a:p>
            <a:r>
              <a:rPr lang="en-US" sz="2800" dirty="0"/>
              <a:t>Calculations</a:t>
            </a:r>
          </a:p>
          <a:p>
            <a:r>
              <a:rPr lang="en-US" sz="2800" dirty="0"/>
              <a:t>Simulations</a:t>
            </a:r>
          </a:p>
          <a:p>
            <a:r>
              <a:rPr lang="en-US" sz="2800" dirty="0"/>
              <a:t>Internal (SDMC) discussion, presentation, official review</a:t>
            </a:r>
          </a:p>
        </p:txBody>
      </p:sp>
    </p:spTree>
    <p:extLst>
      <p:ext uri="{BB962C8B-B14F-4D97-AF65-F5344CB8AC3E}">
        <p14:creationId xmlns:p14="http://schemas.microsoft.com/office/powerpoint/2010/main" val="140383535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p:txBody>
          <a:bodyPr>
            <a:normAutofit/>
          </a:bodyPr>
          <a:lstStyle/>
          <a:p>
            <a:r>
              <a:rPr lang="en-US" sz="2800" dirty="0"/>
              <a:t>Introduction to the NRG Oncology Statistics and Data Management Center (SDMC)</a:t>
            </a:r>
          </a:p>
          <a:p>
            <a:r>
              <a:rPr lang="en-US" sz="2800" dirty="0"/>
              <a:t>Phases of clinical studies (research)</a:t>
            </a:r>
          </a:p>
          <a:p>
            <a:r>
              <a:rPr lang="en-US" sz="2800" dirty="0"/>
              <a:t>Basic statistics for clinical research</a:t>
            </a:r>
          </a:p>
          <a:p>
            <a:r>
              <a:rPr lang="en-US" sz="2800" dirty="0"/>
              <a:t>Statisticians in clinical trial development in NRG</a:t>
            </a:r>
          </a:p>
          <a:p>
            <a:r>
              <a:rPr lang="en-US" sz="2800" b="1" dirty="0">
                <a:solidFill>
                  <a:schemeClr val="accent1"/>
                </a:solidFill>
              </a:rPr>
              <a:t>Some additional thoughts</a:t>
            </a:r>
          </a:p>
          <a:p>
            <a:endParaRPr lang="en-US" sz="2800" b="1" dirty="0">
              <a:solidFill>
                <a:schemeClr val="accent1"/>
              </a:solidFill>
            </a:endParaRPr>
          </a:p>
          <a:p>
            <a:endParaRPr lang="en-US" sz="2800" dirty="0"/>
          </a:p>
        </p:txBody>
      </p:sp>
    </p:spTree>
    <p:extLst>
      <p:ext uri="{BB962C8B-B14F-4D97-AF65-F5344CB8AC3E}">
        <p14:creationId xmlns:p14="http://schemas.microsoft.com/office/powerpoint/2010/main" val="24602319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ounce of prevention is worth a pound of cure</a:t>
            </a:r>
          </a:p>
        </p:txBody>
      </p:sp>
      <p:sp>
        <p:nvSpPr>
          <p:cNvPr id="4" name="Slide Number Placeholder 3"/>
          <p:cNvSpPr>
            <a:spLocks noGrp="1"/>
          </p:cNvSpPr>
          <p:nvPr>
            <p:ph type="sldNum" sz="quarter" idx="12"/>
          </p:nvPr>
        </p:nvSpPr>
        <p:spPr/>
        <p:txBody>
          <a:bodyPr/>
          <a:lstStyle/>
          <a:p>
            <a:pPr>
              <a:defRPr/>
            </a:pPr>
            <a:fld id="{407FB320-92A8-4ABD-A8E2-DCAE7E2BB516}" type="slidenum">
              <a:rPr lang="en-US" smtClean="0"/>
              <a:pPr>
                <a:defRPr/>
              </a:pPr>
              <a:t>116</a:t>
            </a:fld>
            <a:endParaRPr lang="en-US" dirty="0"/>
          </a:p>
        </p:txBody>
      </p:sp>
      <p:pic>
        <p:nvPicPr>
          <p:cNvPr id="5122" name="Picture 2" descr="C:\Users\bradyw\AppData\Local\Microsoft\Windows\Temporary Internet Files\Content.IE5\BEQEAJ04\baby-vaccin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627" y="2295240"/>
            <a:ext cx="2990533" cy="299053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radyw\AppData\Local\Microsoft\Windows\Temporary Internet Files\Content.IE5\UMUXXZUD\papapishu_Baby_boy_sitti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873760"/>
            <a:ext cx="3616706" cy="498856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06456" y="2711301"/>
            <a:ext cx="1175119" cy="2158409"/>
          </a:xfrm>
          <a:prstGeom prst="rightArrow">
            <a:avLst/>
          </a:prstGeom>
          <a:solidFill>
            <a:schemeClr val="accent1">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An ounce of consultation/collaboration is worth a pound of quality data</a:t>
            </a:r>
          </a:p>
        </p:txBody>
      </p:sp>
      <p:sp>
        <p:nvSpPr>
          <p:cNvPr id="4" name="Slide Number Placeholder 3"/>
          <p:cNvSpPr>
            <a:spLocks noGrp="1"/>
          </p:cNvSpPr>
          <p:nvPr>
            <p:ph type="sldNum" sz="quarter" idx="12"/>
          </p:nvPr>
        </p:nvSpPr>
        <p:spPr/>
        <p:txBody>
          <a:bodyPr/>
          <a:lstStyle/>
          <a:p>
            <a:pPr>
              <a:defRPr/>
            </a:pPr>
            <a:fld id="{407FB320-92A8-4ABD-A8E2-DCAE7E2BB516}" type="slidenum">
              <a:rPr lang="en-US" smtClean="0"/>
              <a:pPr>
                <a:defRPr/>
              </a:pPr>
              <a:t>117</a:t>
            </a:fld>
            <a:endParaRPr lang="en-US" dirty="0"/>
          </a:p>
        </p:txBody>
      </p:sp>
      <p:pic>
        <p:nvPicPr>
          <p:cNvPr id="4099" name="Picture 3" descr="C:\Users\bradyw\AppData\Local\Microsoft\Windows\Temporary Internet Files\Content.IE5\YB0N5S31\0041-0602-0213-50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 y="2152195"/>
            <a:ext cx="4851400" cy="41560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76600" y="3879902"/>
            <a:ext cx="1447800" cy="369332"/>
          </a:xfrm>
          <a:prstGeom prst="rect">
            <a:avLst/>
          </a:prstGeom>
          <a:solidFill>
            <a:schemeClr val="accent6">
              <a:lumMod val="60000"/>
              <a:lumOff val="40000"/>
            </a:schemeClr>
          </a:solidFill>
        </p:spPr>
        <p:txBody>
          <a:bodyPr wrap="square" rtlCol="0">
            <a:spAutoFit/>
          </a:bodyPr>
          <a:lstStyle/>
          <a:p>
            <a:r>
              <a:rPr lang="en-US" b="1" dirty="0">
                <a:solidFill>
                  <a:srgbClr val="0070C0"/>
                </a:solidFill>
                <a:latin typeface="Courier New" panose="02070309020205020404" pitchFamily="49" charset="0"/>
                <a:cs typeface="Courier New" panose="02070309020205020404" pitchFamily="49" charset="0"/>
              </a:rPr>
              <a:t>Physician</a:t>
            </a:r>
          </a:p>
        </p:txBody>
      </p:sp>
      <p:sp>
        <p:nvSpPr>
          <p:cNvPr id="8" name="TextBox 7"/>
          <p:cNvSpPr txBox="1"/>
          <p:nvPr/>
        </p:nvSpPr>
        <p:spPr>
          <a:xfrm>
            <a:off x="1269527" y="4001891"/>
            <a:ext cx="1249680" cy="369332"/>
          </a:xfrm>
          <a:prstGeom prst="rect">
            <a:avLst/>
          </a:prstGeom>
          <a:solidFill>
            <a:srgbClr val="0070C0"/>
          </a:solidFill>
        </p:spPr>
        <p:txBody>
          <a:bodyPr wrap="square" rtlCol="0">
            <a:spAutoFit/>
          </a:bodyPr>
          <a:lstStyle/>
          <a:p>
            <a:r>
              <a:rPr lang="en-US" b="1" dirty="0" err="1">
                <a:solidFill>
                  <a:schemeClr val="bg1"/>
                </a:solidFill>
                <a:latin typeface="Courier New" panose="02070309020205020404" pitchFamily="49" charset="0"/>
                <a:cs typeface="Courier New" panose="02070309020205020404" pitchFamily="49" charset="0"/>
              </a:rPr>
              <a:t>Biostat</a:t>
            </a:r>
            <a:endParaRPr lang="en-US" b="1" dirty="0">
              <a:solidFill>
                <a:schemeClr val="bg1"/>
              </a:solidFill>
              <a:latin typeface="Courier New" panose="02070309020205020404" pitchFamily="49" charset="0"/>
              <a:cs typeface="Courier New" panose="02070309020205020404" pitchFamily="49" charset="0"/>
            </a:endParaRPr>
          </a:p>
        </p:txBody>
      </p:sp>
      <p:sp>
        <p:nvSpPr>
          <p:cNvPr id="9" name="TextBox 8"/>
          <p:cNvSpPr txBox="1"/>
          <p:nvPr/>
        </p:nvSpPr>
        <p:spPr>
          <a:xfrm>
            <a:off x="407464" y="1572282"/>
            <a:ext cx="3474602" cy="338554"/>
          </a:xfrm>
          <a:prstGeom prst="rect">
            <a:avLst/>
          </a:prstGeom>
          <a:solidFill>
            <a:schemeClr val="accent6">
              <a:lumMod val="60000"/>
              <a:lumOff val="40000"/>
            </a:schemeClr>
          </a:solidFill>
        </p:spPr>
        <p:txBody>
          <a:bodyPr wrap="square" rtlCol="0">
            <a:spAutoFit/>
          </a:bodyPr>
          <a:lstStyle/>
          <a:p>
            <a:r>
              <a:rPr lang="en-US" sz="1600" b="1" dirty="0">
                <a:solidFill>
                  <a:srgbClr val="0070C0"/>
                </a:solidFill>
                <a:latin typeface="Courier New" panose="02070309020205020404" pitchFamily="49" charset="0"/>
                <a:cs typeface="Courier New" panose="02070309020205020404" pitchFamily="49" charset="0"/>
              </a:rPr>
              <a:t>Consultation/Collaboration</a:t>
            </a:r>
          </a:p>
        </p:txBody>
      </p:sp>
      <p:pic>
        <p:nvPicPr>
          <p:cNvPr id="12" name="Picture 8" descr="C:\Users\bradyw\AppData\Local\Microsoft\Windows\Temporary Internet Files\Content.IE5\BEQEAJ04\craftable_-_eiffel[1].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74" t="8461" r="25384" b="7641"/>
          <a:stretch/>
        </p:blipFill>
        <p:spPr bwMode="auto">
          <a:xfrm>
            <a:off x="6350000" y="2152194"/>
            <a:ext cx="2458720" cy="4155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22159" y="5412905"/>
            <a:ext cx="914402" cy="523220"/>
          </a:xfrm>
          <a:prstGeom prst="rect">
            <a:avLst/>
          </a:prstGeom>
          <a:solidFill>
            <a:schemeClr val="accent5">
              <a:lumMod val="20000"/>
              <a:lumOff val="80000"/>
            </a:schemeClr>
          </a:solidFill>
          <a:ln w="28575">
            <a:solidFill>
              <a:srgbClr val="00B0F0"/>
            </a:solidFill>
          </a:ln>
        </p:spPr>
        <p:txBody>
          <a:bodyPr wrap="square" rtlCol="0">
            <a:spAutoFit/>
          </a:bodyPr>
          <a:lstStyle/>
          <a:p>
            <a:pPr algn="ctr"/>
            <a:r>
              <a:rPr lang="en-US" sz="1400" dirty="0">
                <a:solidFill>
                  <a:srgbClr val="0070C0"/>
                </a:solidFill>
                <a:ea typeface="Tahoma" panose="020B0604030504040204" pitchFamily="34" charset="0"/>
                <a:cs typeface="Tahoma" panose="020B0604030504040204" pitchFamily="34" charset="0"/>
              </a:rPr>
              <a:t>Study results</a:t>
            </a:r>
          </a:p>
        </p:txBody>
      </p:sp>
      <p:sp>
        <p:nvSpPr>
          <p:cNvPr id="6" name="Left Arrow 5"/>
          <p:cNvSpPr/>
          <p:nvPr/>
        </p:nvSpPr>
        <p:spPr>
          <a:xfrm rot="18122471">
            <a:off x="1358749" y="1934884"/>
            <a:ext cx="511419" cy="3934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459705" y="3170029"/>
            <a:ext cx="792242" cy="2158409"/>
          </a:xfrm>
          <a:prstGeom prst="rightArrow">
            <a:avLst/>
          </a:prstGeom>
          <a:solidFill>
            <a:schemeClr val="accent1">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5756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Bias for “Positive” Results in Clinical Trials</a:t>
            </a:r>
          </a:p>
        </p:txBody>
      </p:sp>
      <p:sp>
        <p:nvSpPr>
          <p:cNvPr id="3" name="Content Placeholder 2"/>
          <p:cNvSpPr>
            <a:spLocks noGrp="1"/>
          </p:cNvSpPr>
          <p:nvPr>
            <p:ph idx="1"/>
          </p:nvPr>
        </p:nvSpPr>
        <p:spPr>
          <a:xfrm>
            <a:off x="457200" y="1600201"/>
            <a:ext cx="8229600" cy="802758"/>
          </a:xfrm>
        </p:spPr>
        <p:txBody>
          <a:bodyPr/>
          <a:lstStyle/>
          <a:p>
            <a:pPr marL="0" indent="0">
              <a:buNone/>
            </a:pPr>
            <a:r>
              <a:rPr lang="en-US" sz="2400" b="1" dirty="0"/>
              <a:t>Tom Fleming</a:t>
            </a:r>
            <a:r>
              <a:rPr lang="en-US" sz="2400" dirty="0"/>
              <a:t> (</a:t>
            </a:r>
            <a:r>
              <a:rPr lang="en-US" sz="2400" i="1" dirty="0"/>
              <a:t>Accelerating Anticancer Agent Development and Validation Workshop</a:t>
            </a:r>
            <a:r>
              <a:rPr lang="en-US" sz="2400" dirty="0"/>
              <a:t>, 2011)</a:t>
            </a:r>
          </a:p>
          <a:p>
            <a:endParaRPr lang="en-US" dirty="0"/>
          </a:p>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7700"/>
          <a:stretch/>
        </p:blipFill>
        <p:spPr bwMode="auto">
          <a:xfrm>
            <a:off x="864785" y="4763375"/>
            <a:ext cx="7453955" cy="1666348"/>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871" b="42300"/>
          <a:stretch/>
        </p:blipFill>
        <p:spPr bwMode="auto">
          <a:xfrm>
            <a:off x="864785" y="3430760"/>
            <a:ext cx="7453955" cy="1332615"/>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6129"/>
          <a:stretch/>
        </p:blipFill>
        <p:spPr bwMode="auto">
          <a:xfrm>
            <a:off x="864785" y="2490382"/>
            <a:ext cx="7453955" cy="940378"/>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p:cNvSpPr/>
          <p:nvPr/>
        </p:nvSpPr>
        <p:spPr>
          <a:xfrm>
            <a:off x="1424763" y="5443871"/>
            <a:ext cx="6893977" cy="99648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249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Resources for Learning More</a:t>
            </a:r>
          </a:p>
        </p:txBody>
      </p:sp>
      <p:sp>
        <p:nvSpPr>
          <p:cNvPr id="3" name="Content Placeholder 2"/>
          <p:cNvSpPr>
            <a:spLocks noGrp="1"/>
          </p:cNvSpPr>
          <p:nvPr>
            <p:ph idx="1"/>
          </p:nvPr>
        </p:nvSpPr>
        <p:spPr>
          <a:xfrm>
            <a:off x="457200" y="1557668"/>
            <a:ext cx="8229600" cy="4525963"/>
          </a:xfrm>
        </p:spPr>
        <p:txBody>
          <a:bodyPr/>
          <a:lstStyle/>
          <a:p>
            <a:pPr>
              <a:spcBef>
                <a:spcPts val="0"/>
              </a:spcBef>
              <a:spcAft>
                <a:spcPts val="600"/>
              </a:spcAft>
              <a:buFont typeface="Wingdings" panose="05000000000000000000" pitchFamily="2" charset="2"/>
              <a:buChar char="v"/>
            </a:pPr>
            <a:r>
              <a:rPr lang="en-US" sz="1800" dirty="0">
                <a:solidFill>
                  <a:srgbClr val="000000"/>
                </a:solidFill>
              </a:rPr>
              <a:t>Statistics Notes in the British Medical Journal</a:t>
            </a:r>
            <a:br>
              <a:rPr lang="en-US" sz="1800" dirty="0">
                <a:solidFill>
                  <a:srgbClr val="000000"/>
                </a:solidFill>
              </a:rPr>
            </a:br>
            <a:r>
              <a:rPr lang="en-US" sz="1800" dirty="0">
                <a:solidFill>
                  <a:schemeClr val="accent1"/>
                </a:solidFill>
                <a:hlinkClick r:id="rId2"/>
              </a:rPr>
              <a:t>www-users.york.ac.uk/~mb55/pubs/pbstnote.htm</a:t>
            </a:r>
            <a:r>
              <a:rPr lang="en-US" sz="1800" dirty="0">
                <a:solidFill>
                  <a:schemeClr val="accent1"/>
                </a:solidFill>
              </a:rPr>
              <a:t> </a:t>
            </a:r>
          </a:p>
          <a:p>
            <a:pPr>
              <a:spcBef>
                <a:spcPts val="0"/>
              </a:spcBef>
              <a:spcAft>
                <a:spcPts val="600"/>
              </a:spcAft>
            </a:pPr>
            <a:r>
              <a:rPr lang="en-US" altLang="en-US" sz="1800" dirty="0"/>
              <a:t>Chernick MR (2011) </a:t>
            </a:r>
            <a:r>
              <a:rPr lang="en-US" altLang="en-US" sz="1800" i="1" dirty="0"/>
              <a:t>The Essentials of Biostatistics for Physicians, Nurses, and Clinicians</a:t>
            </a:r>
            <a:r>
              <a:rPr lang="en-US" altLang="en-US" sz="1800" dirty="0"/>
              <a:t>.  Wiley.</a:t>
            </a:r>
          </a:p>
          <a:p>
            <a:pPr>
              <a:spcBef>
                <a:spcPts val="0"/>
              </a:spcBef>
              <a:spcAft>
                <a:spcPts val="600"/>
              </a:spcAft>
            </a:pPr>
            <a:r>
              <a:rPr lang="en-US" altLang="en-US" sz="1800" dirty="0"/>
              <a:t>Swinscow, Campbell (2002) </a:t>
            </a:r>
            <a:r>
              <a:rPr lang="en-US" altLang="en-US" sz="1800" i="1" dirty="0"/>
              <a:t>Statistics at Square One</a:t>
            </a:r>
            <a:r>
              <a:rPr lang="en-US" altLang="en-US" sz="1800" dirty="0"/>
              <a:t>. BMJ Books</a:t>
            </a:r>
          </a:p>
          <a:p>
            <a:pPr>
              <a:spcBef>
                <a:spcPts val="0"/>
              </a:spcBef>
              <a:spcAft>
                <a:spcPts val="600"/>
              </a:spcAft>
            </a:pPr>
            <a:r>
              <a:rPr lang="en-US" altLang="en-US" sz="1800" dirty="0"/>
              <a:t>Campbell (2006) </a:t>
            </a:r>
            <a:r>
              <a:rPr lang="en-US" altLang="en-US" sz="1800" i="1" dirty="0"/>
              <a:t>Statistics at Square Two: Understanding Modern Statistical Applications in Medicine</a:t>
            </a:r>
            <a:r>
              <a:rPr lang="en-US" altLang="en-US" sz="1800" dirty="0"/>
              <a:t>. BMJ Books</a:t>
            </a:r>
          </a:p>
          <a:p>
            <a:pPr>
              <a:spcBef>
                <a:spcPts val="0"/>
              </a:spcBef>
              <a:spcAft>
                <a:spcPts val="600"/>
              </a:spcAft>
            </a:pPr>
            <a:r>
              <a:rPr lang="en-US" altLang="en-US" sz="1800" dirty="0"/>
              <a:t>Greenhalgh (2014). </a:t>
            </a:r>
            <a:r>
              <a:rPr lang="en-US" altLang="en-US" sz="1800" i="1" dirty="0"/>
              <a:t>How to Read a Paper: The Basics of Evidence-Based Medicine</a:t>
            </a:r>
            <a:r>
              <a:rPr lang="en-US" altLang="en-US" sz="1800" dirty="0"/>
              <a:t>. BMJ Books.</a:t>
            </a:r>
          </a:p>
          <a:p>
            <a:pPr>
              <a:spcBef>
                <a:spcPts val="0"/>
              </a:spcBef>
              <a:spcAft>
                <a:spcPts val="600"/>
              </a:spcAft>
            </a:pPr>
            <a:r>
              <a:rPr lang="en-US" altLang="en-US" sz="1800" dirty="0" err="1"/>
              <a:t>Gigerenzer</a:t>
            </a:r>
            <a:r>
              <a:rPr lang="en-US" altLang="en-US" sz="1800" dirty="0"/>
              <a:t>, et al (2008). Helping Doctors and Patients Make Sense of Health Statistics. </a:t>
            </a:r>
            <a:r>
              <a:rPr lang="en-US" altLang="en-US" sz="1800" i="1" dirty="0"/>
              <a:t>Psychological Science in the Public Interest</a:t>
            </a:r>
            <a:r>
              <a:rPr lang="en-US" altLang="en-US" sz="1800" dirty="0"/>
              <a:t> 8:53-96.</a:t>
            </a:r>
          </a:p>
          <a:p>
            <a:pPr>
              <a:spcBef>
                <a:spcPts val="0"/>
              </a:spcBef>
              <a:spcAft>
                <a:spcPts val="600"/>
              </a:spcAft>
            </a:pPr>
            <a:r>
              <a:rPr lang="en-US" sz="1800" dirty="0"/>
              <a:t>Statistical articles in </a:t>
            </a:r>
            <a:r>
              <a:rPr lang="en-US" sz="1800" i="1" dirty="0"/>
              <a:t>JCO</a:t>
            </a:r>
            <a:r>
              <a:rPr lang="en-US" sz="1800" dirty="0"/>
              <a:t>, </a:t>
            </a:r>
            <a:r>
              <a:rPr lang="en-US" sz="1800" i="1" dirty="0"/>
              <a:t>CCR</a:t>
            </a:r>
          </a:p>
          <a:p>
            <a:pPr>
              <a:spcBef>
                <a:spcPts val="0"/>
              </a:spcBef>
              <a:spcAft>
                <a:spcPts val="600"/>
              </a:spcAft>
            </a:pPr>
            <a:r>
              <a:rPr lang="en-US" sz="1800" dirty="0" err="1"/>
              <a:t>Nuzzo</a:t>
            </a:r>
            <a:r>
              <a:rPr lang="en-US" sz="1800" dirty="0"/>
              <a:t> (2015). Fooling Ourselves. </a:t>
            </a:r>
            <a:r>
              <a:rPr lang="en-US" sz="1800" i="1" dirty="0"/>
              <a:t>Nature</a:t>
            </a:r>
            <a:r>
              <a:rPr lang="en-US" sz="1800" dirty="0"/>
              <a:t> 526:182-185</a:t>
            </a:r>
          </a:p>
        </p:txBody>
      </p:sp>
    </p:spTree>
    <p:extLst>
      <p:ext uri="{BB962C8B-B14F-4D97-AF65-F5344CB8AC3E}">
        <p14:creationId xmlns:p14="http://schemas.microsoft.com/office/powerpoint/2010/main" val="3360642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1"/>
          <p:cNvSpPr>
            <a:spLocks noGrp="1"/>
          </p:cNvSpPr>
          <p:nvPr>
            <p:ph type="body" sz="quarter" idx="10"/>
          </p:nvPr>
        </p:nvSpPr>
        <p:spPr bwMode="auto">
          <a:xfrm>
            <a:off x="381000" y="476250"/>
            <a:ext cx="84582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NRG NCORP CPC/CCDR Pilot Grant Opportunities</a:t>
            </a:r>
          </a:p>
        </p:txBody>
      </p:sp>
      <p:sp>
        <p:nvSpPr>
          <p:cNvPr id="58371" name="Rectangle 3"/>
          <p:cNvSpPr>
            <a:spLocks noChangeArrowheads="1"/>
          </p:cNvSpPr>
          <p:nvPr/>
        </p:nvSpPr>
        <p:spPr bwMode="auto">
          <a:xfrm>
            <a:off x="828675" y="1676400"/>
            <a:ext cx="75628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a:t>Funding can be requested for up to $18,000 </a:t>
            </a:r>
          </a:p>
          <a:p>
            <a:pPr>
              <a:buFont typeface="Arial" panose="020B0604020202020204" pitchFamily="34" charset="0"/>
              <a:buChar char="•"/>
            </a:pPr>
            <a:r>
              <a:rPr lang="en-US" altLang="en-US"/>
              <a:t>Two projects may be funded annually</a:t>
            </a:r>
          </a:p>
          <a:p>
            <a:pPr>
              <a:buFont typeface="Arial" panose="020B0604020202020204" pitchFamily="34" charset="0"/>
              <a:buChar char="•"/>
            </a:pPr>
            <a:r>
              <a:rPr lang="en-US" altLang="en-US"/>
              <a:t>No carry over funds will be issued </a:t>
            </a:r>
          </a:p>
          <a:p>
            <a:pPr>
              <a:buFont typeface="Arial" panose="020B0604020202020204" pitchFamily="34" charset="0"/>
              <a:buChar char="•"/>
            </a:pPr>
            <a:r>
              <a:rPr lang="en-US" altLang="en-US"/>
              <a:t>The PI and study team must report to the CPC or CCDR committee chairs by email or telephone at least quarterly.</a:t>
            </a:r>
          </a:p>
          <a:p>
            <a:pPr>
              <a:buFont typeface="Arial" panose="020B0604020202020204" pitchFamily="34" charset="0"/>
              <a:buChar char="•"/>
            </a:pPr>
            <a:r>
              <a:rPr lang="en-US" altLang="en-US"/>
              <a:t> An interim progress report is due within 6 months and a completed progress report is due at the end of the project period. </a:t>
            </a:r>
          </a:p>
          <a:p>
            <a:pPr>
              <a:buFont typeface="Arial" panose="020B0604020202020204" pitchFamily="34" charset="0"/>
              <a:buChar char="•"/>
            </a:pPr>
            <a:r>
              <a:rPr lang="en-US" altLang="en-US"/>
              <a:t>Institutions who allow total award to fund research (and waive in-directs) will be given priority.</a:t>
            </a:r>
          </a:p>
        </p:txBody>
      </p:sp>
      <p:sp>
        <p:nvSpPr>
          <p:cNvPr id="5" name="Rectangle 4"/>
          <p:cNvSpPr>
            <a:spLocks noChangeArrowheads="1"/>
          </p:cNvSpPr>
          <p:nvPr/>
        </p:nvSpPr>
        <p:spPr bwMode="auto">
          <a:xfrm>
            <a:off x="609600" y="4262439"/>
            <a:ext cx="7467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PILOT projects applications MUST focus on NRG NCORP CPC and CCDR priorities </a:t>
            </a:r>
            <a:endParaRPr lang="en-US" altLang="en-US" sz="2000" b="1"/>
          </a:p>
          <a:p>
            <a:pPr algn="ctr"/>
            <a:r>
              <a:rPr lang="en-US" altLang="en-US" sz="2000" b="1"/>
              <a:t>will provide data that will directly lead to future Phase II-III CPC or CCDR  concepts</a:t>
            </a:r>
            <a:r>
              <a:rPr lang="en-US" altLang="en-US" sz="20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adyw\AppData\Local\Microsoft\Windows\Temporary Internet Files\Content.IE5\GYYYT6SI\passe-compose-ou-imparfait-grammaire-bdf-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99" y="911701"/>
            <a:ext cx="1947779" cy="12787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radyw\AppData\Local\Microsoft\Windows\Temporary Internet Files\Content.IE5\Y4HEYI7E\question_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355" y="264346"/>
            <a:ext cx="1729339" cy="17293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radyw\AppData\Local\Microsoft\Windows\Temporary Internet Files\Content.IE5\GYYYT6SI\depositphotos_4439888-Question-Marks-Around-Word[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65" b="15572"/>
          <a:stretch/>
        </p:blipFill>
        <p:spPr bwMode="auto">
          <a:xfrm>
            <a:off x="2828177" y="2259531"/>
            <a:ext cx="3487647" cy="23389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bradyw\AppData\Local\Microsoft\Windows\Temporary Internet Files\Content.IE5\O31JT4CI\Twitter_question_mar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844" y="2693470"/>
            <a:ext cx="1381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bradyw\AppData\Local\Microsoft\Windows\Temporary Internet Files\Content.IE5\GYYYT6SI\question[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621" y="4948553"/>
            <a:ext cx="2193357" cy="13379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bradyw\AppData\Local\Microsoft\Windows\Temporary Internet Files\Content.IE5\Y4HEYI7E\questions-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876800"/>
            <a:ext cx="1261043" cy="126104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bradyw\AppData\Local\Microsoft\Windows\Temporary Internet Files\Content.IE5\Y4HEYI7E\purzen-Icon-with-question-mark[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7057" y="5073398"/>
            <a:ext cx="544129" cy="54412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bradyw\AppData\Local\Microsoft\Windows\Temporary Internet Files\Content.IE5\GYYYT6SI\Questio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4492" y="584888"/>
            <a:ext cx="544129" cy="54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88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1"/>
          <p:cNvSpPr>
            <a:spLocks noGrp="1"/>
          </p:cNvSpPr>
          <p:nvPr>
            <p:ph type="body" sz="quarter" idx="10"/>
          </p:nvPr>
        </p:nvSpPr>
        <p:spPr bwMode="auto">
          <a:xfrm>
            <a:off x="363538" y="247650"/>
            <a:ext cx="84582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NRG NCORP CPC  Pilot Grant Opportunities</a:t>
            </a:r>
          </a:p>
        </p:txBody>
      </p:sp>
      <p:sp>
        <p:nvSpPr>
          <p:cNvPr id="3" name="Text Placeholder 2"/>
          <p:cNvSpPr>
            <a:spLocks noGrp="1"/>
          </p:cNvSpPr>
          <p:nvPr>
            <p:ph type="body" sz="quarter" idx="11"/>
          </p:nvPr>
        </p:nvSpPr>
        <p:spPr>
          <a:xfrm>
            <a:off x="363538" y="1600200"/>
            <a:ext cx="8915400" cy="2590800"/>
          </a:xfrm>
        </p:spPr>
        <p:txBody>
          <a:bodyPr/>
          <a:lstStyle/>
          <a:p>
            <a:pPr>
              <a:defRPr/>
            </a:pPr>
            <a:r>
              <a:rPr lang="en-US" sz="1800" b="0" dirty="0"/>
              <a:t>Date Issued: March 14, 2017  		Submission Due Date: May 5, 2017 </a:t>
            </a:r>
          </a:p>
          <a:p>
            <a:pPr>
              <a:defRPr/>
            </a:pPr>
            <a:r>
              <a:rPr lang="en-US" sz="1800" b="0" u="sng" dirty="0"/>
              <a:t>CPC priorities for funding are</a:t>
            </a:r>
            <a:r>
              <a:rPr lang="en-US" sz="1800" b="0" dirty="0"/>
              <a:t>:</a:t>
            </a:r>
          </a:p>
          <a:p>
            <a:pPr>
              <a:defRPr/>
            </a:pPr>
            <a:r>
              <a:rPr lang="en-US" sz="1800" b="0" dirty="0"/>
              <a:t>• Cancer prevention research aimed at identifying and evaluating interventions to   reduce the risk and incidence of cancer </a:t>
            </a:r>
          </a:p>
          <a:p>
            <a:pPr>
              <a:defRPr/>
            </a:pPr>
            <a:r>
              <a:rPr lang="en-US" sz="1800" b="0" dirty="0"/>
              <a:t>• Cancer control research aimed at reducing the incidence and co-morbidity of cancer and its treatment focused on the four symptomatic management themes: neurotoxicity, cardiotoxicity, lymphedema, and inflammation</a:t>
            </a:r>
          </a:p>
          <a:p>
            <a:pPr>
              <a:defRPr/>
            </a:pPr>
            <a:r>
              <a:rPr lang="en-US" sz="1800" b="0" dirty="0"/>
              <a:t>• Survivorship and palliative care interventions aimed at reducing toxicity and symptom burden, and improving QOL</a:t>
            </a:r>
          </a:p>
          <a:p>
            <a:pPr>
              <a:defRPr/>
            </a:pPr>
            <a:r>
              <a:rPr lang="en-US" sz="1800" b="0" dirty="0"/>
              <a:t>•Cancer disparity research, in collaboration with our Health Disparities Research (HDR) Program, focused on efforts to increase the participation of minorities and underserved populations in CPC studies</a:t>
            </a:r>
          </a:p>
          <a:p>
            <a:pPr marL="800100" indent="-800100">
              <a:defRPr/>
            </a:pPr>
            <a:r>
              <a:rPr lang="en-US" sz="1800" b="0" dirty="0"/>
              <a:t>            Integral to these priorities, are the establishment of </a:t>
            </a:r>
            <a:r>
              <a:rPr lang="en-US" sz="1800" b="0" dirty="0" err="1"/>
              <a:t>biospecimen</a:t>
            </a:r>
            <a:r>
              <a:rPr lang="en-US" sz="1800" b="0" dirty="0"/>
              <a:t> repositories                                       for molecular studies.</a:t>
            </a:r>
            <a:endParaRPr lang="en-US"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1"/>
          <p:cNvSpPr>
            <a:spLocks noGrp="1"/>
          </p:cNvSpPr>
          <p:nvPr>
            <p:ph type="body" sz="quarter" idx="10"/>
          </p:nvPr>
        </p:nvSpPr>
        <p:spPr bwMode="auto">
          <a:xfrm>
            <a:off x="228600" y="139700"/>
            <a:ext cx="88392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NRG NCORP CCDR Pilot Grant Opportunities</a:t>
            </a:r>
          </a:p>
          <a:p>
            <a:endParaRPr lang="en-US" altLang="en-US" dirty="0" smtClean="0"/>
          </a:p>
        </p:txBody>
      </p:sp>
      <p:sp>
        <p:nvSpPr>
          <p:cNvPr id="60419" name="Text Placeholder 2"/>
          <p:cNvSpPr>
            <a:spLocks noGrp="1"/>
          </p:cNvSpPr>
          <p:nvPr>
            <p:ph type="body" sz="quarter" idx="11"/>
          </p:nvPr>
        </p:nvSpPr>
        <p:spPr bwMode="auto">
          <a:xfrm>
            <a:off x="228600" y="914400"/>
            <a:ext cx="8915400" cy="400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600" b="0" u="sng" dirty="0"/>
              <a:t>CCDR priorities for funding are:</a:t>
            </a:r>
          </a:p>
          <a:p>
            <a:r>
              <a:rPr lang="en-US" altLang="en-US" sz="1400" b="0" dirty="0"/>
              <a:t>• </a:t>
            </a:r>
            <a:r>
              <a:rPr lang="en-US" altLang="en-US" sz="1600" b="0" dirty="0"/>
              <a:t>Implementation of guideline-based care: </a:t>
            </a:r>
            <a:r>
              <a:rPr lang="en-US" altLang="en-US" sz="1600" b="0" dirty="0" smtClean="0"/>
              <a:t>Example: </a:t>
            </a:r>
            <a:r>
              <a:rPr lang="en-US" altLang="en-US" sz="1600" b="0" dirty="0"/>
              <a:t>legacy RTOG demonstrated the cost and effectiveness of a single </a:t>
            </a:r>
            <a:r>
              <a:rPr lang="en-US" altLang="en-US" sz="1600" b="0" dirty="0" err="1"/>
              <a:t>fx</a:t>
            </a:r>
            <a:r>
              <a:rPr lang="en-US" altLang="en-US" sz="1600" b="0" dirty="0"/>
              <a:t> schedule for bone metastasis in RTOG 9714. This was included in ASTRO treatment guidelines. However, lack of wide spread adoption has led to selection of this guideline based care as an ASTRO “Choosing Wisely” issue . Further evaluation as to why these guidelines have not been widely implemented could be studied in </a:t>
            </a:r>
            <a:r>
              <a:rPr lang="en-US" altLang="en-US" sz="1600" b="0" dirty="0" smtClean="0"/>
              <a:t>community </a:t>
            </a:r>
            <a:r>
              <a:rPr lang="en-US" altLang="en-US" sz="1600" b="0" dirty="0"/>
              <a:t>oncology practices.</a:t>
            </a:r>
          </a:p>
          <a:p>
            <a:r>
              <a:rPr lang="en-US" altLang="en-US" sz="1600" b="0" dirty="0"/>
              <a:t>• Patient-reported outcomes (PROs): Studies that seek to include the PRO-CTCAE in NCORP trials and improve compliance and data capture is a priority. Studies that seek to use technology or apps to standardized </a:t>
            </a:r>
            <a:r>
              <a:rPr lang="en-US" altLang="en-US" sz="1600" b="0" dirty="0" smtClean="0"/>
              <a:t>PROs </a:t>
            </a:r>
            <a:r>
              <a:rPr lang="en-US" altLang="en-US" sz="1600" b="0" dirty="0"/>
              <a:t>across EHR, registry, and claims data systems are encouraged.</a:t>
            </a:r>
          </a:p>
          <a:p>
            <a:r>
              <a:rPr lang="en-US" altLang="en-US" sz="1600" b="0" dirty="0"/>
              <a:t>• Decision-making tools: Implementation of screening, treatment, or palliative care decision aids in community settings.</a:t>
            </a:r>
          </a:p>
          <a:p>
            <a:r>
              <a:rPr lang="en-US" altLang="en-US" sz="1600" b="0" dirty="0"/>
              <a:t>• Patient navigation: Recently, the Oncology Nursing Society (ONS) defined and validated a set of core competencies for an Oncology Nurse Navigator (ONN) including </a:t>
            </a:r>
            <a:r>
              <a:rPr lang="en-US" altLang="en-US" sz="1600" b="0" dirty="0" smtClean="0"/>
              <a:t>providing </a:t>
            </a:r>
            <a:r>
              <a:rPr lang="en-US" altLang="en-US" sz="1600" b="0" dirty="0"/>
              <a:t>education and resources to facilitate informed decision making, coordination of care to ensure timely access to quality health and psychosocial care, and communication for cancer patients to help overcome healthcare system barriers. Within community oncology programs, it is important to evaluate ONN competencies, with emphasis on their impact on both clinical trial accrual and delivery of quality cancer care, especially in minority </a:t>
            </a:r>
            <a:r>
              <a:rPr lang="en-US" altLang="en-US" sz="1600" b="0" dirty="0" smtClean="0"/>
              <a:t>and </a:t>
            </a:r>
            <a:r>
              <a:rPr lang="en-US" altLang="en-US" sz="1600" b="0" dirty="0"/>
              <a:t>underserved populations</a:t>
            </a:r>
            <a:r>
              <a:rPr lang="en-US" altLang="en-US" sz="1600" b="0" dirty="0" smtClean="0"/>
              <a:t>.</a:t>
            </a:r>
          </a:p>
          <a:p>
            <a:endParaRPr lang="en-US" altLang="en-US" sz="1600" b="0" dirty="0"/>
          </a:p>
          <a:p>
            <a:r>
              <a:rPr lang="en-US" altLang="en-US" sz="1600" b="0" dirty="0"/>
              <a:t>		           • Cardiotoxicity   </a:t>
            </a:r>
            <a:endParaRPr lang="en-US" altLang="en-US" sz="1600" b="0" dirty="0" smtClean="0"/>
          </a:p>
          <a:p>
            <a:r>
              <a:rPr lang="en-US" altLang="en-US" sz="1600" b="0" dirty="0"/>
              <a:t>	</a:t>
            </a:r>
            <a:r>
              <a:rPr lang="en-US" altLang="en-US" sz="1600" b="0" dirty="0" smtClean="0"/>
              <a:t>		   </a:t>
            </a:r>
            <a:r>
              <a:rPr lang="en-US" altLang="en-US" sz="1600" b="0" dirty="0"/>
              <a:t>• Survivorship and </a:t>
            </a:r>
            <a:r>
              <a:rPr lang="en-US" altLang="en-US" sz="1600" b="0" dirty="0" smtClean="0"/>
              <a:t>surveillance</a:t>
            </a:r>
            <a:endParaRPr lang="en-US" altLang="en-US" sz="1600"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473" y="110988"/>
            <a:ext cx="6523801" cy="5139869"/>
          </a:xfrm>
          <a:prstGeom prst="rect">
            <a:avLst/>
          </a:prstGeom>
        </p:spPr>
        <p:txBody>
          <a:bodyPr wrap="square">
            <a:spAutoFit/>
          </a:bodyPr>
          <a:lstStyle/>
          <a:p>
            <a:pPr fontAlgn="auto">
              <a:spcBef>
                <a:spcPts val="0"/>
              </a:spcBef>
              <a:spcAft>
                <a:spcPts val="0"/>
              </a:spcAft>
              <a:defRPr/>
            </a:pPr>
            <a:r>
              <a:rPr lang="en-US" sz="3200" b="1" dirty="0" smtClean="0">
                <a:solidFill>
                  <a:srgbClr val="A20000"/>
                </a:solidFill>
                <a:latin typeface="Helvetica"/>
                <a:cs typeface="Helvetica"/>
              </a:rPr>
              <a:t>2017 CPC Pilot </a:t>
            </a:r>
            <a:r>
              <a:rPr lang="en-US" sz="3200" b="1" dirty="0">
                <a:solidFill>
                  <a:srgbClr val="A20000"/>
                </a:solidFill>
                <a:latin typeface="Helvetica"/>
                <a:cs typeface="Helvetica"/>
              </a:rPr>
              <a:t>Grant </a:t>
            </a:r>
            <a:r>
              <a:rPr lang="en-US" sz="3200" b="1" dirty="0" smtClean="0">
                <a:solidFill>
                  <a:srgbClr val="A20000"/>
                </a:solidFill>
                <a:latin typeface="Helvetica"/>
                <a:cs typeface="Helvetica"/>
              </a:rPr>
              <a:t>Awardees Presenting Progress at this </a:t>
            </a:r>
            <a:r>
              <a:rPr lang="en-US" sz="3200" b="1" dirty="0" err="1" smtClean="0">
                <a:solidFill>
                  <a:srgbClr val="A20000"/>
                </a:solidFill>
                <a:latin typeface="Helvetica"/>
                <a:cs typeface="Helvetica"/>
              </a:rPr>
              <a:t>Mtg</a:t>
            </a:r>
            <a:endParaRPr lang="en-US" sz="3200" b="1" dirty="0">
              <a:solidFill>
                <a:srgbClr val="A20000"/>
              </a:solidFill>
              <a:latin typeface="Helvetica"/>
              <a:cs typeface="Helvetica"/>
            </a:endParaRPr>
          </a:p>
          <a:p>
            <a:pPr fontAlgn="auto">
              <a:spcBef>
                <a:spcPts val="0"/>
              </a:spcBef>
              <a:spcAft>
                <a:spcPts val="0"/>
              </a:spcAft>
              <a:defRPr/>
            </a:pPr>
            <a:endParaRPr lang="en-US" sz="2200" b="1" dirty="0">
              <a:solidFill>
                <a:schemeClr val="accent1"/>
              </a:solidFill>
              <a:latin typeface="Helvetica"/>
              <a:cs typeface="Helvetica"/>
            </a:endParaRPr>
          </a:p>
          <a:p>
            <a:pPr fontAlgn="auto">
              <a:spcBef>
                <a:spcPts val="0"/>
              </a:spcBef>
              <a:spcAft>
                <a:spcPts val="0"/>
              </a:spcAft>
              <a:defRPr/>
            </a:pPr>
            <a:r>
              <a:rPr lang="en-US" sz="2200" b="1" dirty="0" err="1">
                <a:solidFill>
                  <a:schemeClr val="accent1"/>
                </a:solidFill>
                <a:latin typeface="Helvetica"/>
                <a:cs typeface="Helvetica"/>
              </a:rPr>
              <a:t>Canhua</a:t>
            </a:r>
            <a:r>
              <a:rPr lang="en-US" sz="2200" b="1" dirty="0">
                <a:solidFill>
                  <a:schemeClr val="accent1"/>
                </a:solidFill>
                <a:latin typeface="Helvetica"/>
                <a:cs typeface="Helvetica"/>
              </a:rPr>
              <a:t> Xiao, PhD, </a:t>
            </a:r>
            <a:r>
              <a:rPr lang="en-US" sz="2200" b="1" dirty="0" smtClean="0">
                <a:solidFill>
                  <a:schemeClr val="accent1"/>
                </a:solidFill>
                <a:latin typeface="Helvetica"/>
                <a:cs typeface="Helvetica"/>
              </a:rPr>
              <a:t>MSN; Emory</a:t>
            </a:r>
            <a:endParaRPr lang="en-US" sz="2200" b="1" dirty="0">
              <a:solidFill>
                <a:schemeClr val="accent1"/>
              </a:solidFill>
              <a:latin typeface="Helvetica"/>
              <a:cs typeface="Helvetica"/>
            </a:endParaRPr>
          </a:p>
          <a:p>
            <a:pPr fontAlgn="auto">
              <a:spcBef>
                <a:spcPts val="0"/>
              </a:spcBef>
              <a:spcAft>
                <a:spcPts val="0"/>
              </a:spcAft>
              <a:defRPr/>
            </a:pPr>
            <a:endParaRPr lang="en-US" sz="2200" b="1" dirty="0">
              <a:solidFill>
                <a:schemeClr val="accent1"/>
              </a:solidFill>
              <a:latin typeface="Helvetica"/>
              <a:cs typeface="Helvetica"/>
            </a:endParaRPr>
          </a:p>
          <a:p>
            <a:pPr fontAlgn="auto">
              <a:spcBef>
                <a:spcPts val="0"/>
              </a:spcBef>
              <a:spcAft>
                <a:spcPts val="0"/>
              </a:spcAft>
              <a:defRPr/>
            </a:pPr>
            <a:r>
              <a:rPr lang="en-US" sz="2200" i="1" dirty="0"/>
              <a:t>SNP’s Association with Fatigue and Physical Activity in Head and Neck Cancer Patients: A pilot study for </a:t>
            </a:r>
            <a:r>
              <a:rPr lang="en-US" sz="2200" i="1" dirty="0" smtClean="0"/>
              <a:t>Inflammatory </a:t>
            </a:r>
            <a:r>
              <a:rPr lang="en-US" sz="2200" i="1" dirty="0"/>
              <a:t>M</a:t>
            </a:r>
            <a:r>
              <a:rPr lang="en-US" sz="2200" i="1" dirty="0" smtClean="0"/>
              <a:t>echanisms </a:t>
            </a:r>
            <a:r>
              <a:rPr lang="en-US" sz="2200" i="1" dirty="0"/>
              <a:t>as associated with </a:t>
            </a:r>
            <a:r>
              <a:rPr lang="en-US" sz="2200" i="1" dirty="0" smtClean="0"/>
              <a:t>HPV</a:t>
            </a:r>
            <a:endParaRPr lang="en-US" sz="2200" b="1" dirty="0">
              <a:solidFill>
                <a:schemeClr val="accent1"/>
              </a:solidFill>
              <a:latin typeface="Helvetica"/>
              <a:cs typeface="Helvetica"/>
            </a:endParaRPr>
          </a:p>
          <a:p>
            <a:pPr fontAlgn="auto">
              <a:spcBef>
                <a:spcPts val="0"/>
              </a:spcBef>
              <a:spcAft>
                <a:spcPts val="0"/>
              </a:spcAft>
              <a:defRPr/>
            </a:pPr>
            <a:endParaRPr lang="en-US" sz="2200" b="1" dirty="0">
              <a:solidFill>
                <a:schemeClr val="accent1"/>
              </a:solidFill>
              <a:latin typeface="Helvetica"/>
              <a:cs typeface="Helvetica"/>
            </a:endParaRPr>
          </a:p>
          <a:p>
            <a:pPr fontAlgn="auto">
              <a:spcBef>
                <a:spcPts val="0"/>
              </a:spcBef>
              <a:spcAft>
                <a:spcPts val="0"/>
              </a:spcAft>
              <a:defRPr/>
            </a:pPr>
            <a:r>
              <a:rPr lang="en-US" sz="2200" b="1" dirty="0">
                <a:solidFill>
                  <a:schemeClr val="accent1"/>
                </a:solidFill>
                <a:latin typeface="Helvetica"/>
                <a:cs typeface="Helvetica"/>
              </a:rPr>
              <a:t>Kathleen Sturgeon, </a:t>
            </a:r>
            <a:r>
              <a:rPr lang="en-US" sz="2200" b="1" dirty="0" smtClean="0">
                <a:solidFill>
                  <a:schemeClr val="accent1"/>
                </a:solidFill>
                <a:latin typeface="Helvetica"/>
                <a:cs typeface="Helvetica"/>
              </a:rPr>
              <a:t>PhD; Penn State</a:t>
            </a:r>
            <a:endParaRPr lang="en-US" sz="2200" b="1" dirty="0">
              <a:solidFill>
                <a:schemeClr val="accent1"/>
              </a:solidFill>
              <a:latin typeface="Helvetica"/>
              <a:cs typeface="Helvetica"/>
            </a:endParaRPr>
          </a:p>
          <a:p>
            <a:pPr fontAlgn="auto">
              <a:spcBef>
                <a:spcPts val="0"/>
              </a:spcBef>
              <a:spcAft>
                <a:spcPts val="0"/>
              </a:spcAft>
              <a:defRPr/>
            </a:pPr>
            <a:endParaRPr lang="en-US" sz="2200" b="1" dirty="0">
              <a:solidFill>
                <a:schemeClr val="accent1"/>
              </a:solidFill>
              <a:latin typeface="Helvetica"/>
              <a:cs typeface="Helvetica"/>
            </a:endParaRPr>
          </a:p>
          <a:p>
            <a:pPr fontAlgn="auto">
              <a:spcBef>
                <a:spcPts val="0"/>
              </a:spcBef>
              <a:spcAft>
                <a:spcPts val="0"/>
              </a:spcAft>
              <a:defRPr/>
            </a:pPr>
            <a:r>
              <a:rPr lang="en-US" sz="2200" i="1" dirty="0">
                <a:solidFill>
                  <a:schemeClr val="accent2"/>
                </a:solidFill>
              </a:rPr>
              <a:t>Exercise as Medicine: Improved </a:t>
            </a:r>
            <a:r>
              <a:rPr lang="en-US" sz="2200" i="1" dirty="0" smtClean="0">
                <a:solidFill>
                  <a:schemeClr val="accent2"/>
                </a:solidFill>
              </a:rPr>
              <a:t>Cancer </a:t>
            </a:r>
            <a:r>
              <a:rPr lang="en-US" sz="2200" i="1" dirty="0">
                <a:solidFill>
                  <a:schemeClr val="accent2"/>
                </a:solidFill>
              </a:rPr>
              <a:t>C</a:t>
            </a:r>
            <a:r>
              <a:rPr lang="en-US" sz="2200" i="1" dirty="0" smtClean="0">
                <a:solidFill>
                  <a:schemeClr val="accent2"/>
                </a:solidFill>
              </a:rPr>
              <a:t>ontrol </a:t>
            </a:r>
            <a:r>
              <a:rPr lang="en-US" sz="2200" i="1" dirty="0">
                <a:solidFill>
                  <a:schemeClr val="accent2"/>
                </a:solidFill>
              </a:rPr>
              <a:t>and </a:t>
            </a:r>
            <a:r>
              <a:rPr lang="en-US" sz="2200" i="1" dirty="0" smtClean="0">
                <a:solidFill>
                  <a:schemeClr val="accent2"/>
                </a:solidFill>
              </a:rPr>
              <a:t>Management </a:t>
            </a:r>
            <a:r>
              <a:rPr lang="en-US" sz="2200" i="1" dirty="0">
                <a:solidFill>
                  <a:schemeClr val="accent2"/>
                </a:solidFill>
              </a:rPr>
              <a:t>of </a:t>
            </a:r>
            <a:r>
              <a:rPr lang="en-US" sz="2200" i="1" dirty="0" smtClean="0">
                <a:solidFill>
                  <a:schemeClr val="accent2"/>
                </a:solidFill>
              </a:rPr>
              <a:t>Cardiotoxicity</a:t>
            </a:r>
            <a:endParaRPr lang="en-US" sz="2200" b="1" dirty="0">
              <a:solidFill>
                <a:schemeClr val="accent2"/>
              </a:solidFill>
              <a:latin typeface="Helvetica"/>
              <a:cs typeface="Helvetica"/>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275" y="1009888"/>
            <a:ext cx="2045416" cy="204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753" y="3473758"/>
            <a:ext cx="1777204" cy="249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718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0673" y="339588"/>
            <a:ext cx="6523801" cy="1261884"/>
          </a:xfrm>
          <a:prstGeom prst="rect">
            <a:avLst/>
          </a:prstGeom>
        </p:spPr>
        <p:txBody>
          <a:bodyPr wrap="square">
            <a:spAutoFit/>
          </a:bodyPr>
          <a:lstStyle/>
          <a:p>
            <a:pPr fontAlgn="auto">
              <a:spcBef>
                <a:spcPts val="0"/>
              </a:spcBef>
              <a:spcAft>
                <a:spcPts val="0"/>
              </a:spcAft>
              <a:defRPr/>
            </a:pPr>
            <a:r>
              <a:rPr lang="en-US" sz="3200" b="1" dirty="0" smtClean="0">
                <a:solidFill>
                  <a:srgbClr val="A20000"/>
                </a:solidFill>
                <a:latin typeface="Helvetica"/>
                <a:cs typeface="Helvetica"/>
              </a:rPr>
              <a:t>2018 CCDR Pilot </a:t>
            </a:r>
            <a:r>
              <a:rPr lang="en-US" sz="3200" b="1" dirty="0">
                <a:solidFill>
                  <a:srgbClr val="A20000"/>
                </a:solidFill>
                <a:latin typeface="Helvetica"/>
                <a:cs typeface="Helvetica"/>
              </a:rPr>
              <a:t>Grant </a:t>
            </a:r>
            <a:r>
              <a:rPr lang="en-US" sz="3200" b="1" dirty="0" smtClean="0">
                <a:solidFill>
                  <a:srgbClr val="A20000"/>
                </a:solidFill>
                <a:latin typeface="Helvetica"/>
                <a:cs typeface="Helvetica"/>
              </a:rPr>
              <a:t>Awardee</a:t>
            </a:r>
          </a:p>
          <a:p>
            <a:pPr fontAlgn="auto">
              <a:spcBef>
                <a:spcPts val="0"/>
              </a:spcBef>
              <a:spcAft>
                <a:spcPts val="0"/>
              </a:spcAft>
              <a:defRPr/>
            </a:pPr>
            <a:endParaRPr lang="en-US" sz="2200" b="1" dirty="0">
              <a:solidFill>
                <a:srgbClr val="A20000"/>
              </a:solidFill>
              <a:latin typeface="Helvetica"/>
              <a:cs typeface="Helvetica"/>
            </a:endParaRPr>
          </a:p>
          <a:p>
            <a:pPr fontAlgn="auto">
              <a:spcBef>
                <a:spcPts val="0"/>
              </a:spcBef>
              <a:spcAft>
                <a:spcPts val="0"/>
              </a:spcAft>
              <a:defRPr/>
            </a:pPr>
            <a:endParaRPr lang="en-US" sz="2200" b="1" dirty="0" smtClean="0">
              <a:solidFill>
                <a:schemeClr val="accent1"/>
              </a:solidFill>
              <a:latin typeface="Helvetica"/>
              <a:cs typeface="Helvetic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050" y="1739900"/>
            <a:ext cx="2927350" cy="3016250"/>
          </a:xfrm>
          <a:prstGeom prst="rect">
            <a:avLst/>
          </a:prstGeom>
        </p:spPr>
      </p:pic>
      <p:sp>
        <p:nvSpPr>
          <p:cNvPr id="6" name="Rectangle 5"/>
          <p:cNvSpPr/>
          <p:nvPr/>
        </p:nvSpPr>
        <p:spPr>
          <a:xfrm>
            <a:off x="1070673" y="2024787"/>
            <a:ext cx="4572000" cy="1754326"/>
          </a:xfrm>
          <a:prstGeom prst="rect">
            <a:avLst/>
          </a:prstGeom>
        </p:spPr>
        <p:txBody>
          <a:bodyPr>
            <a:spAutoFit/>
          </a:bodyPr>
          <a:lstStyle/>
          <a:p>
            <a:pPr fontAlgn="auto">
              <a:spcBef>
                <a:spcPts val="0"/>
              </a:spcBef>
              <a:spcAft>
                <a:spcPts val="0"/>
              </a:spcAft>
              <a:defRPr/>
            </a:pPr>
            <a:r>
              <a:rPr lang="en-US" b="1" dirty="0">
                <a:solidFill>
                  <a:schemeClr val="accent1"/>
                </a:solidFill>
                <a:latin typeface="Helvetica"/>
                <a:cs typeface="Helvetica"/>
              </a:rPr>
              <a:t>Nitin </a:t>
            </a:r>
            <a:r>
              <a:rPr lang="en-US" b="1" dirty="0" err="1">
                <a:solidFill>
                  <a:schemeClr val="accent1"/>
                </a:solidFill>
                <a:latin typeface="Helvetica"/>
                <a:cs typeface="Helvetica"/>
              </a:rPr>
              <a:t>Ohri</a:t>
            </a:r>
            <a:r>
              <a:rPr lang="en-US" b="1" dirty="0">
                <a:solidFill>
                  <a:schemeClr val="accent1"/>
                </a:solidFill>
                <a:latin typeface="Helvetica"/>
                <a:cs typeface="Helvetica"/>
              </a:rPr>
              <a:t>, MD; </a:t>
            </a:r>
            <a:r>
              <a:rPr lang="en-US" b="1" dirty="0" smtClean="0">
                <a:solidFill>
                  <a:schemeClr val="accent1"/>
                </a:solidFill>
                <a:latin typeface="Helvetica"/>
                <a:cs typeface="Helvetica"/>
              </a:rPr>
              <a:t>Montefiore NY</a:t>
            </a:r>
            <a:endParaRPr lang="en-US" b="1" dirty="0">
              <a:solidFill>
                <a:schemeClr val="accent1"/>
              </a:solidFill>
              <a:latin typeface="Helvetica"/>
              <a:cs typeface="Helvetica"/>
            </a:endParaRPr>
          </a:p>
          <a:p>
            <a:pPr fontAlgn="auto">
              <a:spcBef>
                <a:spcPts val="0"/>
              </a:spcBef>
              <a:spcAft>
                <a:spcPts val="0"/>
              </a:spcAft>
              <a:defRPr/>
            </a:pPr>
            <a:endParaRPr lang="en-US" b="1" dirty="0">
              <a:solidFill>
                <a:schemeClr val="accent1"/>
              </a:solidFill>
              <a:latin typeface="Helvetica"/>
              <a:cs typeface="Helvetica"/>
            </a:endParaRPr>
          </a:p>
          <a:p>
            <a:r>
              <a:rPr lang="en-US" i="1" dirty="0"/>
              <a:t>Physical Activity Monitoring to Predict Hospitalization in Advanced Cancer </a:t>
            </a:r>
          </a:p>
          <a:p>
            <a:r>
              <a:rPr lang="en-US" i="1" dirty="0"/>
              <a:t>Patients</a:t>
            </a:r>
          </a:p>
          <a:p>
            <a:pPr fontAlgn="auto">
              <a:spcBef>
                <a:spcPts val="0"/>
              </a:spcBef>
              <a:spcAft>
                <a:spcPts val="0"/>
              </a:spcAft>
              <a:defRPr/>
            </a:pPr>
            <a:endParaRPr lang="en-US" b="1" dirty="0">
              <a:solidFill>
                <a:schemeClr val="accent1"/>
              </a:solidFill>
              <a:latin typeface="Helvetica"/>
              <a:cs typeface="Helvetica"/>
            </a:endParaRPr>
          </a:p>
        </p:txBody>
      </p:sp>
    </p:spTree>
    <p:extLst>
      <p:ext uri="{BB962C8B-B14F-4D97-AF65-F5344CB8AC3E}">
        <p14:creationId xmlns:p14="http://schemas.microsoft.com/office/powerpoint/2010/main" val="3786581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NCORP Seeking New Investigators</a:t>
            </a:r>
            <a:endParaRPr lang="en-US" dirty="0">
              <a:solidFill>
                <a:srgbClr val="C00000"/>
              </a:solidFill>
            </a:endParaRPr>
          </a:p>
        </p:txBody>
      </p:sp>
      <p:sp>
        <p:nvSpPr>
          <p:cNvPr id="3" name="Content Placeholder 2"/>
          <p:cNvSpPr>
            <a:spLocks noGrp="1"/>
          </p:cNvSpPr>
          <p:nvPr>
            <p:ph idx="1"/>
          </p:nvPr>
        </p:nvSpPr>
        <p:spPr>
          <a:xfrm>
            <a:off x="457200" y="1905000"/>
            <a:ext cx="8229600" cy="4221163"/>
          </a:xfrm>
        </p:spPr>
        <p:txBody>
          <a:bodyPr/>
          <a:lstStyle/>
          <a:p>
            <a:r>
              <a:rPr lang="en-US" dirty="0" smtClean="0"/>
              <a:t>NRG NCORP seeking to put new investigator liaison on each NCORP Committee</a:t>
            </a:r>
          </a:p>
          <a:p>
            <a:endParaRPr lang="en-US" dirty="0"/>
          </a:p>
          <a:p>
            <a:r>
              <a:rPr lang="en-US" dirty="0" smtClean="0"/>
              <a:t>Please apply!!</a:t>
            </a:r>
            <a:endParaRPr lang="en-US" dirty="0"/>
          </a:p>
        </p:txBody>
      </p:sp>
    </p:spTree>
    <p:extLst>
      <p:ext uri="{BB962C8B-B14F-4D97-AF65-F5344CB8AC3E}">
        <p14:creationId xmlns:p14="http://schemas.microsoft.com/office/powerpoint/2010/main" val="96496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20000"/>
                </a:solidFill>
              </a:rPr>
              <a:t>Additional NRG Opportunity</a:t>
            </a:r>
            <a:endParaRPr lang="en-US" dirty="0">
              <a:solidFill>
                <a:srgbClr val="A20000"/>
              </a:solidFill>
            </a:endParaRPr>
          </a:p>
        </p:txBody>
      </p:sp>
      <p:sp>
        <p:nvSpPr>
          <p:cNvPr id="3" name="Content Placeholder 2"/>
          <p:cNvSpPr>
            <a:spLocks noGrp="1"/>
          </p:cNvSpPr>
          <p:nvPr>
            <p:ph idx="1"/>
          </p:nvPr>
        </p:nvSpPr>
        <p:spPr/>
        <p:txBody>
          <a:bodyPr/>
          <a:lstStyle/>
          <a:p>
            <a:r>
              <a:rPr lang="en-US" dirty="0" smtClean="0"/>
              <a:t>Collaboration with the International Atomic Energy Agency </a:t>
            </a:r>
          </a:p>
          <a:p>
            <a:r>
              <a:rPr lang="en-US" dirty="0" smtClean="0"/>
              <a:t>Development of eLearning modules for:</a:t>
            </a:r>
          </a:p>
          <a:p>
            <a:pPr lvl="1"/>
            <a:r>
              <a:rPr lang="en-US" dirty="0" smtClean="0"/>
              <a:t> Clinical Trials 101</a:t>
            </a:r>
          </a:p>
          <a:p>
            <a:pPr lvl="1"/>
            <a:r>
              <a:rPr lang="en-US" dirty="0"/>
              <a:t> </a:t>
            </a:r>
            <a:r>
              <a:rPr lang="en-US" dirty="0" smtClean="0"/>
              <a:t>Statistical design of clinical trials</a:t>
            </a:r>
          </a:p>
          <a:p>
            <a:pPr lvl="1"/>
            <a:r>
              <a:rPr lang="en-US" dirty="0" smtClean="0"/>
              <a:t> Contouring and Quality Assurance</a:t>
            </a:r>
          </a:p>
          <a:p>
            <a:pPr lvl="1"/>
            <a:r>
              <a:rPr lang="en-US" dirty="0"/>
              <a:t> </a:t>
            </a:r>
            <a:r>
              <a:rPr lang="en-US" dirty="0" smtClean="0"/>
              <a:t>Case studies</a:t>
            </a:r>
          </a:p>
          <a:p>
            <a:pPr lvl="1"/>
            <a:endParaRPr lang="en-US" dirty="0" smtClean="0"/>
          </a:p>
          <a:p>
            <a:pPr lvl="1"/>
            <a:endParaRPr lang="en-US" dirty="0" smtClean="0"/>
          </a:p>
        </p:txBody>
      </p:sp>
    </p:spTree>
    <p:extLst>
      <p:ext uri="{BB962C8B-B14F-4D97-AF65-F5344CB8AC3E}">
        <p14:creationId xmlns:p14="http://schemas.microsoft.com/office/powerpoint/2010/main" val="3267189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ctrTitle" idx="4294967295"/>
          </p:nvPr>
        </p:nvSpPr>
        <p:spPr>
          <a:xfrm>
            <a:off x="533400" y="2416175"/>
            <a:ext cx="8001000" cy="1470025"/>
          </a:xfrm>
        </p:spPr>
        <p:txBody>
          <a:bodyPr/>
          <a:lstStyle/>
          <a:p>
            <a:pPr eaLnBrk="1" hangingPunct="1"/>
            <a:r>
              <a:rPr lang="en-US" altLang="en-US" smtClean="0"/>
              <a:t/>
            </a:r>
            <a:br>
              <a:rPr lang="en-US" altLang="en-US" smtClean="0"/>
            </a:br>
            <a:r>
              <a:rPr lang="en-US" altLang="en-US" b="1" smtClean="0"/>
              <a:t>Navigating NRG as a New Investigator</a:t>
            </a:r>
            <a:r>
              <a:rPr lang="en-US" altLang="en-US" smtClean="0"/>
              <a:t/>
            </a:r>
            <a:br>
              <a:rPr lang="en-US" altLang="en-US" smtClean="0"/>
            </a:br>
            <a:r>
              <a:rPr lang="en-US" altLang="en-US" smtClean="0"/>
              <a:t/>
            </a:r>
            <a:br>
              <a:rPr lang="en-US" altLang="en-US" smtClean="0"/>
            </a:br>
            <a:endParaRPr lang="en-US" altLang="en-US" sz="2400" i="1" smtClean="0"/>
          </a:p>
        </p:txBody>
      </p:sp>
      <p:sp>
        <p:nvSpPr>
          <p:cNvPr id="26627" name="TextBox 8"/>
          <p:cNvSpPr txBox="1">
            <a:spLocks noChangeArrowheads="1"/>
          </p:cNvSpPr>
          <p:nvPr/>
        </p:nvSpPr>
        <p:spPr bwMode="auto">
          <a:xfrm>
            <a:off x="2819400" y="5678488"/>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2"/>
                </a:solidFill>
              </a:rPr>
              <a:t>NRG Semiannual Meeting</a:t>
            </a:r>
          </a:p>
          <a:p>
            <a:pPr algn="ctr" eaLnBrk="1" hangingPunct="1">
              <a:spcBef>
                <a:spcPct val="0"/>
              </a:spcBef>
              <a:buFontTx/>
              <a:buNone/>
            </a:pPr>
            <a:r>
              <a:rPr lang="en-US" altLang="en-US" sz="1600">
                <a:solidFill>
                  <a:schemeClr val="tx2"/>
                </a:solidFill>
              </a:rPr>
              <a:t>July 12, 2018</a:t>
            </a:r>
          </a:p>
        </p:txBody>
      </p:sp>
      <p:sp>
        <p:nvSpPr>
          <p:cNvPr id="26628" name="TextBox 1"/>
          <p:cNvSpPr txBox="1">
            <a:spLocks noChangeArrowheads="1"/>
          </p:cNvSpPr>
          <p:nvPr/>
        </p:nvSpPr>
        <p:spPr bwMode="auto">
          <a:xfrm>
            <a:off x="533400" y="436245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accent2"/>
                </a:solidFill>
              </a:rPr>
              <a:t>Alexandra Thomas MD, FACP</a:t>
            </a:r>
          </a:p>
          <a:p>
            <a:pPr eaLnBrk="1" hangingPunct="1">
              <a:spcBef>
                <a:spcPct val="0"/>
              </a:spcBef>
              <a:buFontTx/>
              <a:buNone/>
            </a:pPr>
            <a:endParaRPr lang="en-US" altLang="en-US" sz="1800"/>
          </a:p>
        </p:txBody>
      </p:sp>
    </p:spTree>
    <p:extLst>
      <p:ext uri="{BB962C8B-B14F-4D97-AF65-F5344CB8AC3E}">
        <p14:creationId xmlns:p14="http://schemas.microsoft.com/office/powerpoint/2010/main" val="940931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7515" y="1041062"/>
            <a:ext cx="8069179" cy="851846"/>
          </a:xfr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spcBef>
                <a:spcPts val="0"/>
              </a:spcBef>
            </a:pPr>
            <a:r>
              <a:rPr lang="en-US" sz="1600" dirty="0" smtClean="0">
                <a:ln>
                  <a:solidFill>
                    <a:schemeClr val="tx1"/>
                  </a:solidFill>
                </a:ln>
              </a:rPr>
              <a:t>NRG NCORP Exec Committee</a:t>
            </a:r>
          </a:p>
          <a:p>
            <a:pPr>
              <a:spcBef>
                <a:spcPts val="0"/>
              </a:spcBef>
            </a:pPr>
            <a:r>
              <a:rPr lang="en-US" sz="1600" dirty="0" smtClean="0">
                <a:ln>
                  <a:solidFill>
                    <a:schemeClr val="tx1"/>
                  </a:solidFill>
                </a:ln>
              </a:rPr>
              <a:t>NCORP </a:t>
            </a:r>
            <a:r>
              <a:rPr lang="en-US" sz="1600" dirty="0" err="1" smtClean="0">
                <a:ln>
                  <a:solidFill>
                    <a:schemeClr val="tx1"/>
                  </a:solidFill>
                </a:ln>
              </a:rPr>
              <a:t>Pis</a:t>
            </a:r>
            <a:r>
              <a:rPr lang="en-US" sz="1600" dirty="0" smtClean="0">
                <a:ln>
                  <a:solidFill>
                    <a:schemeClr val="tx1"/>
                  </a:solidFill>
                </a:ln>
              </a:rPr>
              <a:t> Bruner/Walker/</a:t>
            </a:r>
            <a:r>
              <a:rPr lang="en-US" sz="1600" dirty="0" err="1" smtClean="0">
                <a:ln>
                  <a:solidFill>
                    <a:schemeClr val="tx1"/>
                  </a:solidFill>
                </a:ln>
              </a:rPr>
              <a:t>Wickerham</a:t>
            </a:r>
            <a:r>
              <a:rPr lang="en-US" sz="1600" dirty="0" smtClean="0">
                <a:ln>
                  <a:solidFill>
                    <a:schemeClr val="tx1"/>
                  </a:solidFill>
                </a:ln>
              </a:rPr>
              <a:t>, NRG Oncology </a:t>
            </a:r>
            <a:r>
              <a:rPr lang="en-US" sz="1600" dirty="0" err="1" smtClean="0">
                <a:ln>
                  <a:solidFill>
                    <a:schemeClr val="tx1"/>
                  </a:solidFill>
                </a:ln>
              </a:rPr>
              <a:t>Pis</a:t>
            </a:r>
            <a:r>
              <a:rPr lang="en-US" sz="1600" dirty="0" smtClean="0">
                <a:ln>
                  <a:solidFill>
                    <a:schemeClr val="tx1"/>
                  </a:solidFill>
                </a:ln>
              </a:rPr>
              <a:t> Curran/</a:t>
            </a:r>
            <a:r>
              <a:rPr lang="en-US" sz="1600" dirty="0" err="1" smtClean="0">
                <a:ln>
                  <a:solidFill>
                    <a:schemeClr val="tx1"/>
                  </a:solidFill>
                </a:ln>
              </a:rPr>
              <a:t>DeSaia</a:t>
            </a:r>
            <a:r>
              <a:rPr lang="en-US" sz="1600" dirty="0" smtClean="0">
                <a:ln>
                  <a:solidFill>
                    <a:schemeClr val="tx1"/>
                  </a:solidFill>
                </a:ln>
              </a:rPr>
              <a:t>/</a:t>
            </a:r>
            <a:r>
              <a:rPr lang="en-US" sz="1600" dirty="0" err="1" smtClean="0">
                <a:ln>
                  <a:solidFill>
                    <a:schemeClr val="tx1"/>
                  </a:solidFill>
                </a:ln>
              </a:rPr>
              <a:t>Wolmark</a:t>
            </a:r>
            <a:endParaRPr lang="en-US" sz="1600" dirty="0" smtClean="0">
              <a:ln>
                <a:solidFill>
                  <a:schemeClr val="tx1"/>
                </a:solidFill>
              </a:ln>
            </a:endParaRPr>
          </a:p>
          <a:p>
            <a:pPr>
              <a:spcBef>
                <a:spcPts val="0"/>
              </a:spcBef>
            </a:pPr>
            <a:r>
              <a:rPr lang="en-US" sz="1600" dirty="0" smtClean="0">
                <a:ln>
                  <a:solidFill>
                    <a:schemeClr val="tx1"/>
                  </a:solidFill>
                </a:ln>
              </a:rPr>
              <a:t>NRG Oncology Stats PI </a:t>
            </a:r>
            <a:r>
              <a:rPr lang="en-US" sz="1600" dirty="0" err="1" smtClean="0">
                <a:ln>
                  <a:solidFill>
                    <a:schemeClr val="tx1"/>
                  </a:solidFill>
                </a:ln>
              </a:rPr>
              <a:t>Costantino</a:t>
            </a:r>
            <a:endParaRPr lang="en-US" sz="1600" dirty="0" smtClean="0">
              <a:ln>
                <a:solidFill>
                  <a:schemeClr val="tx1"/>
                </a:solidFill>
              </a:ln>
            </a:endParaRPr>
          </a:p>
        </p:txBody>
      </p:sp>
      <p:sp>
        <p:nvSpPr>
          <p:cNvPr id="5" name="Subtitle 2"/>
          <p:cNvSpPr txBox="1">
            <a:spLocks/>
          </p:cNvSpPr>
          <p:nvPr/>
        </p:nvSpPr>
        <p:spPr>
          <a:xfrm>
            <a:off x="1077622" y="2084075"/>
            <a:ext cx="6860362" cy="569911"/>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ln>
                  <a:solidFill>
                    <a:schemeClr val="tx1"/>
                  </a:solidFill>
                </a:ln>
              </a:rPr>
              <a:t>NRG NCORP Steering Committee</a:t>
            </a:r>
          </a:p>
          <a:p>
            <a:pPr>
              <a:spcBef>
                <a:spcPts val="0"/>
              </a:spcBef>
            </a:pPr>
            <a:r>
              <a:rPr lang="en-US" sz="1600" dirty="0" smtClean="0">
                <a:ln>
                  <a:solidFill>
                    <a:schemeClr val="tx1"/>
                  </a:solidFill>
                </a:ln>
              </a:rPr>
              <a:t>NCORP PIs, Stats, </a:t>
            </a:r>
            <a:r>
              <a:rPr lang="en-US" sz="1600" dirty="0" err="1" smtClean="0">
                <a:ln>
                  <a:solidFill>
                    <a:schemeClr val="tx1"/>
                  </a:solidFill>
                </a:ln>
              </a:rPr>
              <a:t>Comm</a:t>
            </a:r>
            <a:r>
              <a:rPr lang="en-US" sz="1600" dirty="0" smtClean="0">
                <a:ln>
                  <a:solidFill>
                    <a:schemeClr val="tx1"/>
                  </a:solidFill>
                </a:ln>
              </a:rPr>
              <a:t> Co-chairs, Community Physician, Pt Advocates</a:t>
            </a:r>
            <a:endParaRPr lang="en-US" sz="1600" dirty="0">
              <a:ln>
                <a:solidFill>
                  <a:schemeClr val="tx1"/>
                </a:solidFill>
              </a:ln>
            </a:endParaRPr>
          </a:p>
        </p:txBody>
      </p:sp>
      <p:sp>
        <p:nvSpPr>
          <p:cNvPr id="6" name="Subtitle 2"/>
          <p:cNvSpPr txBox="1">
            <a:spLocks/>
          </p:cNvSpPr>
          <p:nvPr/>
        </p:nvSpPr>
        <p:spPr>
          <a:xfrm>
            <a:off x="2819400" y="3018661"/>
            <a:ext cx="2191643" cy="263507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ln>
                  <a:solidFill>
                    <a:schemeClr val="tx1"/>
                  </a:solidFill>
                </a:ln>
              </a:rPr>
              <a:t>Cancer Care Delivery (CCD)</a:t>
            </a:r>
          </a:p>
          <a:p>
            <a:pPr>
              <a:spcBef>
                <a:spcPts val="0"/>
              </a:spcBef>
            </a:pPr>
            <a:r>
              <a:rPr lang="en-US" sz="1600" dirty="0" smtClean="0">
                <a:ln>
                  <a:solidFill>
                    <a:schemeClr val="tx1"/>
                  </a:solidFill>
                </a:ln>
              </a:rPr>
              <a:t>Co-chairs</a:t>
            </a:r>
          </a:p>
          <a:p>
            <a:pPr>
              <a:spcBef>
                <a:spcPts val="0"/>
              </a:spcBef>
            </a:pPr>
            <a:r>
              <a:rPr lang="en-US" sz="1600" dirty="0" err="1" smtClean="0">
                <a:ln>
                  <a:solidFill>
                    <a:schemeClr val="tx1"/>
                  </a:solidFill>
                </a:ln>
              </a:rPr>
              <a:t>Ritzwoller</a:t>
            </a:r>
            <a:r>
              <a:rPr lang="en-US" sz="1600" dirty="0" smtClean="0">
                <a:ln>
                  <a:solidFill>
                    <a:schemeClr val="tx1"/>
                  </a:solidFill>
                </a:ln>
              </a:rPr>
              <a:t>/Hudson</a:t>
            </a:r>
          </a:p>
          <a:p>
            <a:pPr marL="342900" indent="-342900" algn="l">
              <a:spcBef>
                <a:spcPts val="1224"/>
              </a:spcBef>
              <a:buFont typeface="Arial" panose="020B0604020202020204" pitchFamily="34" charset="0"/>
              <a:buChar char="•"/>
            </a:pPr>
            <a:r>
              <a:rPr lang="en-US" sz="1600" dirty="0" smtClean="0">
                <a:ln>
                  <a:solidFill>
                    <a:schemeClr val="tx1"/>
                  </a:solidFill>
                </a:ln>
              </a:rPr>
              <a:t>Data infrastructure</a:t>
            </a:r>
          </a:p>
          <a:p>
            <a:pPr marL="342900" indent="-342900" algn="l">
              <a:buFont typeface="Arial" panose="020B0604020202020204" pitchFamily="34" charset="0"/>
              <a:buChar char="•"/>
            </a:pPr>
            <a:r>
              <a:rPr lang="en-US" sz="1600" dirty="0" smtClean="0">
                <a:ln>
                  <a:solidFill>
                    <a:schemeClr val="tx1"/>
                  </a:solidFill>
                </a:ln>
              </a:rPr>
              <a:t>Process of Care</a:t>
            </a:r>
          </a:p>
          <a:p>
            <a:pPr marL="342900" indent="-342900" algn="l">
              <a:buFont typeface="Arial" panose="020B0604020202020204" pitchFamily="34" charset="0"/>
              <a:buChar char="•"/>
            </a:pPr>
            <a:r>
              <a:rPr lang="en-US" sz="1600" dirty="0" smtClean="0">
                <a:ln>
                  <a:solidFill>
                    <a:schemeClr val="tx1"/>
                  </a:solidFill>
                </a:ln>
              </a:rPr>
              <a:t>Outcome Assessment</a:t>
            </a:r>
          </a:p>
          <a:p>
            <a:pPr algn="l"/>
            <a:endParaRPr lang="en-US" sz="2400" dirty="0">
              <a:ln>
                <a:solidFill>
                  <a:schemeClr val="tx1"/>
                </a:solidFill>
              </a:ln>
            </a:endParaRPr>
          </a:p>
          <a:p>
            <a:pPr algn="l"/>
            <a:endParaRPr lang="en-US" sz="2400" dirty="0" smtClean="0">
              <a:ln>
                <a:solidFill>
                  <a:schemeClr val="tx1"/>
                </a:solidFill>
              </a:ln>
            </a:endParaRPr>
          </a:p>
          <a:p>
            <a:endParaRPr lang="en-US" sz="2400" dirty="0">
              <a:ln>
                <a:solidFill>
                  <a:schemeClr val="tx1"/>
                </a:solidFill>
              </a:ln>
            </a:endParaRPr>
          </a:p>
        </p:txBody>
      </p:sp>
      <p:sp>
        <p:nvSpPr>
          <p:cNvPr id="7" name="Subtitle 2"/>
          <p:cNvSpPr txBox="1">
            <a:spLocks/>
          </p:cNvSpPr>
          <p:nvPr/>
        </p:nvSpPr>
        <p:spPr>
          <a:xfrm>
            <a:off x="5105400" y="3032268"/>
            <a:ext cx="1981200" cy="2635073"/>
          </a:xfrm>
          <a:prstGeom prst="rect">
            <a:avLst/>
          </a:prstGeom>
          <a:solidFill>
            <a:schemeClr val="bg1">
              <a:lumMod val="95000"/>
            </a:schemeClr>
          </a:solidFill>
          <a:ln>
            <a:prstDash val="dash"/>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ln>
                  <a:solidFill>
                    <a:schemeClr val="tx1"/>
                  </a:solidFill>
                </a:ln>
              </a:rPr>
              <a:t>Health Disparities*</a:t>
            </a:r>
          </a:p>
          <a:p>
            <a:pPr>
              <a:spcBef>
                <a:spcPts val="0"/>
              </a:spcBef>
            </a:pPr>
            <a:r>
              <a:rPr lang="en-US" sz="1600" dirty="0" smtClean="0">
                <a:ln>
                  <a:solidFill>
                    <a:schemeClr val="tx1"/>
                  </a:solidFill>
                </a:ln>
              </a:rPr>
              <a:t>Tri-chairs</a:t>
            </a:r>
          </a:p>
          <a:p>
            <a:pPr>
              <a:spcBef>
                <a:spcPts val="0"/>
              </a:spcBef>
            </a:pPr>
            <a:r>
              <a:rPr lang="en-US" sz="1600" dirty="0" smtClean="0">
                <a:ln>
                  <a:solidFill>
                    <a:schemeClr val="tx1"/>
                  </a:solidFill>
                </a:ln>
              </a:rPr>
              <a:t>Brown/Cook/ Yeager</a:t>
            </a:r>
          </a:p>
          <a:p>
            <a:pPr marL="342900" indent="-342900" algn="l">
              <a:spcBef>
                <a:spcPts val="1224"/>
              </a:spcBef>
              <a:buFont typeface="Arial" panose="020B0604020202020204" pitchFamily="34" charset="0"/>
              <a:buChar char="•"/>
            </a:pPr>
            <a:r>
              <a:rPr lang="en-US" sz="1600" dirty="0" smtClean="0">
                <a:ln>
                  <a:solidFill>
                    <a:schemeClr val="tx1"/>
                  </a:solidFill>
                </a:ln>
                <a:solidFill>
                  <a:schemeClr val="tx1"/>
                </a:solidFill>
              </a:rPr>
              <a:t>Cultural Competency</a:t>
            </a:r>
          </a:p>
          <a:p>
            <a:pPr marL="342900" indent="-342900" algn="l">
              <a:buFont typeface="Arial" panose="020B0604020202020204" pitchFamily="34" charset="0"/>
              <a:buChar char="•"/>
            </a:pPr>
            <a:r>
              <a:rPr lang="en-US" sz="1600" dirty="0" smtClean="0">
                <a:ln>
                  <a:solidFill>
                    <a:schemeClr val="tx1"/>
                  </a:solidFill>
                </a:ln>
                <a:solidFill>
                  <a:schemeClr val="tx1"/>
                </a:solidFill>
              </a:rPr>
              <a:t>Minority Recruitment</a:t>
            </a:r>
          </a:p>
          <a:p>
            <a:pPr marL="342900" indent="-342900" algn="l">
              <a:buFont typeface="Arial" panose="020B0604020202020204" pitchFamily="34" charset="0"/>
              <a:buChar char="•"/>
            </a:pPr>
            <a:r>
              <a:rPr lang="en-US" sz="1600" dirty="0" smtClean="0">
                <a:ln>
                  <a:solidFill>
                    <a:schemeClr val="tx1"/>
                  </a:solidFill>
                </a:ln>
                <a:solidFill>
                  <a:schemeClr val="tx1"/>
                </a:solidFill>
              </a:rPr>
              <a:t>Elderly</a:t>
            </a:r>
          </a:p>
        </p:txBody>
      </p:sp>
      <p:cxnSp>
        <p:nvCxnSpPr>
          <p:cNvPr id="12" name="Straight Connector 11"/>
          <p:cNvCxnSpPr>
            <a:stCxn id="5" idx="2"/>
            <a:endCxn id="21" idx="0"/>
          </p:cNvCxnSpPr>
          <p:nvPr/>
        </p:nvCxnSpPr>
        <p:spPr>
          <a:xfrm flipH="1">
            <a:off x="1406047" y="2653986"/>
            <a:ext cx="3101756" cy="339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2"/>
            <a:endCxn id="7" idx="0"/>
          </p:cNvCxnSpPr>
          <p:nvPr/>
        </p:nvCxnSpPr>
        <p:spPr>
          <a:xfrm>
            <a:off x="4507803" y="2653986"/>
            <a:ext cx="1588197" cy="3782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2"/>
            <a:endCxn id="6" idx="0"/>
          </p:cNvCxnSpPr>
          <p:nvPr/>
        </p:nvCxnSpPr>
        <p:spPr>
          <a:xfrm flipH="1">
            <a:off x="3915222" y="2653986"/>
            <a:ext cx="592581" cy="364675"/>
          </a:xfrm>
          <a:prstGeom prst="line">
            <a:avLst/>
          </a:prstGeom>
        </p:spPr>
        <p:style>
          <a:lnRef idx="1">
            <a:schemeClr val="accent1"/>
          </a:lnRef>
          <a:fillRef idx="0">
            <a:schemeClr val="accent1"/>
          </a:fillRef>
          <a:effectRef idx="0">
            <a:schemeClr val="accent1"/>
          </a:effectRef>
          <a:fontRef idx="minor">
            <a:schemeClr val="tx1"/>
          </a:fontRef>
        </p:style>
      </p:cxnSp>
      <p:sp>
        <p:nvSpPr>
          <p:cNvPr id="21" name="Subtitle 2"/>
          <p:cNvSpPr txBox="1">
            <a:spLocks/>
          </p:cNvSpPr>
          <p:nvPr/>
        </p:nvSpPr>
        <p:spPr>
          <a:xfrm>
            <a:off x="145093" y="2993048"/>
            <a:ext cx="2521908" cy="2660687"/>
          </a:xfrm>
          <a:prstGeom prst="rect">
            <a:avLst/>
          </a:prstGeom>
          <a:solidFill>
            <a:schemeClr val="bg1"/>
          </a:solidFill>
          <a:ln>
            <a:solidFill>
              <a:srgbClr val="A2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ln>
                  <a:solidFill>
                    <a:schemeClr val="tx1"/>
                  </a:solidFill>
                </a:ln>
                <a:solidFill>
                  <a:schemeClr val="accent1"/>
                </a:solidFill>
              </a:rPr>
              <a:t>Cancer Prevention &amp; Control (CPC)</a:t>
            </a:r>
          </a:p>
          <a:p>
            <a:pPr>
              <a:spcBef>
                <a:spcPts val="0"/>
              </a:spcBef>
            </a:pPr>
            <a:r>
              <a:rPr lang="en-US" sz="1600" dirty="0" smtClean="0">
                <a:ln>
                  <a:solidFill>
                    <a:schemeClr val="tx1"/>
                  </a:solidFill>
                </a:ln>
                <a:solidFill>
                  <a:schemeClr val="accent1"/>
                </a:solidFill>
              </a:rPr>
              <a:t>Chair Kachnic</a:t>
            </a:r>
          </a:p>
          <a:p>
            <a:pPr marL="342900" indent="-342900" algn="l">
              <a:spcBef>
                <a:spcPts val="624"/>
              </a:spcBef>
              <a:buFont typeface="Arial" panose="020B0604020202020204" pitchFamily="34" charset="0"/>
              <a:buChar char="•"/>
            </a:pPr>
            <a:r>
              <a:rPr lang="en-US" sz="1600" dirty="0" smtClean="0">
                <a:ln>
                  <a:solidFill>
                    <a:schemeClr val="tx1"/>
                  </a:solidFill>
                </a:ln>
                <a:solidFill>
                  <a:schemeClr val="accent1"/>
                </a:solidFill>
              </a:rPr>
              <a:t>Symptom </a:t>
            </a:r>
            <a:r>
              <a:rPr lang="en-US" sz="1600" dirty="0" err="1" smtClean="0">
                <a:ln>
                  <a:solidFill>
                    <a:schemeClr val="tx1"/>
                  </a:solidFill>
                </a:ln>
                <a:solidFill>
                  <a:schemeClr val="accent1"/>
                </a:solidFill>
              </a:rPr>
              <a:t>Mgmt</a:t>
            </a:r>
            <a:endParaRPr lang="en-US" sz="1600" dirty="0" smtClean="0">
              <a:ln>
                <a:solidFill>
                  <a:schemeClr val="tx1"/>
                </a:solidFill>
              </a:ln>
              <a:solidFill>
                <a:schemeClr val="accent1"/>
              </a:solidFill>
            </a:endParaRPr>
          </a:p>
          <a:p>
            <a:pPr marL="800100" lvl="1" indent="-342900" algn="l">
              <a:spcBef>
                <a:spcPts val="0"/>
              </a:spcBef>
              <a:buFont typeface="Arial" panose="020B0604020202020204" pitchFamily="34" charset="0"/>
              <a:buChar char="•"/>
            </a:pPr>
            <a:r>
              <a:rPr lang="en-US" sz="1400" dirty="0" smtClean="0">
                <a:ln>
                  <a:solidFill>
                    <a:schemeClr val="tx1"/>
                  </a:solidFill>
                </a:ln>
                <a:solidFill>
                  <a:schemeClr val="accent1"/>
                </a:solidFill>
              </a:rPr>
              <a:t>Neurotoxicity</a:t>
            </a:r>
          </a:p>
          <a:p>
            <a:pPr marL="800100" lvl="1" indent="-342900" algn="l">
              <a:spcBef>
                <a:spcPts val="0"/>
              </a:spcBef>
              <a:buFont typeface="Arial" panose="020B0604020202020204" pitchFamily="34" charset="0"/>
              <a:buChar char="•"/>
            </a:pPr>
            <a:r>
              <a:rPr lang="en-US" sz="1400" dirty="0" smtClean="0">
                <a:ln>
                  <a:solidFill>
                    <a:schemeClr val="tx1"/>
                  </a:solidFill>
                </a:ln>
                <a:solidFill>
                  <a:schemeClr val="accent1"/>
                </a:solidFill>
              </a:rPr>
              <a:t>Cardiotoxicity</a:t>
            </a:r>
          </a:p>
          <a:p>
            <a:pPr marL="800100" lvl="1" indent="-342900" algn="l">
              <a:spcBef>
                <a:spcPts val="0"/>
              </a:spcBef>
              <a:buFont typeface="Arial" panose="020B0604020202020204" pitchFamily="34" charset="0"/>
              <a:buChar char="•"/>
            </a:pPr>
            <a:r>
              <a:rPr lang="en-US" sz="1400" dirty="0" smtClean="0">
                <a:ln>
                  <a:solidFill>
                    <a:schemeClr val="tx1"/>
                  </a:solidFill>
                </a:ln>
                <a:solidFill>
                  <a:schemeClr val="accent1"/>
                </a:solidFill>
              </a:rPr>
              <a:t>Lymphedema</a:t>
            </a:r>
          </a:p>
          <a:p>
            <a:pPr marL="800100" lvl="1" indent="-342900" algn="l">
              <a:spcBef>
                <a:spcPts val="0"/>
              </a:spcBef>
              <a:buFont typeface="Arial" panose="020B0604020202020204" pitchFamily="34" charset="0"/>
              <a:buChar char="•"/>
            </a:pPr>
            <a:r>
              <a:rPr lang="en-US" sz="1400" dirty="0" smtClean="0">
                <a:ln>
                  <a:solidFill>
                    <a:schemeClr val="tx1"/>
                  </a:solidFill>
                </a:ln>
                <a:solidFill>
                  <a:schemeClr val="accent1"/>
                </a:solidFill>
              </a:rPr>
              <a:t>Inflammation</a:t>
            </a:r>
          </a:p>
          <a:p>
            <a:pPr marL="342900" indent="-342900" algn="l">
              <a:buFont typeface="Arial" panose="020B0604020202020204" pitchFamily="34" charset="0"/>
              <a:buChar char="•"/>
            </a:pPr>
            <a:r>
              <a:rPr lang="en-US" sz="1600" dirty="0" smtClean="0">
                <a:ln>
                  <a:solidFill>
                    <a:schemeClr val="tx1"/>
                  </a:solidFill>
                </a:ln>
                <a:solidFill>
                  <a:schemeClr val="accent1"/>
                </a:solidFill>
              </a:rPr>
              <a:t>Prevention</a:t>
            </a:r>
          </a:p>
          <a:p>
            <a:pPr marL="342900" indent="-342900" algn="l">
              <a:buFont typeface="Arial" panose="020B0604020202020204" pitchFamily="34" charset="0"/>
              <a:buChar char="•"/>
            </a:pPr>
            <a:r>
              <a:rPr lang="en-US" sz="1600" dirty="0" smtClean="0">
                <a:ln>
                  <a:solidFill>
                    <a:schemeClr val="tx1"/>
                  </a:solidFill>
                </a:ln>
                <a:solidFill>
                  <a:schemeClr val="accent1"/>
                </a:solidFill>
              </a:rPr>
              <a:t>Survivorship</a:t>
            </a:r>
          </a:p>
          <a:p>
            <a:pPr algn="l"/>
            <a:endParaRPr lang="en-US" sz="2400" dirty="0" smtClean="0">
              <a:ln>
                <a:solidFill>
                  <a:schemeClr val="tx1"/>
                </a:solidFill>
              </a:ln>
            </a:endParaRPr>
          </a:p>
        </p:txBody>
      </p:sp>
      <p:sp>
        <p:nvSpPr>
          <p:cNvPr id="28" name="Subtitle 2"/>
          <p:cNvSpPr txBox="1">
            <a:spLocks/>
          </p:cNvSpPr>
          <p:nvPr/>
        </p:nvSpPr>
        <p:spPr>
          <a:xfrm>
            <a:off x="7218122" y="3032268"/>
            <a:ext cx="1745291" cy="3110174"/>
          </a:xfrm>
          <a:prstGeom prst="rect">
            <a:avLst/>
          </a:prstGeom>
          <a:solidFill>
            <a:schemeClr val="bg1">
              <a:lumMod val="95000"/>
            </a:schemeClr>
          </a:solidFill>
          <a:ln>
            <a:prstDash val="dash"/>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spcBef>
                <a:spcPts val="0"/>
              </a:spcBef>
            </a:pPr>
            <a:r>
              <a:rPr lang="en-US" sz="3400" dirty="0" smtClean="0">
                <a:ln>
                  <a:solidFill>
                    <a:schemeClr val="tx1"/>
                  </a:solidFill>
                </a:ln>
              </a:rPr>
              <a:t>PCOR*</a:t>
            </a:r>
          </a:p>
          <a:p>
            <a:pPr>
              <a:lnSpc>
                <a:spcPct val="120000"/>
              </a:lnSpc>
              <a:spcBef>
                <a:spcPts val="0"/>
              </a:spcBef>
            </a:pPr>
            <a:r>
              <a:rPr lang="en-US" sz="3400" dirty="0" smtClean="0">
                <a:ln>
                  <a:solidFill>
                    <a:schemeClr val="tx1"/>
                  </a:solidFill>
                </a:ln>
              </a:rPr>
              <a:t>Tri-chairs</a:t>
            </a:r>
          </a:p>
          <a:p>
            <a:pPr>
              <a:lnSpc>
                <a:spcPct val="120000"/>
              </a:lnSpc>
              <a:spcBef>
                <a:spcPts val="0"/>
              </a:spcBef>
            </a:pPr>
            <a:r>
              <a:rPr lang="en-US" sz="3400" dirty="0" smtClean="0">
                <a:ln>
                  <a:solidFill>
                    <a:schemeClr val="tx1"/>
                  </a:solidFill>
                </a:ln>
              </a:rPr>
              <a:t>Ganz/</a:t>
            </a:r>
            <a:r>
              <a:rPr lang="en-US" sz="3400" dirty="0" err="1" smtClean="0">
                <a:ln>
                  <a:solidFill>
                    <a:schemeClr val="tx1"/>
                  </a:solidFill>
                </a:ln>
              </a:rPr>
              <a:t>Movsas</a:t>
            </a:r>
            <a:endParaRPr lang="en-US" sz="3400" dirty="0" smtClean="0">
              <a:ln>
                <a:solidFill>
                  <a:schemeClr val="tx1"/>
                </a:solidFill>
              </a:ln>
            </a:endParaRPr>
          </a:p>
          <a:p>
            <a:pPr>
              <a:lnSpc>
                <a:spcPct val="120000"/>
              </a:lnSpc>
              <a:spcBef>
                <a:spcPts val="0"/>
              </a:spcBef>
            </a:pPr>
            <a:r>
              <a:rPr lang="en-US" sz="3400" dirty="0" smtClean="0">
                <a:ln>
                  <a:solidFill>
                    <a:schemeClr val="tx1"/>
                  </a:solidFill>
                </a:ln>
              </a:rPr>
              <a:t>Wenzel</a:t>
            </a:r>
          </a:p>
          <a:p>
            <a:pPr marL="342900" indent="-342900" algn="l">
              <a:spcBef>
                <a:spcPts val="1224"/>
              </a:spcBef>
              <a:buFont typeface="Arial" panose="020B0604020202020204" pitchFamily="34" charset="0"/>
              <a:buChar char="•"/>
            </a:pPr>
            <a:r>
              <a:rPr lang="en-US" sz="3300" dirty="0" smtClean="0">
                <a:ln>
                  <a:solidFill>
                    <a:schemeClr val="tx1"/>
                  </a:solidFill>
                </a:ln>
              </a:rPr>
              <a:t>PROs </a:t>
            </a:r>
            <a:r>
              <a:rPr lang="en-US" sz="3300" dirty="0" err="1">
                <a:ln>
                  <a:solidFill>
                    <a:schemeClr val="tx1"/>
                  </a:solidFill>
                </a:ln>
              </a:rPr>
              <a:t>tx</a:t>
            </a:r>
            <a:r>
              <a:rPr lang="en-US" sz="3300" dirty="0">
                <a:ln>
                  <a:solidFill>
                    <a:schemeClr val="tx1"/>
                  </a:solidFill>
                </a:ln>
              </a:rPr>
              <a:t> trials</a:t>
            </a:r>
          </a:p>
          <a:p>
            <a:pPr marL="342900" indent="-342900" algn="l">
              <a:buFont typeface="Arial" panose="020B0604020202020204" pitchFamily="34" charset="0"/>
              <a:buChar char="•"/>
            </a:pPr>
            <a:r>
              <a:rPr lang="en-US" sz="3300" dirty="0" smtClean="0">
                <a:ln>
                  <a:solidFill>
                    <a:schemeClr val="tx1"/>
                  </a:solidFill>
                </a:ln>
              </a:rPr>
              <a:t>Consult </a:t>
            </a:r>
            <a:r>
              <a:rPr lang="en-US" sz="3300" dirty="0">
                <a:ln>
                  <a:solidFill>
                    <a:schemeClr val="tx1"/>
                  </a:solidFill>
                </a:ln>
              </a:rPr>
              <a:t>on PROs CPC, CCD, health disparities  </a:t>
            </a:r>
            <a:r>
              <a:rPr lang="en-US" sz="3300" dirty="0" smtClean="0">
                <a:ln>
                  <a:solidFill>
                    <a:schemeClr val="tx1"/>
                  </a:solidFill>
                </a:ln>
              </a:rPr>
              <a:t>trials</a:t>
            </a:r>
          </a:p>
          <a:p>
            <a:pPr marL="342900" indent="-342900" algn="l">
              <a:buFont typeface="Arial" panose="020B0604020202020204" pitchFamily="34" charset="0"/>
              <a:buChar char="•"/>
            </a:pPr>
            <a:r>
              <a:rPr lang="en-US" sz="3300" dirty="0" smtClean="0">
                <a:ln>
                  <a:solidFill>
                    <a:schemeClr val="tx1"/>
                  </a:solidFill>
                </a:ln>
              </a:rPr>
              <a:t>Comparative Effectiveness</a:t>
            </a:r>
            <a:endParaRPr lang="en-US" sz="3300" dirty="0">
              <a:ln>
                <a:solidFill>
                  <a:schemeClr val="tx1"/>
                </a:solidFill>
              </a:ln>
            </a:endParaRPr>
          </a:p>
          <a:p>
            <a:pPr algn="l"/>
            <a:endParaRPr lang="en-US" sz="2600" dirty="0" smtClean="0">
              <a:ln>
                <a:solidFill>
                  <a:schemeClr val="tx1"/>
                </a:solidFill>
              </a:ln>
            </a:endParaRPr>
          </a:p>
          <a:p>
            <a:pPr algn="l"/>
            <a:endParaRPr lang="en-US" sz="2600" dirty="0" smtClean="0">
              <a:ln>
                <a:solidFill>
                  <a:schemeClr val="tx1"/>
                </a:solidFill>
              </a:ln>
            </a:endParaRPr>
          </a:p>
        </p:txBody>
      </p:sp>
      <p:cxnSp>
        <p:nvCxnSpPr>
          <p:cNvPr id="29" name="Straight Connector 28"/>
          <p:cNvCxnSpPr>
            <a:stCxn id="5" idx="2"/>
            <a:endCxn id="28" idx="0"/>
          </p:cNvCxnSpPr>
          <p:nvPr/>
        </p:nvCxnSpPr>
        <p:spPr>
          <a:xfrm>
            <a:off x="4507803" y="2653986"/>
            <a:ext cx="3582965" cy="3782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581400" y="6705600"/>
            <a:ext cx="487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a:endCxn id="5" idx="0"/>
          </p:cNvCxnSpPr>
          <p:nvPr/>
        </p:nvCxnSpPr>
        <p:spPr>
          <a:xfrm>
            <a:off x="4507803" y="1886428"/>
            <a:ext cx="0" cy="197647"/>
          </a:xfrm>
          <a:prstGeom prst="line">
            <a:avLst/>
          </a:prstGeom>
        </p:spPr>
        <p:style>
          <a:lnRef idx="1">
            <a:schemeClr val="accent1"/>
          </a:lnRef>
          <a:fillRef idx="0">
            <a:schemeClr val="accent1"/>
          </a:fillRef>
          <a:effectRef idx="0">
            <a:schemeClr val="accent1"/>
          </a:effectRef>
          <a:fontRef idx="minor">
            <a:schemeClr val="tx1"/>
          </a:fontRef>
        </p:style>
      </p:cxnSp>
      <p:sp>
        <p:nvSpPr>
          <p:cNvPr id="48" name="Subtitle 2"/>
          <p:cNvSpPr txBox="1">
            <a:spLocks/>
          </p:cNvSpPr>
          <p:nvPr/>
        </p:nvSpPr>
        <p:spPr>
          <a:xfrm>
            <a:off x="1740176" y="153641"/>
            <a:ext cx="5535254" cy="715636"/>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ln>
                  <a:solidFill>
                    <a:schemeClr val="tx1"/>
                  </a:solidFill>
                </a:ln>
              </a:rPr>
              <a:t>NRG NCORP PIs</a:t>
            </a:r>
          </a:p>
          <a:p>
            <a:r>
              <a:rPr lang="en-US" sz="1800" dirty="0" smtClean="0">
                <a:ln>
                  <a:solidFill>
                    <a:schemeClr val="tx1"/>
                  </a:solidFill>
                </a:ln>
              </a:rPr>
              <a:t>Bruner/Walker/</a:t>
            </a:r>
            <a:r>
              <a:rPr lang="en-US" sz="1800" dirty="0" err="1" smtClean="0">
                <a:ln>
                  <a:solidFill>
                    <a:schemeClr val="tx1"/>
                  </a:solidFill>
                </a:ln>
              </a:rPr>
              <a:t>Wickerham</a:t>
            </a:r>
            <a:endParaRPr lang="en-US" sz="1800" dirty="0" smtClean="0">
              <a:ln>
                <a:solidFill>
                  <a:schemeClr val="tx1"/>
                </a:solidFill>
              </a:ln>
            </a:endParaRPr>
          </a:p>
        </p:txBody>
      </p:sp>
      <p:cxnSp>
        <p:nvCxnSpPr>
          <p:cNvPr id="96" name="Straight Connector 95"/>
          <p:cNvCxnSpPr/>
          <p:nvPr/>
        </p:nvCxnSpPr>
        <p:spPr>
          <a:xfrm>
            <a:off x="4507803" y="869277"/>
            <a:ext cx="0" cy="172141"/>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588168" y="6142442"/>
            <a:ext cx="184731" cy="584775"/>
          </a:xfrm>
          <a:prstGeom prst="rect">
            <a:avLst/>
          </a:prstGeom>
          <a:noFill/>
        </p:spPr>
        <p:txBody>
          <a:bodyPr wrap="none" rtlCol="0">
            <a:spAutoFit/>
          </a:bodyPr>
          <a:lstStyle/>
          <a:p>
            <a:endParaRPr lang="en-US" sz="3200" b="1" dirty="0">
              <a:solidFill>
                <a:schemeClr val="accent1"/>
              </a:solidFill>
              <a:cs typeface="Helvetica"/>
            </a:endParaRPr>
          </a:p>
        </p:txBody>
      </p:sp>
      <p:sp>
        <p:nvSpPr>
          <p:cNvPr id="80" name="TextBox 79"/>
          <p:cNvSpPr txBox="1"/>
          <p:nvPr/>
        </p:nvSpPr>
        <p:spPr>
          <a:xfrm>
            <a:off x="1629060" y="5865653"/>
            <a:ext cx="5646370" cy="461665"/>
          </a:xfrm>
          <a:prstGeom prst="rect">
            <a:avLst/>
          </a:prstGeom>
          <a:noFill/>
        </p:spPr>
        <p:txBody>
          <a:bodyPr wrap="square" rtlCol="0">
            <a:spAutoFit/>
          </a:bodyPr>
          <a:lstStyle/>
          <a:p>
            <a:r>
              <a:rPr lang="en-US" sz="1200" dirty="0"/>
              <a:t>*Dotted line </a:t>
            </a:r>
            <a:r>
              <a:rPr lang="en-US" sz="1200" dirty="0" smtClean="0"/>
              <a:t>around Health </a:t>
            </a:r>
            <a:r>
              <a:rPr lang="en-US" sz="1200" dirty="0"/>
              <a:t>Disparities </a:t>
            </a:r>
            <a:r>
              <a:rPr lang="en-US" sz="1200" dirty="0" smtClean="0"/>
              <a:t>&amp; PCOR indicate </a:t>
            </a:r>
            <a:r>
              <a:rPr lang="en-US" sz="1200" dirty="0"/>
              <a:t>they are </a:t>
            </a:r>
            <a:r>
              <a:rPr lang="en-US" sz="1200" dirty="0" smtClean="0"/>
              <a:t>cross-</a:t>
            </a:r>
          </a:p>
          <a:p>
            <a:r>
              <a:rPr lang="en-US" sz="1200" dirty="0" smtClean="0"/>
              <a:t>cutting </a:t>
            </a:r>
            <a:r>
              <a:rPr lang="en-US" sz="1200" dirty="0"/>
              <a:t>committees (shared resources) across both CTEP </a:t>
            </a:r>
            <a:r>
              <a:rPr lang="en-US" sz="1200" dirty="0" smtClean="0"/>
              <a:t>and </a:t>
            </a:r>
            <a:r>
              <a:rPr lang="en-US" sz="1200" dirty="0"/>
              <a:t>NCORP </a:t>
            </a:r>
            <a:r>
              <a:rPr lang="en-US" sz="1200" dirty="0" smtClean="0"/>
              <a:t>grants. </a:t>
            </a:r>
            <a:endParaRPr lang="en-US" sz="1200" b="1" dirty="0">
              <a:solidFill>
                <a:schemeClr val="accent1"/>
              </a:solidFill>
              <a:cs typeface="Helvetica"/>
            </a:endParaRPr>
          </a:p>
        </p:txBody>
      </p:sp>
    </p:spTree>
    <p:extLst>
      <p:ext uri="{BB962C8B-B14F-4D97-AF65-F5344CB8AC3E}">
        <p14:creationId xmlns:p14="http://schemas.microsoft.com/office/powerpoint/2010/main" val="2412776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smtClean="0"/>
              <a:t>Navigating NRG </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l="18100" r="11826"/>
          <a:stretch>
            <a:fillRect/>
          </a:stretch>
        </p:blipFill>
        <p:spPr bwMode="auto">
          <a:xfrm>
            <a:off x="4724400" y="1447800"/>
            <a:ext cx="3886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36E44C3-9E2A-414E-988C-352B59D2B5DD}"/>
              </a:ext>
            </a:extLst>
          </p:cNvPr>
          <p:cNvSpPr txBox="1"/>
          <p:nvPr/>
        </p:nvSpPr>
        <p:spPr>
          <a:xfrm>
            <a:off x="685800" y="1501775"/>
            <a:ext cx="3505200" cy="3786188"/>
          </a:xfrm>
          <a:prstGeom prst="rect">
            <a:avLst/>
          </a:prstGeom>
          <a:noFill/>
        </p:spPr>
        <p:txBody>
          <a:bodyPr>
            <a:spAutoFit/>
          </a:bodyPr>
          <a:lstStyle/>
          <a:p>
            <a:pPr marL="342900" indent="-342900" eaLnBrk="1" hangingPunct="1">
              <a:buFont typeface="Arial" panose="020B0604020202020204" pitchFamily="34" charset="0"/>
              <a:buChar char="•"/>
              <a:defRPr/>
            </a:pPr>
            <a:r>
              <a:rPr lang="en-US" sz="2400" dirty="0"/>
              <a:t>General Advice</a:t>
            </a:r>
          </a:p>
          <a:p>
            <a:pPr marL="742950" lvl="1" indent="-285750" eaLnBrk="1" hangingPunct="1">
              <a:buFont typeface="Arial" panose="020B0604020202020204" pitchFamily="34" charset="0"/>
              <a:buChar char="•"/>
              <a:defRPr/>
            </a:pPr>
            <a:r>
              <a:rPr lang="en-US" sz="2400" dirty="0"/>
              <a:t>Clinical trial development</a:t>
            </a:r>
          </a:p>
          <a:p>
            <a:pPr marL="742950" lvl="1" indent="-285750" eaLnBrk="1" hangingPunct="1">
              <a:buFont typeface="Arial" panose="020B0604020202020204" pitchFamily="34" charset="0"/>
              <a:buChar char="•"/>
              <a:defRPr/>
            </a:pPr>
            <a:r>
              <a:rPr lang="en-US" sz="2400" dirty="0"/>
              <a:t>What is unique about NRG</a:t>
            </a:r>
          </a:p>
          <a:p>
            <a:pPr marL="285750" indent="-285750" eaLnBrk="1" hangingPunct="1">
              <a:buFont typeface="Arial" panose="020B0604020202020204" pitchFamily="34" charset="0"/>
              <a:buChar char="•"/>
              <a:defRPr/>
            </a:pPr>
            <a:endParaRPr lang="en-US" sz="2400" dirty="0"/>
          </a:p>
          <a:p>
            <a:pPr marL="342900" indent="-342900" eaLnBrk="1" hangingPunct="1">
              <a:buFont typeface="Arial" panose="020B0604020202020204" pitchFamily="34" charset="0"/>
              <a:buChar char="•"/>
              <a:defRPr/>
            </a:pPr>
            <a:r>
              <a:rPr lang="en-US" sz="2400" dirty="0"/>
              <a:t>Practical Tips</a:t>
            </a:r>
          </a:p>
          <a:p>
            <a:pPr marL="800100" lvl="1" indent="-342900" eaLnBrk="1" hangingPunct="1">
              <a:buFont typeface="Arial" panose="020B0604020202020204" pitchFamily="34" charset="0"/>
              <a:buChar char="•"/>
              <a:defRPr/>
            </a:pPr>
            <a:r>
              <a:rPr lang="en-US" sz="2400" dirty="0"/>
              <a:t>What you can do </a:t>
            </a:r>
            <a:r>
              <a:rPr lang="en-US" sz="2400" i="1" dirty="0"/>
              <a:t>this</a:t>
            </a:r>
            <a:r>
              <a:rPr lang="en-US" sz="2400" dirty="0"/>
              <a:t> meeting</a:t>
            </a:r>
          </a:p>
          <a:p>
            <a:pPr eaLnBrk="1" hangingPunct="1">
              <a:defRPr/>
            </a:pPr>
            <a:endParaRPr lang="en-US" sz="2400" dirty="0"/>
          </a:p>
        </p:txBody>
      </p:sp>
    </p:spTree>
    <p:extLst>
      <p:ext uri="{BB962C8B-B14F-4D97-AF65-F5344CB8AC3E}">
        <p14:creationId xmlns:p14="http://schemas.microsoft.com/office/powerpoint/2010/main" val="42688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0C78AB4E-1DC1-C44A-AE1B-3C6EBFEB384D}"/>
              </a:ext>
            </a:extLst>
          </p:cNvPr>
          <p:cNvSpPr/>
          <p:nvPr/>
        </p:nvSpPr>
        <p:spPr>
          <a:xfrm>
            <a:off x="1981195" y="2209798"/>
            <a:ext cx="969684" cy="969684"/>
          </a:xfrm>
          <a:prstGeom prst="roundRect">
            <a:avLst>
              <a:gd name="adj" fmla="val 1000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Rounded Rectangle 14">
            <a:extLst>
              <a:ext uri="{FF2B5EF4-FFF2-40B4-BE49-F238E27FC236}">
                <a16:creationId xmlns:a16="http://schemas.microsoft.com/office/drawing/2014/main" id="{1E20E905-9593-5F41-80FC-9CCEB15BCE44}"/>
              </a:ext>
            </a:extLst>
          </p:cNvPr>
          <p:cNvSpPr/>
          <p:nvPr/>
        </p:nvSpPr>
        <p:spPr>
          <a:xfrm>
            <a:off x="3488016" y="2209798"/>
            <a:ext cx="969684" cy="969684"/>
          </a:xfrm>
          <a:prstGeom prst="roundRect">
            <a:avLst>
              <a:gd name="adj" fmla="val 1000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8" name="Rounded Rectangle 17">
            <a:extLst>
              <a:ext uri="{FF2B5EF4-FFF2-40B4-BE49-F238E27FC236}">
                <a16:creationId xmlns:a16="http://schemas.microsoft.com/office/drawing/2014/main" id="{5A692ED5-26F7-A240-AC1E-0577D8445628}"/>
              </a:ext>
            </a:extLst>
          </p:cNvPr>
          <p:cNvSpPr/>
          <p:nvPr/>
        </p:nvSpPr>
        <p:spPr>
          <a:xfrm>
            <a:off x="4952995" y="2209798"/>
            <a:ext cx="969684" cy="969684"/>
          </a:xfrm>
          <a:prstGeom prst="roundRect">
            <a:avLst>
              <a:gd name="adj" fmla="val 1000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307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3" y="2058988"/>
            <a:ext cx="149066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Clinical Trial Development</a:t>
            </a:r>
          </a:p>
          <a:p>
            <a:r>
              <a:rPr lang="en-US" altLang="en-US" smtClean="0"/>
              <a:t>Very Brief Overview</a:t>
            </a:r>
          </a:p>
        </p:txBody>
      </p:sp>
      <p:pic>
        <p:nvPicPr>
          <p:cNvPr id="30733" name="Picture 4"/>
          <p:cNvPicPr>
            <a:picLocks noChangeAspect="1" noChangeArrowheads="1"/>
          </p:cNvPicPr>
          <p:nvPr/>
        </p:nvPicPr>
        <p:blipFill>
          <a:blip r:embed="rId4">
            <a:extLst>
              <a:ext uri="{28A0092B-C50C-407E-A947-70E740481C1C}">
                <a14:useLocalDpi xmlns:a14="http://schemas.microsoft.com/office/drawing/2010/main" val="0"/>
              </a:ext>
            </a:extLst>
          </a:blip>
          <a:srcRect r="12778"/>
          <a:stretch>
            <a:fillRect/>
          </a:stretch>
        </p:blipFill>
        <p:spPr bwMode="auto">
          <a:xfrm>
            <a:off x="53975" y="1676400"/>
            <a:ext cx="13938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D00AA8EE-BC22-8048-9F08-A916D02997DD}"/>
              </a:ext>
            </a:extLst>
          </p:cNvPr>
          <p:cNvSpPr/>
          <p:nvPr/>
        </p:nvSpPr>
        <p:spPr>
          <a:xfrm>
            <a:off x="488779" y="3311263"/>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a:lstStyle>
            <a:lvl1pPr defTabSz="533400">
              <a:defRPr>
                <a:solidFill>
                  <a:schemeClr val="tx1"/>
                </a:solidFill>
                <a:latin typeface="Arial" panose="020B0604020202020204" pitchFamily="34" charset="0"/>
                <a:cs typeface="Arial" panose="020B0604020202020204" pitchFamily="34" charset="0"/>
              </a:defRPr>
            </a:lvl1pPr>
            <a:lvl2pPr marL="57150" indent="-57150" defTabSz="533400">
              <a:defRPr>
                <a:solidFill>
                  <a:schemeClr val="tx1"/>
                </a:solidFill>
                <a:latin typeface="Arial" panose="020B0604020202020204" pitchFamily="34" charset="0"/>
                <a:cs typeface="Arial" panose="020B0604020202020204" pitchFamily="34" charset="0"/>
              </a:defRPr>
            </a:lvl2pPr>
            <a:lvl3pPr marL="1143000" indent="-228600" defTabSz="533400">
              <a:defRPr>
                <a:solidFill>
                  <a:schemeClr val="tx1"/>
                </a:solidFill>
                <a:latin typeface="Arial" panose="020B0604020202020204" pitchFamily="34" charset="0"/>
                <a:cs typeface="Arial" panose="020B0604020202020204" pitchFamily="34" charset="0"/>
              </a:defRPr>
            </a:lvl3pPr>
            <a:lvl4pPr marL="1600200" indent="-228600" defTabSz="533400">
              <a:defRPr>
                <a:solidFill>
                  <a:schemeClr val="tx1"/>
                </a:solidFill>
                <a:latin typeface="Arial" panose="020B0604020202020204" pitchFamily="34" charset="0"/>
                <a:cs typeface="Arial" panose="020B0604020202020204" pitchFamily="34" charset="0"/>
              </a:defRPr>
            </a:lvl4pPr>
            <a:lvl5pPr marL="2057400" indent="-228600" defTabSz="533400">
              <a:defRPr>
                <a:solidFill>
                  <a:schemeClr val="tx1"/>
                </a:solidFill>
                <a:latin typeface="Arial" panose="020B0604020202020204" pitchFamily="34" charset="0"/>
                <a:cs typeface="Arial" panose="020B0604020202020204" pitchFamily="34" charset="0"/>
              </a:defRPr>
            </a:lvl5pPr>
            <a:lvl6pPr marL="2514600" indent="-228600" defTabSz="5334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334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334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334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Aft>
                <a:spcPct val="35000"/>
              </a:spcAft>
              <a:defRPr/>
            </a:pPr>
            <a:r>
              <a:rPr lang="en-US" altLang="en-US" sz="1400">
                <a:solidFill>
                  <a:srgbClr val="FFFFFF"/>
                </a:solidFill>
              </a:rPr>
              <a:t>Initial Concept</a:t>
            </a:r>
          </a:p>
          <a:p>
            <a:pPr lvl="1">
              <a:lnSpc>
                <a:spcPct val="90000"/>
              </a:lnSpc>
              <a:spcAft>
                <a:spcPct val="15000"/>
              </a:spcAft>
              <a:buFontTx/>
              <a:buChar char="•"/>
              <a:defRPr/>
            </a:pPr>
            <a:r>
              <a:rPr lang="en-US" altLang="en-US" sz="900">
                <a:solidFill>
                  <a:srgbClr val="FFFFFF"/>
                </a:solidFill>
              </a:rPr>
              <a:t>Subcommittee</a:t>
            </a:r>
          </a:p>
        </p:txBody>
      </p:sp>
      <p:sp>
        <p:nvSpPr>
          <p:cNvPr id="13" name="Freeform 12">
            <a:extLst>
              <a:ext uri="{FF2B5EF4-FFF2-40B4-BE49-F238E27FC236}">
                <a16:creationId xmlns:a16="http://schemas.microsoft.com/office/drawing/2014/main" id="{B16DF494-2FE8-AE46-9C2D-9D7E34A11CD5}"/>
              </a:ext>
            </a:extLst>
          </p:cNvPr>
          <p:cNvSpPr/>
          <p:nvPr/>
        </p:nvSpPr>
        <p:spPr>
          <a:xfrm>
            <a:off x="2006310" y="3311263"/>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spcCol="1270" anchor="ctr"/>
          <a:lstStyle/>
          <a:p>
            <a:pPr algn="ctr" defTabSz="533400">
              <a:lnSpc>
                <a:spcPct val="90000"/>
              </a:lnSpc>
              <a:spcAft>
                <a:spcPct val="35000"/>
              </a:spcAft>
              <a:defRPr/>
            </a:pPr>
            <a:r>
              <a:rPr lang="en-US" sz="1300" dirty="0"/>
              <a:t>Review at Disease-Specific Committee</a:t>
            </a:r>
          </a:p>
        </p:txBody>
      </p:sp>
      <p:sp>
        <p:nvSpPr>
          <p:cNvPr id="16" name="Freeform 15">
            <a:extLst>
              <a:ext uri="{FF2B5EF4-FFF2-40B4-BE49-F238E27FC236}">
                <a16:creationId xmlns:a16="http://schemas.microsoft.com/office/drawing/2014/main" id="{2ECC40BC-8B98-0E4F-985D-906F66C5ED17}"/>
              </a:ext>
            </a:extLst>
          </p:cNvPr>
          <p:cNvSpPr/>
          <p:nvPr/>
        </p:nvSpPr>
        <p:spPr>
          <a:xfrm>
            <a:off x="3509660" y="3311263"/>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spcCol="1270" anchor="ctr"/>
          <a:lstStyle/>
          <a:p>
            <a:pPr algn="ctr" defTabSz="533400">
              <a:lnSpc>
                <a:spcPct val="90000"/>
              </a:lnSpc>
              <a:spcAft>
                <a:spcPct val="35000"/>
              </a:spcAft>
              <a:defRPr/>
            </a:pPr>
            <a:r>
              <a:rPr lang="en-US" sz="1200" dirty="0"/>
              <a:t>Review at NRG Committees</a:t>
            </a:r>
          </a:p>
        </p:txBody>
      </p:sp>
      <p:sp>
        <p:nvSpPr>
          <p:cNvPr id="30" name="Circular Arrow 29">
            <a:extLst>
              <a:ext uri="{FF2B5EF4-FFF2-40B4-BE49-F238E27FC236}">
                <a16:creationId xmlns:a16="http://schemas.microsoft.com/office/drawing/2014/main" id="{A390871F-AD1D-5D4C-B2E0-5C9BC846D1FA}"/>
              </a:ext>
            </a:extLst>
          </p:cNvPr>
          <p:cNvSpPr/>
          <p:nvPr/>
        </p:nvSpPr>
        <p:spPr>
          <a:xfrm rot="11066733">
            <a:off x="6826250" y="3949700"/>
            <a:ext cx="1603375" cy="14351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1" name="Circular Arrow 30">
            <a:extLst>
              <a:ext uri="{FF2B5EF4-FFF2-40B4-BE49-F238E27FC236}">
                <a16:creationId xmlns:a16="http://schemas.microsoft.com/office/drawing/2014/main" id="{A81EA73A-E6C7-894D-8C86-3D8CDF24442C}"/>
              </a:ext>
            </a:extLst>
          </p:cNvPr>
          <p:cNvSpPr/>
          <p:nvPr/>
        </p:nvSpPr>
        <p:spPr>
          <a:xfrm rot="21399945">
            <a:off x="6788150" y="1055688"/>
            <a:ext cx="1601788" cy="143668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30745"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38" y="2209800"/>
            <a:ext cx="1104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Up-Down Arrow 34">
            <a:extLst>
              <a:ext uri="{FF2B5EF4-FFF2-40B4-BE49-F238E27FC236}">
                <a16:creationId xmlns:a16="http://schemas.microsoft.com/office/drawing/2014/main" id="{D3719593-B24B-4E4B-B665-10E78150F14E}"/>
              </a:ext>
            </a:extLst>
          </p:cNvPr>
          <p:cNvSpPr/>
          <p:nvPr/>
        </p:nvSpPr>
        <p:spPr>
          <a:xfrm rot="5400000">
            <a:off x="3267075" y="2581275"/>
            <a:ext cx="484188" cy="503713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a:extLst>
              <a:ext uri="{FF2B5EF4-FFF2-40B4-BE49-F238E27FC236}">
                <a16:creationId xmlns:a16="http://schemas.microsoft.com/office/drawing/2014/main" id="{EDA5132A-000D-7F4F-84AE-34A2FEE17055}"/>
              </a:ext>
            </a:extLst>
          </p:cNvPr>
          <p:cNvSpPr/>
          <p:nvPr/>
        </p:nvSpPr>
        <p:spPr>
          <a:xfrm>
            <a:off x="7848599" y="3321047"/>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spcCol="1270" anchor="ctr"/>
          <a:lstStyle/>
          <a:p>
            <a:pPr algn="ctr" defTabSz="533400">
              <a:lnSpc>
                <a:spcPct val="90000"/>
              </a:lnSpc>
              <a:spcAft>
                <a:spcPct val="35000"/>
              </a:spcAft>
              <a:defRPr/>
            </a:pPr>
            <a:r>
              <a:rPr lang="en-US" sz="1400" dirty="0"/>
              <a:t>First Patient on study</a:t>
            </a:r>
          </a:p>
        </p:txBody>
      </p:sp>
      <p:pic>
        <p:nvPicPr>
          <p:cNvPr id="30750"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7925" y="2403475"/>
            <a:ext cx="13763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1">
            <a:extLst>
              <a:ext uri="{FF2B5EF4-FFF2-40B4-BE49-F238E27FC236}">
                <a16:creationId xmlns:a16="http://schemas.microsoft.com/office/drawing/2014/main" id="{09BBC5D4-3128-8145-A544-E4991B4BD537}"/>
              </a:ext>
            </a:extLst>
          </p:cNvPr>
          <p:cNvSpPr/>
          <p:nvPr/>
        </p:nvSpPr>
        <p:spPr>
          <a:xfrm>
            <a:off x="6400802" y="3321047"/>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spcCol="1270" anchor="ctr"/>
          <a:lstStyle/>
          <a:p>
            <a:pPr algn="ctr" defTabSz="533400">
              <a:lnSpc>
                <a:spcPct val="90000"/>
              </a:lnSpc>
              <a:spcAft>
                <a:spcPct val="35000"/>
              </a:spcAft>
              <a:defRPr/>
            </a:pPr>
            <a:r>
              <a:rPr lang="en-US" sz="1400" dirty="0"/>
              <a:t>Submit to CTEP</a:t>
            </a:r>
          </a:p>
          <a:p>
            <a:pPr algn="ctr" defTabSz="533400">
              <a:lnSpc>
                <a:spcPct val="90000"/>
              </a:lnSpc>
              <a:spcAft>
                <a:spcPct val="35000"/>
              </a:spcAft>
              <a:defRPr/>
            </a:pPr>
            <a:endParaRPr lang="en-US" sz="1200" dirty="0"/>
          </a:p>
        </p:txBody>
      </p:sp>
      <p:sp>
        <p:nvSpPr>
          <p:cNvPr id="19" name="Freeform 18">
            <a:extLst>
              <a:ext uri="{FF2B5EF4-FFF2-40B4-BE49-F238E27FC236}">
                <a16:creationId xmlns:a16="http://schemas.microsoft.com/office/drawing/2014/main" id="{F6D621FD-E2AC-F249-ADEF-70E1D14B1069}"/>
              </a:ext>
            </a:extLst>
          </p:cNvPr>
          <p:cNvSpPr/>
          <p:nvPr/>
        </p:nvSpPr>
        <p:spPr>
          <a:xfrm>
            <a:off x="5013010" y="3311263"/>
            <a:ext cx="969684" cy="969684"/>
          </a:xfrm>
          <a:custGeom>
            <a:avLst/>
            <a:gdLst>
              <a:gd name="connsiteX0" fmla="*/ 0 w 969684"/>
              <a:gd name="connsiteY0" fmla="*/ 96968 h 969684"/>
              <a:gd name="connsiteX1" fmla="*/ 96968 w 969684"/>
              <a:gd name="connsiteY1" fmla="*/ 0 h 969684"/>
              <a:gd name="connsiteX2" fmla="*/ 872716 w 969684"/>
              <a:gd name="connsiteY2" fmla="*/ 0 h 969684"/>
              <a:gd name="connsiteX3" fmla="*/ 969684 w 969684"/>
              <a:gd name="connsiteY3" fmla="*/ 96968 h 969684"/>
              <a:gd name="connsiteX4" fmla="*/ 969684 w 969684"/>
              <a:gd name="connsiteY4" fmla="*/ 872716 h 969684"/>
              <a:gd name="connsiteX5" fmla="*/ 872716 w 969684"/>
              <a:gd name="connsiteY5" fmla="*/ 969684 h 969684"/>
              <a:gd name="connsiteX6" fmla="*/ 96968 w 969684"/>
              <a:gd name="connsiteY6" fmla="*/ 969684 h 969684"/>
              <a:gd name="connsiteX7" fmla="*/ 0 w 969684"/>
              <a:gd name="connsiteY7" fmla="*/ 872716 h 969684"/>
              <a:gd name="connsiteX8" fmla="*/ 0 w 969684"/>
              <a:gd name="connsiteY8" fmla="*/ 96968 h 96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84" h="969684">
                <a:moveTo>
                  <a:pt x="0" y="96968"/>
                </a:moveTo>
                <a:cubicBezTo>
                  <a:pt x="0" y="43414"/>
                  <a:pt x="43414" y="0"/>
                  <a:pt x="96968" y="0"/>
                </a:cubicBezTo>
                <a:lnTo>
                  <a:pt x="872716" y="0"/>
                </a:lnTo>
                <a:cubicBezTo>
                  <a:pt x="926270" y="0"/>
                  <a:pt x="969684" y="43414"/>
                  <a:pt x="969684" y="96968"/>
                </a:cubicBezTo>
                <a:lnTo>
                  <a:pt x="969684" y="872716"/>
                </a:lnTo>
                <a:cubicBezTo>
                  <a:pt x="969684" y="926270"/>
                  <a:pt x="926270" y="969684"/>
                  <a:pt x="872716" y="969684"/>
                </a:cubicBezTo>
                <a:lnTo>
                  <a:pt x="96968" y="969684"/>
                </a:lnTo>
                <a:cubicBezTo>
                  <a:pt x="43414" y="969684"/>
                  <a:pt x="0" y="926270"/>
                  <a:pt x="0" y="872716"/>
                </a:cubicBezTo>
                <a:lnTo>
                  <a:pt x="0" y="969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4121" tIns="74121" rIns="74121" bIns="74121" spcCol="1270" anchor="ctr"/>
          <a:lstStyle/>
          <a:p>
            <a:pPr algn="ctr" defTabSz="533400">
              <a:lnSpc>
                <a:spcPct val="90000"/>
              </a:lnSpc>
              <a:spcAft>
                <a:spcPct val="35000"/>
              </a:spcAft>
              <a:defRPr/>
            </a:pPr>
            <a:r>
              <a:rPr lang="en-US" sz="1400" dirty="0"/>
              <a:t>Finalize concept</a:t>
            </a:r>
          </a:p>
        </p:txBody>
      </p:sp>
      <p:pic>
        <p:nvPicPr>
          <p:cNvPr id="3075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888" y="2154238"/>
            <a:ext cx="1555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19">
            <a:extLst>
              <a:ext uri="{FF2B5EF4-FFF2-40B4-BE49-F238E27FC236}">
                <a16:creationId xmlns:a16="http://schemas.microsoft.com/office/drawing/2014/main" id="{C8A597AE-C0DB-0A46-8EDD-7771DB76929F}"/>
              </a:ext>
            </a:extLst>
          </p:cNvPr>
          <p:cNvSpPr/>
          <p:nvPr/>
        </p:nvSpPr>
        <p:spPr>
          <a:xfrm>
            <a:off x="6090023" y="2578139"/>
            <a:ext cx="167342" cy="233001"/>
          </a:xfrm>
          <a:custGeom>
            <a:avLst/>
            <a:gdLst>
              <a:gd name="connsiteX0" fmla="*/ 0 w 167342"/>
              <a:gd name="connsiteY0" fmla="*/ 46600 h 233001"/>
              <a:gd name="connsiteX1" fmla="*/ 83671 w 167342"/>
              <a:gd name="connsiteY1" fmla="*/ 46600 h 233001"/>
              <a:gd name="connsiteX2" fmla="*/ 83671 w 167342"/>
              <a:gd name="connsiteY2" fmla="*/ 0 h 233001"/>
              <a:gd name="connsiteX3" fmla="*/ 167342 w 167342"/>
              <a:gd name="connsiteY3" fmla="*/ 116501 h 233001"/>
              <a:gd name="connsiteX4" fmla="*/ 83671 w 167342"/>
              <a:gd name="connsiteY4" fmla="*/ 233001 h 233001"/>
              <a:gd name="connsiteX5" fmla="*/ 83671 w 167342"/>
              <a:gd name="connsiteY5" fmla="*/ 186401 h 233001"/>
              <a:gd name="connsiteX6" fmla="*/ 0 w 167342"/>
              <a:gd name="connsiteY6" fmla="*/ 186401 h 233001"/>
              <a:gd name="connsiteX7" fmla="*/ 0 w 167342"/>
              <a:gd name="connsiteY7" fmla="*/ 46600 h 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42" h="233001">
                <a:moveTo>
                  <a:pt x="0" y="46600"/>
                </a:moveTo>
                <a:lnTo>
                  <a:pt x="83671" y="46600"/>
                </a:lnTo>
                <a:lnTo>
                  <a:pt x="83671" y="0"/>
                </a:lnTo>
                <a:lnTo>
                  <a:pt x="167342" y="116501"/>
                </a:lnTo>
                <a:lnTo>
                  <a:pt x="83671" y="233001"/>
                </a:lnTo>
                <a:lnTo>
                  <a:pt x="83671" y="186401"/>
                </a:lnTo>
                <a:lnTo>
                  <a:pt x="0" y="186401"/>
                </a:lnTo>
                <a:lnTo>
                  <a:pt x="0" y="4660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46600" rIns="50203" bIns="46600" spcCol="1270" anchor="ctr"/>
          <a:lstStyle/>
          <a:p>
            <a:pPr algn="ctr" defTabSz="400050">
              <a:lnSpc>
                <a:spcPct val="90000"/>
              </a:lnSpc>
              <a:spcAft>
                <a:spcPct val="35000"/>
              </a:spcAft>
              <a:defRPr/>
            </a:pPr>
            <a:endParaRPr lang="en-US" sz="900"/>
          </a:p>
        </p:txBody>
      </p:sp>
      <p:sp>
        <p:nvSpPr>
          <p:cNvPr id="23" name="Freeform 22">
            <a:extLst>
              <a:ext uri="{FF2B5EF4-FFF2-40B4-BE49-F238E27FC236}">
                <a16:creationId xmlns:a16="http://schemas.microsoft.com/office/drawing/2014/main" id="{D8FD70BA-2809-1345-AADB-7CC5ED7BCE12}"/>
              </a:ext>
            </a:extLst>
          </p:cNvPr>
          <p:cNvSpPr/>
          <p:nvPr/>
        </p:nvSpPr>
        <p:spPr>
          <a:xfrm>
            <a:off x="7537825" y="2578139"/>
            <a:ext cx="167339" cy="233001"/>
          </a:xfrm>
          <a:custGeom>
            <a:avLst/>
            <a:gdLst>
              <a:gd name="connsiteX0" fmla="*/ 0 w 167339"/>
              <a:gd name="connsiteY0" fmla="*/ 46600 h 233001"/>
              <a:gd name="connsiteX1" fmla="*/ 83670 w 167339"/>
              <a:gd name="connsiteY1" fmla="*/ 46600 h 233001"/>
              <a:gd name="connsiteX2" fmla="*/ 83670 w 167339"/>
              <a:gd name="connsiteY2" fmla="*/ 0 h 233001"/>
              <a:gd name="connsiteX3" fmla="*/ 167339 w 167339"/>
              <a:gd name="connsiteY3" fmla="*/ 116501 h 233001"/>
              <a:gd name="connsiteX4" fmla="*/ 83670 w 167339"/>
              <a:gd name="connsiteY4" fmla="*/ 233001 h 233001"/>
              <a:gd name="connsiteX5" fmla="*/ 83670 w 167339"/>
              <a:gd name="connsiteY5" fmla="*/ 186401 h 233001"/>
              <a:gd name="connsiteX6" fmla="*/ 0 w 167339"/>
              <a:gd name="connsiteY6" fmla="*/ 186401 h 233001"/>
              <a:gd name="connsiteX7" fmla="*/ 0 w 167339"/>
              <a:gd name="connsiteY7" fmla="*/ 46600 h 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39" h="233001">
                <a:moveTo>
                  <a:pt x="0" y="46600"/>
                </a:moveTo>
                <a:lnTo>
                  <a:pt x="83670" y="46600"/>
                </a:lnTo>
                <a:lnTo>
                  <a:pt x="83670" y="0"/>
                </a:lnTo>
                <a:lnTo>
                  <a:pt x="167339" y="116501"/>
                </a:lnTo>
                <a:lnTo>
                  <a:pt x="83670" y="233001"/>
                </a:lnTo>
                <a:lnTo>
                  <a:pt x="83670" y="186401"/>
                </a:lnTo>
                <a:lnTo>
                  <a:pt x="0" y="186401"/>
                </a:lnTo>
                <a:lnTo>
                  <a:pt x="0" y="4660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46600" rIns="50202" bIns="46600" spcCol="1270" anchor="ctr"/>
          <a:lstStyle/>
          <a:p>
            <a:pPr algn="ctr" defTabSz="400050">
              <a:lnSpc>
                <a:spcPct val="90000"/>
              </a:lnSpc>
              <a:spcAft>
                <a:spcPct val="35000"/>
              </a:spcAft>
              <a:defRPr/>
            </a:pPr>
            <a:endParaRPr lang="en-US" sz="900"/>
          </a:p>
        </p:txBody>
      </p:sp>
      <p:sp>
        <p:nvSpPr>
          <p:cNvPr id="17" name="Freeform 16">
            <a:extLst>
              <a:ext uri="{FF2B5EF4-FFF2-40B4-BE49-F238E27FC236}">
                <a16:creationId xmlns:a16="http://schemas.microsoft.com/office/drawing/2014/main" id="{8A4A19EB-1908-BB49-942E-7DCFDB45BE99}"/>
              </a:ext>
            </a:extLst>
          </p:cNvPr>
          <p:cNvSpPr/>
          <p:nvPr/>
        </p:nvSpPr>
        <p:spPr>
          <a:xfrm>
            <a:off x="4631054" y="2578139"/>
            <a:ext cx="173353" cy="233001"/>
          </a:xfrm>
          <a:custGeom>
            <a:avLst/>
            <a:gdLst>
              <a:gd name="connsiteX0" fmla="*/ 0 w 173353"/>
              <a:gd name="connsiteY0" fmla="*/ 46600 h 233001"/>
              <a:gd name="connsiteX1" fmla="*/ 86677 w 173353"/>
              <a:gd name="connsiteY1" fmla="*/ 46600 h 233001"/>
              <a:gd name="connsiteX2" fmla="*/ 86677 w 173353"/>
              <a:gd name="connsiteY2" fmla="*/ 0 h 233001"/>
              <a:gd name="connsiteX3" fmla="*/ 173353 w 173353"/>
              <a:gd name="connsiteY3" fmla="*/ 116501 h 233001"/>
              <a:gd name="connsiteX4" fmla="*/ 86677 w 173353"/>
              <a:gd name="connsiteY4" fmla="*/ 233001 h 233001"/>
              <a:gd name="connsiteX5" fmla="*/ 86677 w 173353"/>
              <a:gd name="connsiteY5" fmla="*/ 186401 h 233001"/>
              <a:gd name="connsiteX6" fmla="*/ 0 w 173353"/>
              <a:gd name="connsiteY6" fmla="*/ 186401 h 233001"/>
              <a:gd name="connsiteX7" fmla="*/ 0 w 173353"/>
              <a:gd name="connsiteY7" fmla="*/ 46600 h 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53" h="233001">
                <a:moveTo>
                  <a:pt x="0" y="46600"/>
                </a:moveTo>
                <a:lnTo>
                  <a:pt x="86677" y="46600"/>
                </a:lnTo>
                <a:lnTo>
                  <a:pt x="86677" y="0"/>
                </a:lnTo>
                <a:lnTo>
                  <a:pt x="173353" y="116501"/>
                </a:lnTo>
                <a:lnTo>
                  <a:pt x="86677" y="233001"/>
                </a:lnTo>
                <a:lnTo>
                  <a:pt x="86677" y="186401"/>
                </a:lnTo>
                <a:lnTo>
                  <a:pt x="0" y="186401"/>
                </a:lnTo>
                <a:lnTo>
                  <a:pt x="0" y="4660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46600" rIns="52006" bIns="46600" spcCol="1270" anchor="ctr"/>
          <a:lstStyle/>
          <a:p>
            <a:pPr algn="ctr" defTabSz="400050">
              <a:lnSpc>
                <a:spcPct val="90000"/>
              </a:lnSpc>
              <a:spcAft>
                <a:spcPct val="35000"/>
              </a:spcAft>
              <a:defRPr/>
            </a:pPr>
            <a:endParaRPr lang="en-US" sz="900"/>
          </a:p>
        </p:txBody>
      </p:sp>
      <p:pic>
        <p:nvPicPr>
          <p:cNvPr id="30767"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2413" y="2165350"/>
            <a:ext cx="1079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AC4604E8-8F72-1145-8CEE-8F95BDA1571D}"/>
              </a:ext>
            </a:extLst>
          </p:cNvPr>
          <p:cNvSpPr/>
          <p:nvPr/>
        </p:nvSpPr>
        <p:spPr>
          <a:xfrm rot="21443101">
            <a:off x="3138877" y="2578139"/>
            <a:ext cx="187997" cy="233001"/>
          </a:xfrm>
          <a:custGeom>
            <a:avLst/>
            <a:gdLst>
              <a:gd name="connsiteX0" fmla="*/ 0 w 187997"/>
              <a:gd name="connsiteY0" fmla="*/ 46600 h 233001"/>
              <a:gd name="connsiteX1" fmla="*/ 93999 w 187997"/>
              <a:gd name="connsiteY1" fmla="*/ 46600 h 233001"/>
              <a:gd name="connsiteX2" fmla="*/ 93999 w 187997"/>
              <a:gd name="connsiteY2" fmla="*/ 0 h 233001"/>
              <a:gd name="connsiteX3" fmla="*/ 187997 w 187997"/>
              <a:gd name="connsiteY3" fmla="*/ 116501 h 233001"/>
              <a:gd name="connsiteX4" fmla="*/ 93999 w 187997"/>
              <a:gd name="connsiteY4" fmla="*/ 233001 h 233001"/>
              <a:gd name="connsiteX5" fmla="*/ 93999 w 187997"/>
              <a:gd name="connsiteY5" fmla="*/ 186401 h 233001"/>
              <a:gd name="connsiteX6" fmla="*/ 0 w 187997"/>
              <a:gd name="connsiteY6" fmla="*/ 186401 h 233001"/>
              <a:gd name="connsiteX7" fmla="*/ 0 w 187997"/>
              <a:gd name="connsiteY7" fmla="*/ 46600 h 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97" h="233001">
                <a:moveTo>
                  <a:pt x="0" y="46600"/>
                </a:moveTo>
                <a:lnTo>
                  <a:pt x="93999" y="46600"/>
                </a:lnTo>
                <a:lnTo>
                  <a:pt x="93999" y="0"/>
                </a:lnTo>
                <a:lnTo>
                  <a:pt x="187997" y="116501"/>
                </a:lnTo>
                <a:lnTo>
                  <a:pt x="93999" y="233001"/>
                </a:lnTo>
                <a:lnTo>
                  <a:pt x="93999" y="186401"/>
                </a:lnTo>
                <a:lnTo>
                  <a:pt x="0" y="186401"/>
                </a:lnTo>
                <a:lnTo>
                  <a:pt x="0" y="4660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1" tIns="46600" rIns="56399" bIns="46599" spcCol="1270" anchor="ctr"/>
          <a:lstStyle/>
          <a:p>
            <a:pPr algn="ctr" defTabSz="400050">
              <a:lnSpc>
                <a:spcPct val="90000"/>
              </a:lnSpc>
              <a:spcAft>
                <a:spcPct val="35000"/>
              </a:spcAft>
              <a:defRPr/>
            </a:pPr>
            <a:endParaRPr lang="en-US" sz="900"/>
          </a:p>
        </p:txBody>
      </p:sp>
      <p:sp>
        <p:nvSpPr>
          <p:cNvPr id="11" name="Freeform 10">
            <a:extLst>
              <a:ext uri="{FF2B5EF4-FFF2-40B4-BE49-F238E27FC236}">
                <a16:creationId xmlns:a16="http://schemas.microsoft.com/office/drawing/2014/main" id="{6B48DD5C-0773-7F48-9777-7F962B06913F}"/>
              </a:ext>
            </a:extLst>
          </p:cNvPr>
          <p:cNvSpPr/>
          <p:nvPr/>
        </p:nvSpPr>
        <p:spPr>
          <a:xfrm>
            <a:off x="1502276" y="2578139"/>
            <a:ext cx="194008" cy="233001"/>
          </a:xfrm>
          <a:custGeom>
            <a:avLst/>
            <a:gdLst>
              <a:gd name="connsiteX0" fmla="*/ 0 w 194008"/>
              <a:gd name="connsiteY0" fmla="*/ 46600 h 233001"/>
              <a:gd name="connsiteX1" fmla="*/ 97004 w 194008"/>
              <a:gd name="connsiteY1" fmla="*/ 46600 h 233001"/>
              <a:gd name="connsiteX2" fmla="*/ 97004 w 194008"/>
              <a:gd name="connsiteY2" fmla="*/ 0 h 233001"/>
              <a:gd name="connsiteX3" fmla="*/ 194008 w 194008"/>
              <a:gd name="connsiteY3" fmla="*/ 116501 h 233001"/>
              <a:gd name="connsiteX4" fmla="*/ 97004 w 194008"/>
              <a:gd name="connsiteY4" fmla="*/ 233001 h 233001"/>
              <a:gd name="connsiteX5" fmla="*/ 97004 w 194008"/>
              <a:gd name="connsiteY5" fmla="*/ 186401 h 233001"/>
              <a:gd name="connsiteX6" fmla="*/ 0 w 194008"/>
              <a:gd name="connsiteY6" fmla="*/ 186401 h 233001"/>
              <a:gd name="connsiteX7" fmla="*/ 0 w 194008"/>
              <a:gd name="connsiteY7" fmla="*/ 46600 h 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08" h="233001">
                <a:moveTo>
                  <a:pt x="0" y="46600"/>
                </a:moveTo>
                <a:lnTo>
                  <a:pt x="97004" y="46600"/>
                </a:lnTo>
                <a:lnTo>
                  <a:pt x="97004" y="0"/>
                </a:lnTo>
                <a:lnTo>
                  <a:pt x="194008" y="116501"/>
                </a:lnTo>
                <a:lnTo>
                  <a:pt x="97004" y="233001"/>
                </a:lnTo>
                <a:lnTo>
                  <a:pt x="97004" y="186401"/>
                </a:lnTo>
                <a:lnTo>
                  <a:pt x="0" y="186401"/>
                </a:lnTo>
                <a:lnTo>
                  <a:pt x="0" y="4660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46600" rIns="58202" bIns="46600" spcCol="1270" anchor="ctr"/>
          <a:lstStyle/>
          <a:p>
            <a:pPr algn="ctr" defTabSz="400050">
              <a:lnSpc>
                <a:spcPct val="90000"/>
              </a:lnSpc>
              <a:spcAft>
                <a:spcPct val="35000"/>
              </a:spcAft>
              <a:defRPr/>
            </a:pPr>
            <a:endParaRPr lang="en-US" sz="900"/>
          </a:p>
        </p:txBody>
      </p:sp>
    </p:spTree>
    <p:extLst>
      <p:ext uri="{BB962C8B-B14F-4D97-AF65-F5344CB8AC3E}">
        <p14:creationId xmlns:p14="http://schemas.microsoft.com/office/powerpoint/2010/main" val="3661154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1000"/>
                                        <p:tgtEl>
                                          <p:spTgt spid="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ircle(in)">
                                      <p:cBhvr>
                                        <p:cTn id="1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smtClean="0"/>
              <a:t>NRG Oncology </a:t>
            </a:r>
          </a:p>
        </p:txBody>
      </p:sp>
      <p:grpSp>
        <p:nvGrpSpPr>
          <p:cNvPr id="32771" name="Text Placeholder 2"/>
          <p:cNvGrpSpPr>
            <a:grpSpLocks noGrp="1"/>
          </p:cNvGrpSpPr>
          <p:nvPr/>
        </p:nvGrpSpPr>
        <p:grpSpPr bwMode="auto">
          <a:xfrm>
            <a:off x="469900" y="1828800"/>
            <a:ext cx="2781300" cy="3810000"/>
            <a:chOff x="296" y="1152"/>
            <a:chExt cx="1752" cy="2400"/>
          </a:xfrm>
        </p:grpSpPr>
        <p:pic>
          <p:nvPicPr>
            <p:cNvPr id="32773" name="Text Placeholder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 y="1152"/>
              <a:ext cx="175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3"/>
            <p:cNvSpPr txBox="1">
              <a:spLocks noChangeArrowheads="1"/>
            </p:cNvSpPr>
            <p:nvPr/>
          </p:nvSpPr>
          <p:spPr bwMode="auto">
            <a:xfrm>
              <a:off x="384" y="1200"/>
              <a:ext cx="1632"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Char char="•"/>
              </a:pPr>
              <a:r>
                <a:rPr lang="en-US" altLang="en-US" sz="2400">
                  <a:solidFill>
                    <a:schemeClr val="bg1"/>
                  </a:solidFill>
                </a:rPr>
                <a:t>Transparent organization</a:t>
              </a:r>
            </a:p>
            <a:p>
              <a:pPr eaLnBrk="1" hangingPunct="1">
                <a:spcBef>
                  <a:spcPct val="20000"/>
                </a:spcBef>
                <a:buFont typeface="Arial" panose="020B0604020202020204" pitchFamily="34" charset="0"/>
                <a:buChar char="•"/>
              </a:pPr>
              <a:r>
                <a:rPr lang="en-US" altLang="en-US" sz="2400">
                  <a:solidFill>
                    <a:schemeClr val="bg1"/>
                  </a:solidFill>
                </a:rPr>
                <a:t>Culture committed to mentorship</a:t>
              </a:r>
            </a:p>
            <a:p>
              <a:pPr eaLnBrk="1" hangingPunct="1">
                <a:spcBef>
                  <a:spcPct val="20000"/>
                </a:spcBef>
                <a:buFont typeface="Arial" panose="020B0604020202020204" pitchFamily="34" charset="0"/>
                <a:buChar char="•"/>
              </a:pPr>
              <a:r>
                <a:rPr lang="en-US" altLang="en-US" sz="2400" i="1">
                  <a:solidFill>
                    <a:schemeClr val="bg1"/>
                  </a:solidFill>
                </a:rPr>
                <a:t>If you look</a:t>
              </a:r>
              <a:r>
                <a:rPr lang="en-US" altLang="en-US" sz="2400">
                  <a:solidFill>
                    <a:schemeClr val="bg1"/>
                  </a:solidFill>
                </a:rPr>
                <a:t>, there are a myriad of opportunities</a:t>
              </a:r>
            </a:p>
            <a:p>
              <a:pPr eaLnBrk="1" hangingPunct="1">
                <a:spcBef>
                  <a:spcPct val="20000"/>
                </a:spcBef>
                <a:buFont typeface="Arial" panose="020B0604020202020204" pitchFamily="34" charset="0"/>
                <a:buNone/>
              </a:pPr>
              <a:endParaRPr lang="en-US" altLang="en-US" sz="2800" b="1">
                <a:solidFill>
                  <a:srgbClr val="515151"/>
                </a:solidFill>
              </a:endParaRPr>
            </a:p>
          </p:txBody>
        </p:sp>
      </p:gr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165225"/>
            <a:ext cx="5334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637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
          <p:cNvSpPr>
            <a:spLocks noGrp="1" noChangeArrowheads="1"/>
          </p:cNvSpPr>
          <p:nvPr>
            <p:ph type="body" sz="quarter" idx="10"/>
          </p:nvPr>
        </p:nvSpPr>
        <p:spPr bwMode="auto">
          <a:xfrm>
            <a:off x="1219200" y="381000"/>
            <a:ext cx="7086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smtClean="0"/>
              <a:t>NRG Oncology</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l="9911" r="11711"/>
          <a:stretch>
            <a:fillRect/>
          </a:stretch>
        </p:blipFill>
        <p:spPr bwMode="auto">
          <a:xfrm>
            <a:off x="1257300" y="1039813"/>
            <a:ext cx="66294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41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290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1"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488" y="46323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8672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c 15"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2038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21" descr="Ma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4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44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0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000"/>
                            </p:stCondLst>
                            <p:childTnLst>
                              <p:par>
                                <p:cTn id="29" presetID="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1"/>
          <p:cNvSpPr>
            <a:spLocks noGrp="1" noChangeArrowheads="1"/>
          </p:cNvSpPr>
          <p:nvPr>
            <p:ph type="body" sz="quarter" idx="10"/>
          </p:nvPr>
        </p:nvSpPr>
        <p:spPr bwMode="auto">
          <a:xfrm>
            <a:off x="1219200" y="381000"/>
            <a:ext cx="7086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NRG Oncology</a:t>
            </a:r>
          </a:p>
        </p:txBody>
      </p:sp>
      <p:sp>
        <p:nvSpPr>
          <p:cNvPr id="36867" name="Text Placeholder 2"/>
          <p:cNvSpPr>
            <a:spLocks noGrp="1" noChangeArrowheads="1"/>
          </p:cNvSpPr>
          <p:nvPr>
            <p:ph type="body" sz="quarter" idx="11"/>
          </p:nvPr>
        </p:nvSpPr>
        <p:spPr bwMode="auto">
          <a:xfrm>
            <a:off x="1457325" y="1295400"/>
            <a:ext cx="6486525"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Arial" panose="020B0604020202020204" pitchFamily="34" charset="0"/>
              <a:buChar char="•"/>
            </a:pPr>
            <a:r>
              <a:rPr lang="en-US" altLang="en-US" b="0" smtClean="0"/>
              <a:t>Meeting size, committee work… </a:t>
            </a:r>
          </a:p>
          <a:p>
            <a:pPr marL="1200150" lvl="1" indent="-457200"/>
            <a:r>
              <a:rPr lang="en-US" altLang="en-US" smtClean="0"/>
              <a:t>lend themselves to exposure to role models, thought leaders</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3200400"/>
            <a:ext cx="650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039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2438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1371600"/>
            <a:ext cx="2514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0DF0A0D-2BBD-F94A-85A4-2804B86F98D0}"/>
              </a:ext>
            </a:extLst>
          </p:cNvPr>
          <p:cNvSpPr/>
          <p:nvPr/>
        </p:nvSpPr>
        <p:spPr>
          <a:xfrm>
            <a:off x="4759325" y="0"/>
            <a:ext cx="3217863" cy="6448425"/>
          </a:xfrm>
          <a:prstGeom prst="rect">
            <a:avLst/>
          </a:prstGeom>
          <a:noFill/>
        </p:spPr>
        <p:txBody>
          <a:bodyPr>
            <a:spAutoFit/>
          </a:bodyPr>
          <a:lstStyle/>
          <a:p>
            <a:pPr algn="ctr">
              <a:defRPr/>
            </a:pPr>
            <a:r>
              <a:rPr lang="en-US" sz="41300" b="1" dirty="0">
                <a:ln w="0"/>
                <a:solidFill>
                  <a:schemeClr val="accent1"/>
                </a:solidFill>
                <a:effectLst>
                  <a:outerShdw blurRad="38100" dist="25400" dir="5400000" algn="ctr" rotWithShape="0">
                    <a:srgbClr val="6E747A">
                      <a:alpha val="43000"/>
                    </a:srgbClr>
                  </a:outerShdw>
                </a:effectLst>
              </a:rPr>
              <a:t>X</a:t>
            </a:r>
          </a:p>
        </p:txBody>
      </p:sp>
      <p:sp>
        <p:nvSpPr>
          <p:cNvPr id="5" name="Rectangle 4">
            <a:extLst>
              <a:ext uri="{FF2B5EF4-FFF2-40B4-BE49-F238E27FC236}">
                <a16:creationId xmlns:a16="http://schemas.microsoft.com/office/drawing/2014/main" id="{829F6440-ECBF-7045-B1FF-BB9232FF3661}"/>
              </a:ext>
            </a:extLst>
          </p:cNvPr>
          <p:cNvSpPr/>
          <p:nvPr/>
        </p:nvSpPr>
        <p:spPr>
          <a:xfrm>
            <a:off x="762000" y="33338"/>
            <a:ext cx="3219450" cy="6448425"/>
          </a:xfrm>
          <a:prstGeom prst="rect">
            <a:avLst/>
          </a:prstGeom>
          <a:noFill/>
        </p:spPr>
        <p:txBody>
          <a:bodyPr>
            <a:spAutoFit/>
          </a:bodyPr>
          <a:lstStyle/>
          <a:p>
            <a:pPr algn="ctr">
              <a:defRPr/>
            </a:pPr>
            <a:r>
              <a:rPr lang="en-US" sz="41300" b="1" dirty="0">
                <a:ln w="0"/>
                <a:solidFill>
                  <a:schemeClr val="accent1"/>
                </a:solidFill>
                <a:effectLst>
                  <a:outerShdw blurRad="38100" dist="25400" dir="5400000" algn="ctr" rotWithShape="0">
                    <a:srgbClr val="6E747A">
                      <a:alpha val="43000"/>
                    </a:srgbClr>
                  </a:outerShdw>
                </a:effectLst>
              </a:rPr>
              <a:t>X</a:t>
            </a:r>
          </a:p>
        </p:txBody>
      </p:sp>
      <p:sp>
        <p:nvSpPr>
          <p:cNvPr id="38918" name="Text Placeholder 1"/>
          <p:cNvSpPr>
            <a:spLocks noGrp="1" noChangeArrowheads="1"/>
          </p:cNvSpPr>
          <p:nvPr>
            <p:ph type="body" sz="quarter" idx="10"/>
          </p:nvPr>
        </p:nvSpPr>
        <p:spPr bwMode="auto">
          <a:xfrm>
            <a:off x="1219200" y="381000"/>
            <a:ext cx="7086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NRG Oncology</a:t>
            </a:r>
          </a:p>
        </p:txBody>
      </p:sp>
    </p:spTree>
    <p:extLst>
      <p:ext uri="{BB962C8B-B14F-4D97-AF65-F5344CB8AC3E}">
        <p14:creationId xmlns:p14="http://schemas.microsoft.com/office/powerpoint/2010/main" val="2195796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450" decel="100000" fill="hold"/>
                                        <p:tgtEl>
                                          <p:spTgt spid="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2"/>
          <p:cNvSpPr>
            <a:spLocks noGrp="1" noChangeArrowheads="1"/>
          </p:cNvSpPr>
          <p:nvPr>
            <p:ph type="body" sz="quarter" idx="11"/>
          </p:nvPr>
        </p:nvSpPr>
        <p:spPr bwMode="auto">
          <a:xfrm>
            <a:off x="1219200" y="1676400"/>
            <a:ext cx="7086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5400" smtClean="0"/>
              <a:t>YES</a:t>
            </a:r>
          </a:p>
        </p:txBody>
      </p:sp>
      <p:sp>
        <p:nvSpPr>
          <p:cNvPr id="40963" name="Text Placeholder 1"/>
          <p:cNvSpPr>
            <a:spLocks noGrp="1" noChangeArrowheads="1"/>
          </p:cNvSpPr>
          <p:nvPr>
            <p:ph type="body" sz="quarter" idx="10"/>
          </p:nvPr>
        </p:nvSpPr>
        <p:spPr bwMode="auto">
          <a:xfrm>
            <a:off x="1219200" y="381000"/>
            <a:ext cx="7086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NRG Oncology</a:t>
            </a:r>
          </a:p>
        </p:txBody>
      </p:sp>
    </p:spTree>
    <p:extLst>
      <p:ext uri="{BB962C8B-B14F-4D97-AF65-F5344CB8AC3E}">
        <p14:creationId xmlns:p14="http://schemas.microsoft.com/office/powerpoint/2010/main" val="2917360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FF48A3-BCAE-C34D-8E31-023B774EBF00}"/>
              </a:ext>
            </a:extLst>
          </p:cNvPr>
          <p:cNvSpPr>
            <a:spLocks noGrp="1"/>
          </p:cNvSpPr>
          <p:nvPr>
            <p:ph type="body" sz="quarter" idx="11"/>
          </p:nvPr>
        </p:nvSpPr>
        <p:spPr/>
        <p:txBody>
          <a:bodyPr/>
          <a:lstStyle/>
          <a:p>
            <a:pPr>
              <a:defRPr/>
            </a:pPr>
            <a:r>
              <a:rPr lang="en-US" dirty="0"/>
              <a:t>Process of NRG</a:t>
            </a:r>
          </a:p>
          <a:p>
            <a:pPr marL="457200" indent="-457200">
              <a:buFont typeface="Arial" panose="020B0604020202020204" pitchFamily="34" charset="0"/>
              <a:buChar char="•"/>
              <a:defRPr/>
            </a:pPr>
            <a:r>
              <a:rPr lang="en-US" dirty="0"/>
              <a:t>Get engaged</a:t>
            </a:r>
          </a:p>
          <a:p>
            <a:pPr marL="457200" indent="-457200">
              <a:buFont typeface="Arial" panose="020B0604020202020204" pitchFamily="34" charset="0"/>
              <a:buChar char="•"/>
              <a:defRPr/>
            </a:pPr>
            <a:r>
              <a:rPr lang="en-US" dirty="0"/>
              <a:t>Ask how you can help</a:t>
            </a:r>
          </a:p>
          <a:p>
            <a:pPr marL="1200150" lvl="1" indent="-457200">
              <a:defRPr/>
            </a:pPr>
            <a:r>
              <a:rPr lang="en-US" dirty="0"/>
              <a:t>Committees</a:t>
            </a:r>
          </a:p>
          <a:p>
            <a:pPr marL="1200150" lvl="1" indent="-457200">
              <a:defRPr/>
            </a:pPr>
            <a:r>
              <a:rPr lang="en-US" dirty="0"/>
              <a:t>Task forces</a:t>
            </a:r>
          </a:p>
          <a:p>
            <a:pPr marL="1200150" lvl="1" indent="-457200">
              <a:defRPr/>
            </a:pPr>
            <a:r>
              <a:rPr lang="en-US" dirty="0"/>
              <a:t>Special projects</a:t>
            </a:r>
          </a:p>
          <a:p>
            <a:pPr marL="1600200" lvl="2" indent="-457200">
              <a:defRPr/>
            </a:pPr>
            <a:r>
              <a:rPr lang="en-US" dirty="0"/>
              <a:t>Champions program</a:t>
            </a:r>
          </a:p>
          <a:p>
            <a:pPr marL="1600200" lvl="2" indent="-457200">
              <a:defRPr/>
            </a:pPr>
            <a:r>
              <a:rPr lang="en-US" dirty="0"/>
              <a:t>Other opportunities</a:t>
            </a:r>
          </a:p>
          <a:p>
            <a:pPr marL="1600200" lvl="2" indent="-457200">
              <a:defRPr/>
            </a:pPr>
            <a:endParaRPr lang="en-US" dirty="0"/>
          </a:p>
        </p:txBody>
      </p:sp>
      <p:sp>
        <p:nvSpPr>
          <p:cNvPr id="43011" name="Text Placeholder 1"/>
          <p:cNvSpPr>
            <a:spLocks noGrp="1" noChangeArrowheads="1"/>
          </p:cNvSpPr>
          <p:nvPr>
            <p:ph type="body" sz="quarter" idx="10"/>
          </p:nvPr>
        </p:nvSpPr>
        <p:spPr bwMode="auto">
          <a:xfrm>
            <a:off x="1219200" y="381000"/>
            <a:ext cx="7086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NRG Oncology</a:t>
            </a:r>
          </a:p>
        </p:txBody>
      </p:sp>
    </p:spTree>
    <p:extLst>
      <p:ext uri="{BB962C8B-B14F-4D97-AF65-F5344CB8AC3E}">
        <p14:creationId xmlns:p14="http://schemas.microsoft.com/office/powerpoint/2010/main" val="2816135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7C9A1C-311B-174D-B138-F6FDD6ED63D8}"/>
              </a:ext>
            </a:extLst>
          </p:cNvPr>
          <p:cNvSpPr>
            <a:spLocks noGrp="1"/>
          </p:cNvSpPr>
          <p:nvPr>
            <p:ph type="body" sz="quarter" idx="11"/>
          </p:nvPr>
        </p:nvSpPr>
        <p:spPr/>
        <p:txBody>
          <a:bodyPr/>
          <a:lstStyle/>
          <a:p>
            <a:pPr>
              <a:defRPr/>
            </a:pPr>
            <a:r>
              <a:rPr lang="en-US" dirty="0"/>
              <a:t>Process of NRG</a:t>
            </a:r>
          </a:p>
          <a:p>
            <a:pPr marL="457200" indent="-457200">
              <a:buFont typeface="Arial" panose="020B0604020202020204" pitchFamily="34" charset="0"/>
              <a:buChar char="•"/>
              <a:defRPr/>
            </a:pPr>
            <a:r>
              <a:rPr lang="en-US" b="0" dirty="0"/>
              <a:t>Be willing to go outside your comfort zone</a:t>
            </a:r>
          </a:p>
          <a:p>
            <a:pPr marL="457200" indent="-457200">
              <a:buFont typeface="Arial" panose="020B0604020202020204" pitchFamily="34" charset="0"/>
              <a:buChar char="•"/>
              <a:defRPr/>
            </a:pPr>
            <a:r>
              <a:rPr lang="en-US" b="0" dirty="0"/>
              <a:t>Learn to fill a need </a:t>
            </a:r>
          </a:p>
          <a:p>
            <a:pPr marL="457200" indent="-457200">
              <a:buFont typeface="Arial" panose="020B0604020202020204" pitchFamily="34" charset="0"/>
              <a:buChar char="•"/>
              <a:defRPr/>
            </a:pPr>
            <a:r>
              <a:rPr lang="en-US" b="0" dirty="0"/>
              <a:t>Pay it forward</a:t>
            </a:r>
          </a:p>
        </p:txBody>
      </p:sp>
      <p:sp>
        <p:nvSpPr>
          <p:cNvPr id="44035"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NRG Oncology</a:t>
            </a:r>
          </a:p>
        </p:txBody>
      </p:sp>
    </p:spTree>
    <p:extLst>
      <p:ext uri="{BB962C8B-B14F-4D97-AF65-F5344CB8AC3E}">
        <p14:creationId xmlns:p14="http://schemas.microsoft.com/office/powerpoint/2010/main" val="1816955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Practical Tips</a:t>
            </a:r>
          </a:p>
          <a:p>
            <a:r>
              <a:rPr lang="en-US" altLang="en-US" b="1" smtClean="0"/>
              <a:t>NRG Philadelphia 2018</a:t>
            </a:r>
          </a:p>
          <a:p>
            <a:endParaRPr lang="en-US" altLang="en-US" b="1" smtClean="0"/>
          </a:p>
        </p:txBody>
      </p:sp>
      <p:sp>
        <p:nvSpPr>
          <p:cNvPr id="46083" name="Text Placeholder 2"/>
          <p:cNvSpPr>
            <a:spLocks noGrp="1" noChangeArrowheads="1"/>
          </p:cNvSpPr>
          <p:nvPr>
            <p:ph type="body" sz="quarter" idx="11"/>
          </p:nvPr>
        </p:nvSpPr>
        <p:spPr bwMode="auto">
          <a:xfrm>
            <a:off x="457200" y="1981200"/>
            <a:ext cx="81534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Arial" panose="020B0604020202020204" pitchFamily="34" charset="0"/>
              <a:buChar char="•"/>
            </a:pPr>
            <a:r>
              <a:rPr lang="en-US" altLang="en-US" b="0" smtClean="0"/>
              <a:t>“</a:t>
            </a:r>
            <a:r>
              <a:rPr lang="en-US" altLang="en-US" sz="2400" b="0" smtClean="0"/>
              <a:t>Learn about the process of clinical trial development”</a:t>
            </a:r>
          </a:p>
          <a:p>
            <a:pPr marL="457200" indent="-457200">
              <a:buFont typeface="Arial" panose="020B0604020202020204" pitchFamily="34" charset="0"/>
              <a:buChar char="•"/>
            </a:pPr>
            <a:r>
              <a:rPr lang="en-US" altLang="en-US" sz="2400" b="0" smtClean="0"/>
              <a:t>“Sit in the back if you are not on the roster and if a side issue comes up offer to help”</a:t>
            </a:r>
          </a:p>
          <a:p>
            <a:pPr marL="457200" indent="-457200">
              <a:buFont typeface="Arial" panose="020B0604020202020204" pitchFamily="34" charset="0"/>
              <a:buChar char="•"/>
            </a:pPr>
            <a:r>
              <a:rPr lang="en-US" altLang="en-US" sz="2400" b="0" smtClean="0"/>
              <a:t>“Stick your face in it</a:t>
            </a:r>
            <a:r>
              <a:rPr lang="en-US" altLang="en-US" sz="2400" smtClean="0"/>
              <a:t>”</a:t>
            </a:r>
          </a:p>
        </p:txBody>
      </p:sp>
      <p:pic>
        <p:nvPicPr>
          <p:cNvPr id="4608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4191000"/>
            <a:ext cx="91440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442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84" y="324774"/>
            <a:ext cx="8229600" cy="730297"/>
          </a:xfrm>
        </p:spPr>
        <p:txBody>
          <a:bodyPr/>
          <a:lstStyle/>
          <a:p>
            <a:r>
              <a:rPr lang="en-US" sz="3200" b="1" dirty="0" smtClean="0">
                <a:solidFill>
                  <a:srgbClr val="A20000"/>
                </a:solidFill>
              </a:rPr>
              <a:t>CPC Core Grant Aims and Priorities</a:t>
            </a:r>
            <a:endParaRPr lang="en-US" sz="3200" b="1" dirty="0">
              <a:solidFill>
                <a:srgbClr val="A20000"/>
              </a:solidFill>
            </a:endParaRPr>
          </a:p>
        </p:txBody>
      </p:sp>
      <p:sp>
        <p:nvSpPr>
          <p:cNvPr id="3" name="Content Placeholder 2"/>
          <p:cNvSpPr>
            <a:spLocks noGrp="1"/>
          </p:cNvSpPr>
          <p:nvPr>
            <p:ph idx="1"/>
          </p:nvPr>
        </p:nvSpPr>
        <p:spPr>
          <a:xfrm>
            <a:off x="311797" y="1149565"/>
            <a:ext cx="8599440" cy="4854921"/>
          </a:xfrm>
        </p:spPr>
        <p:txBody>
          <a:bodyPr/>
          <a:lstStyle/>
          <a:p>
            <a:pPr>
              <a:spcBef>
                <a:spcPts val="1680"/>
              </a:spcBef>
            </a:pPr>
            <a:r>
              <a:rPr lang="en-US" sz="2400" dirty="0" smtClean="0">
                <a:solidFill>
                  <a:srgbClr val="565656"/>
                </a:solidFill>
              </a:rPr>
              <a:t>Cancer </a:t>
            </a:r>
            <a:r>
              <a:rPr lang="en-US" sz="2400" dirty="0">
                <a:solidFill>
                  <a:srgbClr val="565656"/>
                </a:solidFill>
              </a:rPr>
              <a:t>prevention </a:t>
            </a:r>
            <a:r>
              <a:rPr lang="en-US" sz="2400" dirty="0" smtClean="0">
                <a:solidFill>
                  <a:srgbClr val="565656"/>
                </a:solidFill>
              </a:rPr>
              <a:t>research, women’s health &amp; neurocognitive symptom management have been focused, but all concepts welcome</a:t>
            </a:r>
          </a:p>
          <a:p>
            <a:pPr>
              <a:spcBef>
                <a:spcPts val="1680"/>
              </a:spcBef>
            </a:pPr>
            <a:r>
              <a:rPr lang="en-US" sz="2400" dirty="0" smtClean="0">
                <a:solidFill>
                  <a:srgbClr val="565656"/>
                </a:solidFill>
              </a:rPr>
              <a:t>Cancer </a:t>
            </a:r>
            <a:r>
              <a:rPr lang="en-US" sz="2400" dirty="0">
                <a:solidFill>
                  <a:srgbClr val="565656"/>
                </a:solidFill>
              </a:rPr>
              <a:t>control </a:t>
            </a:r>
            <a:r>
              <a:rPr lang="en-US" sz="2400" dirty="0" smtClean="0">
                <a:solidFill>
                  <a:srgbClr val="565656"/>
                </a:solidFill>
              </a:rPr>
              <a:t>research with four symptomatic </a:t>
            </a:r>
            <a:r>
              <a:rPr lang="en-US" sz="2400" dirty="0">
                <a:solidFill>
                  <a:srgbClr val="565656"/>
                </a:solidFill>
              </a:rPr>
              <a:t>management themes of neurotoxicity, cardiotoxicity, </a:t>
            </a:r>
            <a:r>
              <a:rPr lang="en-US" sz="2400" dirty="0" smtClean="0">
                <a:solidFill>
                  <a:srgbClr val="565656"/>
                </a:solidFill>
              </a:rPr>
              <a:t>lymphedema, and </a:t>
            </a:r>
            <a:r>
              <a:rPr lang="en-US" sz="2400" dirty="0">
                <a:solidFill>
                  <a:srgbClr val="565656"/>
                </a:solidFill>
              </a:rPr>
              <a:t>inflammation (including cancer-related fatigue</a:t>
            </a:r>
            <a:r>
              <a:rPr lang="en-US" sz="2400" dirty="0" smtClean="0">
                <a:solidFill>
                  <a:srgbClr val="565656"/>
                </a:solidFill>
              </a:rPr>
              <a:t>) are prioritized </a:t>
            </a:r>
          </a:p>
          <a:p>
            <a:pPr>
              <a:spcBef>
                <a:spcPts val="1680"/>
              </a:spcBef>
            </a:pPr>
            <a:r>
              <a:rPr lang="en-US" sz="2400" dirty="0" smtClean="0">
                <a:solidFill>
                  <a:srgbClr val="565656"/>
                </a:solidFill>
              </a:rPr>
              <a:t>Survivorship </a:t>
            </a:r>
            <a:r>
              <a:rPr lang="en-US" sz="2400" dirty="0">
                <a:solidFill>
                  <a:srgbClr val="565656"/>
                </a:solidFill>
              </a:rPr>
              <a:t>and palliative care </a:t>
            </a:r>
            <a:r>
              <a:rPr lang="en-US" sz="2400" dirty="0" smtClean="0">
                <a:solidFill>
                  <a:srgbClr val="565656"/>
                </a:solidFill>
              </a:rPr>
              <a:t>interventions </a:t>
            </a:r>
          </a:p>
          <a:p>
            <a:pPr>
              <a:spcBef>
                <a:spcPts val="1680"/>
              </a:spcBef>
            </a:pPr>
            <a:r>
              <a:rPr lang="en-US" sz="2400" dirty="0" smtClean="0">
                <a:solidFill>
                  <a:srgbClr val="565656"/>
                </a:solidFill>
              </a:rPr>
              <a:t>Cancer </a:t>
            </a:r>
            <a:r>
              <a:rPr lang="en-US" sz="2400" dirty="0">
                <a:solidFill>
                  <a:srgbClr val="565656"/>
                </a:solidFill>
              </a:rPr>
              <a:t>disparity research, in collaboration with our Health Disparities Research (HDR) </a:t>
            </a:r>
            <a:r>
              <a:rPr lang="en-US" sz="2400" dirty="0" smtClean="0">
                <a:solidFill>
                  <a:srgbClr val="565656"/>
                </a:solidFill>
              </a:rPr>
              <a:t>Program</a:t>
            </a:r>
            <a:endParaRPr lang="en-US" sz="2400" dirty="0">
              <a:solidFill>
                <a:srgbClr val="565656"/>
              </a:solidFill>
            </a:endParaRPr>
          </a:p>
        </p:txBody>
      </p:sp>
    </p:spTree>
    <p:extLst>
      <p:ext uri="{BB962C8B-B14F-4D97-AF65-F5344CB8AC3E}">
        <p14:creationId xmlns:p14="http://schemas.microsoft.com/office/powerpoint/2010/main" val="814762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9906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355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1"/>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t>Questions</a:t>
            </a:r>
          </a:p>
        </p:txBody>
      </p:sp>
      <p:grpSp>
        <p:nvGrpSpPr>
          <p:cNvPr id="50179" name="Text Placeholder 2"/>
          <p:cNvGrpSpPr>
            <a:grpSpLocks noGrp="1"/>
          </p:cNvGrpSpPr>
          <p:nvPr/>
        </p:nvGrpSpPr>
        <p:grpSpPr bwMode="auto">
          <a:xfrm>
            <a:off x="533400" y="2120900"/>
            <a:ext cx="4508500" cy="1752600"/>
            <a:chOff x="336" y="1336"/>
            <a:chExt cx="2840" cy="1104"/>
          </a:xfrm>
        </p:grpSpPr>
        <p:pic>
          <p:nvPicPr>
            <p:cNvPr id="50181" name="Text Placeholder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336"/>
              <a:ext cx="284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3"/>
            <p:cNvSpPr txBox="1">
              <a:spLocks noChangeArrowheads="1"/>
            </p:cNvSpPr>
            <p:nvPr/>
          </p:nvSpPr>
          <p:spPr bwMode="auto">
            <a:xfrm>
              <a:off x="432" y="1385"/>
              <a:ext cx="268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2400">
                  <a:solidFill>
                    <a:schemeClr val="bg1"/>
                  </a:solidFill>
                </a:rPr>
                <a:t>Alexandra Thomas</a:t>
              </a:r>
            </a:p>
            <a:p>
              <a:pPr>
                <a:spcBef>
                  <a:spcPct val="20000"/>
                </a:spcBef>
                <a:buFont typeface="Arial" panose="020B0604020202020204" pitchFamily="34" charset="0"/>
                <a:buChar char="•"/>
              </a:pPr>
              <a:r>
                <a:rPr lang="en-US" altLang="en-US" sz="2400">
                  <a:solidFill>
                    <a:srgbClr val="515151"/>
                  </a:solidFill>
                  <a:hlinkClick r:id="rId3"/>
                </a:rPr>
                <a:t>althomas@wakehealth.edu</a:t>
              </a:r>
              <a:endParaRPr lang="en-US" altLang="en-US" sz="2400">
                <a:solidFill>
                  <a:srgbClr val="515151"/>
                </a:solidFill>
              </a:endParaRPr>
            </a:p>
            <a:p>
              <a:pPr>
                <a:spcBef>
                  <a:spcPct val="20000"/>
                </a:spcBef>
                <a:buFont typeface="Arial" panose="020B0604020202020204" pitchFamily="34" charset="0"/>
                <a:buChar char="•"/>
              </a:pPr>
              <a:r>
                <a:rPr lang="en-US" altLang="en-US" sz="2400">
                  <a:solidFill>
                    <a:schemeClr val="bg1"/>
                  </a:solidFill>
                </a:rPr>
                <a:t>319-530-2923</a:t>
              </a:r>
            </a:p>
            <a:p>
              <a:pPr>
                <a:spcBef>
                  <a:spcPct val="20000"/>
                </a:spcBef>
                <a:buFont typeface="Arial" panose="020B0604020202020204" pitchFamily="34" charset="0"/>
                <a:buChar char="•"/>
              </a:pPr>
              <a:endParaRPr lang="en-US" altLang="en-US" sz="2400">
                <a:solidFill>
                  <a:srgbClr val="515151"/>
                </a:solidFill>
              </a:endParaRPr>
            </a:p>
          </p:txBody>
        </p:sp>
      </p:grpSp>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19200"/>
            <a:ext cx="24384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711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1" y="1574801"/>
            <a:ext cx="7193722" cy="2985433"/>
          </a:xfrm>
          <a:prstGeom prst="rect">
            <a:avLst/>
          </a:prstGeom>
          <a:noFill/>
        </p:spPr>
        <p:txBody>
          <a:bodyPr wrap="square" rtlCol="0">
            <a:spAutoFit/>
          </a:bodyPr>
          <a:lstStyle/>
          <a:p>
            <a:pPr algn="ctr"/>
            <a:r>
              <a:rPr lang="en-US" altLang="en-US" sz="4000" dirty="0">
                <a:solidFill>
                  <a:schemeClr val="tx1">
                    <a:lumMod val="50000"/>
                  </a:schemeClr>
                </a:solidFill>
              </a:rPr>
              <a:t>Clinical Trial Development: </a:t>
            </a:r>
          </a:p>
          <a:p>
            <a:pPr algn="ctr"/>
            <a:r>
              <a:rPr lang="en-US" altLang="en-US" sz="4000" dirty="0" smtClean="0">
                <a:solidFill>
                  <a:schemeClr val="tx1">
                    <a:lumMod val="50000"/>
                  </a:schemeClr>
                </a:solidFill>
              </a:rPr>
              <a:t>NRG </a:t>
            </a:r>
            <a:r>
              <a:rPr lang="en-US" altLang="en-US" sz="4000" dirty="0">
                <a:solidFill>
                  <a:schemeClr val="tx1">
                    <a:lumMod val="50000"/>
                  </a:schemeClr>
                </a:solidFill>
              </a:rPr>
              <a:t>Processes and NCI </a:t>
            </a:r>
            <a:r>
              <a:rPr lang="en-US" altLang="en-US" sz="4000" dirty="0" smtClean="0">
                <a:solidFill>
                  <a:schemeClr val="tx1">
                    <a:lumMod val="50000"/>
                  </a:schemeClr>
                </a:solidFill>
              </a:rPr>
              <a:t>Requirements</a:t>
            </a:r>
            <a:endParaRPr lang="en-US" sz="2400" dirty="0" smtClean="0">
              <a:solidFill>
                <a:schemeClr val="tx1">
                  <a:lumMod val="50000"/>
                </a:schemeClr>
              </a:solidFill>
              <a:latin typeface="Helvetica"/>
              <a:cs typeface="Helvetica"/>
            </a:endParaRPr>
          </a:p>
          <a:p>
            <a:pPr algn="ctr"/>
            <a:endParaRPr lang="en-US" sz="2400" dirty="0" smtClean="0">
              <a:solidFill>
                <a:schemeClr val="tx2">
                  <a:lumMod val="50000"/>
                </a:schemeClr>
              </a:solidFill>
              <a:latin typeface="Helvetica"/>
              <a:cs typeface="Helvetica"/>
            </a:endParaRPr>
          </a:p>
          <a:p>
            <a:pPr algn="ctr"/>
            <a:r>
              <a:rPr lang="en-US" sz="2400" dirty="0" smtClean="0">
                <a:solidFill>
                  <a:schemeClr val="tx2">
                    <a:lumMod val="50000"/>
                  </a:schemeClr>
                </a:solidFill>
                <a:latin typeface="Helvetica"/>
                <a:cs typeface="Helvetica"/>
              </a:rPr>
              <a:t>Nancy Soto</a:t>
            </a:r>
          </a:p>
          <a:p>
            <a:pPr algn="ctr"/>
            <a:r>
              <a:rPr lang="en-US" sz="2000" dirty="0" smtClean="0">
                <a:solidFill>
                  <a:schemeClr val="tx2">
                    <a:lumMod val="50000"/>
                  </a:schemeClr>
                </a:solidFill>
                <a:latin typeface="Helvetica"/>
                <a:cs typeface="Helvetica"/>
              </a:rPr>
              <a:t>Director, Protocol Development</a:t>
            </a:r>
          </a:p>
        </p:txBody>
      </p:sp>
      <p:sp>
        <p:nvSpPr>
          <p:cNvPr id="3" name="TextBox 2"/>
          <p:cNvSpPr txBox="1"/>
          <p:nvPr/>
        </p:nvSpPr>
        <p:spPr>
          <a:xfrm>
            <a:off x="2565953" y="4712634"/>
            <a:ext cx="4195417" cy="1477328"/>
          </a:xfrm>
          <a:prstGeom prst="rect">
            <a:avLst/>
          </a:prstGeom>
          <a:noFill/>
        </p:spPr>
        <p:txBody>
          <a:bodyPr wrap="square" rtlCol="0">
            <a:spAutoFit/>
          </a:bodyPr>
          <a:lstStyle/>
          <a:p>
            <a:pPr algn="ctr"/>
            <a:endParaRPr lang="en-US" dirty="0" smtClean="0">
              <a:solidFill>
                <a:schemeClr val="tx2">
                  <a:lumMod val="50000"/>
                </a:schemeClr>
              </a:solidFill>
              <a:latin typeface="Helvetica"/>
              <a:cs typeface="Helvetica"/>
            </a:endParaRPr>
          </a:p>
          <a:p>
            <a:pPr algn="ctr"/>
            <a:r>
              <a:rPr lang="en-US" dirty="0" smtClean="0">
                <a:solidFill>
                  <a:schemeClr val="tx2">
                    <a:lumMod val="50000"/>
                  </a:schemeClr>
                </a:solidFill>
                <a:latin typeface="Helvetica"/>
                <a:cs typeface="Helvetica"/>
              </a:rPr>
              <a:t>New Investigators - Clinical Trials 101 Education Session</a:t>
            </a:r>
            <a:endParaRPr lang="en-US" dirty="0">
              <a:solidFill>
                <a:schemeClr val="tx2">
                  <a:lumMod val="50000"/>
                </a:schemeClr>
              </a:solidFill>
              <a:latin typeface="Helvetica"/>
              <a:cs typeface="Helvetica"/>
            </a:endParaRPr>
          </a:p>
          <a:p>
            <a:pPr algn="ctr"/>
            <a:r>
              <a:rPr lang="en-US" dirty="0" smtClean="0">
                <a:solidFill>
                  <a:schemeClr val="tx2">
                    <a:lumMod val="50000"/>
                  </a:schemeClr>
                </a:solidFill>
                <a:latin typeface="Helvetica"/>
                <a:cs typeface="Helvetica"/>
              </a:rPr>
              <a:t>July 12, 2018</a:t>
            </a:r>
            <a:endParaRPr lang="en-US" dirty="0">
              <a:solidFill>
                <a:schemeClr val="tx2">
                  <a:lumMod val="50000"/>
                </a:schemeClr>
              </a:solidFill>
              <a:latin typeface="Helvetica"/>
              <a:cs typeface="Helvetica"/>
            </a:endParaRPr>
          </a:p>
          <a:p>
            <a:endParaRPr lang="en-US" dirty="0"/>
          </a:p>
        </p:txBody>
      </p:sp>
    </p:spTree>
    <p:extLst>
      <p:ext uri="{BB962C8B-B14F-4D97-AF65-F5344CB8AC3E}">
        <p14:creationId xmlns:p14="http://schemas.microsoft.com/office/powerpoint/2010/main" val="3810098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NRG review process </a:t>
            </a:r>
          </a:p>
          <a:p>
            <a:pPr lvl="1"/>
            <a:r>
              <a:rPr lang="en-US" dirty="0" smtClean="0"/>
              <a:t>Concept and protocol</a:t>
            </a:r>
            <a:endParaRPr lang="en-US" dirty="0"/>
          </a:p>
          <a:p>
            <a:r>
              <a:rPr lang="en-US" dirty="0" smtClean="0"/>
              <a:t>Role of the Protocol Administrator</a:t>
            </a:r>
          </a:p>
          <a:p>
            <a:r>
              <a:rPr lang="en-US" dirty="0" smtClean="0"/>
              <a:t>Role of the Study Chair</a:t>
            </a:r>
          </a:p>
          <a:p>
            <a:r>
              <a:rPr lang="en-US" dirty="0" smtClean="0"/>
              <a:t>NCI review process</a:t>
            </a:r>
          </a:p>
          <a:p>
            <a:endParaRPr lang="en-US" dirty="0"/>
          </a:p>
        </p:txBody>
      </p:sp>
    </p:spTree>
    <p:extLst>
      <p:ext uri="{BB962C8B-B14F-4D97-AF65-F5344CB8AC3E}">
        <p14:creationId xmlns:p14="http://schemas.microsoft.com/office/powerpoint/2010/main" val="1374675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63561"/>
          </a:xfrm>
        </p:spPr>
        <p:txBody>
          <a:bodyPr/>
          <a:lstStyle/>
          <a:p>
            <a:r>
              <a:rPr lang="en-US" altLang="en-US" sz="3200" b="1" dirty="0">
                <a:solidFill>
                  <a:schemeClr val="tx1">
                    <a:lumMod val="50000"/>
                  </a:schemeClr>
                </a:solidFill>
              </a:rPr>
              <a:t>NRG Oncology: Concept Development</a:t>
            </a:r>
            <a:r>
              <a:rPr lang="en-US" altLang="en-US" sz="3200" dirty="0"/>
              <a:t/>
            </a:r>
            <a:br>
              <a:rPr lang="en-US" altLang="en-US" sz="3200" dirty="0"/>
            </a:br>
            <a:endParaRPr lang="en-US" sz="3200" dirty="0"/>
          </a:p>
        </p:txBody>
      </p:sp>
      <p:sp>
        <p:nvSpPr>
          <p:cNvPr id="3" name="Content Placeholder 2"/>
          <p:cNvSpPr>
            <a:spLocks noGrp="1"/>
          </p:cNvSpPr>
          <p:nvPr>
            <p:ph idx="1"/>
          </p:nvPr>
        </p:nvSpPr>
        <p:spPr>
          <a:xfrm>
            <a:off x="457200" y="838201"/>
            <a:ext cx="8229600" cy="5041900"/>
          </a:xfrm>
        </p:spPr>
        <p:txBody>
          <a:bodyPr/>
          <a:lstStyle/>
          <a:p>
            <a:pPr>
              <a:buFont typeface="Arial" panose="020B0604020202020204" pitchFamily="34" charset="0"/>
              <a:buChar char="•"/>
            </a:pPr>
            <a:r>
              <a:rPr lang="en-US" altLang="en-US" sz="2200" dirty="0">
                <a:solidFill>
                  <a:schemeClr val="tx1">
                    <a:lumMod val="50000"/>
                  </a:schemeClr>
                </a:solidFill>
              </a:rPr>
              <a:t>Study Chair proposes research idea to </a:t>
            </a:r>
            <a:r>
              <a:rPr lang="en-US" altLang="en-US" sz="2200" dirty="0" smtClean="0">
                <a:solidFill>
                  <a:schemeClr val="tx1">
                    <a:lumMod val="50000"/>
                  </a:schemeClr>
                </a:solidFill>
              </a:rPr>
              <a:t>Disease Site Committee</a:t>
            </a:r>
            <a:endParaRPr lang="en-US" altLang="en-US" sz="2200" dirty="0">
              <a:solidFill>
                <a:schemeClr val="tx1">
                  <a:lumMod val="50000"/>
                </a:schemeClr>
              </a:solidFill>
            </a:endParaRPr>
          </a:p>
          <a:p>
            <a:pPr>
              <a:buFont typeface="Arial" panose="020B0604020202020204" pitchFamily="34" charset="0"/>
              <a:buChar char="•"/>
            </a:pPr>
            <a:r>
              <a:rPr lang="en-US" altLang="en-US" sz="2200" dirty="0">
                <a:solidFill>
                  <a:schemeClr val="tx1">
                    <a:lumMod val="50000"/>
                  </a:schemeClr>
                </a:solidFill>
              </a:rPr>
              <a:t>Disease Site Committee discusses/approves the proposed </a:t>
            </a:r>
            <a:r>
              <a:rPr lang="en-US" altLang="en-US" sz="2200" dirty="0" smtClean="0">
                <a:solidFill>
                  <a:schemeClr val="tx1">
                    <a:lumMod val="50000"/>
                  </a:schemeClr>
                </a:solidFill>
              </a:rPr>
              <a:t>study for submission to </a:t>
            </a:r>
            <a:r>
              <a:rPr lang="en-US" altLang="en-US" sz="2200" dirty="0">
                <a:solidFill>
                  <a:schemeClr val="tx1">
                    <a:lumMod val="50000"/>
                  </a:schemeClr>
                </a:solidFill>
              </a:rPr>
              <a:t>NRG Research Strategy Committee (RSC) </a:t>
            </a:r>
            <a:endParaRPr lang="en-US" altLang="en-US" sz="2200" dirty="0" smtClean="0">
              <a:solidFill>
                <a:schemeClr val="tx1">
                  <a:lumMod val="50000"/>
                </a:schemeClr>
              </a:solidFill>
            </a:endParaRPr>
          </a:p>
          <a:p>
            <a:pPr marL="742950" lvl="2" indent="-342900">
              <a:buFont typeface="Arial" panose="020B0604020202020204" pitchFamily="34" charset="0"/>
              <a:buChar char="•"/>
            </a:pPr>
            <a:r>
              <a:rPr lang="en-US" altLang="en-US" sz="2200" dirty="0">
                <a:solidFill>
                  <a:schemeClr val="tx1">
                    <a:lumMod val="50000"/>
                  </a:schemeClr>
                </a:solidFill>
              </a:rPr>
              <a:t>If this is an NCORP study it is reviewed by the </a:t>
            </a:r>
            <a:r>
              <a:rPr lang="en-US" altLang="en-US" sz="2200" dirty="0" smtClean="0">
                <a:solidFill>
                  <a:schemeClr val="tx1">
                    <a:lumMod val="50000"/>
                  </a:schemeClr>
                </a:solidFill>
              </a:rPr>
              <a:t>NRG NCORP concept review committee</a:t>
            </a:r>
          </a:p>
          <a:p>
            <a:pPr marL="342900" lvl="1" indent="-342900">
              <a:buFont typeface="Arial" panose="020B0604020202020204" pitchFamily="34" charset="0"/>
              <a:buChar char="•"/>
            </a:pPr>
            <a:r>
              <a:rPr lang="en-US" altLang="en-US" sz="2200" dirty="0">
                <a:solidFill>
                  <a:schemeClr val="tx1">
                    <a:lumMod val="50000"/>
                  </a:schemeClr>
                </a:solidFill>
              </a:rPr>
              <a:t>NRG RSC meets quarterly </a:t>
            </a:r>
            <a:r>
              <a:rPr lang="en-US" altLang="en-US" sz="2200" dirty="0" smtClean="0">
                <a:solidFill>
                  <a:schemeClr val="tx1">
                    <a:lumMod val="50000"/>
                  </a:schemeClr>
                </a:solidFill>
              </a:rPr>
              <a:t>and does a call for new concepts </a:t>
            </a:r>
            <a:endParaRPr lang="en-US" altLang="en-US" sz="2200" dirty="0">
              <a:solidFill>
                <a:schemeClr val="tx1">
                  <a:lumMod val="50000"/>
                </a:schemeClr>
              </a:solidFill>
            </a:endParaRPr>
          </a:p>
          <a:p>
            <a:pPr marL="342900" lvl="1" indent="-342900">
              <a:buFont typeface="Arial" panose="020B0604020202020204" pitchFamily="34" charset="0"/>
              <a:buChar char="•"/>
            </a:pPr>
            <a:r>
              <a:rPr lang="en-US" altLang="en-US" sz="2200" dirty="0" smtClean="0">
                <a:solidFill>
                  <a:schemeClr val="tx1">
                    <a:lumMod val="50000"/>
                  </a:schemeClr>
                </a:solidFill>
              </a:rPr>
              <a:t>Disease Site Chair sends concept and NRG review form to their respective Protocol Development Office for submission to the next RSC</a:t>
            </a:r>
          </a:p>
          <a:p>
            <a:pPr marL="342900" lvl="1" indent="-342900">
              <a:buFont typeface="Arial" panose="020B0604020202020204" pitchFamily="34" charset="0"/>
              <a:buChar char="•"/>
            </a:pPr>
            <a:r>
              <a:rPr lang="en-US" sz="2200" dirty="0" smtClean="0">
                <a:solidFill>
                  <a:schemeClr val="tx1">
                    <a:lumMod val="50000"/>
                  </a:schemeClr>
                </a:solidFill>
              </a:rPr>
              <a:t>The </a:t>
            </a:r>
            <a:r>
              <a:rPr lang="en-US" sz="2200" dirty="0">
                <a:solidFill>
                  <a:schemeClr val="tx1">
                    <a:lumMod val="50000"/>
                  </a:schemeClr>
                </a:solidFill>
              </a:rPr>
              <a:t>NRG review form includes both RT and DI logistical </a:t>
            </a:r>
            <a:r>
              <a:rPr lang="en-US" sz="2200" dirty="0" smtClean="0">
                <a:solidFill>
                  <a:schemeClr val="tx1">
                    <a:lumMod val="50000"/>
                  </a:schemeClr>
                </a:solidFill>
              </a:rPr>
              <a:t>questions </a:t>
            </a:r>
            <a:endParaRPr lang="en-US" sz="2200" dirty="0">
              <a:solidFill>
                <a:schemeClr val="tx1">
                  <a:lumMod val="50000"/>
                </a:schemeClr>
              </a:solidFill>
            </a:endParaRPr>
          </a:p>
        </p:txBody>
      </p:sp>
    </p:spTree>
    <p:extLst>
      <p:ext uri="{BB962C8B-B14F-4D97-AF65-F5344CB8AC3E}">
        <p14:creationId xmlns:p14="http://schemas.microsoft.com/office/powerpoint/2010/main" val="1852958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7862"/>
          </a:xfrm>
        </p:spPr>
        <p:txBody>
          <a:bodyPr/>
          <a:lstStyle/>
          <a:p>
            <a:r>
              <a:rPr lang="en-US" sz="3600" b="1" dirty="0">
                <a:solidFill>
                  <a:schemeClr val="tx2">
                    <a:lumMod val="50000"/>
                  </a:schemeClr>
                </a:solidFill>
              </a:rPr>
              <a:t>Concept Development - Continued</a:t>
            </a:r>
            <a:endParaRPr lang="en-US" sz="3600" dirty="0"/>
          </a:p>
        </p:txBody>
      </p:sp>
      <p:sp>
        <p:nvSpPr>
          <p:cNvPr id="3" name="Content Placeholder 2"/>
          <p:cNvSpPr>
            <a:spLocks noGrp="1"/>
          </p:cNvSpPr>
          <p:nvPr>
            <p:ph idx="1"/>
          </p:nvPr>
        </p:nvSpPr>
        <p:spPr>
          <a:xfrm>
            <a:off x="457200" y="952500"/>
            <a:ext cx="8229600" cy="4995863"/>
          </a:xfrm>
        </p:spPr>
        <p:txBody>
          <a:bodyPr/>
          <a:lstStyle/>
          <a:p>
            <a:r>
              <a:rPr lang="en-US" altLang="en-US" sz="2200" dirty="0" smtClean="0">
                <a:solidFill>
                  <a:schemeClr val="tx1">
                    <a:lumMod val="50000"/>
                  </a:schemeClr>
                </a:solidFill>
              </a:rPr>
              <a:t>Protocol Administrator circulates these forms to appropriate committee liaisons for review/comment</a:t>
            </a:r>
          </a:p>
          <a:p>
            <a:pPr lvl="1"/>
            <a:r>
              <a:rPr lang="en-US" altLang="en-US" sz="1800" dirty="0" smtClean="0">
                <a:solidFill>
                  <a:schemeClr val="tx1">
                    <a:lumMod val="50000"/>
                  </a:schemeClr>
                </a:solidFill>
              </a:rPr>
              <a:t>Example of Committees/Sub-committees: Medical Oncology/Pharmacy, Radiation Oncology/Medical Physics</a:t>
            </a:r>
          </a:p>
          <a:p>
            <a:r>
              <a:rPr lang="en-US" altLang="en-US" sz="2200" dirty="0" smtClean="0">
                <a:solidFill>
                  <a:schemeClr val="tx1">
                    <a:lumMod val="50000"/>
                  </a:schemeClr>
                </a:solidFill>
              </a:rPr>
              <a:t>Concept/Review form are finalized with Chair and then submitted to Nancy Soto for inclusion on the RSC Agenda</a:t>
            </a:r>
            <a:endParaRPr lang="en-US" altLang="en-US" sz="2200" dirty="0">
              <a:solidFill>
                <a:schemeClr val="tx1">
                  <a:lumMod val="50000"/>
                </a:schemeClr>
              </a:solidFill>
            </a:endParaRPr>
          </a:p>
          <a:p>
            <a:r>
              <a:rPr lang="en-US" altLang="en-US" sz="2200" dirty="0" smtClean="0">
                <a:solidFill>
                  <a:schemeClr val="tx1">
                    <a:lumMod val="50000"/>
                  </a:schemeClr>
                </a:solidFill>
              </a:rPr>
              <a:t>Disease </a:t>
            </a:r>
            <a:r>
              <a:rPr lang="en-US" altLang="en-US" sz="2200" dirty="0">
                <a:solidFill>
                  <a:schemeClr val="tx1">
                    <a:lumMod val="50000"/>
                  </a:schemeClr>
                </a:solidFill>
              </a:rPr>
              <a:t>Site Chair </a:t>
            </a:r>
            <a:r>
              <a:rPr lang="en-US" altLang="en-US" sz="2200" dirty="0" smtClean="0">
                <a:solidFill>
                  <a:schemeClr val="tx1">
                    <a:lumMod val="50000"/>
                  </a:schemeClr>
                </a:solidFill>
              </a:rPr>
              <a:t>presents </a:t>
            </a:r>
            <a:r>
              <a:rPr lang="en-US" altLang="en-US" sz="2200" dirty="0">
                <a:solidFill>
                  <a:schemeClr val="tx1">
                    <a:lumMod val="50000"/>
                  </a:schemeClr>
                </a:solidFill>
              </a:rPr>
              <a:t>developing concept to </a:t>
            </a:r>
            <a:r>
              <a:rPr lang="en-US" altLang="en-US" sz="2200" dirty="0" smtClean="0">
                <a:solidFill>
                  <a:schemeClr val="tx1">
                    <a:lumMod val="50000"/>
                  </a:schemeClr>
                </a:solidFill>
              </a:rPr>
              <a:t>RSC</a:t>
            </a:r>
          </a:p>
          <a:p>
            <a:r>
              <a:rPr lang="en-US" altLang="en-US" sz="2200" dirty="0" smtClean="0">
                <a:solidFill>
                  <a:schemeClr val="tx1">
                    <a:lumMod val="50000"/>
                  </a:schemeClr>
                </a:solidFill>
              </a:rPr>
              <a:t>RSC members vote on concepts for scientific merit, feasibility and approval. </a:t>
            </a:r>
            <a:endParaRPr lang="en-US" altLang="en-US" sz="2200" dirty="0">
              <a:solidFill>
                <a:schemeClr val="tx1">
                  <a:lumMod val="50000"/>
                </a:schemeClr>
              </a:solidFill>
            </a:endParaRPr>
          </a:p>
          <a:p>
            <a:r>
              <a:rPr lang="en-US" altLang="en-US" sz="2200" dirty="0">
                <a:solidFill>
                  <a:schemeClr val="tx1">
                    <a:lumMod val="50000"/>
                  </a:schemeClr>
                </a:solidFill>
              </a:rPr>
              <a:t>Developing concepts approved by RSC is then sent to the NRG Concept Prioritization Advisory Committee (CPAC) for prioritization within the NRG Research portfolio.</a:t>
            </a:r>
          </a:p>
          <a:p>
            <a:r>
              <a:rPr lang="en-US" altLang="en-US" sz="2200" dirty="0">
                <a:solidFill>
                  <a:schemeClr val="tx1">
                    <a:lumMod val="50000"/>
                  </a:schemeClr>
                </a:solidFill>
              </a:rPr>
              <a:t>Protocol Administrator assists Study Chair/Study team with LOI/concept submission to CTEP/DCP.</a:t>
            </a:r>
          </a:p>
          <a:p>
            <a:endParaRPr lang="en-US" dirty="0"/>
          </a:p>
        </p:txBody>
      </p:sp>
    </p:spTree>
    <p:extLst>
      <p:ext uri="{BB962C8B-B14F-4D97-AF65-F5344CB8AC3E}">
        <p14:creationId xmlns:p14="http://schemas.microsoft.com/office/powerpoint/2010/main" val="3905323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sz="3600" b="1" dirty="0">
                <a:solidFill>
                  <a:schemeClr val="tx2">
                    <a:lumMod val="50000"/>
                  </a:schemeClr>
                </a:solidFill>
              </a:rPr>
              <a:t>Concept Development - Continued</a:t>
            </a:r>
            <a:endParaRPr lang="en-US" sz="3600" dirty="0">
              <a:solidFill>
                <a:schemeClr val="tx2">
                  <a:lumMod val="50000"/>
                </a:schemeClr>
              </a:solidFill>
            </a:endParaRPr>
          </a:p>
        </p:txBody>
      </p:sp>
      <p:sp>
        <p:nvSpPr>
          <p:cNvPr id="3" name="Rectangle 2"/>
          <p:cNvSpPr/>
          <p:nvPr/>
        </p:nvSpPr>
        <p:spPr>
          <a:xfrm>
            <a:off x="596900" y="1001743"/>
            <a:ext cx="8089900" cy="4893647"/>
          </a:xfrm>
          <a:prstGeom prst="rect">
            <a:avLst/>
          </a:prstGeom>
        </p:spPr>
        <p:txBody>
          <a:bodyPr wrap="square">
            <a:spAutoFit/>
          </a:bodyPr>
          <a:lstStyle/>
          <a:p>
            <a:r>
              <a:rPr lang="en-US" sz="2400" dirty="0">
                <a:solidFill>
                  <a:schemeClr val="tx2">
                    <a:lumMod val="50000"/>
                  </a:schemeClr>
                </a:solidFill>
              </a:rPr>
              <a:t>Role of the </a:t>
            </a:r>
            <a:r>
              <a:rPr lang="en-US" sz="2400" dirty="0" smtClean="0">
                <a:solidFill>
                  <a:schemeClr val="tx2">
                    <a:lumMod val="50000"/>
                  </a:schemeClr>
                </a:solidFill>
              </a:rPr>
              <a:t>Protocol Administrator:</a:t>
            </a:r>
            <a:endParaRPr lang="en-US" sz="2400" dirty="0">
              <a:solidFill>
                <a:schemeClr val="tx2">
                  <a:lumMod val="50000"/>
                </a:schemeClr>
              </a:solidFill>
            </a:endParaRPr>
          </a:p>
          <a:p>
            <a:pPr marL="800100" lvl="1" indent="-342900">
              <a:buFont typeface="Arial" panose="020B0604020202020204" pitchFamily="34" charset="0"/>
              <a:buChar char="•"/>
            </a:pPr>
            <a:r>
              <a:rPr lang="en-US" altLang="en-US" sz="2400" dirty="0">
                <a:solidFill>
                  <a:schemeClr val="tx2">
                    <a:lumMod val="50000"/>
                  </a:schemeClr>
                </a:solidFill>
              </a:rPr>
              <a:t>Navigates the NCI pathway; </a:t>
            </a:r>
          </a:p>
          <a:p>
            <a:pPr lvl="2"/>
            <a:r>
              <a:rPr lang="en-US" altLang="en-US" sz="2400" dirty="0">
                <a:solidFill>
                  <a:schemeClr val="tx2">
                    <a:lumMod val="50000"/>
                  </a:schemeClr>
                </a:solidFill>
              </a:rPr>
              <a:t>Is it an LOI or a concept?</a:t>
            </a:r>
          </a:p>
          <a:p>
            <a:pPr lvl="2"/>
            <a:r>
              <a:rPr lang="en-US" sz="2400" dirty="0">
                <a:solidFill>
                  <a:schemeClr val="tx2">
                    <a:lumMod val="50000"/>
                  </a:schemeClr>
                </a:solidFill>
              </a:rPr>
              <a:t>Is there a task force or does it go straight to the Steering Committee?</a:t>
            </a:r>
          </a:p>
          <a:p>
            <a:pPr lvl="2"/>
            <a:r>
              <a:rPr lang="en-US" sz="2400" dirty="0">
                <a:solidFill>
                  <a:schemeClr val="tx2">
                    <a:lumMod val="50000"/>
                  </a:schemeClr>
                </a:solidFill>
              </a:rPr>
              <a:t>Are documents current?</a:t>
            </a:r>
          </a:p>
          <a:p>
            <a:pPr marL="800100" lvl="1" indent="-342900">
              <a:buFont typeface="Arial" panose="020B0604020202020204" pitchFamily="34" charset="0"/>
              <a:buChar char="•"/>
            </a:pPr>
            <a:r>
              <a:rPr lang="en-US" sz="2400" dirty="0">
                <a:solidFill>
                  <a:schemeClr val="tx2">
                    <a:lumMod val="50000"/>
                  </a:schemeClr>
                </a:solidFill>
              </a:rPr>
              <a:t>Coordinates pre-submission call with study Chairs and study team to finalize LOI/concept</a:t>
            </a:r>
          </a:p>
          <a:p>
            <a:pPr marL="800100" lvl="1" indent="-342900">
              <a:buFont typeface="Arial" panose="020B0604020202020204" pitchFamily="34" charset="0"/>
              <a:buChar char="•"/>
            </a:pPr>
            <a:r>
              <a:rPr lang="en-US" sz="2400" dirty="0">
                <a:solidFill>
                  <a:schemeClr val="tx2">
                    <a:lumMod val="50000"/>
                  </a:schemeClr>
                </a:solidFill>
              </a:rPr>
              <a:t>Determines dates for submission and works with the </a:t>
            </a:r>
            <a:r>
              <a:rPr lang="en-US" sz="2400" dirty="0" smtClean="0">
                <a:solidFill>
                  <a:schemeClr val="tx2">
                    <a:lumMod val="50000"/>
                  </a:schemeClr>
                </a:solidFill>
              </a:rPr>
              <a:t>study chair/team </a:t>
            </a:r>
            <a:r>
              <a:rPr lang="en-US" sz="2400" dirty="0">
                <a:solidFill>
                  <a:schemeClr val="tx2">
                    <a:lumMod val="50000"/>
                  </a:schemeClr>
                </a:solidFill>
              </a:rPr>
              <a:t>to ensure documents are finalized </a:t>
            </a:r>
          </a:p>
          <a:p>
            <a:pPr marL="800100" lvl="1" indent="-342900">
              <a:buFont typeface="Arial" panose="020B0604020202020204" pitchFamily="34" charset="0"/>
              <a:buChar char="•"/>
            </a:pPr>
            <a:r>
              <a:rPr lang="en-US" sz="2400" dirty="0">
                <a:solidFill>
                  <a:schemeClr val="tx2">
                    <a:lumMod val="50000"/>
                  </a:schemeClr>
                </a:solidFill>
              </a:rPr>
              <a:t>Acts as liaison between NCI and NRG study team including leadership</a:t>
            </a:r>
          </a:p>
          <a:p>
            <a:pPr marL="800100" lvl="1" indent="-342900">
              <a:buFont typeface="Arial" panose="020B0604020202020204" pitchFamily="34" charset="0"/>
              <a:buChar char="•"/>
            </a:pPr>
            <a:r>
              <a:rPr lang="en-US" sz="2400" dirty="0">
                <a:solidFill>
                  <a:schemeClr val="tx2">
                    <a:lumMod val="50000"/>
                  </a:schemeClr>
                </a:solidFill>
              </a:rPr>
              <a:t>Submits </a:t>
            </a:r>
            <a:r>
              <a:rPr lang="en-US" sz="2400" dirty="0" smtClean="0">
                <a:solidFill>
                  <a:schemeClr val="tx2">
                    <a:lumMod val="50000"/>
                  </a:schemeClr>
                </a:solidFill>
              </a:rPr>
              <a:t>LOI/concept </a:t>
            </a:r>
            <a:endParaRPr lang="en-US" sz="2400" dirty="0">
              <a:solidFill>
                <a:schemeClr val="tx2">
                  <a:lumMod val="50000"/>
                </a:schemeClr>
              </a:solidFill>
            </a:endParaRPr>
          </a:p>
        </p:txBody>
      </p:sp>
    </p:spTree>
    <p:extLst>
      <p:ext uri="{BB962C8B-B14F-4D97-AF65-F5344CB8AC3E}">
        <p14:creationId xmlns:p14="http://schemas.microsoft.com/office/powerpoint/2010/main" val="3495512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0562"/>
          </a:xfrm>
        </p:spPr>
        <p:txBody>
          <a:bodyPr/>
          <a:lstStyle/>
          <a:p>
            <a:r>
              <a:rPr lang="en-US" altLang="en-US" sz="3200" b="1" dirty="0">
                <a:solidFill>
                  <a:schemeClr val="tx1">
                    <a:lumMod val="50000"/>
                  </a:schemeClr>
                </a:solidFill>
              </a:rPr>
              <a:t>NRG Oncology: Protocol Development</a:t>
            </a:r>
            <a:endParaRPr lang="en-US" sz="3200" dirty="0"/>
          </a:p>
        </p:txBody>
      </p:sp>
      <p:sp>
        <p:nvSpPr>
          <p:cNvPr id="3" name="Content Placeholder 2"/>
          <p:cNvSpPr>
            <a:spLocks noGrp="1"/>
          </p:cNvSpPr>
          <p:nvPr>
            <p:ph idx="1"/>
          </p:nvPr>
        </p:nvSpPr>
        <p:spPr>
          <a:xfrm>
            <a:off x="457200" y="965201"/>
            <a:ext cx="8229600" cy="5160963"/>
          </a:xfrm>
        </p:spPr>
        <p:txBody>
          <a:bodyPr/>
          <a:lstStyle/>
          <a:p>
            <a:pPr marL="0" indent="0">
              <a:buNone/>
            </a:pPr>
            <a:r>
              <a:rPr lang="en-US" altLang="en-US" sz="2200" dirty="0">
                <a:solidFill>
                  <a:schemeClr val="tx1">
                    <a:lumMod val="50000"/>
                  </a:schemeClr>
                </a:solidFill>
              </a:rPr>
              <a:t>Protocol development begins when the LOI/concept has been approved by CTEP/DCP or the Protocol Review Committee </a:t>
            </a:r>
          </a:p>
          <a:p>
            <a:r>
              <a:rPr lang="en-US" altLang="en-US" sz="2200" dirty="0">
                <a:solidFill>
                  <a:schemeClr val="tx1">
                    <a:lumMod val="50000"/>
                  </a:schemeClr>
                </a:solidFill>
              </a:rPr>
              <a:t>Role of the </a:t>
            </a:r>
            <a:r>
              <a:rPr lang="en-US" altLang="en-US" sz="2200" dirty="0" smtClean="0">
                <a:solidFill>
                  <a:schemeClr val="tx1">
                    <a:lumMod val="50000"/>
                  </a:schemeClr>
                </a:solidFill>
              </a:rPr>
              <a:t>Protocol Administrator: </a:t>
            </a:r>
            <a:endParaRPr lang="en-US" altLang="en-US" sz="2200" dirty="0">
              <a:solidFill>
                <a:schemeClr val="tx1">
                  <a:lumMod val="50000"/>
                </a:schemeClr>
              </a:solidFill>
            </a:endParaRPr>
          </a:p>
          <a:p>
            <a:pPr lvl="1"/>
            <a:r>
              <a:rPr lang="en-US" altLang="en-US" sz="2200" dirty="0">
                <a:solidFill>
                  <a:schemeClr val="tx1">
                    <a:lumMod val="50000"/>
                  </a:schemeClr>
                </a:solidFill>
              </a:rPr>
              <a:t>Inserts the text from the NCI-approved LOI or concept into the current NRG protocol template</a:t>
            </a:r>
          </a:p>
          <a:p>
            <a:pPr lvl="1"/>
            <a:r>
              <a:rPr lang="en-US" altLang="en-US" sz="2200" dirty="0">
                <a:solidFill>
                  <a:schemeClr val="tx1">
                    <a:lumMod val="50000"/>
                  </a:schemeClr>
                </a:solidFill>
              </a:rPr>
              <a:t>Circulates the study-specific protocol template to all Study Chairs, Disease Site Chair, Scientific Core Committees, and HQ </a:t>
            </a:r>
            <a:r>
              <a:rPr lang="en-US" altLang="en-US" sz="2200" dirty="0" smtClean="0">
                <a:solidFill>
                  <a:schemeClr val="tx1">
                    <a:lumMod val="50000"/>
                  </a:schemeClr>
                </a:solidFill>
              </a:rPr>
              <a:t>departments</a:t>
            </a:r>
          </a:p>
          <a:p>
            <a:pPr lvl="1"/>
            <a:r>
              <a:rPr lang="en-US" altLang="en-US" sz="2200" dirty="0" smtClean="0">
                <a:solidFill>
                  <a:schemeClr val="tx1">
                    <a:lumMod val="50000"/>
                  </a:schemeClr>
                </a:solidFill>
              </a:rPr>
              <a:t>The NRG protocol template includes tools to help Chairs develop  certain sections; </a:t>
            </a:r>
          </a:p>
          <a:p>
            <a:pPr lvl="2"/>
            <a:r>
              <a:rPr lang="en-US" altLang="en-US" sz="2200" dirty="0" smtClean="0">
                <a:solidFill>
                  <a:schemeClr val="tx1">
                    <a:lumMod val="50000"/>
                  </a:schemeClr>
                </a:solidFill>
              </a:rPr>
              <a:t>Radiation Therapy Section  has an outline to follow.</a:t>
            </a:r>
          </a:p>
          <a:p>
            <a:pPr lvl="2"/>
            <a:r>
              <a:rPr lang="en-US" altLang="en-US" sz="2200" dirty="0" smtClean="0">
                <a:solidFill>
                  <a:schemeClr val="tx1">
                    <a:lumMod val="50000"/>
                  </a:schemeClr>
                </a:solidFill>
              </a:rPr>
              <a:t>Study Assessments and Biospecimen Collections have tables formatted. </a:t>
            </a:r>
            <a:endParaRPr lang="en-US" altLang="en-US" sz="2200" dirty="0">
              <a:solidFill>
                <a:schemeClr val="tx1">
                  <a:lumMod val="50000"/>
                </a:schemeClr>
              </a:solidFill>
            </a:endParaRPr>
          </a:p>
          <a:p>
            <a:endParaRPr lang="en-US" altLang="en-US" sz="2000" dirty="0"/>
          </a:p>
          <a:p>
            <a:endParaRPr lang="en-US" sz="2000" dirty="0"/>
          </a:p>
        </p:txBody>
      </p:sp>
    </p:spTree>
    <p:extLst>
      <p:ext uri="{BB962C8B-B14F-4D97-AF65-F5344CB8AC3E}">
        <p14:creationId xmlns:p14="http://schemas.microsoft.com/office/powerpoint/2010/main" val="2600082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7862"/>
          </a:xfrm>
        </p:spPr>
        <p:txBody>
          <a:bodyPr/>
          <a:lstStyle/>
          <a:p>
            <a:r>
              <a:rPr lang="en-US" altLang="en-US" sz="3600" b="1" dirty="0">
                <a:solidFill>
                  <a:schemeClr val="tx1">
                    <a:lumMod val="50000"/>
                  </a:schemeClr>
                </a:solidFill>
              </a:rPr>
              <a:t>Protocol </a:t>
            </a:r>
            <a:r>
              <a:rPr lang="en-US" altLang="en-US" sz="3600" b="1" dirty="0" smtClean="0">
                <a:solidFill>
                  <a:schemeClr val="tx1">
                    <a:lumMod val="50000"/>
                  </a:schemeClr>
                </a:solidFill>
              </a:rPr>
              <a:t>Development - Continued</a:t>
            </a:r>
            <a:endParaRPr lang="en-US" sz="3600" dirty="0"/>
          </a:p>
        </p:txBody>
      </p:sp>
      <p:sp>
        <p:nvSpPr>
          <p:cNvPr id="3" name="Content Placeholder 2"/>
          <p:cNvSpPr>
            <a:spLocks noGrp="1"/>
          </p:cNvSpPr>
          <p:nvPr>
            <p:ph idx="1"/>
          </p:nvPr>
        </p:nvSpPr>
        <p:spPr>
          <a:xfrm>
            <a:off x="457200" y="1104900"/>
            <a:ext cx="8229600" cy="5021263"/>
          </a:xfrm>
        </p:spPr>
        <p:txBody>
          <a:bodyPr/>
          <a:lstStyle/>
          <a:p>
            <a:r>
              <a:rPr lang="en-US" altLang="en-US" sz="2600" dirty="0">
                <a:solidFill>
                  <a:schemeClr val="tx2">
                    <a:lumMod val="50000"/>
                  </a:schemeClr>
                </a:solidFill>
              </a:rPr>
              <a:t>Role of the Protocol Administrator: </a:t>
            </a:r>
          </a:p>
          <a:p>
            <a:pPr lvl="1"/>
            <a:r>
              <a:rPr lang="en-US" altLang="en-US" sz="2400" dirty="0" smtClean="0">
                <a:solidFill>
                  <a:schemeClr val="tx2">
                    <a:lumMod val="50000"/>
                  </a:schemeClr>
                </a:solidFill>
              </a:rPr>
              <a:t>Edits </a:t>
            </a:r>
            <a:r>
              <a:rPr lang="en-US" altLang="en-US" sz="2400" dirty="0">
                <a:solidFill>
                  <a:schemeClr val="tx2">
                    <a:lumMod val="50000"/>
                  </a:schemeClr>
                </a:solidFill>
              </a:rPr>
              <a:t>the master protocol documents and coordinates submission and responses to CTEP/DCP/CIRB through </a:t>
            </a:r>
            <a:r>
              <a:rPr lang="en-US" altLang="en-US" sz="2400" dirty="0" smtClean="0">
                <a:solidFill>
                  <a:schemeClr val="tx2">
                    <a:lumMod val="50000"/>
                  </a:schemeClr>
                </a:solidFill>
              </a:rPr>
              <a:t>Activation</a:t>
            </a:r>
          </a:p>
          <a:p>
            <a:pPr lvl="2"/>
            <a:r>
              <a:rPr lang="en-US" altLang="en-US" dirty="0" smtClean="0">
                <a:solidFill>
                  <a:schemeClr val="tx2">
                    <a:lumMod val="50000"/>
                  </a:schemeClr>
                </a:solidFill>
              </a:rPr>
              <a:t>Includes coordinating conference calls</a:t>
            </a:r>
          </a:p>
          <a:p>
            <a:pPr lvl="2"/>
            <a:r>
              <a:rPr lang="en-US" altLang="en-US" dirty="0" smtClean="0">
                <a:solidFill>
                  <a:schemeClr val="tx2">
                    <a:lumMod val="50000"/>
                  </a:schemeClr>
                </a:solidFill>
              </a:rPr>
              <a:t>Protocol review walk-throughs</a:t>
            </a:r>
            <a:endParaRPr lang="en-US" altLang="en-US" dirty="0">
              <a:solidFill>
                <a:schemeClr val="tx2">
                  <a:lumMod val="50000"/>
                </a:schemeClr>
              </a:solidFill>
            </a:endParaRPr>
          </a:p>
          <a:p>
            <a:pPr lvl="2"/>
            <a:r>
              <a:rPr lang="en-US" altLang="en-US" dirty="0" smtClean="0">
                <a:solidFill>
                  <a:schemeClr val="tx2">
                    <a:lumMod val="50000"/>
                  </a:schemeClr>
                </a:solidFill>
              </a:rPr>
              <a:t>Works through any protocol logistics prior to activation</a:t>
            </a:r>
          </a:p>
          <a:p>
            <a:pPr lvl="2"/>
            <a:r>
              <a:rPr lang="en-US" altLang="en-US" dirty="0" smtClean="0">
                <a:solidFill>
                  <a:schemeClr val="tx2">
                    <a:lumMod val="50000"/>
                  </a:schemeClr>
                </a:solidFill>
              </a:rPr>
              <a:t>Creates study materials such as flyers or FAQs</a:t>
            </a:r>
          </a:p>
          <a:p>
            <a:pPr lvl="2"/>
            <a:r>
              <a:rPr lang="en-US" altLang="en-US" dirty="0" smtClean="0">
                <a:solidFill>
                  <a:schemeClr val="tx2">
                    <a:lumMod val="50000"/>
                  </a:schemeClr>
                </a:solidFill>
              </a:rPr>
              <a:t>Hosts Study Kick-off, if applicable</a:t>
            </a:r>
          </a:p>
          <a:p>
            <a:pPr lvl="1"/>
            <a:r>
              <a:rPr lang="en-US" altLang="en-US" sz="2400" dirty="0" smtClean="0">
                <a:solidFill>
                  <a:schemeClr val="tx2">
                    <a:lumMod val="50000"/>
                  </a:schemeClr>
                </a:solidFill>
              </a:rPr>
              <a:t>Manages </a:t>
            </a:r>
            <a:r>
              <a:rPr lang="en-US" altLang="en-US" sz="2400" dirty="0">
                <a:solidFill>
                  <a:schemeClr val="tx2">
                    <a:lumMod val="50000"/>
                  </a:schemeClr>
                </a:solidFill>
              </a:rPr>
              <a:t>the NCI required timelines</a:t>
            </a:r>
          </a:p>
          <a:p>
            <a:pPr lvl="1"/>
            <a:endParaRPr lang="en-US" altLang="en-US" sz="2400" dirty="0">
              <a:solidFill>
                <a:schemeClr val="tx1">
                  <a:lumMod val="50000"/>
                </a:schemeClr>
              </a:solidFill>
            </a:endParaRPr>
          </a:p>
        </p:txBody>
      </p:sp>
    </p:spTree>
    <p:extLst>
      <p:ext uri="{BB962C8B-B14F-4D97-AF65-F5344CB8AC3E}">
        <p14:creationId xmlns:p14="http://schemas.microsoft.com/office/powerpoint/2010/main" val="1084343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1062"/>
          </a:xfrm>
        </p:spPr>
        <p:txBody>
          <a:bodyPr/>
          <a:lstStyle/>
          <a:p>
            <a:r>
              <a:rPr lang="en-US" b="1" dirty="0">
                <a:solidFill>
                  <a:schemeClr val="tx2">
                    <a:lumMod val="50000"/>
                  </a:schemeClr>
                </a:solidFill>
              </a:rPr>
              <a:t>Study Chair Responsibilities</a:t>
            </a:r>
            <a:endParaRPr lang="en-US" dirty="0"/>
          </a:p>
        </p:txBody>
      </p:sp>
      <p:sp>
        <p:nvSpPr>
          <p:cNvPr id="3" name="Content Placeholder 2"/>
          <p:cNvSpPr>
            <a:spLocks noGrp="1"/>
          </p:cNvSpPr>
          <p:nvPr>
            <p:ph idx="1"/>
          </p:nvPr>
        </p:nvSpPr>
        <p:spPr>
          <a:xfrm>
            <a:off x="457200" y="1155700"/>
            <a:ext cx="8229600" cy="4970463"/>
          </a:xfrm>
        </p:spPr>
        <p:txBody>
          <a:bodyPr/>
          <a:lstStyle/>
          <a:p>
            <a:pPr marL="0" indent="0">
              <a:buNone/>
            </a:pPr>
            <a:r>
              <a:rPr lang="en-US" dirty="0">
                <a:solidFill>
                  <a:schemeClr val="tx2">
                    <a:lumMod val="50000"/>
                  </a:schemeClr>
                </a:solidFill>
              </a:rPr>
              <a:t>Role of the Study Chair:</a:t>
            </a:r>
          </a:p>
          <a:p>
            <a:pPr lvl="1">
              <a:buFont typeface="Arial" panose="020B0604020202020204" pitchFamily="34" charset="0"/>
              <a:buChar char="•"/>
            </a:pPr>
            <a:r>
              <a:rPr lang="en-US" dirty="0">
                <a:solidFill>
                  <a:schemeClr val="tx2">
                    <a:lumMod val="50000"/>
                  </a:schemeClr>
                </a:solidFill>
              </a:rPr>
              <a:t>Developing Concept</a:t>
            </a:r>
          </a:p>
          <a:p>
            <a:pPr lvl="1">
              <a:buFont typeface="Arial" panose="020B0604020202020204" pitchFamily="34" charset="0"/>
              <a:buChar char="•"/>
            </a:pPr>
            <a:r>
              <a:rPr lang="en-US" dirty="0">
                <a:solidFill>
                  <a:schemeClr val="tx2">
                    <a:lumMod val="50000"/>
                  </a:schemeClr>
                </a:solidFill>
              </a:rPr>
              <a:t>Writing Protocol</a:t>
            </a:r>
          </a:p>
          <a:p>
            <a:pPr lvl="1">
              <a:buFont typeface="Arial" panose="020B0604020202020204" pitchFamily="34" charset="0"/>
              <a:buChar char="•"/>
            </a:pPr>
            <a:r>
              <a:rPr lang="en-US" dirty="0">
                <a:solidFill>
                  <a:schemeClr val="tx2">
                    <a:lumMod val="50000"/>
                  </a:schemeClr>
                </a:solidFill>
              </a:rPr>
              <a:t>Working with the study team to meet the deadlines</a:t>
            </a:r>
          </a:p>
          <a:p>
            <a:pPr lvl="1">
              <a:buFont typeface="Arial" panose="020B0604020202020204" pitchFamily="34" charset="0"/>
              <a:buChar char="•"/>
            </a:pPr>
            <a:r>
              <a:rPr lang="en-US" dirty="0">
                <a:solidFill>
                  <a:schemeClr val="tx2">
                    <a:lumMod val="50000"/>
                  </a:schemeClr>
                </a:solidFill>
              </a:rPr>
              <a:t>Monitoring the study during its execution</a:t>
            </a:r>
          </a:p>
          <a:p>
            <a:pPr lvl="1">
              <a:buFont typeface="Arial" panose="020B0604020202020204" pitchFamily="34" charset="0"/>
              <a:buChar char="•"/>
            </a:pPr>
            <a:r>
              <a:rPr lang="en-US" dirty="0">
                <a:solidFill>
                  <a:schemeClr val="tx2">
                    <a:lumMod val="50000"/>
                  </a:schemeClr>
                </a:solidFill>
              </a:rPr>
              <a:t>Reviewing cases for his/her modality</a:t>
            </a:r>
          </a:p>
          <a:p>
            <a:pPr lvl="1">
              <a:buFont typeface="Arial" panose="020B0604020202020204" pitchFamily="34" charset="0"/>
              <a:buChar char="•"/>
            </a:pPr>
            <a:r>
              <a:rPr lang="en-US" dirty="0">
                <a:solidFill>
                  <a:schemeClr val="tx2">
                    <a:lumMod val="50000"/>
                  </a:schemeClr>
                </a:solidFill>
              </a:rPr>
              <a:t>Responding to headquarters questions</a:t>
            </a:r>
          </a:p>
          <a:p>
            <a:pPr lvl="1">
              <a:buFont typeface="Arial" panose="020B0604020202020204" pitchFamily="34" charset="0"/>
              <a:buChar char="•"/>
            </a:pPr>
            <a:r>
              <a:rPr lang="en-US" dirty="0">
                <a:solidFill>
                  <a:schemeClr val="tx2">
                    <a:lumMod val="50000"/>
                  </a:schemeClr>
                </a:solidFill>
              </a:rPr>
              <a:t>Analyzing and reporting results</a:t>
            </a:r>
          </a:p>
          <a:p>
            <a:endParaRPr lang="en-US" dirty="0"/>
          </a:p>
        </p:txBody>
      </p:sp>
    </p:spTree>
    <p:extLst>
      <p:ext uri="{BB962C8B-B14F-4D97-AF65-F5344CB8AC3E}">
        <p14:creationId xmlns:p14="http://schemas.microsoft.com/office/powerpoint/2010/main" val="114236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56" y="187816"/>
            <a:ext cx="8229600" cy="639762"/>
          </a:xfrm>
        </p:spPr>
        <p:txBody>
          <a:bodyPr>
            <a:normAutofit/>
          </a:bodyPr>
          <a:lstStyle/>
          <a:p>
            <a:r>
              <a:rPr lang="en-US" sz="3200" b="1" dirty="0" smtClean="0">
                <a:solidFill>
                  <a:srgbClr val="A20000"/>
                </a:solidFill>
              </a:rPr>
              <a:t>NCORP Concept Review Process</a:t>
            </a:r>
            <a:endParaRPr lang="en-US" sz="3200" b="1" dirty="0">
              <a:solidFill>
                <a:srgbClr val="A20000"/>
              </a:solidFill>
            </a:endParaRPr>
          </a:p>
        </p:txBody>
      </p:sp>
      <p:sp>
        <p:nvSpPr>
          <p:cNvPr id="4" name="TextBox 3"/>
          <p:cNvSpPr txBox="1"/>
          <p:nvPr/>
        </p:nvSpPr>
        <p:spPr>
          <a:xfrm>
            <a:off x="192355" y="849868"/>
            <a:ext cx="4259549" cy="2308324"/>
          </a:xfrm>
          <a:prstGeom prst="rect">
            <a:avLst/>
          </a:prstGeom>
          <a:noFill/>
        </p:spPr>
        <p:txBody>
          <a:bodyPr wrap="square" rtlCol="0">
            <a:spAutoFit/>
          </a:bodyPr>
          <a:lstStyle/>
          <a:p>
            <a:r>
              <a:rPr lang="en-US" dirty="0" smtClean="0">
                <a:solidFill>
                  <a:srgbClr val="000000"/>
                </a:solidFill>
              </a:rPr>
              <a:t>Concepts considered for NCORP formal concept review have been presented and supported by the relevant NCORP committee (CCDR, CPC); </a:t>
            </a:r>
            <a:r>
              <a:rPr lang="en-US" b="1" dirty="0" smtClean="0">
                <a:solidFill>
                  <a:srgbClr val="000000"/>
                </a:solidFill>
              </a:rPr>
              <a:t>NRG disease site committee (recommended, but not mandatory) </a:t>
            </a:r>
            <a:r>
              <a:rPr lang="en-US" dirty="0" smtClean="0">
                <a:solidFill>
                  <a:srgbClr val="000000"/>
                </a:solidFill>
              </a:rPr>
              <a:t>and seen by NRG statistician to comment on potential sample size. </a:t>
            </a:r>
            <a:endParaRPr lang="en-US" dirty="0">
              <a:solidFill>
                <a:srgbClr val="000000"/>
              </a:solidFill>
            </a:endParaRPr>
          </a:p>
        </p:txBody>
      </p:sp>
      <p:sp>
        <p:nvSpPr>
          <p:cNvPr id="6" name="TextBox 5"/>
          <p:cNvSpPr txBox="1"/>
          <p:nvPr/>
        </p:nvSpPr>
        <p:spPr>
          <a:xfrm>
            <a:off x="116550" y="3398715"/>
            <a:ext cx="4555153" cy="646331"/>
          </a:xfrm>
          <a:prstGeom prst="rect">
            <a:avLst/>
          </a:prstGeom>
          <a:noFill/>
        </p:spPr>
        <p:txBody>
          <a:bodyPr wrap="none" rtlCol="0">
            <a:spAutoFit/>
          </a:bodyPr>
          <a:lstStyle/>
          <a:p>
            <a:r>
              <a:rPr lang="en-US" dirty="0" smtClean="0">
                <a:solidFill>
                  <a:srgbClr val="000000"/>
                </a:solidFill>
              </a:rPr>
              <a:t>Call for concepts will be sent to all NCORP</a:t>
            </a:r>
          </a:p>
          <a:p>
            <a:r>
              <a:rPr lang="en-US" dirty="0" smtClean="0">
                <a:solidFill>
                  <a:srgbClr val="000000"/>
                </a:solidFill>
              </a:rPr>
              <a:t>Committees with submission deadline. </a:t>
            </a:r>
            <a:endParaRPr lang="en-US" dirty="0">
              <a:solidFill>
                <a:srgbClr val="000000"/>
              </a:solidFill>
            </a:endParaRPr>
          </a:p>
        </p:txBody>
      </p:sp>
      <p:sp>
        <p:nvSpPr>
          <p:cNvPr id="7" name="TextBox 6"/>
          <p:cNvSpPr txBox="1"/>
          <p:nvPr/>
        </p:nvSpPr>
        <p:spPr>
          <a:xfrm>
            <a:off x="4990085" y="866834"/>
            <a:ext cx="4012401" cy="1477328"/>
          </a:xfrm>
          <a:prstGeom prst="rect">
            <a:avLst/>
          </a:prstGeom>
          <a:noFill/>
        </p:spPr>
        <p:txBody>
          <a:bodyPr wrap="square" rtlCol="0">
            <a:spAutoFit/>
          </a:bodyPr>
          <a:lstStyle/>
          <a:p>
            <a:r>
              <a:rPr lang="en-US" dirty="0" smtClean="0">
                <a:solidFill>
                  <a:srgbClr val="000000"/>
                </a:solidFill>
              </a:rPr>
              <a:t>Concepts are distributed and assigned to appropriate reviewers for content, PROs, TRP, Stats, </a:t>
            </a:r>
            <a:r>
              <a:rPr lang="en-US" dirty="0" err="1" smtClean="0">
                <a:solidFill>
                  <a:srgbClr val="000000"/>
                </a:solidFill>
              </a:rPr>
              <a:t>pt</a:t>
            </a:r>
            <a:r>
              <a:rPr lang="en-US" dirty="0" smtClean="0">
                <a:solidFill>
                  <a:srgbClr val="000000"/>
                </a:solidFill>
              </a:rPr>
              <a:t> advocate, community feasibility and will obtain written comments</a:t>
            </a:r>
          </a:p>
        </p:txBody>
      </p:sp>
      <p:sp>
        <p:nvSpPr>
          <p:cNvPr id="8" name="TextBox 7"/>
          <p:cNvSpPr txBox="1"/>
          <p:nvPr/>
        </p:nvSpPr>
        <p:spPr>
          <a:xfrm>
            <a:off x="116550" y="4470050"/>
            <a:ext cx="3853543" cy="923330"/>
          </a:xfrm>
          <a:prstGeom prst="rect">
            <a:avLst/>
          </a:prstGeom>
          <a:noFill/>
        </p:spPr>
        <p:txBody>
          <a:bodyPr wrap="square" rtlCol="0">
            <a:spAutoFit/>
          </a:bodyPr>
          <a:lstStyle/>
          <a:p>
            <a:r>
              <a:rPr lang="en-US" dirty="0" smtClean="0">
                <a:solidFill>
                  <a:srgbClr val="000000"/>
                </a:solidFill>
              </a:rPr>
              <a:t>Concepts meeting the requirements above are submitted to on the NCORP concept submission form. </a:t>
            </a:r>
            <a:endParaRPr lang="en-US" dirty="0">
              <a:solidFill>
                <a:srgbClr val="000000"/>
              </a:solidFill>
            </a:endParaRPr>
          </a:p>
        </p:txBody>
      </p:sp>
      <p:sp>
        <p:nvSpPr>
          <p:cNvPr id="9" name="TextBox 8"/>
          <p:cNvSpPr txBox="1"/>
          <p:nvPr/>
        </p:nvSpPr>
        <p:spPr>
          <a:xfrm>
            <a:off x="4602256" y="2812197"/>
            <a:ext cx="4615543" cy="1477328"/>
          </a:xfrm>
          <a:prstGeom prst="rect">
            <a:avLst/>
          </a:prstGeom>
          <a:noFill/>
        </p:spPr>
        <p:txBody>
          <a:bodyPr wrap="square" rtlCol="0">
            <a:spAutoFit/>
          </a:bodyPr>
          <a:lstStyle/>
          <a:p>
            <a:r>
              <a:rPr lang="en-US" dirty="0" smtClean="0">
                <a:solidFill>
                  <a:srgbClr val="000000"/>
                </a:solidFill>
              </a:rPr>
              <a:t>At NCORP steering committee face-to-face meeting (or conference call), PI may introduce study in a few sentences, no slides permitted.  Reviewers will present comments and recommendations.</a:t>
            </a:r>
          </a:p>
        </p:txBody>
      </p:sp>
      <p:sp>
        <p:nvSpPr>
          <p:cNvPr id="10" name="Rectangle 9"/>
          <p:cNvSpPr/>
          <p:nvPr/>
        </p:nvSpPr>
        <p:spPr>
          <a:xfrm>
            <a:off x="5870601" y="4900602"/>
            <a:ext cx="1659111" cy="646331"/>
          </a:xfrm>
          <a:prstGeom prst="rect">
            <a:avLst/>
          </a:prstGeom>
        </p:spPr>
        <p:txBody>
          <a:bodyPr wrap="square">
            <a:spAutoFit/>
          </a:bodyPr>
          <a:lstStyle/>
          <a:p>
            <a:r>
              <a:rPr lang="en-US" b="1" dirty="0" smtClean="0">
                <a:solidFill>
                  <a:srgbClr val="000000"/>
                </a:solidFill>
              </a:rPr>
              <a:t>Revise </a:t>
            </a:r>
            <a:r>
              <a:rPr lang="en-US" b="1" dirty="0">
                <a:solidFill>
                  <a:srgbClr val="000000"/>
                </a:solidFill>
              </a:rPr>
              <a:t>and </a:t>
            </a:r>
            <a:r>
              <a:rPr lang="en-US" b="1" dirty="0" smtClean="0">
                <a:solidFill>
                  <a:srgbClr val="000000"/>
                </a:solidFill>
              </a:rPr>
              <a:t>Resubmit</a:t>
            </a:r>
            <a:endParaRPr lang="en-US" dirty="0">
              <a:solidFill>
                <a:srgbClr val="000000"/>
              </a:solidFill>
            </a:endParaRPr>
          </a:p>
        </p:txBody>
      </p:sp>
      <p:sp>
        <p:nvSpPr>
          <p:cNvPr id="11" name="Rectangle 10"/>
          <p:cNvSpPr/>
          <p:nvPr/>
        </p:nvSpPr>
        <p:spPr>
          <a:xfrm>
            <a:off x="4214338" y="4952933"/>
            <a:ext cx="1243392" cy="369332"/>
          </a:xfrm>
          <a:prstGeom prst="rect">
            <a:avLst/>
          </a:prstGeom>
        </p:spPr>
        <p:txBody>
          <a:bodyPr wrap="square">
            <a:spAutoFit/>
          </a:bodyPr>
          <a:lstStyle/>
          <a:p>
            <a:r>
              <a:rPr lang="en-US" b="1" dirty="0" smtClean="0">
                <a:solidFill>
                  <a:srgbClr val="000000"/>
                </a:solidFill>
              </a:rPr>
              <a:t>Approval</a:t>
            </a:r>
            <a:endParaRPr lang="en-US" dirty="0">
              <a:solidFill>
                <a:srgbClr val="000000"/>
              </a:solidFill>
            </a:endParaRPr>
          </a:p>
        </p:txBody>
      </p:sp>
      <p:sp>
        <p:nvSpPr>
          <p:cNvPr id="12" name="Rectangle 11"/>
          <p:cNvSpPr/>
          <p:nvPr/>
        </p:nvSpPr>
        <p:spPr>
          <a:xfrm>
            <a:off x="7387628" y="4931715"/>
            <a:ext cx="1614858" cy="369332"/>
          </a:xfrm>
          <a:prstGeom prst="rect">
            <a:avLst/>
          </a:prstGeom>
        </p:spPr>
        <p:txBody>
          <a:bodyPr wrap="square">
            <a:spAutoFit/>
          </a:bodyPr>
          <a:lstStyle/>
          <a:p>
            <a:r>
              <a:rPr lang="en-US" b="1" dirty="0" smtClean="0">
                <a:solidFill>
                  <a:srgbClr val="000000"/>
                </a:solidFill>
              </a:rPr>
              <a:t>Disapproval</a:t>
            </a:r>
            <a:endParaRPr lang="en-US" dirty="0">
              <a:solidFill>
                <a:srgbClr val="000000"/>
              </a:solidFill>
            </a:endParaRPr>
          </a:p>
        </p:txBody>
      </p:sp>
      <p:cxnSp>
        <p:nvCxnSpPr>
          <p:cNvPr id="14" name="Straight Arrow Connector 13"/>
          <p:cNvCxnSpPr/>
          <p:nvPr/>
        </p:nvCxnSpPr>
        <p:spPr>
          <a:xfrm>
            <a:off x="1976859" y="3020923"/>
            <a:ext cx="0" cy="392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94951" y="4033477"/>
            <a:ext cx="0" cy="465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856776" y="2242856"/>
            <a:ext cx="1096224" cy="2360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00157" y="2362200"/>
            <a:ext cx="0" cy="407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53000" y="4763840"/>
            <a:ext cx="3619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0"/>
            <a:endCxn id="10" idx="0"/>
          </p:cNvCxnSpPr>
          <p:nvPr/>
        </p:nvCxnSpPr>
        <p:spPr>
          <a:xfrm>
            <a:off x="6700157" y="490060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743301" y="4289525"/>
            <a:ext cx="0" cy="419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953000" y="4762830"/>
            <a:ext cx="0" cy="199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00157" y="4780164"/>
            <a:ext cx="0" cy="199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572500" y="4763840"/>
            <a:ext cx="0" cy="199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810760" y="5266841"/>
            <a:ext cx="0" cy="240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700157" y="5452211"/>
            <a:ext cx="0" cy="240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256814" y="5301047"/>
            <a:ext cx="0" cy="240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24298" y="5481987"/>
            <a:ext cx="3289425" cy="1077218"/>
          </a:xfrm>
          <a:prstGeom prst="rect">
            <a:avLst/>
          </a:prstGeom>
          <a:noFill/>
        </p:spPr>
        <p:txBody>
          <a:bodyPr wrap="square" rtlCol="0">
            <a:spAutoFit/>
          </a:bodyPr>
          <a:lstStyle/>
          <a:p>
            <a:r>
              <a:rPr lang="en-US" sz="1600" dirty="0" smtClean="0">
                <a:solidFill>
                  <a:srgbClr val="000000"/>
                </a:solidFill>
              </a:rPr>
              <a:t>If approved, present to NRG Research Strategy Committee/CPAC, upon approval submit to NCI submission</a:t>
            </a:r>
            <a:endParaRPr lang="en-US" sz="1600" dirty="0">
              <a:solidFill>
                <a:srgbClr val="000000"/>
              </a:solidFill>
            </a:endParaRPr>
          </a:p>
        </p:txBody>
      </p:sp>
      <p:sp>
        <p:nvSpPr>
          <p:cNvPr id="46" name="TextBox 45"/>
          <p:cNvSpPr txBox="1"/>
          <p:nvPr/>
        </p:nvSpPr>
        <p:spPr>
          <a:xfrm>
            <a:off x="6096000" y="5581633"/>
            <a:ext cx="1807029" cy="830997"/>
          </a:xfrm>
          <a:prstGeom prst="rect">
            <a:avLst/>
          </a:prstGeom>
          <a:noFill/>
        </p:spPr>
        <p:txBody>
          <a:bodyPr wrap="square" rtlCol="0">
            <a:spAutoFit/>
          </a:bodyPr>
          <a:lstStyle/>
          <a:p>
            <a:r>
              <a:rPr lang="en-US" sz="1600" dirty="0" smtClean="0">
                <a:solidFill>
                  <a:srgbClr val="000000"/>
                </a:solidFill>
              </a:rPr>
              <a:t>Revise proceed through re-review as above</a:t>
            </a:r>
            <a:endParaRPr lang="en-US" sz="1600" dirty="0">
              <a:solidFill>
                <a:srgbClr val="000000"/>
              </a:solidFill>
            </a:endParaRPr>
          </a:p>
        </p:txBody>
      </p:sp>
      <p:sp>
        <p:nvSpPr>
          <p:cNvPr id="47" name="TextBox 46"/>
          <p:cNvSpPr txBox="1"/>
          <p:nvPr/>
        </p:nvSpPr>
        <p:spPr>
          <a:xfrm>
            <a:off x="8035533" y="5758934"/>
            <a:ext cx="548548" cy="338554"/>
          </a:xfrm>
          <a:prstGeom prst="rect">
            <a:avLst/>
          </a:prstGeom>
          <a:noFill/>
        </p:spPr>
        <p:txBody>
          <a:bodyPr wrap="none" rtlCol="0">
            <a:spAutoFit/>
          </a:bodyPr>
          <a:lstStyle/>
          <a:p>
            <a:r>
              <a:rPr lang="en-US" sz="1600" dirty="0" smtClean="0">
                <a:solidFill>
                  <a:srgbClr val="000000"/>
                </a:solidFill>
              </a:rPr>
              <a:t>End</a:t>
            </a:r>
            <a:endParaRPr lang="en-US" sz="1600" dirty="0">
              <a:solidFill>
                <a:srgbClr val="000000"/>
              </a:solidFill>
            </a:endParaRPr>
          </a:p>
        </p:txBody>
      </p:sp>
    </p:spTree>
    <p:extLst>
      <p:ext uri="{BB962C8B-B14F-4D97-AF65-F5344CB8AC3E}">
        <p14:creationId xmlns:p14="http://schemas.microsoft.com/office/powerpoint/2010/main" val="1559956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054100"/>
          </a:xfrm>
        </p:spPr>
        <p:txBody>
          <a:bodyPr/>
          <a:lstStyle/>
          <a:p>
            <a:r>
              <a:rPr lang="en-US" sz="3200" dirty="0" smtClean="0">
                <a:solidFill>
                  <a:schemeClr val="tx2">
                    <a:lumMod val="50000"/>
                  </a:schemeClr>
                </a:solidFill>
              </a:rPr>
              <a:t>NCI Requirements:  Operational Efficiency Working Guidelines (OEWG) </a:t>
            </a:r>
            <a:endParaRPr lang="en-US" sz="3200" dirty="0">
              <a:solidFill>
                <a:schemeClr val="tx2">
                  <a:lumMod val="50000"/>
                </a:schemeClr>
              </a:solidFill>
            </a:endParaRPr>
          </a:p>
        </p:txBody>
      </p:sp>
      <p:sp>
        <p:nvSpPr>
          <p:cNvPr id="3" name="Content Placeholder 2"/>
          <p:cNvSpPr>
            <a:spLocks noGrp="1"/>
          </p:cNvSpPr>
          <p:nvPr>
            <p:ph idx="1"/>
          </p:nvPr>
        </p:nvSpPr>
        <p:spPr>
          <a:xfrm>
            <a:off x="457200" y="1219200"/>
            <a:ext cx="8229600" cy="4906964"/>
          </a:xfrm>
        </p:spPr>
        <p:txBody>
          <a:bodyPr/>
          <a:lstStyle/>
          <a:p>
            <a:pPr marL="0" indent="0">
              <a:buNone/>
            </a:pPr>
            <a:r>
              <a:rPr lang="en-US" sz="2200" dirty="0">
                <a:solidFill>
                  <a:schemeClr val="tx1">
                    <a:lumMod val="50000"/>
                  </a:schemeClr>
                </a:solidFill>
              </a:rPr>
              <a:t>NCI Required timelines for clinical trial development aka the Operational Efficiency Working Guidelines (OEWG): </a:t>
            </a:r>
          </a:p>
          <a:p>
            <a:r>
              <a:rPr lang="en-US" altLang="en-US" sz="2200" b="1" dirty="0">
                <a:solidFill>
                  <a:schemeClr val="tx1">
                    <a:lumMod val="50000"/>
                  </a:schemeClr>
                </a:solidFill>
              </a:rPr>
              <a:t>Phase I/II/IIR: Time from LOI/concept review to protocol activation</a:t>
            </a:r>
            <a:r>
              <a:rPr lang="en-US" altLang="en-US" sz="2200" dirty="0">
                <a:solidFill>
                  <a:schemeClr val="tx1">
                    <a:lumMod val="50000"/>
                  </a:schemeClr>
                </a:solidFill>
              </a:rPr>
              <a:t> </a:t>
            </a:r>
          </a:p>
          <a:p>
            <a:pPr lvl="1"/>
            <a:r>
              <a:rPr lang="en-US" altLang="en-US" sz="2200" dirty="0">
                <a:solidFill>
                  <a:schemeClr val="tx1">
                    <a:lumMod val="50000"/>
                  </a:schemeClr>
                </a:solidFill>
              </a:rPr>
              <a:t>Target: 210 days </a:t>
            </a:r>
          </a:p>
          <a:p>
            <a:pPr lvl="1"/>
            <a:r>
              <a:rPr lang="en-US" altLang="en-US" sz="2200" dirty="0">
                <a:solidFill>
                  <a:schemeClr val="tx1">
                    <a:lumMod val="50000"/>
                  </a:schemeClr>
                </a:solidFill>
              </a:rPr>
              <a:t>‘Absolute’ date: 450 days or 15 months </a:t>
            </a:r>
          </a:p>
          <a:p>
            <a:r>
              <a:rPr lang="en-US" altLang="en-US" sz="2200" b="1" dirty="0">
                <a:solidFill>
                  <a:schemeClr val="tx1">
                    <a:lumMod val="50000"/>
                  </a:schemeClr>
                </a:solidFill>
              </a:rPr>
              <a:t>Phase II/III or III: Time from concept review to protocol activation</a:t>
            </a:r>
            <a:r>
              <a:rPr lang="en-US" altLang="en-US" sz="2200" dirty="0">
                <a:solidFill>
                  <a:schemeClr val="tx1">
                    <a:lumMod val="50000"/>
                  </a:schemeClr>
                </a:solidFill>
              </a:rPr>
              <a:t> </a:t>
            </a:r>
          </a:p>
          <a:p>
            <a:pPr lvl="1"/>
            <a:r>
              <a:rPr lang="en-US" altLang="en-US" sz="2200" dirty="0">
                <a:solidFill>
                  <a:schemeClr val="tx1">
                    <a:lumMod val="50000"/>
                  </a:schemeClr>
                </a:solidFill>
              </a:rPr>
              <a:t>Target: 300 days </a:t>
            </a:r>
          </a:p>
          <a:p>
            <a:pPr lvl="1"/>
            <a:r>
              <a:rPr lang="en-US" altLang="en-US" sz="2200" dirty="0">
                <a:solidFill>
                  <a:schemeClr val="tx1">
                    <a:lumMod val="50000"/>
                  </a:schemeClr>
                </a:solidFill>
              </a:rPr>
              <a:t>‘Absolute’ date: 540 days or 18 months</a:t>
            </a:r>
          </a:p>
          <a:p>
            <a:pPr marL="0" indent="0">
              <a:buNone/>
            </a:pPr>
            <a:r>
              <a:rPr lang="en-US" altLang="en-US" sz="2200" dirty="0" smtClean="0">
                <a:solidFill>
                  <a:schemeClr val="tx1">
                    <a:lumMod val="50000"/>
                  </a:schemeClr>
                </a:solidFill>
              </a:rPr>
              <a:t>*</a:t>
            </a:r>
            <a:r>
              <a:rPr lang="en-US" altLang="en-US" sz="2200" i="1" dirty="0">
                <a:solidFill>
                  <a:schemeClr val="tx1">
                    <a:lumMod val="50000"/>
                  </a:schemeClr>
                </a:solidFill>
              </a:rPr>
              <a:t>all times in calendar days</a:t>
            </a:r>
            <a:r>
              <a:rPr lang="en-US" altLang="en-US" sz="2200" dirty="0">
                <a:solidFill>
                  <a:schemeClr val="tx1">
                    <a:lumMod val="50000"/>
                  </a:schemeClr>
                </a:solidFill>
              </a:rPr>
              <a:t> </a:t>
            </a:r>
          </a:p>
          <a:p>
            <a:endParaRPr lang="en-US" dirty="0"/>
          </a:p>
        </p:txBody>
      </p:sp>
    </p:spTree>
    <p:extLst>
      <p:ext uri="{BB962C8B-B14F-4D97-AF65-F5344CB8AC3E}">
        <p14:creationId xmlns:p14="http://schemas.microsoft.com/office/powerpoint/2010/main" val="2747061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771"/>
          </a:xfrm>
        </p:spPr>
        <p:txBody>
          <a:bodyPr/>
          <a:lstStyle/>
          <a:p>
            <a:r>
              <a:rPr lang="en-US" sz="3200" dirty="0">
                <a:solidFill>
                  <a:schemeClr val="tx2">
                    <a:lumMod val="50000"/>
                  </a:schemeClr>
                </a:solidFill>
              </a:rPr>
              <a:t>NCI Requirements:  </a:t>
            </a:r>
            <a:r>
              <a:rPr lang="en-US" sz="3200" dirty="0" smtClean="0">
                <a:solidFill>
                  <a:schemeClr val="tx2">
                    <a:lumMod val="50000"/>
                  </a:schemeClr>
                </a:solidFill>
              </a:rPr>
              <a:t>OEWG</a:t>
            </a:r>
            <a:endParaRPr lang="en-US" sz="3200" dirty="0">
              <a:solidFill>
                <a:schemeClr val="tx2">
                  <a:lumMod val="50000"/>
                </a:schemeClr>
              </a:solidFill>
            </a:endParaRPr>
          </a:p>
        </p:txBody>
      </p:sp>
      <p:sp>
        <p:nvSpPr>
          <p:cNvPr id="3" name="Content Placeholder 2"/>
          <p:cNvSpPr>
            <a:spLocks noGrp="1"/>
          </p:cNvSpPr>
          <p:nvPr>
            <p:ph idx="1"/>
          </p:nvPr>
        </p:nvSpPr>
        <p:spPr>
          <a:xfrm>
            <a:off x="457200" y="967409"/>
            <a:ext cx="8229600" cy="4899991"/>
          </a:xfrm>
        </p:spPr>
        <p:txBody>
          <a:bodyPr/>
          <a:lstStyle/>
          <a:p>
            <a:pPr>
              <a:lnSpc>
                <a:spcPct val="90000"/>
              </a:lnSpc>
            </a:pPr>
            <a:r>
              <a:rPr lang="en-US" altLang="en-US" sz="2200" dirty="0">
                <a:solidFill>
                  <a:schemeClr val="tx2">
                    <a:lumMod val="50000"/>
                  </a:schemeClr>
                </a:solidFill>
              </a:rPr>
              <a:t>Milestones are tracked; however, the target and absolute deadlines would be the official metrics tracked </a:t>
            </a:r>
          </a:p>
          <a:p>
            <a:pPr>
              <a:lnSpc>
                <a:spcPct val="90000"/>
              </a:lnSpc>
            </a:pPr>
            <a:r>
              <a:rPr lang="en-US" altLang="en-US" sz="2200" dirty="0">
                <a:solidFill>
                  <a:schemeClr val="tx2">
                    <a:lumMod val="50000"/>
                  </a:schemeClr>
                </a:solidFill>
              </a:rPr>
              <a:t>The following requirements must be met for Activation:</a:t>
            </a:r>
          </a:p>
          <a:p>
            <a:pPr lvl="1">
              <a:lnSpc>
                <a:spcPct val="90000"/>
              </a:lnSpc>
            </a:pPr>
            <a:r>
              <a:rPr lang="en-US" altLang="en-US" sz="2200" dirty="0">
                <a:solidFill>
                  <a:schemeClr val="tx2">
                    <a:lumMod val="50000"/>
                  </a:schemeClr>
                </a:solidFill>
              </a:rPr>
              <a:t>date of first site IRB approval or Central IRB’s approval; </a:t>
            </a:r>
          </a:p>
          <a:p>
            <a:pPr lvl="1">
              <a:lnSpc>
                <a:spcPct val="90000"/>
              </a:lnSpc>
            </a:pPr>
            <a:r>
              <a:rPr lang="en-US" altLang="en-US" sz="2200" dirty="0">
                <a:solidFill>
                  <a:schemeClr val="tx2">
                    <a:lumMod val="50000"/>
                  </a:schemeClr>
                </a:solidFill>
              </a:rPr>
              <a:t>drug is available; </a:t>
            </a:r>
          </a:p>
          <a:p>
            <a:pPr lvl="1">
              <a:lnSpc>
                <a:spcPct val="90000"/>
              </a:lnSpc>
            </a:pPr>
            <a:r>
              <a:rPr lang="en-US" altLang="en-US" sz="2200" dirty="0">
                <a:solidFill>
                  <a:schemeClr val="tx2">
                    <a:lumMod val="50000"/>
                  </a:schemeClr>
                </a:solidFill>
              </a:rPr>
              <a:t>CRFs are ready; </a:t>
            </a:r>
          </a:p>
          <a:p>
            <a:pPr lvl="1">
              <a:lnSpc>
                <a:spcPct val="90000"/>
              </a:lnSpc>
            </a:pPr>
            <a:r>
              <a:rPr lang="en-US" altLang="en-US" sz="2200" dirty="0">
                <a:solidFill>
                  <a:schemeClr val="tx2">
                    <a:lumMod val="50000"/>
                  </a:schemeClr>
                </a:solidFill>
              </a:rPr>
              <a:t>IND status obtained.</a:t>
            </a:r>
          </a:p>
          <a:p>
            <a:pPr lvl="1">
              <a:lnSpc>
                <a:spcPct val="90000"/>
              </a:lnSpc>
            </a:pPr>
            <a:r>
              <a:rPr lang="en-US" altLang="en-US" sz="2200" dirty="0">
                <a:solidFill>
                  <a:schemeClr val="tx2">
                    <a:lumMod val="50000"/>
                  </a:schemeClr>
                </a:solidFill>
              </a:rPr>
              <a:t>All vendor contracts are executed</a:t>
            </a:r>
          </a:p>
          <a:p>
            <a:pPr>
              <a:lnSpc>
                <a:spcPct val="90000"/>
              </a:lnSpc>
            </a:pPr>
            <a:r>
              <a:rPr lang="en-US" altLang="en-US" sz="2200" dirty="0">
                <a:solidFill>
                  <a:schemeClr val="tx2">
                    <a:lumMod val="50000"/>
                  </a:schemeClr>
                </a:solidFill>
              </a:rPr>
              <a:t>If the protocol is not activated by the “absolute” date the study will be </a:t>
            </a:r>
            <a:r>
              <a:rPr lang="en-US" altLang="en-US" sz="2200" u="sng" dirty="0">
                <a:solidFill>
                  <a:schemeClr val="tx2">
                    <a:lumMod val="50000"/>
                  </a:schemeClr>
                </a:solidFill>
              </a:rPr>
              <a:t>automatically terminated</a:t>
            </a:r>
            <a:r>
              <a:rPr lang="en-US" altLang="en-US" sz="2200" dirty="0">
                <a:solidFill>
                  <a:schemeClr val="tx2">
                    <a:lumMod val="50000"/>
                  </a:schemeClr>
                </a:solidFill>
              </a:rPr>
              <a:t>.  </a:t>
            </a:r>
          </a:p>
          <a:p>
            <a:pPr lvl="1">
              <a:lnSpc>
                <a:spcPct val="90000"/>
              </a:lnSpc>
            </a:pPr>
            <a:r>
              <a:rPr lang="en-US" sz="2200" dirty="0">
                <a:solidFill>
                  <a:schemeClr val="tx2">
                    <a:lumMod val="50000"/>
                  </a:schemeClr>
                </a:solidFill>
              </a:rPr>
              <a:t>Extensions can be granted but these are reviewed on a case-by- case basis  </a:t>
            </a:r>
          </a:p>
          <a:p>
            <a:endParaRPr lang="en-US" dirty="0"/>
          </a:p>
        </p:txBody>
      </p:sp>
    </p:spTree>
    <p:extLst>
      <p:ext uri="{BB962C8B-B14F-4D97-AF65-F5344CB8AC3E}">
        <p14:creationId xmlns:p14="http://schemas.microsoft.com/office/powerpoint/2010/main" val="636754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6"/>
            <a:ext cx="8229600" cy="754062"/>
          </a:xfrm>
        </p:spPr>
        <p:txBody>
          <a:bodyPr/>
          <a:lstStyle/>
          <a:p>
            <a:r>
              <a:rPr lang="en-US" sz="3600" dirty="0">
                <a:solidFill>
                  <a:schemeClr val="tx2">
                    <a:lumMod val="50000"/>
                  </a:schemeClr>
                </a:solidFill>
              </a:rPr>
              <a:t>NCI Requirements</a:t>
            </a:r>
            <a:r>
              <a:rPr lang="en-US" dirty="0">
                <a:solidFill>
                  <a:schemeClr val="tx2">
                    <a:lumMod val="50000"/>
                  </a:schemeClr>
                </a:solidFill>
              </a:rPr>
              <a:t>:</a:t>
            </a:r>
            <a:endParaRPr lang="en-US" dirty="0"/>
          </a:p>
        </p:txBody>
      </p:sp>
      <p:sp>
        <p:nvSpPr>
          <p:cNvPr id="3" name="Content Placeholder 2"/>
          <p:cNvSpPr>
            <a:spLocks noGrp="1"/>
          </p:cNvSpPr>
          <p:nvPr>
            <p:ph idx="1"/>
          </p:nvPr>
        </p:nvSpPr>
        <p:spPr>
          <a:xfrm>
            <a:off x="457200" y="1028700"/>
            <a:ext cx="8229600" cy="5097463"/>
          </a:xfrm>
        </p:spPr>
        <p:txBody>
          <a:bodyPr/>
          <a:lstStyle/>
          <a:p>
            <a:r>
              <a:rPr lang="en-US" sz="2000" dirty="0" smtClean="0">
                <a:solidFill>
                  <a:schemeClr val="tx2">
                    <a:lumMod val="50000"/>
                  </a:schemeClr>
                </a:solidFill>
              </a:rPr>
              <a:t>Concepts</a:t>
            </a:r>
          </a:p>
          <a:p>
            <a:pPr lvl="1"/>
            <a:r>
              <a:rPr lang="en-US" sz="2000" dirty="0" smtClean="0">
                <a:solidFill>
                  <a:schemeClr val="tx2">
                    <a:lumMod val="50000"/>
                  </a:schemeClr>
                </a:solidFill>
              </a:rPr>
              <a:t>Reviewed by Task Force, if applicable</a:t>
            </a:r>
          </a:p>
          <a:p>
            <a:pPr lvl="2"/>
            <a:r>
              <a:rPr lang="en-US" sz="2000" dirty="0" smtClean="0">
                <a:solidFill>
                  <a:schemeClr val="tx2">
                    <a:lumMod val="50000"/>
                  </a:schemeClr>
                </a:solidFill>
              </a:rPr>
              <a:t>Comments are advisory</a:t>
            </a:r>
          </a:p>
          <a:p>
            <a:pPr lvl="2"/>
            <a:r>
              <a:rPr lang="en-US" sz="2000" dirty="0" smtClean="0">
                <a:solidFill>
                  <a:schemeClr val="tx2">
                    <a:lumMod val="50000"/>
                  </a:schemeClr>
                </a:solidFill>
              </a:rPr>
              <a:t>Outcomes; Favorable or Unfavorable</a:t>
            </a:r>
          </a:p>
          <a:p>
            <a:pPr lvl="1"/>
            <a:r>
              <a:rPr lang="en-US" sz="2000" dirty="0" smtClean="0">
                <a:solidFill>
                  <a:schemeClr val="tx2">
                    <a:lumMod val="50000"/>
                  </a:schemeClr>
                </a:solidFill>
              </a:rPr>
              <a:t>Reviewed by Disease-Specific Steering Committee</a:t>
            </a:r>
          </a:p>
          <a:p>
            <a:pPr lvl="2"/>
            <a:r>
              <a:rPr lang="en-US" sz="2000" dirty="0" smtClean="0">
                <a:solidFill>
                  <a:schemeClr val="tx2">
                    <a:lumMod val="50000"/>
                  </a:schemeClr>
                </a:solidFill>
              </a:rPr>
              <a:t>3 possible outcomes: Approve, Pending, Disapprove</a:t>
            </a:r>
          </a:p>
          <a:p>
            <a:pPr lvl="2"/>
            <a:r>
              <a:rPr lang="en-US" sz="2000" dirty="0" smtClean="0">
                <a:solidFill>
                  <a:schemeClr val="tx2">
                    <a:lumMod val="50000"/>
                  </a:schemeClr>
                </a:solidFill>
              </a:rPr>
              <a:t>Coordinates Calls for discussion of comments</a:t>
            </a:r>
          </a:p>
          <a:p>
            <a:pPr lvl="2"/>
            <a:r>
              <a:rPr lang="en-US" sz="2000" dirty="0" smtClean="0">
                <a:solidFill>
                  <a:schemeClr val="tx2">
                    <a:lumMod val="50000"/>
                  </a:schemeClr>
                </a:solidFill>
              </a:rPr>
              <a:t>Comments are addressed as part of written response</a:t>
            </a:r>
            <a:endParaRPr lang="en-US" sz="2000" dirty="0">
              <a:solidFill>
                <a:schemeClr val="tx2">
                  <a:lumMod val="50000"/>
                </a:schemeClr>
              </a:solidFill>
            </a:endParaRPr>
          </a:p>
          <a:p>
            <a:r>
              <a:rPr lang="en-US" sz="2000" dirty="0" smtClean="0">
                <a:solidFill>
                  <a:schemeClr val="tx2">
                    <a:lumMod val="50000"/>
                  </a:schemeClr>
                </a:solidFill>
              </a:rPr>
              <a:t>LOIs/Protocols</a:t>
            </a:r>
          </a:p>
          <a:p>
            <a:pPr lvl="1"/>
            <a:r>
              <a:rPr lang="en-US" sz="2000" dirty="0" smtClean="0">
                <a:solidFill>
                  <a:schemeClr val="tx2">
                    <a:lumMod val="50000"/>
                  </a:schemeClr>
                </a:solidFill>
              </a:rPr>
              <a:t>Reviewed by NCI Protocol Review Committee</a:t>
            </a:r>
          </a:p>
          <a:p>
            <a:pPr lvl="2"/>
            <a:r>
              <a:rPr lang="en-US" sz="2000" dirty="0">
                <a:solidFill>
                  <a:schemeClr val="tx2">
                    <a:lumMod val="50000"/>
                  </a:schemeClr>
                </a:solidFill>
              </a:rPr>
              <a:t>Coordinates Calls for discussion of comments</a:t>
            </a:r>
          </a:p>
          <a:p>
            <a:pPr lvl="2"/>
            <a:r>
              <a:rPr lang="en-US" sz="2000" dirty="0">
                <a:solidFill>
                  <a:schemeClr val="tx2">
                    <a:lumMod val="50000"/>
                  </a:schemeClr>
                </a:solidFill>
              </a:rPr>
              <a:t>Comments are addressed as part of written </a:t>
            </a:r>
            <a:r>
              <a:rPr lang="en-US" sz="2000" dirty="0" smtClean="0">
                <a:solidFill>
                  <a:schemeClr val="tx2">
                    <a:lumMod val="50000"/>
                  </a:schemeClr>
                </a:solidFill>
              </a:rPr>
              <a:t>response</a:t>
            </a:r>
          </a:p>
          <a:p>
            <a:endParaRPr lang="en-US" sz="3000" dirty="0"/>
          </a:p>
          <a:p>
            <a:pPr lvl="1"/>
            <a:endParaRPr lang="en-US" dirty="0" smtClean="0"/>
          </a:p>
        </p:txBody>
      </p:sp>
    </p:spTree>
    <p:extLst>
      <p:ext uri="{BB962C8B-B14F-4D97-AF65-F5344CB8AC3E}">
        <p14:creationId xmlns:p14="http://schemas.microsoft.com/office/powerpoint/2010/main" val="1006833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279"/>
            <a:ext cx="8229600" cy="609600"/>
          </a:xfrm>
        </p:spPr>
        <p:txBody>
          <a:bodyPr/>
          <a:lstStyle/>
          <a:p>
            <a:r>
              <a:rPr lang="en-US" altLang="en-US" sz="3200" dirty="0">
                <a:solidFill>
                  <a:schemeClr val="tx2">
                    <a:lumMod val="50000"/>
                  </a:schemeClr>
                </a:solidFill>
              </a:rPr>
              <a:t>Protocol </a:t>
            </a:r>
            <a:r>
              <a:rPr lang="en-US" altLang="en-US" sz="3200" dirty="0" smtClean="0">
                <a:solidFill>
                  <a:schemeClr val="tx2">
                    <a:lumMod val="50000"/>
                  </a:schemeClr>
                </a:solidFill>
              </a:rPr>
              <a:t>Development Department</a:t>
            </a:r>
            <a:endParaRPr lang="en-US" sz="3200" dirty="0">
              <a:solidFill>
                <a:schemeClr val="tx2">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931134298"/>
              </p:ext>
            </p:extLst>
          </p:nvPr>
        </p:nvGraphicFramePr>
        <p:xfrm>
          <a:off x="457200" y="901147"/>
          <a:ext cx="8229600" cy="489828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32543">
                <a:tc>
                  <a:txBody>
                    <a:bodyPr/>
                    <a:lstStyle/>
                    <a:p>
                      <a:r>
                        <a:rPr lang="en-US" sz="2000" dirty="0" smtClean="0"/>
                        <a:t>Disease Site</a:t>
                      </a:r>
                      <a:endParaRPr lang="en-US" sz="2000" dirty="0"/>
                    </a:p>
                  </a:txBody>
                  <a:tcPr/>
                </a:tc>
                <a:tc>
                  <a:txBody>
                    <a:bodyPr/>
                    <a:lstStyle/>
                    <a:p>
                      <a:r>
                        <a:rPr lang="en-US" sz="2000" dirty="0" smtClean="0"/>
                        <a:t>Protocol Administrator</a:t>
                      </a:r>
                      <a:endParaRPr lang="en-US" sz="2000" dirty="0"/>
                    </a:p>
                  </a:txBody>
                  <a:tcPr/>
                </a:tc>
                <a:extLst>
                  <a:ext uri="{0D108BD9-81ED-4DB2-BD59-A6C34878D82A}">
                    <a16:rowId xmlns:a16="http://schemas.microsoft.com/office/drawing/2014/main" val="10000"/>
                  </a:ext>
                </a:extLst>
              </a:tr>
              <a:tr h="11246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Brain, GI-Non Colorectal, GU,</a:t>
                      </a:r>
                      <a:r>
                        <a:rPr lang="en-US" sz="2000" baseline="0" dirty="0" smtClean="0">
                          <a:solidFill>
                            <a:schemeClr val="tx2">
                              <a:lumMod val="50000"/>
                            </a:schemeClr>
                          </a:solidFill>
                        </a:rPr>
                        <a:t> </a:t>
                      </a:r>
                      <a:r>
                        <a:rPr lang="en-US" sz="2000" dirty="0" smtClean="0">
                          <a:solidFill>
                            <a:schemeClr val="tx2">
                              <a:lumMod val="50000"/>
                            </a:schemeClr>
                          </a:solidFill>
                        </a:rPr>
                        <a:t>H&amp;N, Lung, NCORP</a:t>
                      </a:r>
                    </a:p>
                    <a:p>
                      <a:endParaRPr lang="en-US" sz="2000" dirty="0">
                        <a:solidFill>
                          <a:schemeClr val="tx2">
                            <a:lumMod val="50000"/>
                          </a:schemeClr>
                        </a:solidFill>
                      </a:endParaRPr>
                    </a:p>
                  </a:txBody>
                  <a:tcPr/>
                </a:tc>
                <a:tc>
                  <a:txBody>
                    <a:bodyPr/>
                    <a:lstStyle/>
                    <a:p>
                      <a:r>
                        <a:rPr lang="en-US" sz="2000" dirty="0" smtClean="0">
                          <a:solidFill>
                            <a:schemeClr val="tx2">
                              <a:lumMod val="50000"/>
                            </a:schemeClr>
                          </a:solidFill>
                        </a:rPr>
                        <a:t>Fran Bradley, Beth Goldner, Thien</a:t>
                      </a:r>
                      <a:r>
                        <a:rPr lang="en-US" sz="2000" baseline="0" dirty="0" smtClean="0">
                          <a:solidFill>
                            <a:schemeClr val="tx2">
                              <a:lumMod val="50000"/>
                            </a:schemeClr>
                          </a:solidFill>
                        </a:rPr>
                        <a:t> Nu Do</a:t>
                      </a:r>
                      <a:r>
                        <a:rPr lang="en-US" sz="2000" dirty="0" smtClean="0">
                          <a:solidFill>
                            <a:schemeClr val="tx2">
                              <a:lumMod val="50000"/>
                            </a:schemeClr>
                          </a:solidFill>
                        </a:rPr>
                        <a:t>, Kathryn Okrent, </a:t>
                      </a:r>
                      <a:r>
                        <a:rPr lang="en-US" sz="2000" b="1" baseline="0" dirty="0" smtClean="0">
                          <a:solidFill>
                            <a:schemeClr val="tx2">
                              <a:lumMod val="50000"/>
                            </a:schemeClr>
                          </a:solidFill>
                        </a:rPr>
                        <a:t>Nancy Soto</a:t>
                      </a:r>
                    </a:p>
                    <a:p>
                      <a:r>
                        <a:rPr lang="en-US" sz="2000" b="0" i="1" baseline="0" dirty="0" smtClean="0">
                          <a:solidFill>
                            <a:schemeClr val="tx2">
                              <a:lumMod val="50000"/>
                            </a:schemeClr>
                          </a:solidFill>
                        </a:rPr>
                        <a:t> </a:t>
                      </a:r>
                      <a:endParaRPr lang="en-US" sz="2000" b="0" i="1" dirty="0">
                        <a:solidFill>
                          <a:schemeClr val="tx2">
                            <a:lumMod val="50000"/>
                          </a:schemeClr>
                        </a:solidFill>
                      </a:endParaRPr>
                    </a:p>
                  </a:txBody>
                  <a:tcPr/>
                </a:tc>
                <a:extLst>
                  <a:ext uri="{0D108BD9-81ED-4DB2-BD59-A6C34878D82A}">
                    <a16:rowId xmlns:a16="http://schemas.microsoft.com/office/drawing/2014/main" val="10001"/>
                  </a:ext>
                </a:extLst>
              </a:tr>
              <a:tr h="7785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Breast, GI-Colorectal &amp; NCORP</a:t>
                      </a:r>
                    </a:p>
                  </a:txBody>
                  <a:tcPr/>
                </a:tc>
                <a:tc>
                  <a:txBody>
                    <a:bodyPr/>
                    <a:lstStyle/>
                    <a:p>
                      <a:r>
                        <a:rPr lang="en-US" sz="2000" b="1" dirty="0" smtClean="0">
                          <a:solidFill>
                            <a:schemeClr val="tx2">
                              <a:lumMod val="50000"/>
                            </a:schemeClr>
                          </a:solidFill>
                        </a:rPr>
                        <a:t>Francy Fonzi</a:t>
                      </a:r>
                      <a:r>
                        <a:rPr lang="en-US" sz="2000" dirty="0" smtClean="0">
                          <a:solidFill>
                            <a:schemeClr val="tx2">
                              <a:lumMod val="50000"/>
                            </a:schemeClr>
                          </a:solidFill>
                        </a:rPr>
                        <a:t>, Hope Alcorn</a:t>
                      </a:r>
                      <a:endParaRPr lang="en-US" sz="2000" dirty="0">
                        <a:solidFill>
                          <a:schemeClr val="tx2">
                            <a:lumMod val="50000"/>
                          </a:schemeClr>
                        </a:solidFill>
                      </a:endParaRPr>
                    </a:p>
                  </a:txBody>
                  <a:tcPr/>
                </a:tc>
                <a:extLst>
                  <a:ext uri="{0D108BD9-81ED-4DB2-BD59-A6C34878D82A}">
                    <a16:rowId xmlns:a16="http://schemas.microsoft.com/office/drawing/2014/main" val="10002"/>
                  </a:ext>
                </a:extLst>
              </a:tr>
              <a:tr h="14621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GYN:</a:t>
                      </a:r>
                      <a:r>
                        <a:rPr lang="en-US" sz="2000" baseline="0" dirty="0" smtClean="0">
                          <a:solidFill>
                            <a:schemeClr val="tx2">
                              <a:lumMod val="50000"/>
                            </a:schemeClr>
                          </a:solidFill>
                        </a:rPr>
                        <a:t> Cervix, Uterine Corpus, Ovary, Developmental Therapeutics, Rare Tumor, </a:t>
                      </a:r>
                      <a:r>
                        <a:rPr lang="en-US" sz="2000" dirty="0" smtClean="0">
                          <a:solidFill>
                            <a:schemeClr val="tx2">
                              <a:lumMod val="50000"/>
                            </a:schemeClr>
                          </a:solidFill>
                        </a:rPr>
                        <a:t>NCORP</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2">
                              <a:lumMod val="50000"/>
                            </a:schemeClr>
                          </a:solidFill>
                        </a:rPr>
                        <a:t>Kia Neff</a:t>
                      </a:r>
                      <a:r>
                        <a:rPr lang="en-US" sz="2000" dirty="0" smtClean="0">
                          <a:solidFill>
                            <a:schemeClr val="tx2">
                              <a:lumMod val="50000"/>
                            </a:schemeClr>
                          </a:solidFill>
                        </a:rPr>
                        <a:t>,</a:t>
                      </a:r>
                      <a:r>
                        <a:rPr lang="en-US" sz="2000" baseline="0" dirty="0" smtClean="0">
                          <a:solidFill>
                            <a:schemeClr val="tx2">
                              <a:lumMod val="50000"/>
                            </a:schemeClr>
                          </a:solidFill>
                        </a:rPr>
                        <a:t> Meg Colahan, Nicole Copeland, Sam DiBernardo</a:t>
                      </a:r>
                      <a:endParaRPr lang="en-US" sz="2000" dirty="0" smtClean="0">
                        <a:solidFill>
                          <a:schemeClr val="tx2">
                            <a:lumMod val="50000"/>
                          </a:schemeClr>
                        </a:solidFill>
                      </a:endParaRPr>
                    </a:p>
                    <a:p>
                      <a:endParaRPr lang="en-US" sz="2000" dirty="0">
                        <a:solidFill>
                          <a:schemeClr val="tx2">
                            <a:lumMod val="50000"/>
                          </a:schemeClr>
                        </a:solidFill>
                      </a:endParaRPr>
                    </a:p>
                  </a:txBody>
                  <a:tcPr/>
                </a:tc>
                <a:extLst>
                  <a:ext uri="{0D108BD9-81ED-4DB2-BD59-A6C34878D82A}">
                    <a16:rowId xmlns:a16="http://schemas.microsoft.com/office/drawing/2014/main" val="10003"/>
                  </a:ext>
                </a:extLst>
              </a:tr>
              <a:tr h="658133">
                <a:tc gridSpan="2">
                  <a:txBody>
                    <a:bodyPr/>
                    <a:lstStyle/>
                    <a:p>
                      <a:r>
                        <a:rPr lang="en-US" sz="1800" i="1" baseline="0" dirty="0" smtClean="0">
                          <a:solidFill>
                            <a:schemeClr val="tx2">
                              <a:lumMod val="50000"/>
                            </a:schemeClr>
                          </a:solidFill>
                        </a:rPr>
                        <a:t>NCORP includes Cancer Prevention &amp; Control (CPC) and Cancer Care Delivery  Research (CCDR); these trials are done within the respective disease site. </a:t>
                      </a:r>
                      <a:endParaRPr lang="en-US" sz="1800" i="1" dirty="0">
                        <a:solidFill>
                          <a:schemeClr val="tx2">
                            <a:lumMod val="50000"/>
                          </a:schemeClr>
                        </a:solidFill>
                      </a:endParaRPr>
                    </a:p>
                  </a:txBody>
                  <a:tcPr/>
                </a:tc>
                <a:tc hMerge="1">
                  <a:txBody>
                    <a:bodyPr/>
                    <a:lstStyle/>
                    <a:p>
                      <a:endParaRPr lang="en-US" sz="20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7778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1" y="1574801"/>
            <a:ext cx="7193722" cy="2923877"/>
          </a:xfrm>
          <a:prstGeom prst="rect">
            <a:avLst/>
          </a:prstGeom>
          <a:noFill/>
        </p:spPr>
        <p:txBody>
          <a:bodyPr wrap="square" rtlCol="0">
            <a:spAutoFit/>
          </a:bodyPr>
          <a:lstStyle/>
          <a:p>
            <a:pPr algn="ctr"/>
            <a:r>
              <a:rPr lang="en-US" altLang="en-US" sz="4000" dirty="0" smtClean="0">
                <a:solidFill>
                  <a:schemeClr val="tx1">
                    <a:lumMod val="50000"/>
                  </a:schemeClr>
                </a:solidFill>
              </a:rPr>
              <a:t>Department of Regulatory Affairs</a:t>
            </a:r>
            <a:endParaRPr lang="en-US" sz="2400" dirty="0" smtClean="0">
              <a:solidFill>
                <a:schemeClr val="tx2">
                  <a:lumMod val="50000"/>
                </a:schemeClr>
              </a:solidFill>
              <a:latin typeface="Helvetica"/>
              <a:cs typeface="Helvetica"/>
            </a:endParaRPr>
          </a:p>
          <a:p>
            <a:pPr algn="ctr"/>
            <a:r>
              <a:rPr lang="en-US" sz="2400" dirty="0" smtClean="0">
                <a:solidFill>
                  <a:schemeClr val="tx2">
                    <a:lumMod val="50000"/>
                  </a:schemeClr>
                </a:solidFill>
                <a:latin typeface="Helvetica"/>
                <a:cs typeface="Helvetica"/>
              </a:rPr>
              <a:t/>
            </a:r>
            <a:br>
              <a:rPr lang="en-US" sz="2400" dirty="0" smtClean="0">
                <a:solidFill>
                  <a:schemeClr val="tx2">
                    <a:lumMod val="50000"/>
                  </a:schemeClr>
                </a:solidFill>
                <a:latin typeface="Helvetica"/>
                <a:cs typeface="Helvetica"/>
              </a:rPr>
            </a:br>
            <a:r>
              <a:rPr lang="en-US" sz="2400" dirty="0" smtClean="0">
                <a:solidFill>
                  <a:schemeClr val="tx2">
                    <a:lumMod val="50000"/>
                  </a:schemeClr>
                </a:solidFill>
                <a:latin typeface="Helvetica"/>
                <a:cs typeface="Helvetica"/>
              </a:rPr>
              <a:t>Teresa Bradley, PhD</a:t>
            </a:r>
          </a:p>
          <a:p>
            <a:pPr algn="ctr"/>
            <a:r>
              <a:rPr lang="en-US" sz="2000" dirty="0" smtClean="0">
                <a:solidFill>
                  <a:schemeClr val="tx2">
                    <a:lumMod val="50000"/>
                  </a:schemeClr>
                </a:solidFill>
                <a:latin typeface="Helvetica"/>
                <a:cs typeface="Helvetica"/>
              </a:rPr>
              <a:t>Co-Director, Department of Regulatory Affairs (Pittsburgh)</a:t>
            </a:r>
          </a:p>
          <a:p>
            <a:pPr algn="ctr"/>
            <a:endParaRPr lang="en-US" sz="1600" dirty="0" smtClean="0">
              <a:solidFill>
                <a:schemeClr val="tx2">
                  <a:lumMod val="50000"/>
                </a:schemeClr>
              </a:solidFill>
              <a:latin typeface="Helvetica"/>
              <a:cs typeface="Helvetica"/>
            </a:endParaRPr>
          </a:p>
          <a:p>
            <a:pPr algn="ctr"/>
            <a:endParaRPr lang="en-US" sz="2000" dirty="0" smtClean="0">
              <a:solidFill>
                <a:schemeClr val="tx2">
                  <a:lumMod val="50000"/>
                </a:schemeClr>
              </a:solidFill>
              <a:latin typeface="Helvetica"/>
              <a:cs typeface="Helvetica"/>
            </a:endParaRPr>
          </a:p>
        </p:txBody>
      </p:sp>
      <p:sp>
        <p:nvSpPr>
          <p:cNvPr id="3" name="TextBox 2"/>
          <p:cNvSpPr txBox="1"/>
          <p:nvPr/>
        </p:nvSpPr>
        <p:spPr>
          <a:xfrm>
            <a:off x="2565953" y="4915834"/>
            <a:ext cx="4195417" cy="1477328"/>
          </a:xfrm>
          <a:prstGeom prst="rect">
            <a:avLst/>
          </a:prstGeom>
          <a:noFill/>
        </p:spPr>
        <p:txBody>
          <a:bodyPr wrap="square" rtlCol="0">
            <a:spAutoFit/>
          </a:bodyPr>
          <a:lstStyle/>
          <a:p>
            <a:pPr algn="ctr"/>
            <a:endParaRPr lang="en-US" dirty="0" smtClean="0">
              <a:solidFill>
                <a:schemeClr val="tx2">
                  <a:lumMod val="50000"/>
                </a:schemeClr>
              </a:solidFill>
              <a:latin typeface="Helvetica"/>
              <a:cs typeface="Helvetica"/>
            </a:endParaRPr>
          </a:p>
          <a:p>
            <a:pPr algn="ctr"/>
            <a:r>
              <a:rPr lang="en-US" dirty="0" smtClean="0">
                <a:solidFill>
                  <a:schemeClr val="tx2">
                    <a:lumMod val="50000"/>
                  </a:schemeClr>
                </a:solidFill>
                <a:latin typeface="Helvetica"/>
                <a:cs typeface="Helvetica"/>
              </a:rPr>
              <a:t>New Investigators - Clinical Trials 101 Education Session</a:t>
            </a:r>
            <a:endParaRPr lang="en-US" dirty="0">
              <a:solidFill>
                <a:schemeClr val="tx2">
                  <a:lumMod val="50000"/>
                </a:schemeClr>
              </a:solidFill>
              <a:latin typeface="Helvetica"/>
              <a:cs typeface="Helvetica"/>
            </a:endParaRPr>
          </a:p>
          <a:p>
            <a:pPr algn="ctr"/>
            <a:r>
              <a:rPr lang="en-US" dirty="0" smtClean="0">
                <a:solidFill>
                  <a:schemeClr val="tx2">
                    <a:lumMod val="50000"/>
                  </a:schemeClr>
                </a:solidFill>
                <a:latin typeface="Helvetica"/>
                <a:cs typeface="Helvetica"/>
              </a:rPr>
              <a:t>July 12, 2018</a:t>
            </a:r>
            <a:endParaRPr lang="en-US" dirty="0">
              <a:solidFill>
                <a:schemeClr val="tx2">
                  <a:lumMod val="50000"/>
                </a:schemeClr>
              </a:solidFill>
              <a:latin typeface="Helvetica"/>
              <a:cs typeface="Helvetica"/>
            </a:endParaRPr>
          </a:p>
          <a:p>
            <a:endParaRPr lang="en-US" dirty="0"/>
          </a:p>
        </p:txBody>
      </p:sp>
    </p:spTree>
    <p:extLst>
      <p:ext uri="{BB962C8B-B14F-4D97-AF65-F5344CB8AC3E}">
        <p14:creationId xmlns:p14="http://schemas.microsoft.com/office/powerpoint/2010/main" val="2532006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2138"/>
            <a:ext cx="8229600" cy="1143000"/>
          </a:xfrm>
        </p:spPr>
        <p:txBody>
          <a:bodyPr/>
          <a:lstStyle/>
          <a:p>
            <a:r>
              <a:rPr lang="en-US" dirty="0" smtClean="0"/>
              <a:t>Purpose of Presentation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Provide some key points </a:t>
            </a:r>
            <a:r>
              <a:rPr lang="en-US" dirty="0"/>
              <a:t>on </a:t>
            </a:r>
            <a:r>
              <a:rPr lang="en-US" dirty="0" smtClean="0"/>
              <a:t>common Regulatory issues and considerations for New Investigators</a:t>
            </a:r>
            <a:endParaRPr lang="en-US" dirty="0"/>
          </a:p>
        </p:txBody>
      </p:sp>
    </p:spTree>
    <p:extLst>
      <p:ext uri="{BB962C8B-B14F-4D97-AF65-F5344CB8AC3E}">
        <p14:creationId xmlns:p14="http://schemas.microsoft.com/office/powerpoint/2010/main" val="643536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279"/>
            <a:ext cx="8229600" cy="609600"/>
          </a:xfrm>
        </p:spPr>
        <p:txBody>
          <a:bodyPr/>
          <a:lstStyle/>
          <a:p>
            <a:r>
              <a:rPr lang="en-US" altLang="en-US" sz="3200" dirty="0" smtClean="0">
                <a:solidFill>
                  <a:schemeClr val="tx2">
                    <a:lumMod val="50000"/>
                  </a:schemeClr>
                </a:solidFill>
              </a:rPr>
              <a:t>Department of Regulatory Affairs</a:t>
            </a:r>
            <a:endParaRPr lang="en-US" sz="3200" dirty="0">
              <a:solidFill>
                <a:schemeClr val="tx2">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64012814"/>
              </p:ext>
            </p:extLst>
          </p:nvPr>
        </p:nvGraphicFramePr>
        <p:xfrm>
          <a:off x="457200" y="901147"/>
          <a:ext cx="8547100" cy="4974063"/>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584700">
                  <a:extLst>
                    <a:ext uri="{9D8B030D-6E8A-4147-A177-3AD203B41FA5}">
                      <a16:colId xmlns:a16="http://schemas.microsoft.com/office/drawing/2014/main" val="20001"/>
                    </a:ext>
                  </a:extLst>
                </a:gridCol>
              </a:tblGrid>
              <a:tr h="432543">
                <a:tc>
                  <a:txBody>
                    <a:bodyPr/>
                    <a:lstStyle/>
                    <a:p>
                      <a:r>
                        <a:rPr lang="en-US" sz="2000" dirty="0" smtClean="0"/>
                        <a:t>Disease Site</a:t>
                      </a:r>
                      <a:endParaRPr lang="en-US" sz="2000" dirty="0"/>
                    </a:p>
                  </a:txBody>
                  <a:tcPr/>
                </a:tc>
                <a:tc>
                  <a:txBody>
                    <a:bodyPr/>
                    <a:lstStyle/>
                    <a:p>
                      <a:r>
                        <a:rPr lang="en-US" sz="2000" dirty="0" smtClean="0"/>
                        <a:t>Staff</a:t>
                      </a:r>
                      <a:endParaRPr lang="en-US" sz="2000" dirty="0"/>
                    </a:p>
                  </a:txBody>
                  <a:tcPr/>
                </a:tc>
                <a:extLst>
                  <a:ext uri="{0D108BD9-81ED-4DB2-BD59-A6C34878D82A}">
                    <a16:rowId xmlns:a16="http://schemas.microsoft.com/office/drawing/2014/main" val="10000"/>
                  </a:ext>
                </a:extLst>
              </a:tr>
              <a:tr h="11246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a:t>
                      </a:r>
                      <a:r>
                        <a:rPr lang="en-US" sz="2000" baseline="0" dirty="0" smtClean="0">
                          <a:solidFill>
                            <a:schemeClr val="tx2">
                              <a:lumMod val="50000"/>
                            </a:schemeClr>
                          </a:solidFill>
                        </a:rPr>
                        <a:t> </a:t>
                      </a:r>
                      <a:r>
                        <a:rPr lang="en-US" sz="2000" dirty="0" smtClean="0">
                          <a:solidFill>
                            <a:schemeClr val="tx2">
                              <a:lumMod val="50000"/>
                            </a:schemeClr>
                          </a:solidFill>
                        </a:rPr>
                        <a:t>Brain, GI-Non Colorectal, GU,</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2">
                              <a:lumMod val="50000"/>
                            </a:schemeClr>
                          </a:solidFill>
                        </a:rPr>
                        <a:t>     </a:t>
                      </a:r>
                      <a:r>
                        <a:rPr lang="en-US" sz="2000" dirty="0" smtClean="0">
                          <a:solidFill>
                            <a:schemeClr val="tx2">
                              <a:lumMod val="50000"/>
                            </a:schemeClr>
                          </a:solidFill>
                        </a:rPr>
                        <a:t>H&amp;N, Lung, NCORP</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a:r>
                      <a:br>
                        <a:rPr lang="en-US" sz="2000" dirty="0" smtClean="0">
                          <a:solidFill>
                            <a:schemeClr val="tx2">
                              <a:lumMod val="50000"/>
                            </a:schemeClr>
                          </a:solidFill>
                        </a:rPr>
                      </a:br>
                      <a:r>
                        <a:rPr lang="en-US" sz="2000" dirty="0" smtClean="0">
                          <a:solidFill>
                            <a:schemeClr val="tx2">
                              <a:lumMod val="50000"/>
                            </a:schemeClr>
                          </a:solidFill>
                        </a:rPr>
                        <a:t>        </a:t>
                      </a:r>
                      <a:r>
                        <a:rPr lang="en-US" sz="2000" i="1" dirty="0" smtClean="0">
                          <a:solidFill>
                            <a:schemeClr val="tx2">
                              <a:lumMod val="50000"/>
                            </a:schemeClr>
                          </a:solidFill>
                        </a:rPr>
                        <a:t>Philadelphia West</a:t>
                      </a:r>
                      <a:endParaRPr lang="en-US" sz="2000" i="1" dirty="0">
                        <a:solidFill>
                          <a:schemeClr val="tx2">
                            <a:lumMod val="50000"/>
                          </a:schemeClr>
                        </a:solidFill>
                      </a:endParaRPr>
                    </a:p>
                  </a:txBody>
                  <a:tcPr/>
                </a:tc>
                <a:tc>
                  <a:txBody>
                    <a:bodyPr/>
                    <a:lstStyle/>
                    <a:p>
                      <a:r>
                        <a:rPr lang="en-US" sz="2000" b="1" baseline="0" dirty="0" smtClean="0">
                          <a:solidFill>
                            <a:schemeClr val="tx2">
                              <a:lumMod val="50000"/>
                            </a:schemeClr>
                          </a:solidFill>
                        </a:rPr>
                        <a:t>Nancy Soto (Co-director)</a:t>
                      </a:r>
                      <a:br>
                        <a:rPr lang="en-US" sz="2000" b="1" baseline="0" dirty="0" smtClean="0">
                          <a:solidFill>
                            <a:schemeClr val="tx2">
                              <a:lumMod val="50000"/>
                            </a:schemeClr>
                          </a:solidFill>
                        </a:rPr>
                      </a:br>
                      <a:r>
                        <a:rPr lang="en-US" sz="2000" b="1" baseline="0" dirty="0" smtClean="0">
                          <a:solidFill>
                            <a:schemeClr val="tx2">
                              <a:lumMod val="50000"/>
                            </a:schemeClr>
                          </a:solidFill>
                        </a:rPr>
                        <a:t>Erica Field (Manager)</a:t>
                      </a:r>
                      <a:r>
                        <a:rPr lang="en-US" sz="2000" b="0" i="1" baseline="0" dirty="0" smtClean="0">
                          <a:solidFill>
                            <a:schemeClr val="tx2">
                              <a:lumMod val="50000"/>
                            </a:schemeClr>
                          </a:solidFill>
                        </a:rPr>
                        <a:t> </a:t>
                      </a:r>
                      <a:endParaRPr lang="en-US" sz="2000" b="0" i="1" dirty="0">
                        <a:solidFill>
                          <a:schemeClr val="tx2">
                            <a:lumMod val="50000"/>
                          </a:schemeClr>
                        </a:solidFill>
                      </a:endParaRPr>
                    </a:p>
                  </a:txBody>
                  <a:tcPr/>
                </a:tc>
                <a:extLst>
                  <a:ext uri="{0D108BD9-81ED-4DB2-BD59-A6C34878D82A}">
                    <a16:rowId xmlns:a16="http://schemas.microsoft.com/office/drawing/2014/main" val="10001"/>
                  </a:ext>
                </a:extLst>
              </a:tr>
              <a:tr h="11656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Breast, GI-Colorectal &amp; NCORP</a:t>
                      </a:r>
                      <a:br>
                        <a:rPr lang="en-US" sz="2000" dirty="0" smtClean="0">
                          <a:solidFill>
                            <a:schemeClr val="tx2">
                              <a:lumMod val="50000"/>
                            </a:schemeClr>
                          </a:solidFill>
                        </a:rPr>
                      </a:br>
                      <a:endParaRPr lang="en-US" sz="2000" dirty="0" smtClean="0">
                        <a:solidFill>
                          <a:schemeClr val="tx2">
                            <a:lumMod val="5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a:t>
                      </a:r>
                      <a:r>
                        <a:rPr lang="en-US" sz="2000" i="1" dirty="0" smtClean="0">
                          <a:solidFill>
                            <a:schemeClr val="tx2">
                              <a:lumMod val="50000"/>
                            </a:schemeClr>
                          </a:solidFill>
                        </a:rPr>
                        <a:t>Pittsburgh</a:t>
                      </a:r>
                    </a:p>
                  </a:txBody>
                  <a:tcPr/>
                </a:tc>
                <a:tc>
                  <a:txBody>
                    <a:bodyPr/>
                    <a:lstStyle/>
                    <a:p>
                      <a:r>
                        <a:rPr lang="en-US" sz="2000" b="1" dirty="0" smtClean="0">
                          <a:solidFill>
                            <a:schemeClr val="tx2">
                              <a:lumMod val="50000"/>
                            </a:schemeClr>
                          </a:solidFill>
                        </a:rPr>
                        <a:t>Teresa (Terry) Bradley (Co-director)</a:t>
                      </a:r>
                    </a:p>
                    <a:p>
                      <a:r>
                        <a:rPr lang="en-US" sz="2000" b="0" dirty="0" smtClean="0">
                          <a:solidFill>
                            <a:schemeClr val="tx2">
                              <a:lumMod val="50000"/>
                            </a:schemeClr>
                          </a:solidFill>
                        </a:rPr>
                        <a:t>Judy Langer,</a:t>
                      </a:r>
                      <a:r>
                        <a:rPr lang="en-US" sz="2000" b="0" baseline="0" dirty="0" smtClean="0">
                          <a:solidFill>
                            <a:schemeClr val="tx2">
                              <a:lumMod val="50000"/>
                            </a:schemeClr>
                          </a:solidFill>
                        </a:rPr>
                        <a:t> Ethan Barry, </a:t>
                      </a:r>
                      <a:br>
                        <a:rPr lang="en-US" sz="2000" b="0" baseline="0" dirty="0" smtClean="0">
                          <a:solidFill>
                            <a:schemeClr val="tx2">
                              <a:lumMod val="50000"/>
                            </a:schemeClr>
                          </a:solidFill>
                        </a:rPr>
                      </a:br>
                      <a:r>
                        <a:rPr lang="en-US" sz="2000" b="0" baseline="0" dirty="0" smtClean="0">
                          <a:solidFill>
                            <a:schemeClr val="tx2">
                              <a:lumMod val="50000"/>
                            </a:schemeClr>
                          </a:solidFill>
                        </a:rPr>
                        <a:t>Ashley Rhoads, Kerry Murphy, </a:t>
                      </a:r>
                      <a:br>
                        <a:rPr lang="en-US" sz="2000" b="0" baseline="0" dirty="0" smtClean="0">
                          <a:solidFill>
                            <a:schemeClr val="tx2">
                              <a:lumMod val="50000"/>
                            </a:schemeClr>
                          </a:solidFill>
                        </a:rPr>
                      </a:br>
                      <a:r>
                        <a:rPr lang="en-US" sz="2000" b="0" baseline="0" dirty="0" smtClean="0">
                          <a:solidFill>
                            <a:schemeClr val="tx2">
                              <a:lumMod val="50000"/>
                            </a:schemeClr>
                          </a:solidFill>
                        </a:rPr>
                        <a:t>Sara Snyder</a:t>
                      </a:r>
                      <a:endParaRPr lang="en-US" sz="2000" b="0" dirty="0">
                        <a:solidFill>
                          <a:schemeClr val="tx2">
                            <a:lumMod val="50000"/>
                          </a:schemeClr>
                        </a:solidFill>
                      </a:endParaRPr>
                    </a:p>
                  </a:txBody>
                  <a:tcPr/>
                </a:tc>
                <a:extLst>
                  <a:ext uri="{0D108BD9-81ED-4DB2-BD59-A6C34878D82A}">
                    <a16:rowId xmlns:a16="http://schemas.microsoft.com/office/drawing/2014/main" val="10002"/>
                  </a:ext>
                </a:extLst>
              </a:tr>
              <a:tr h="14621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GYN:</a:t>
                      </a:r>
                      <a:r>
                        <a:rPr lang="en-US" sz="2000" baseline="0" dirty="0" smtClean="0">
                          <a:solidFill>
                            <a:schemeClr val="tx2">
                              <a:lumMod val="50000"/>
                            </a:schemeClr>
                          </a:solidFill>
                        </a:rPr>
                        <a:t> Cervix, Uterine Corpus, </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2">
                              <a:lumMod val="50000"/>
                            </a:schemeClr>
                          </a:solidFill>
                        </a:rPr>
                        <a:t>     Ovary, Developmental</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2">
                              <a:lumMod val="50000"/>
                            </a:schemeClr>
                          </a:solidFill>
                        </a:rPr>
                        <a:t>     Therapeutics, Rare Tumor, </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2">
                              <a:lumMod val="50000"/>
                            </a:schemeClr>
                          </a:solidFill>
                        </a:rPr>
                        <a:t>      </a:t>
                      </a:r>
                      <a:r>
                        <a:rPr lang="en-US" sz="2000" dirty="0" smtClean="0">
                          <a:solidFill>
                            <a:schemeClr val="tx2">
                              <a:lumMod val="50000"/>
                            </a:schemeClr>
                          </a:solidFill>
                        </a:rPr>
                        <a:t>NCORP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solidFill>
                          <a:schemeClr val="tx2">
                            <a:lumMod val="5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rPr>
                        <a:t>            </a:t>
                      </a:r>
                      <a:r>
                        <a:rPr lang="en-US" sz="2000" i="1" dirty="0" smtClean="0">
                          <a:solidFill>
                            <a:schemeClr val="tx2">
                              <a:lumMod val="50000"/>
                            </a:schemeClr>
                          </a:solidFill>
                        </a:rPr>
                        <a:t>Philadelphia</a:t>
                      </a:r>
                      <a:r>
                        <a:rPr lang="en-US" sz="2000" i="1" baseline="0" dirty="0" smtClean="0">
                          <a:solidFill>
                            <a:schemeClr val="tx2">
                              <a:lumMod val="50000"/>
                            </a:schemeClr>
                          </a:solidFill>
                        </a:rPr>
                        <a:t> East</a:t>
                      </a:r>
                      <a:endParaRPr lang="en-US" sz="2000" i="1" dirty="0" smtClean="0">
                        <a:solidFill>
                          <a:schemeClr val="tx2">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2">
                              <a:lumMod val="50000"/>
                            </a:schemeClr>
                          </a:solidFill>
                        </a:rPr>
                        <a:t>Philadelphia East</a:t>
                      </a:r>
                      <a:br>
                        <a:rPr lang="en-US" sz="2000" b="1" dirty="0" smtClean="0">
                          <a:solidFill>
                            <a:schemeClr val="tx2">
                              <a:lumMod val="50000"/>
                            </a:schemeClr>
                          </a:solidFill>
                        </a:rPr>
                      </a:br>
                      <a:r>
                        <a:rPr lang="en-US" sz="2000" b="1" dirty="0" smtClean="0">
                          <a:solidFill>
                            <a:schemeClr val="tx2">
                              <a:lumMod val="50000"/>
                            </a:schemeClr>
                          </a:solidFill>
                        </a:rPr>
                        <a:t>Katie Campbell (Co-director)</a:t>
                      </a:r>
                      <a:br>
                        <a:rPr lang="en-US" sz="2000" b="1" dirty="0" smtClean="0">
                          <a:solidFill>
                            <a:schemeClr val="tx2">
                              <a:lumMod val="50000"/>
                            </a:schemeClr>
                          </a:solidFill>
                        </a:rPr>
                      </a:br>
                      <a:r>
                        <a:rPr lang="en-US" sz="2000" b="1" dirty="0" smtClean="0">
                          <a:solidFill>
                            <a:schemeClr val="tx2">
                              <a:lumMod val="50000"/>
                            </a:schemeClr>
                          </a:solidFill>
                        </a:rPr>
                        <a:t>Kate Wiser (Manager)   </a:t>
                      </a:r>
                      <a:endParaRPr lang="en-US" sz="2000" dirty="0">
                        <a:solidFill>
                          <a:schemeClr val="tx2">
                            <a:lumMod val="50000"/>
                          </a:schemeClr>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15573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16000"/>
            <a:ext cx="8229600" cy="4525963"/>
          </a:xfrm>
        </p:spPr>
        <p:txBody>
          <a:bodyPr/>
          <a:lstStyle/>
          <a:p>
            <a:pPr marL="0" indent="0">
              <a:buNone/>
            </a:pPr>
            <a:r>
              <a:rPr lang="en-US" u="sng" dirty="0" smtClean="0"/>
              <a:t>DRA</a:t>
            </a:r>
            <a:r>
              <a:rPr lang="en-US" dirty="0" smtClean="0"/>
              <a:t>: Focus </a:t>
            </a:r>
            <a:r>
              <a:rPr lang="en-US" dirty="0"/>
              <a:t>on </a:t>
            </a:r>
            <a:r>
              <a:rPr lang="en-US" dirty="0" smtClean="0"/>
              <a:t>compliance with Health Authorities and Regulatory Agencies:</a:t>
            </a:r>
            <a:br>
              <a:rPr lang="en-US" dirty="0" smtClean="0"/>
            </a:br>
            <a:r>
              <a:rPr lang="en-US" dirty="0" smtClean="0"/>
              <a:t> </a:t>
            </a:r>
            <a:endParaRPr lang="en-US" sz="2000" dirty="0" smtClean="0"/>
          </a:p>
          <a:p>
            <a:r>
              <a:rPr lang="en-US" dirty="0" smtClean="0"/>
              <a:t>FDA; International Conference on </a:t>
            </a:r>
            <a:r>
              <a:rPr lang="en-US" dirty="0" err="1" smtClean="0"/>
              <a:t>Harmonisation</a:t>
            </a:r>
            <a:r>
              <a:rPr lang="en-US" dirty="0" smtClean="0"/>
              <a:t> (IHC)/Good Clinical Practice(GCP); Health Canada; EU</a:t>
            </a:r>
            <a:r>
              <a:rPr lang="en-US" dirty="0"/>
              <a:t>; </a:t>
            </a:r>
            <a:r>
              <a:rPr lang="en-US" dirty="0" smtClean="0"/>
              <a:t>Germany; </a:t>
            </a:r>
            <a:r>
              <a:rPr lang="en-US" dirty="0"/>
              <a:t>and </a:t>
            </a:r>
            <a:r>
              <a:rPr lang="en-US" dirty="0" smtClean="0"/>
              <a:t>OHRP (Office of Human Research Protections; HSP; “Common Rule”)</a:t>
            </a:r>
            <a:endParaRPr lang="en-US" dirty="0"/>
          </a:p>
          <a:p>
            <a:endParaRPr lang="en-US" dirty="0"/>
          </a:p>
          <a:p>
            <a:endParaRPr lang="en-US" dirty="0"/>
          </a:p>
        </p:txBody>
      </p:sp>
    </p:spTree>
    <p:extLst>
      <p:ext uri="{BB962C8B-B14F-4D97-AF65-F5344CB8AC3E}">
        <p14:creationId xmlns:p14="http://schemas.microsoft.com/office/powerpoint/2010/main" val="2857669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3431564"/>
            <a:ext cx="7794625" cy="178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108200" y="452438"/>
            <a:ext cx="4533900" cy="512762"/>
          </a:xfrm>
        </p:spPr>
        <p:txBody>
          <a:bodyPr/>
          <a:lstStyle/>
          <a:p>
            <a:r>
              <a:rPr lang="en-US" sz="3200" dirty="0" smtClean="0"/>
              <a:t>1.</a:t>
            </a:r>
            <a:endParaRPr lang="en-US" sz="3200" dirty="0"/>
          </a:p>
        </p:txBody>
      </p:sp>
      <p:sp>
        <p:nvSpPr>
          <p:cNvPr id="3" name="Content Placeholder 2"/>
          <p:cNvSpPr>
            <a:spLocks noGrp="1"/>
          </p:cNvSpPr>
          <p:nvPr>
            <p:ph idx="1"/>
          </p:nvPr>
        </p:nvSpPr>
        <p:spPr>
          <a:xfrm>
            <a:off x="314325" y="1177131"/>
            <a:ext cx="8229600" cy="1921670"/>
          </a:xfrm>
        </p:spPr>
        <p:txBody>
          <a:bodyPr/>
          <a:lstStyle/>
          <a:p>
            <a:pPr marL="0" indent="0">
              <a:buNone/>
            </a:pPr>
            <a:r>
              <a:rPr lang="en-US" dirty="0" smtClean="0"/>
              <a:t>Current Human Subjects Protection </a:t>
            </a:r>
            <a:r>
              <a:rPr lang="en-US" i="1" dirty="0"/>
              <a:t>and</a:t>
            </a:r>
            <a:r>
              <a:rPr lang="en-US" dirty="0"/>
              <a:t> </a:t>
            </a:r>
            <a:r>
              <a:rPr lang="en-US" dirty="0" smtClean="0"/>
              <a:t>Good Clinical Practice training is required.</a:t>
            </a:r>
            <a:endParaRPr lang="en-US" dirty="0"/>
          </a:p>
          <a:p>
            <a:endParaRPr lang="en-US" sz="1200" dirty="0" smtClean="0"/>
          </a:p>
          <a:p>
            <a:r>
              <a:rPr lang="en-US" sz="2400" dirty="0" smtClean="0"/>
              <a:t>Acceptable HSP training options include (but are not limited to) </a:t>
            </a:r>
            <a:endParaRPr lang="en-US" sz="2400" dirty="0"/>
          </a:p>
        </p:txBody>
      </p:sp>
      <p:sp>
        <p:nvSpPr>
          <p:cNvPr id="4" name="Rectangle 3"/>
          <p:cNvSpPr/>
          <p:nvPr/>
        </p:nvSpPr>
        <p:spPr>
          <a:xfrm>
            <a:off x="1739900" y="5420519"/>
            <a:ext cx="6350000" cy="369332"/>
          </a:xfrm>
          <a:prstGeom prst="rect">
            <a:avLst/>
          </a:prstGeom>
        </p:spPr>
        <p:txBody>
          <a:bodyPr wrap="square">
            <a:spAutoFit/>
          </a:bodyPr>
          <a:lstStyle/>
          <a:p>
            <a:r>
              <a:rPr lang="en-US" dirty="0"/>
              <a:t>https://www.nrgoncology.org/Resources/NCI-CTEP-RCR</a:t>
            </a:r>
          </a:p>
        </p:txBody>
      </p:sp>
    </p:spTree>
    <p:extLst>
      <p:ext uri="{BB962C8B-B14F-4D97-AF65-F5344CB8AC3E}">
        <p14:creationId xmlns:p14="http://schemas.microsoft.com/office/powerpoint/2010/main" val="19673112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82" y="558799"/>
            <a:ext cx="7677867" cy="50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088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Placeholder 1"/>
          <p:cNvSpPr>
            <a:spLocks noGrp="1"/>
          </p:cNvSpPr>
          <p:nvPr>
            <p:ph type="body" sz="quarter" idx="10"/>
          </p:nvPr>
        </p:nvSpPr>
        <p:spPr bwMode="auto">
          <a:xfrm>
            <a:off x="714375" y="171450"/>
            <a:ext cx="771525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Cancer Prevention and Control Trials</a:t>
            </a:r>
          </a:p>
        </p:txBody>
      </p:sp>
      <p:graphicFrame>
        <p:nvGraphicFramePr>
          <p:cNvPr id="4" name="Table 3"/>
          <p:cNvGraphicFramePr>
            <a:graphicFrameLocks noGrp="1"/>
          </p:cNvGraphicFramePr>
          <p:nvPr>
            <p:extLst>
              <p:ext uri="{D42A27DB-BD31-4B8C-83A1-F6EECF244321}">
                <p14:modId xmlns:p14="http://schemas.microsoft.com/office/powerpoint/2010/main" val="3940218372"/>
              </p:ext>
            </p:extLst>
          </p:nvPr>
        </p:nvGraphicFramePr>
        <p:xfrm>
          <a:off x="76200" y="888999"/>
          <a:ext cx="8991600" cy="5905500"/>
        </p:xfrm>
        <a:graphic>
          <a:graphicData uri="http://schemas.openxmlformats.org/drawingml/2006/table">
            <a:tbl>
              <a:tblPr/>
              <a:tblGrid>
                <a:gridCol w="487363">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766762">
                  <a:extLst>
                    <a:ext uri="{9D8B030D-6E8A-4147-A177-3AD203B41FA5}">
                      <a16:colId xmlns:a16="http://schemas.microsoft.com/office/drawing/2014/main" val="20002"/>
                    </a:ext>
                  </a:extLst>
                </a:gridCol>
                <a:gridCol w="1671638">
                  <a:extLst>
                    <a:ext uri="{9D8B030D-6E8A-4147-A177-3AD203B41FA5}">
                      <a16:colId xmlns:a16="http://schemas.microsoft.com/office/drawing/2014/main" val="20003"/>
                    </a:ext>
                  </a:extLst>
                </a:gridCol>
                <a:gridCol w="766762">
                  <a:extLst>
                    <a:ext uri="{9D8B030D-6E8A-4147-A177-3AD203B41FA5}">
                      <a16:colId xmlns:a16="http://schemas.microsoft.com/office/drawing/2014/main" val="20004"/>
                    </a:ext>
                  </a:extLst>
                </a:gridCol>
                <a:gridCol w="930275">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57263">
                  <a:extLst>
                    <a:ext uri="{9D8B030D-6E8A-4147-A177-3AD203B41FA5}">
                      <a16:colId xmlns:a16="http://schemas.microsoft.com/office/drawing/2014/main" val="20007"/>
                    </a:ext>
                  </a:extLst>
                </a:gridCol>
                <a:gridCol w="766762">
                  <a:extLst>
                    <a:ext uri="{9D8B030D-6E8A-4147-A177-3AD203B41FA5}">
                      <a16:colId xmlns:a16="http://schemas.microsoft.com/office/drawing/2014/main" val="20008"/>
                    </a:ext>
                  </a:extLst>
                </a:gridCol>
                <a:gridCol w="1323975">
                  <a:extLst>
                    <a:ext uri="{9D8B030D-6E8A-4147-A177-3AD203B41FA5}">
                      <a16:colId xmlns:a16="http://schemas.microsoft.com/office/drawing/2014/main" val="20009"/>
                    </a:ext>
                  </a:extLst>
                </a:gridCol>
              </a:tblGrid>
              <a:tr h="785125">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endParaRP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Study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No</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Disease Site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Description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Date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Activated</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Target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Accrual</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Total Accrual</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CCOP/NCORP accrual (%)</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Target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Monthly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Accrual </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Expected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Closure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Date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0040">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GOG</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225</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Ovary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Diet and physical activity</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6/18/12</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1150</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1159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July 2018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extLst>
                  <a:ext uri="{0D108BD9-81ED-4DB2-BD59-A6C34878D82A}">
                    <a16:rowId xmlns:a16="http://schemas.microsoft.com/office/drawing/2014/main" val="10001"/>
                  </a:ext>
                </a:extLst>
              </a:tr>
              <a:tr h="942245">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 </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237</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Cervix</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CA-IX, P16, markers &amp; HPV in dx of AGC</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2/9/09</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1200 total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325 Japan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325 Korea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540 US</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903 total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325 Japan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321 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257 </a:t>
                      </a:r>
                      <a:r>
                        <a:rPr kumimoji="0" lang="en-US" altLang="en-US" sz="11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Korea</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&lt;1%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Japan – closed 2016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US – ~4.5 years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Korea –closed 2018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extLst>
                  <a:ext uri="{0D108BD9-81ED-4DB2-BD59-A6C34878D82A}">
                    <a16:rowId xmlns:a16="http://schemas.microsoft.com/office/drawing/2014/main" val="10002"/>
                  </a:ext>
                </a:extLst>
              </a:tr>
              <a:tr h="605268">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RTOG</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278</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Cervix</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before/after non-radical surgery Physical fx &amp; QOL</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10/1/12</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220</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165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&lt;1%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December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2020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extLst>
                  <a:ext uri="{0D108BD9-81ED-4DB2-BD59-A6C34878D82A}">
                    <a16:rowId xmlns:a16="http://schemas.microsoft.com/office/drawing/2014/main" val="10003"/>
                  </a:ext>
                </a:extLst>
              </a:tr>
              <a:tr h="550040">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NRG</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CC001</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Brain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Memantine and WBRT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 HA</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7/13/15</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510</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486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79(16%)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Closed Feb 2018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extLst>
                  <a:ext uri="{0D108BD9-81ED-4DB2-BD59-A6C34878D82A}">
                    <a16:rowId xmlns:a16="http://schemas.microsoft.com/office/drawing/2014/main" val="10004"/>
                  </a:ext>
                </a:extLst>
              </a:tr>
              <a:tr h="725791">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rPr>
                        <a:t> </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CC003</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Lung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Seamless </a:t>
                      </a:r>
                      <a:r>
                        <a:rPr kumimoji="0" lang="en-US" altLang="en-US" sz="1200" b="0" i="0" u="none" strike="noStrike" cap="none" normalizeH="0" baseline="0" dirty="0" err="1" smtClean="0">
                          <a:ln>
                            <a:noFill/>
                          </a:ln>
                          <a:solidFill>
                            <a:schemeClr val="tx1"/>
                          </a:solidFill>
                          <a:effectLst/>
                          <a:latin typeface="Calibri" panose="020F0502020204030204" pitchFamily="34" charset="0"/>
                          <a:cs typeface="Arial" panose="020B0604020202020204" pitchFamily="34" charset="0"/>
                        </a:rPr>
                        <a:t>Ph</a:t>
                      </a: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 II/III PCI vs. PCI with hippocampal sparing</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12/7/15</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172 (II)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302 (III)</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176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40(23%)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Ph</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II Closed on Oct 13</a:t>
                      </a:r>
                      <a:r>
                        <a:rPr kumimoji="0" lang="en-US" altLang="en-US" sz="11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extLst>
                  <a:ext uri="{0D108BD9-81ED-4DB2-BD59-A6C34878D82A}">
                    <a16:rowId xmlns:a16="http://schemas.microsoft.com/office/drawing/2014/main" val="10005"/>
                  </a:ext>
                </a:extLst>
              </a:tr>
              <a:tr h="863724">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rPr>
                        <a:t> </a:t>
                      </a: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CC004</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Breast, GYN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smtClean="0">
                          <a:ln>
                            <a:noFill/>
                          </a:ln>
                          <a:solidFill>
                            <a:schemeClr val="tx1"/>
                          </a:solidFill>
                          <a:effectLst/>
                          <a:latin typeface="Calibri" panose="020F0502020204030204" pitchFamily="34" charset="0"/>
                          <a:cs typeface="Arial" panose="020B0604020202020204" pitchFamily="34" charset="0"/>
                        </a:rPr>
                        <a:t>Ph</a:t>
                      </a: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 II double-blinded Bupropion</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5/31/17</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234</a:t>
                      </a:r>
                    </a:p>
                  </a:txBody>
                  <a:tcPr marL="22978" marR="229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75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26(100%)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10*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Amendment 2 just approved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8"/>
                    </a:solidFill>
                  </a:tcPr>
                </a:tc>
                <a:extLst>
                  <a:ext uri="{0D108BD9-81ED-4DB2-BD59-A6C34878D82A}">
                    <a16:rowId xmlns:a16="http://schemas.microsoft.com/office/drawing/2014/main" val="10006"/>
                  </a:ext>
                </a:extLst>
              </a:tr>
              <a:tr h="8832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endParaRPr>
                    </a:p>
                  </a:txBody>
                  <a:tcPr marL="22978" marR="229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S0820</a:t>
                      </a: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Colon</a:t>
                      </a: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Adenoma and Secondary Prevention Trial</a:t>
                      </a: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480</a:t>
                      </a: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198</a:t>
                      </a:r>
                    </a:p>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20 NRG</a:t>
                      </a: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0" marR="68580" marT="34287" marB="34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NRG is a Champion for this trial</a:t>
                      </a:r>
                      <a:endPar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BCD"/>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490538"/>
            <a:ext cx="8204200" cy="639762"/>
          </a:xfrm>
        </p:spPr>
        <p:txBody>
          <a:bodyPr/>
          <a:lstStyle/>
          <a:p>
            <a:r>
              <a:rPr lang="en-US" sz="3200" dirty="0"/>
              <a:t>1b. </a:t>
            </a:r>
            <a:r>
              <a:rPr lang="en-US" sz="3200" dirty="0" smtClean="0"/>
              <a:t>Common GCP </a:t>
            </a:r>
            <a:r>
              <a:rPr lang="en-US" sz="3200" dirty="0"/>
              <a:t>training options include</a:t>
            </a:r>
          </a:p>
        </p:txBody>
      </p:sp>
      <p:sp>
        <p:nvSpPr>
          <p:cNvPr id="4" name="Rectangle 3"/>
          <p:cNvSpPr/>
          <p:nvPr/>
        </p:nvSpPr>
        <p:spPr>
          <a:xfrm>
            <a:off x="1485900" y="5318919"/>
            <a:ext cx="6350000" cy="646331"/>
          </a:xfrm>
          <a:prstGeom prst="rect">
            <a:avLst/>
          </a:prstGeom>
        </p:spPr>
        <p:txBody>
          <a:bodyPr wrap="square">
            <a:spAutoFit/>
          </a:bodyPr>
          <a:lstStyle/>
          <a:p>
            <a:r>
              <a:rPr lang="en-US" dirty="0">
                <a:solidFill>
                  <a:srgbClr val="565656"/>
                </a:solidFill>
              </a:rPr>
              <a:t>https://</a:t>
            </a:r>
            <a:r>
              <a:rPr lang="en-US" dirty="0" smtClean="0">
                <a:solidFill>
                  <a:srgbClr val="565656"/>
                </a:solidFill>
              </a:rPr>
              <a:t>www.nrgoncology.org/Resources/NCI-CTEP-RCR (slides from 2017 meeting)  </a:t>
            </a:r>
            <a:endParaRPr lang="en-US" dirty="0">
              <a:solidFill>
                <a:srgbClr val="565656"/>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2" y="1193800"/>
            <a:ext cx="6086475"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88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662"/>
          </a:xfrm>
        </p:spPr>
        <p:txBody>
          <a:bodyPr/>
          <a:lstStyle/>
          <a:p>
            <a:r>
              <a:rPr lang="en-US" sz="3200" dirty="0" smtClean="0"/>
              <a:t>2*.</a:t>
            </a:r>
            <a:endParaRPr lang="en-US" sz="3200" dirty="0"/>
          </a:p>
        </p:txBody>
      </p:sp>
      <p:sp>
        <p:nvSpPr>
          <p:cNvPr id="3" name="Content Placeholder 2"/>
          <p:cNvSpPr>
            <a:spLocks noGrp="1"/>
          </p:cNvSpPr>
          <p:nvPr>
            <p:ph idx="1"/>
          </p:nvPr>
        </p:nvSpPr>
        <p:spPr>
          <a:xfrm>
            <a:off x="457200" y="952500"/>
            <a:ext cx="8229600" cy="4525963"/>
          </a:xfrm>
        </p:spPr>
        <p:txBody>
          <a:bodyPr/>
          <a:lstStyle/>
          <a:p>
            <a:r>
              <a:rPr lang="en-US" dirty="0" smtClean="0"/>
              <a:t>Required to have </a:t>
            </a:r>
            <a:r>
              <a:rPr lang="en-US" dirty="0"/>
              <a:t>a current CTEP Registration via </a:t>
            </a:r>
            <a:r>
              <a:rPr lang="en-US" dirty="0" smtClean="0"/>
              <a:t>NCI PMB in </a:t>
            </a:r>
            <a:r>
              <a:rPr lang="en-US" dirty="0"/>
              <a:t>order to be listed as Study Chair, Co-Chair, Study Pathologist (includes IVR, </a:t>
            </a:r>
            <a:r>
              <a:rPr lang="en-US" dirty="0" smtClean="0"/>
              <a:t>NPIVRs, AP)</a:t>
            </a:r>
          </a:p>
          <a:p>
            <a:r>
              <a:rPr lang="en-US" dirty="0"/>
              <a:t>Registration is accomplished via the NCI Registration and Credential Repository (RCR</a:t>
            </a:r>
            <a:r>
              <a:rPr lang="en-US" dirty="0" smtClean="0"/>
              <a:t>)</a:t>
            </a:r>
          </a:p>
          <a:p>
            <a:pPr lvl="2">
              <a:buFont typeface="Courier New" panose="02070309020205020404" pitchFamily="49" charset="0"/>
              <a:buChar char="o"/>
            </a:pPr>
            <a:r>
              <a:rPr lang="en-US" dirty="0" smtClean="0"/>
              <a:t>C </a:t>
            </a:r>
            <a:r>
              <a:rPr lang="en-US" dirty="0"/>
              <a:t>of I</a:t>
            </a:r>
          </a:p>
          <a:p>
            <a:endParaRPr lang="en-US" dirty="0"/>
          </a:p>
        </p:txBody>
      </p:sp>
      <p:sp>
        <p:nvSpPr>
          <p:cNvPr id="5" name="Rectangle 4"/>
          <p:cNvSpPr/>
          <p:nvPr/>
        </p:nvSpPr>
        <p:spPr>
          <a:xfrm>
            <a:off x="1663700" y="5191919"/>
            <a:ext cx="6350000" cy="646331"/>
          </a:xfrm>
          <a:prstGeom prst="rect">
            <a:avLst/>
          </a:prstGeom>
        </p:spPr>
        <p:txBody>
          <a:bodyPr wrap="square">
            <a:spAutoFit/>
          </a:bodyPr>
          <a:lstStyle/>
          <a:p>
            <a:r>
              <a:rPr lang="en-US" dirty="0">
                <a:solidFill>
                  <a:srgbClr val="565656"/>
                </a:solidFill>
              </a:rPr>
              <a:t>https://</a:t>
            </a:r>
            <a:r>
              <a:rPr lang="en-US" dirty="0" smtClean="0">
                <a:solidFill>
                  <a:srgbClr val="565656"/>
                </a:solidFill>
              </a:rPr>
              <a:t>www.nrgoncology.org/Resources/NCI-CTEP-RCR (slides from 2017 meeting)  </a:t>
            </a:r>
            <a:endParaRPr lang="en-US" dirty="0">
              <a:solidFill>
                <a:srgbClr val="565656"/>
              </a:solidFill>
            </a:endParaRPr>
          </a:p>
        </p:txBody>
      </p:sp>
    </p:spTree>
    <p:extLst>
      <p:ext uri="{BB962C8B-B14F-4D97-AF65-F5344CB8AC3E}">
        <p14:creationId xmlns:p14="http://schemas.microsoft.com/office/powerpoint/2010/main" val="3734811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814999"/>
            <a:ext cx="5654675" cy="517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180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462"/>
          </a:xfrm>
        </p:spPr>
        <p:txBody>
          <a:bodyPr/>
          <a:lstStyle/>
          <a:p>
            <a:r>
              <a:rPr lang="en-US" sz="3200" dirty="0" smtClean="0"/>
              <a:t>3.</a:t>
            </a:r>
            <a:endParaRPr lang="en-US" sz="3200" dirty="0"/>
          </a:p>
        </p:txBody>
      </p:sp>
      <p:sp>
        <p:nvSpPr>
          <p:cNvPr id="3" name="Content Placeholder 2"/>
          <p:cNvSpPr>
            <a:spLocks noGrp="1"/>
          </p:cNvSpPr>
          <p:nvPr>
            <p:ph idx="1"/>
          </p:nvPr>
        </p:nvSpPr>
        <p:spPr>
          <a:xfrm>
            <a:off x="457200" y="1079500"/>
            <a:ext cx="8229600" cy="4525963"/>
          </a:xfrm>
        </p:spPr>
        <p:txBody>
          <a:bodyPr/>
          <a:lstStyle/>
          <a:p>
            <a:r>
              <a:rPr lang="en-US" dirty="0" smtClean="0"/>
              <a:t>Whether </a:t>
            </a:r>
            <a:r>
              <a:rPr lang="en-US" dirty="0"/>
              <a:t>there is intent to include investigators in Canada </a:t>
            </a:r>
            <a:endParaRPr lang="en-US" dirty="0" smtClean="0"/>
          </a:p>
          <a:p>
            <a:endParaRPr lang="en-US" dirty="0"/>
          </a:p>
          <a:p>
            <a:r>
              <a:rPr lang="en-US" dirty="0" smtClean="0"/>
              <a:t>Whether </a:t>
            </a:r>
            <a:r>
              <a:rPr lang="en-US" dirty="0"/>
              <a:t>there is intent to include investigators </a:t>
            </a:r>
            <a:r>
              <a:rPr lang="en-US" dirty="0" smtClean="0"/>
              <a:t>from other </a:t>
            </a:r>
            <a:r>
              <a:rPr lang="en-US" dirty="0"/>
              <a:t>groups outside the </a:t>
            </a:r>
            <a:r>
              <a:rPr lang="en-US" dirty="0" smtClean="0"/>
              <a:t>US and Canada (e.g., German Breast Group; Australia)</a:t>
            </a:r>
            <a:endParaRPr lang="en-US" dirty="0"/>
          </a:p>
          <a:p>
            <a:endParaRPr lang="en-US" dirty="0"/>
          </a:p>
          <a:p>
            <a:endParaRPr lang="en-US" dirty="0"/>
          </a:p>
        </p:txBody>
      </p:sp>
    </p:spTree>
    <p:extLst>
      <p:ext uri="{BB962C8B-B14F-4D97-AF65-F5344CB8AC3E}">
        <p14:creationId xmlns:p14="http://schemas.microsoft.com/office/powerpoint/2010/main" val="41447720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8162"/>
          </a:xfrm>
        </p:spPr>
        <p:txBody>
          <a:bodyPr/>
          <a:lstStyle/>
          <a:p>
            <a:r>
              <a:rPr lang="en-US" sz="3200" dirty="0" smtClean="0"/>
              <a:t>4*.</a:t>
            </a:r>
            <a:endParaRPr lang="en-US" sz="3200" dirty="0"/>
          </a:p>
        </p:txBody>
      </p:sp>
      <p:sp>
        <p:nvSpPr>
          <p:cNvPr id="3" name="Content Placeholder 2"/>
          <p:cNvSpPr>
            <a:spLocks noGrp="1"/>
          </p:cNvSpPr>
          <p:nvPr>
            <p:ph idx="1"/>
          </p:nvPr>
        </p:nvSpPr>
        <p:spPr>
          <a:xfrm>
            <a:off x="457200" y="1054100"/>
            <a:ext cx="8229600" cy="4525963"/>
          </a:xfrm>
        </p:spPr>
        <p:txBody>
          <a:bodyPr/>
          <a:lstStyle/>
          <a:p>
            <a:r>
              <a:rPr lang="en-US" dirty="0"/>
              <a:t>Regulatory contacts within Companies – </a:t>
            </a:r>
            <a:endParaRPr lang="en-US" dirty="0" smtClean="0"/>
          </a:p>
          <a:p>
            <a:pPr lvl="1"/>
            <a:r>
              <a:rPr lang="en-US" dirty="0" smtClean="0"/>
              <a:t>sooner </a:t>
            </a:r>
            <a:r>
              <a:rPr lang="en-US" dirty="0"/>
              <a:t>rather than later, particularly re: IND or CTA  </a:t>
            </a:r>
            <a:endParaRPr lang="en-US" dirty="0" smtClean="0"/>
          </a:p>
          <a:p>
            <a:pPr lvl="1"/>
            <a:r>
              <a:rPr lang="en-US" dirty="0" smtClean="0"/>
              <a:t>Budget discussions are with Operations/Finance offices</a:t>
            </a:r>
          </a:p>
          <a:p>
            <a:pPr lvl="1"/>
            <a:r>
              <a:rPr lang="en-US" dirty="0" smtClean="0"/>
              <a:t>A </a:t>
            </a:r>
            <a:r>
              <a:rPr lang="en-US" dirty="0"/>
              <a:t>commitment from the company should be </a:t>
            </a:r>
            <a:r>
              <a:rPr lang="en-US" dirty="0" smtClean="0"/>
              <a:t>given before concept presented to </a:t>
            </a:r>
            <a:r>
              <a:rPr lang="en-US" smtClean="0"/>
              <a:t>NRG Oncology</a:t>
            </a:r>
            <a:endParaRPr lang="en-US" dirty="0"/>
          </a:p>
          <a:p>
            <a:endParaRPr lang="en-US" dirty="0"/>
          </a:p>
        </p:txBody>
      </p:sp>
    </p:spTree>
    <p:extLst>
      <p:ext uri="{BB962C8B-B14F-4D97-AF65-F5344CB8AC3E}">
        <p14:creationId xmlns:p14="http://schemas.microsoft.com/office/powerpoint/2010/main" val="40530713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5.*</a:t>
            </a:r>
            <a:endParaRPr lang="en-US" sz="3200" dirty="0"/>
          </a:p>
        </p:txBody>
      </p:sp>
      <p:sp>
        <p:nvSpPr>
          <p:cNvPr id="3" name="Content Placeholder 2"/>
          <p:cNvSpPr>
            <a:spLocks noGrp="1"/>
          </p:cNvSpPr>
          <p:nvPr>
            <p:ph idx="1"/>
          </p:nvPr>
        </p:nvSpPr>
        <p:spPr>
          <a:xfrm>
            <a:off x="457200" y="1219200"/>
            <a:ext cx="8229600" cy="4525963"/>
          </a:xfrm>
        </p:spPr>
        <p:txBody>
          <a:bodyPr/>
          <a:lstStyle/>
          <a:p>
            <a:r>
              <a:rPr lang="en-US" dirty="0"/>
              <a:t>Correlative science </a:t>
            </a:r>
            <a:endParaRPr lang="en-US" dirty="0" smtClean="0"/>
          </a:p>
          <a:p>
            <a:pPr lvl="1">
              <a:buFont typeface="Courier New" panose="02070309020205020404" pitchFamily="49" charset="0"/>
              <a:buChar char="o"/>
            </a:pPr>
            <a:r>
              <a:rPr lang="en-US" dirty="0" smtClean="0"/>
              <a:t>If a </a:t>
            </a:r>
            <a:r>
              <a:rPr lang="en-US" dirty="0"/>
              <a:t>defined assay </a:t>
            </a:r>
            <a:r>
              <a:rPr lang="en-US" dirty="0" smtClean="0"/>
              <a:t>is to </a:t>
            </a:r>
            <a:r>
              <a:rPr lang="en-US" dirty="0"/>
              <a:t>be </a:t>
            </a:r>
            <a:r>
              <a:rPr lang="en-US" dirty="0" smtClean="0"/>
              <a:t>done, </a:t>
            </a:r>
            <a:r>
              <a:rPr lang="en-US" dirty="0"/>
              <a:t>it </a:t>
            </a:r>
            <a:r>
              <a:rPr lang="en-US" b="1" i="1" dirty="0"/>
              <a:t>must</a:t>
            </a:r>
            <a:r>
              <a:rPr lang="en-US" dirty="0"/>
              <a:t> be funded to be included in the </a:t>
            </a:r>
            <a:r>
              <a:rPr lang="en-US" dirty="0" smtClean="0"/>
              <a:t>protocol. </a:t>
            </a:r>
          </a:p>
          <a:p>
            <a:pPr lvl="1">
              <a:buFont typeface="Courier New" panose="02070309020205020404" pitchFamily="49" charset="0"/>
              <a:buChar char="o"/>
            </a:pPr>
            <a:r>
              <a:rPr lang="en-US" dirty="0"/>
              <a:t>If </a:t>
            </a:r>
            <a:r>
              <a:rPr lang="en-US" dirty="0" smtClean="0"/>
              <a:t>there is an integral </a:t>
            </a:r>
            <a:r>
              <a:rPr lang="en-US" dirty="0"/>
              <a:t>marker, information about the assay </a:t>
            </a:r>
            <a:r>
              <a:rPr lang="en-US" dirty="0" smtClean="0"/>
              <a:t>lab(s); </a:t>
            </a:r>
            <a:r>
              <a:rPr lang="en-US" dirty="0"/>
              <a:t>whether assay </a:t>
            </a:r>
            <a:r>
              <a:rPr lang="en-US" dirty="0" smtClean="0"/>
              <a:t>is FDA-cleared </a:t>
            </a:r>
            <a:r>
              <a:rPr lang="en-US" smtClean="0"/>
              <a:t>(approved) or </a:t>
            </a:r>
            <a:r>
              <a:rPr lang="en-US" dirty="0" smtClean="0"/>
              <a:t>not (to </a:t>
            </a:r>
            <a:r>
              <a:rPr lang="en-US" dirty="0"/>
              <a:t>assess </a:t>
            </a:r>
            <a:r>
              <a:rPr lang="en-US" dirty="0" smtClean="0"/>
              <a:t>any need </a:t>
            </a:r>
            <a:r>
              <a:rPr lang="en-US" dirty="0"/>
              <a:t>for </a:t>
            </a:r>
            <a:r>
              <a:rPr lang="en-US" dirty="0" smtClean="0"/>
              <a:t>an IDE) </a:t>
            </a:r>
            <a:endParaRPr lang="en-US" dirty="0"/>
          </a:p>
          <a:p>
            <a:endParaRPr lang="en-US" sz="2800" dirty="0"/>
          </a:p>
        </p:txBody>
      </p:sp>
    </p:spTree>
    <p:extLst>
      <p:ext uri="{BB962C8B-B14F-4D97-AF65-F5344CB8AC3E}">
        <p14:creationId xmlns:p14="http://schemas.microsoft.com/office/powerpoint/2010/main" val="3710430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8662"/>
          </a:xfrm>
        </p:spPr>
        <p:txBody>
          <a:bodyPr/>
          <a:lstStyle/>
          <a:p>
            <a:r>
              <a:rPr lang="en-US" sz="3200" dirty="0" smtClean="0"/>
              <a:t>6.</a:t>
            </a:r>
            <a:endParaRPr lang="en-US" sz="3200" dirty="0"/>
          </a:p>
        </p:txBody>
      </p:sp>
      <p:sp>
        <p:nvSpPr>
          <p:cNvPr id="3" name="Content Placeholder 2"/>
          <p:cNvSpPr>
            <a:spLocks noGrp="1"/>
          </p:cNvSpPr>
          <p:nvPr>
            <p:ph idx="1"/>
          </p:nvPr>
        </p:nvSpPr>
        <p:spPr>
          <a:xfrm>
            <a:off x="457200" y="1143000"/>
            <a:ext cx="8229600" cy="4525963"/>
          </a:xfrm>
        </p:spPr>
        <p:txBody>
          <a:bodyPr/>
          <a:lstStyle/>
          <a:p>
            <a:r>
              <a:rPr lang="en-US" dirty="0" smtClean="0"/>
              <a:t>Safety Assessments prior to and during the trial</a:t>
            </a:r>
          </a:p>
          <a:p>
            <a:pPr marL="400050" lvl="1" indent="0">
              <a:buNone/>
            </a:pPr>
            <a:r>
              <a:rPr lang="en-US" i="1" dirty="0"/>
              <a:t>Investigators (Protocol Chairs; Protocol Officer) responsible for timely </a:t>
            </a:r>
            <a:r>
              <a:rPr lang="en-US" i="1" dirty="0" smtClean="0"/>
              <a:t>review</a:t>
            </a:r>
          </a:p>
          <a:p>
            <a:pPr marL="400050" lvl="1" indent="0">
              <a:buNone/>
            </a:pPr>
            <a:endParaRPr lang="en-US" sz="1600" i="1" dirty="0"/>
          </a:p>
          <a:p>
            <a:pPr lvl="1">
              <a:buFont typeface="Courier New" panose="02070309020205020404" pitchFamily="49" charset="0"/>
              <a:buChar char="o"/>
            </a:pPr>
            <a:r>
              <a:rPr lang="en-US" dirty="0" smtClean="0"/>
              <a:t>SUSARS/CIOMS </a:t>
            </a:r>
            <a:r>
              <a:rPr lang="en-US" dirty="0"/>
              <a:t>from NCI </a:t>
            </a:r>
            <a:r>
              <a:rPr lang="en-US" dirty="0" smtClean="0"/>
              <a:t>or </a:t>
            </a:r>
            <a:r>
              <a:rPr lang="en-US" dirty="0"/>
              <a:t>Company: from NCI processed centrally (centers</a:t>
            </a:r>
            <a:r>
              <a:rPr lang="en-US" dirty="0" smtClean="0"/>
              <a:t>)</a:t>
            </a:r>
          </a:p>
          <a:p>
            <a:pPr marL="457200" lvl="1" indent="0">
              <a:buNone/>
            </a:pPr>
            <a:endParaRPr lang="en-US" sz="1600" dirty="0" smtClean="0"/>
          </a:p>
          <a:p>
            <a:pPr lvl="1">
              <a:buFont typeface="Courier New" panose="02070309020205020404" pitchFamily="49" charset="0"/>
              <a:buChar char="o"/>
            </a:pPr>
            <a:r>
              <a:rPr lang="en-US" dirty="0" smtClean="0"/>
              <a:t>Investigator Brochures</a:t>
            </a:r>
            <a:endParaRPr lang="en-US" dirty="0"/>
          </a:p>
        </p:txBody>
      </p:sp>
    </p:spTree>
    <p:extLst>
      <p:ext uri="{BB962C8B-B14F-4D97-AF65-F5344CB8AC3E}">
        <p14:creationId xmlns:p14="http://schemas.microsoft.com/office/powerpoint/2010/main" val="29591758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t>
            </a:r>
            <a:endParaRPr lang="en-US" sz="3200" dirty="0"/>
          </a:p>
        </p:txBody>
      </p:sp>
      <p:sp>
        <p:nvSpPr>
          <p:cNvPr id="3" name="Content Placeholder 2"/>
          <p:cNvSpPr>
            <a:spLocks noGrp="1"/>
          </p:cNvSpPr>
          <p:nvPr>
            <p:ph idx="1"/>
          </p:nvPr>
        </p:nvSpPr>
        <p:spPr>
          <a:xfrm>
            <a:off x="457200" y="1181100"/>
            <a:ext cx="8229600" cy="4525963"/>
          </a:xfrm>
        </p:spPr>
        <p:txBody>
          <a:bodyPr/>
          <a:lstStyle/>
          <a:p>
            <a:r>
              <a:rPr lang="en-US" dirty="0" smtClean="0"/>
              <a:t>Responses </a:t>
            </a:r>
            <a:r>
              <a:rPr lang="en-US" dirty="0"/>
              <a:t>to </a:t>
            </a:r>
            <a:r>
              <a:rPr lang="en-US" dirty="0" smtClean="0"/>
              <a:t>NCI/PIO </a:t>
            </a:r>
          </a:p>
          <a:p>
            <a:pPr lvl="1">
              <a:buFont typeface="Courier New" panose="02070309020205020404" pitchFamily="49" charset="0"/>
              <a:buChar char="o"/>
            </a:pPr>
            <a:r>
              <a:rPr lang="en-US" dirty="0" smtClean="0"/>
              <a:t>center </a:t>
            </a:r>
            <a:r>
              <a:rPr lang="en-US" dirty="0"/>
              <a:t>office responds back to most queries/correspondences individually </a:t>
            </a:r>
            <a:endParaRPr lang="en-US" dirty="0" smtClean="0"/>
          </a:p>
          <a:p>
            <a:pPr lvl="1">
              <a:buFont typeface="Courier New" panose="02070309020205020404" pitchFamily="49" charset="0"/>
              <a:buChar char="o"/>
            </a:pPr>
            <a:endParaRPr lang="en-US" dirty="0"/>
          </a:p>
          <a:p>
            <a:pPr lvl="1">
              <a:buFont typeface="Courier New" panose="02070309020205020404" pitchFamily="49" charset="0"/>
              <a:buChar char="o"/>
            </a:pPr>
            <a:r>
              <a:rPr lang="en-US" dirty="0" smtClean="0"/>
              <a:t>Of note: For </a:t>
            </a:r>
            <a:r>
              <a:rPr lang="en-US" dirty="0"/>
              <a:t>availability for </a:t>
            </a:r>
            <a:r>
              <a:rPr lang="en-US" dirty="0" smtClean="0"/>
              <a:t>reviews (CTEP </a:t>
            </a:r>
            <a:r>
              <a:rPr lang="en-US" dirty="0"/>
              <a:t>coordinated </a:t>
            </a:r>
            <a:r>
              <a:rPr lang="en-US" dirty="0" smtClean="0"/>
              <a:t>calls) </a:t>
            </a:r>
            <a:r>
              <a:rPr lang="en-US" dirty="0"/>
              <a:t>investigators do need to </a:t>
            </a:r>
            <a:r>
              <a:rPr lang="en-US" dirty="0" smtClean="0"/>
              <a:t>respond.</a:t>
            </a:r>
            <a:endParaRPr lang="en-US" dirty="0"/>
          </a:p>
        </p:txBody>
      </p:sp>
    </p:spTree>
    <p:extLst>
      <p:ext uri="{BB962C8B-B14F-4D97-AF65-F5344CB8AC3E}">
        <p14:creationId xmlns:p14="http://schemas.microsoft.com/office/powerpoint/2010/main" val="4204911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7862"/>
          </a:xfrm>
        </p:spPr>
        <p:txBody>
          <a:bodyPr/>
          <a:lstStyle/>
          <a:p>
            <a:r>
              <a:rPr lang="en-US" sz="3200" dirty="0" smtClean="0"/>
              <a:t>8.*</a:t>
            </a:r>
            <a:endParaRPr lang="en-US" sz="3200" dirty="0"/>
          </a:p>
        </p:txBody>
      </p:sp>
      <p:sp>
        <p:nvSpPr>
          <p:cNvPr id="3" name="Content Placeholder 2"/>
          <p:cNvSpPr>
            <a:spLocks noGrp="1"/>
          </p:cNvSpPr>
          <p:nvPr>
            <p:ph idx="1"/>
          </p:nvPr>
        </p:nvSpPr>
        <p:spPr/>
        <p:txBody>
          <a:bodyPr/>
          <a:lstStyle/>
          <a:p>
            <a:r>
              <a:rPr lang="en-US" dirty="0" smtClean="0"/>
              <a:t>NCI CIRB submissions are centrally </a:t>
            </a:r>
            <a:r>
              <a:rPr lang="en-US" dirty="0"/>
              <a:t>submitted </a:t>
            </a:r>
            <a:endParaRPr lang="en-US" dirty="0" smtClean="0"/>
          </a:p>
          <a:p>
            <a:pPr marL="857250" lvl="2" indent="0">
              <a:buNone/>
            </a:pPr>
            <a:endParaRPr lang="en-US" dirty="0"/>
          </a:p>
          <a:p>
            <a:pPr marL="857250" lvl="2" indent="0">
              <a:buNone/>
            </a:pPr>
            <a:r>
              <a:rPr lang="en-US" dirty="0" smtClean="0"/>
              <a:t>Protocol </a:t>
            </a:r>
            <a:r>
              <a:rPr lang="en-US" dirty="0"/>
              <a:t>Chairs/Officers may need to answer questions for the applications and be available at time of CIRB review </a:t>
            </a:r>
          </a:p>
        </p:txBody>
      </p:sp>
    </p:spTree>
    <p:extLst>
      <p:ext uri="{BB962C8B-B14F-4D97-AF65-F5344CB8AC3E}">
        <p14:creationId xmlns:p14="http://schemas.microsoft.com/office/powerpoint/2010/main" val="24860002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9.</a:t>
            </a:r>
            <a:endParaRPr lang="en-US" sz="3200" dirty="0"/>
          </a:p>
        </p:txBody>
      </p:sp>
      <p:sp>
        <p:nvSpPr>
          <p:cNvPr id="3" name="Content Placeholder 2"/>
          <p:cNvSpPr>
            <a:spLocks noGrp="1"/>
          </p:cNvSpPr>
          <p:nvPr>
            <p:ph idx="1"/>
          </p:nvPr>
        </p:nvSpPr>
        <p:spPr/>
        <p:txBody>
          <a:bodyPr/>
          <a:lstStyle/>
          <a:p>
            <a:r>
              <a:rPr lang="en-US" dirty="0" smtClean="0"/>
              <a:t>Informed consent form</a:t>
            </a:r>
          </a:p>
          <a:p>
            <a:pPr lvl="1">
              <a:buFont typeface="Courier New" panose="02070309020205020404" pitchFamily="49" charset="0"/>
              <a:buChar char="o"/>
            </a:pPr>
            <a:r>
              <a:rPr lang="en-US" dirty="0" smtClean="0"/>
              <a:t>Clarity</a:t>
            </a:r>
          </a:p>
          <a:p>
            <a:pPr lvl="1">
              <a:buFont typeface="Courier New" panose="02070309020205020404" pitchFamily="49" charset="0"/>
              <a:buChar char="o"/>
            </a:pPr>
            <a:r>
              <a:rPr lang="en-US" dirty="0" smtClean="0"/>
              <a:t>Required elements</a:t>
            </a:r>
          </a:p>
          <a:p>
            <a:pPr lvl="1">
              <a:buFont typeface="Courier New" panose="02070309020205020404" pitchFamily="49" charset="0"/>
              <a:buChar char="o"/>
            </a:pPr>
            <a:r>
              <a:rPr lang="en-US" dirty="0" smtClean="0"/>
              <a:t>Adherence to NCI template/sample</a:t>
            </a:r>
          </a:p>
          <a:p>
            <a:pPr lvl="1">
              <a:buFont typeface="Courier New" panose="02070309020205020404" pitchFamily="49" charset="0"/>
              <a:buChar char="o"/>
            </a:pPr>
            <a:endParaRPr lang="en-US" dirty="0" smtClean="0"/>
          </a:p>
          <a:p>
            <a:pPr lvl="1">
              <a:buFont typeface="Courier New" panose="02070309020205020404" pitchFamily="49" charset="0"/>
              <a:buChar char="o"/>
            </a:pPr>
            <a:endParaRPr lang="en-US" dirty="0"/>
          </a:p>
        </p:txBody>
      </p:sp>
    </p:spTree>
    <p:extLst>
      <p:ext uri="{BB962C8B-B14F-4D97-AF65-F5344CB8AC3E}">
        <p14:creationId xmlns:p14="http://schemas.microsoft.com/office/powerpoint/2010/main" val="1012913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bwMode="auto">
          <a:xfrm>
            <a:off x="1260476" y="325439"/>
            <a:ext cx="6565900"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1" dirty="0">
                <a:solidFill>
                  <a:srgbClr val="A20000"/>
                </a:solidFill>
              </a:rPr>
              <a:t>Status of Developing CPC/CCDR Concepts</a:t>
            </a:r>
            <a:endParaRPr lang="en-US" altLang="en-US" sz="2400" dirty="0">
              <a:solidFill>
                <a:srgbClr val="A20000"/>
              </a:solidFill>
            </a:endParaRPr>
          </a:p>
        </p:txBody>
      </p:sp>
      <p:sp>
        <p:nvSpPr>
          <p:cNvPr id="3" name="Content Placeholder 2"/>
          <p:cNvSpPr>
            <a:spLocks noGrp="1"/>
          </p:cNvSpPr>
          <p:nvPr>
            <p:ph idx="1"/>
          </p:nvPr>
        </p:nvSpPr>
        <p:spPr>
          <a:xfrm>
            <a:off x="438150" y="1250951"/>
            <a:ext cx="8299450" cy="4340226"/>
          </a:xfrm>
        </p:spPr>
        <p:txBody>
          <a:bodyPr/>
          <a:lstStyle/>
          <a:p>
            <a:pPr>
              <a:spcBef>
                <a:spcPts val="1368"/>
              </a:spcBef>
              <a:defRPr/>
            </a:pPr>
            <a:r>
              <a:rPr lang="en-US" sz="1800" dirty="0">
                <a:solidFill>
                  <a:schemeClr val="tx1">
                    <a:lumMod val="75000"/>
                  </a:schemeClr>
                </a:solidFill>
              </a:rPr>
              <a:t>NRG-CC005 National Trial of Surveillance Colonoscopy (R. Schoen)*</a:t>
            </a:r>
          </a:p>
          <a:p>
            <a:pPr>
              <a:spcBef>
                <a:spcPts val="1368"/>
              </a:spcBef>
              <a:defRPr/>
            </a:pPr>
            <a:r>
              <a:rPr lang="en-US" sz="1800" dirty="0">
                <a:solidFill>
                  <a:schemeClr val="tx1">
                    <a:lumMod val="75000"/>
                  </a:schemeClr>
                </a:solidFill>
              </a:rPr>
              <a:t>A Three-Arm Cohort Study of Salpingectomy to Reduce the Risk of High Grade Serous Carcinoma among Premenopausal BRCA1 Carriers (D. Levine)</a:t>
            </a:r>
            <a:r>
              <a:rPr lang="en-US" sz="1800" baseline="30000" dirty="0">
                <a:solidFill>
                  <a:schemeClr val="tx1">
                    <a:lumMod val="75000"/>
                  </a:schemeClr>
                </a:solidFill>
              </a:rPr>
              <a:t>#</a:t>
            </a:r>
            <a:endParaRPr lang="en-US" sz="1800" dirty="0">
              <a:solidFill>
                <a:schemeClr val="tx1">
                  <a:lumMod val="75000"/>
                </a:schemeClr>
              </a:solidFill>
            </a:endParaRPr>
          </a:p>
          <a:p>
            <a:pPr>
              <a:spcBef>
                <a:spcPts val="1368"/>
              </a:spcBef>
              <a:defRPr/>
            </a:pPr>
            <a:r>
              <a:rPr lang="en-US" sz="1800" dirty="0">
                <a:solidFill>
                  <a:schemeClr val="tx1">
                    <a:lumMod val="75000"/>
                  </a:schemeClr>
                </a:solidFill>
              </a:rPr>
              <a:t>A Randomized Trial of IADL-adjusted Dosing versus Standard of Care of Dosing for </a:t>
            </a:r>
            <a:r>
              <a:rPr lang="en-US" sz="1800" dirty="0" err="1">
                <a:solidFill>
                  <a:schemeClr val="tx1">
                    <a:lumMod val="75000"/>
                  </a:schemeClr>
                </a:solidFill>
              </a:rPr>
              <a:t>Pegylated</a:t>
            </a:r>
            <a:r>
              <a:rPr lang="en-US" sz="1800" dirty="0">
                <a:solidFill>
                  <a:schemeClr val="tx1">
                    <a:lumMod val="75000"/>
                  </a:schemeClr>
                </a:solidFill>
              </a:rPr>
              <a:t> Liposomal Doxorubicin every 28 Days with Bevacizumab 10 mg/kg every 2 Weeks in Elderly Women with Recurrent Ovarian Cancer (D. Chase)</a:t>
            </a:r>
            <a:r>
              <a:rPr lang="en-US" sz="1800" baseline="30000" dirty="0">
                <a:solidFill>
                  <a:schemeClr val="tx1">
                    <a:lumMod val="75000"/>
                  </a:schemeClr>
                </a:solidFill>
              </a:rPr>
              <a:t>#</a:t>
            </a:r>
          </a:p>
          <a:p>
            <a:pPr>
              <a:spcBef>
                <a:spcPts val="1368"/>
              </a:spcBef>
              <a:defRPr/>
            </a:pPr>
            <a:r>
              <a:rPr lang="en-US" sz="1800" dirty="0">
                <a:solidFill>
                  <a:schemeClr val="tx1">
                    <a:lumMod val="75000"/>
                  </a:schemeClr>
                </a:solidFill>
              </a:rPr>
              <a:t>Adaptive Intervention for Tobacco Cessation in Women prior to Radiation Therapy (T. Crane)</a:t>
            </a:r>
            <a:r>
              <a:rPr lang="en-US" sz="1800" baseline="30000" dirty="0">
                <a:solidFill>
                  <a:schemeClr val="tx1">
                    <a:lumMod val="75000"/>
                  </a:schemeClr>
                </a:solidFill>
              </a:rPr>
              <a:t>##</a:t>
            </a:r>
          </a:p>
          <a:p>
            <a:pPr>
              <a:spcBef>
                <a:spcPts val="1368"/>
              </a:spcBef>
              <a:defRPr/>
            </a:pPr>
            <a:r>
              <a:rPr lang="en-US" sz="1800" dirty="0">
                <a:solidFill>
                  <a:schemeClr val="tx1">
                    <a:lumMod val="75000"/>
                  </a:schemeClr>
                </a:solidFill>
              </a:rPr>
              <a:t>NRG-CC007CD: Increasing the Dose of Survivorship Care Planning in Prostate Cancer Survivors Who Receive Androgen Deprivation Therapy (R. Chen) – CCDR Trial</a:t>
            </a:r>
            <a:endParaRPr lang="en-US" sz="1800" baseline="30000" dirty="0">
              <a:solidFill>
                <a:schemeClr val="tx1">
                  <a:lumMod val="75000"/>
                </a:schemeClr>
              </a:solidFill>
            </a:endParaRPr>
          </a:p>
          <a:p>
            <a:pPr marL="0" indent="0">
              <a:spcBef>
                <a:spcPts val="0"/>
              </a:spcBef>
              <a:buNone/>
              <a:defRPr/>
            </a:pPr>
            <a:r>
              <a:rPr lang="en-US" sz="1050" dirty="0">
                <a:solidFill>
                  <a:srgbClr val="000000"/>
                </a:solidFill>
              </a:rPr>
              <a:t>   </a:t>
            </a:r>
          </a:p>
          <a:p>
            <a:pPr marL="0" indent="0">
              <a:spcBef>
                <a:spcPts val="0"/>
              </a:spcBef>
              <a:buNone/>
              <a:defRPr/>
            </a:pPr>
            <a:endParaRPr lang="en-US" sz="1050" dirty="0">
              <a:solidFill>
                <a:srgbClr val="000000"/>
              </a:solidFill>
            </a:endParaRPr>
          </a:p>
          <a:p>
            <a:pPr marL="0" indent="0">
              <a:spcBef>
                <a:spcPts val="0"/>
              </a:spcBef>
              <a:buNone/>
              <a:defRPr/>
            </a:pPr>
            <a:r>
              <a:rPr lang="en-US" sz="1050" dirty="0">
                <a:solidFill>
                  <a:srgbClr val="000000"/>
                </a:solidFill>
              </a:rPr>
              <a:t>      	 		</a:t>
            </a:r>
            <a:r>
              <a:rPr lang="en-US" sz="1050" dirty="0"/>
              <a:t>* Full protocol approved by NCI DCP, pending funding &amp; approval by CIRB  </a:t>
            </a:r>
          </a:p>
          <a:p>
            <a:pPr marL="0" indent="0">
              <a:spcBef>
                <a:spcPts val="0"/>
              </a:spcBef>
              <a:buNone/>
              <a:defRPr/>
            </a:pPr>
            <a:r>
              <a:rPr lang="en-US" sz="1050" dirty="0"/>
              <a:t>      			** Concept submitted to DCP June 12, 2018</a:t>
            </a:r>
          </a:p>
          <a:p>
            <a:pPr marL="0" indent="0">
              <a:spcBef>
                <a:spcPts val="0"/>
              </a:spcBef>
              <a:buNone/>
              <a:defRPr/>
            </a:pPr>
            <a:r>
              <a:rPr lang="en-US" sz="1050" dirty="0"/>
              <a:t>      			  # Pending submission to DCP</a:t>
            </a:r>
          </a:p>
          <a:p>
            <a:pPr marL="89297" indent="-89297">
              <a:spcBef>
                <a:spcPts val="0"/>
              </a:spcBef>
              <a:buNone/>
              <a:defRPr/>
            </a:pPr>
            <a:r>
              <a:rPr lang="en-US" sz="1050" dirty="0"/>
              <a:t>      			## NCORP Steering approved 7/13/17; pending R01 review June 2018</a:t>
            </a:r>
          </a:p>
          <a:p>
            <a:pPr marL="89297" indent="-89297">
              <a:spcBef>
                <a:spcPts val="0"/>
              </a:spcBef>
              <a:buNone/>
              <a:defRPr/>
            </a:pPr>
            <a:r>
              <a:rPr lang="en-US" sz="1050" dirty="0">
                <a:solidFill>
                  <a:srgbClr val="000000"/>
                </a:solidFill>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lstStyle/>
          <a:p>
            <a:r>
              <a:rPr lang="en-US" sz="3600" dirty="0" smtClean="0"/>
              <a:t>Contact Information</a:t>
            </a:r>
            <a:endParaRPr lang="en-US" sz="3600" dirty="0"/>
          </a:p>
        </p:txBody>
      </p:sp>
      <p:sp>
        <p:nvSpPr>
          <p:cNvPr id="3" name="Content Placeholder 2"/>
          <p:cNvSpPr>
            <a:spLocks noGrp="1"/>
          </p:cNvSpPr>
          <p:nvPr>
            <p:ph idx="1"/>
          </p:nvPr>
        </p:nvSpPr>
        <p:spPr>
          <a:xfrm>
            <a:off x="457200" y="1016000"/>
            <a:ext cx="8229600" cy="5397500"/>
          </a:xfrm>
        </p:spPr>
        <p:txBody>
          <a:bodyPr/>
          <a:lstStyle/>
          <a:p>
            <a:pPr marL="0" indent="0">
              <a:buNone/>
            </a:pPr>
            <a:r>
              <a:rPr lang="en-US" u="sng" dirty="0" smtClean="0"/>
              <a:t>Co-Directors</a:t>
            </a:r>
          </a:p>
          <a:p>
            <a:r>
              <a:rPr lang="en-US" dirty="0" err="1" smtClean="0"/>
              <a:t>Phil.East</a:t>
            </a:r>
            <a:r>
              <a:rPr lang="en-US" dirty="0" smtClean="0"/>
              <a:t>:  campbellk@NRGoncology.org</a:t>
            </a:r>
          </a:p>
          <a:p>
            <a:r>
              <a:rPr lang="en-US" dirty="0" err="1" smtClean="0"/>
              <a:t>Phil.West</a:t>
            </a:r>
            <a:r>
              <a:rPr lang="en-US" dirty="0" smtClean="0"/>
              <a:t>: soton@NRGoncology.org</a:t>
            </a:r>
          </a:p>
          <a:p>
            <a:r>
              <a:rPr lang="en-US" dirty="0" smtClean="0"/>
              <a:t>        </a:t>
            </a:r>
            <a:r>
              <a:rPr lang="en-US" dirty="0" err="1" smtClean="0"/>
              <a:t>Pgh</a:t>
            </a:r>
            <a:r>
              <a:rPr lang="en-US" dirty="0" smtClean="0"/>
              <a:t>.: bradleyt@NRGoncology.org</a:t>
            </a:r>
          </a:p>
          <a:p>
            <a:pPr marL="0" indent="0">
              <a:buNone/>
            </a:pPr>
            <a:r>
              <a:rPr lang="en-US" u="sng" dirty="0" smtClean="0"/>
              <a:t>Managers</a:t>
            </a:r>
          </a:p>
          <a:p>
            <a:r>
              <a:rPr lang="en-US" dirty="0" err="1" smtClean="0"/>
              <a:t>Phil.East</a:t>
            </a:r>
            <a:r>
              <a:rPr lang="en-US" dirty="0" smtClean="0"/>
              <a:t>:  wiserk@NRGoncology.org</a:t>
            </a:r>
          </a:p>
          <a:p>
            <a:r>
              <a:rPr lang="en-US" dirty="0" err="1" smtClean="0"/>
              <a:t>Phil.West</a:t>
            </a:r>
            <a:r>
              <a:rPr lang="en-US" dirty="0" smtClean="0"/>
              <a:t>: fielde@NRGoncology.org</a:t>
            </a:r>
          </a:p>
          <a:p>
            <a:r>
              <a:rPr lang="en-US" dirty="0" smtClean="0"/>
              <a:t>         </a:t>
            </a:r>
            <a:r>
              <a:rPr lang="en-US" dirty="0" err="1" smtClean="0"/>
              <a:t>Pgh</a:t>
            </a:r>
            <a:r>
              <a:rPr lang="en-US" dirty="0" smtClean="0"/>
              <a:t>: langerj@NRGoncology.org</a:t>
            </a:r>
          </a:p>
          <a:p>
            <a:pPr marL="0" indent="0">
              <a:buNone/>
            </a:pPr>
            <a:r>
              <a:rPr lang="en-US" dirty="0" smtClean="0"/>
              <a:t>                     barrye@NRGoncology.org </a:t>
            </a:r>
          </a:p>
          <a:p>
            <a:endParaRPr lang="en-US" dirty="0"/>
          </a:p>
        </p:txBody>
      </p:sp>
    </p:spTree>
    <p:extLst>
      <p:ext uri="{BB962C8B-B14F-4D97-AF65-F5344CB8AC3E}">
        <p14:creationId xmlns:p14="http://schemas.microsoft.com/office/powerpoint/2010/main" val="31406519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6" name="TextBox 1"/>
          <p:cNvSpPr txBox="1">
            <a:spLocks noChangeArrowheads="1"/>
          </p:cNvSpPr>
          <p:nvPr/>
        </p:nvSpPr>
        <p:spPr bwMode="auto">
          <a:xfrm>
            <a:off x="457200" y="2438400"/>
            <a:ext cx="8229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NRG Oncology Biospecimen Access</a:t>
            </a:r>
          </a:p>
          <a:p>
            <a:pPr algn="ctr" eaLnBrk="1" hangingPunct="1">
              <a:spcBef>
                <a:spcPct val="0"/>
              </a:spcBef>
              <a:buFontTx/>
              <a:buNone/>
            </a:pPr>
            <a:r>
              <a:rPr lang="en-US" altLang="en-US" sz="20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Integral and Integrated and Exploratory, Oh my!</a:t>
            </a:r>
            <a:endParaRPr lang="en-US" altLang="en-US" sz="2000" b="1" dirty="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endParaRPr lang="en-US" altLang="en-US" sz="1800" b="1" dirty="0" smtClean="0">
              <a:solidFill>
                <a:srgbClr val="98012E"/>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endParaRPr lang="en-US" altLang="en-US" sz="1800" b="1" dirty="0">
              <a:solidFill>
                <a:srgbClr val="98012E"/>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r>
              <a:rPr lang="en-US" altLang="en-US" sz="2400" dirty="0">
                <a:solidFill>
                  <a:srgbClr val="7F7F7F"/>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Heather A Lankes, PhD, </a:t>
            </a:r>
            <a:r>
              <a:rPr lang="en-US" altLang="en-US" sz="2400" dirty="0" smtClean="0">
                <a:solidFill>
                  <a:srgbClr val="7F7F7F"/>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MPH</a:t>
            </a:r>
          </a:p>
          <a:p>
            <a:pPr algn="ctr" eaLnBrk="1" hangingPunct="1">
              <a:spcBef>
                <a:spcPct val="0"/>
              </a:spcBef>
              <a:buFontTx/>
              <a:buNone/>
            </a:pPr>
            <a:r>
              <a:rPr lang="en-US" altLang="en-US" sz="1800" i="1" dirty="0" smtClean="0">
                <a:solidFill>
                  <a:srgbClr val="7F7F7F"/>
                </a:solidFill>
                <a:latin typeface="Arial" panose="020B0604020202020204" pitchFamily="34" charset="0"/>
                <a:ea typeface="MS PGothic" pitchFamily="34" charset="-128"/>
                <a:cs typeface="Arial" panose="020B0604020202020204" pitchFamily="34" charset="0"/>
              </a:rPr>
              <a:t>Director, Translational Research Operations</a:t>
            </a:r>
            <a:endParaRPr lang="en-US" altLang="en-US" sz="1800" i="1" dirty="0">
              <a:solidFill>
                <a:srgbClr val="7F7F7F"/>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r>
              <a:rPr lang="en-US" altLang="en-US" sz="1800" i="1" dirty="0" err="1">
                <a:solidFill>
                  <a:srgbClr val="7F7F7F"/>
                </a:solidFill>
                <a:latin typeface="Arial" panose="020B0604020202020204" pitchFamily="34" charset="0"/>
                <a:ea typeface="MS PGothic" pitchFamily="34" charset="-128"/>
                <a:cs typeface="Arial" panose="020B0604020202020204" pitchFamily="34" charset="0"/>
              </a:rPr>
              <a:t>Biospecimen</a:t>
            </a:r>
            <a:r>
              <a:rPr lang="en-US" altLang="en-US" sz="1800" i="1" dirty="0">
                <a:solidFill>
                  <a:srgbClr val="7F7F7F"/>
                </a:solidFill>
                <a:latin typeface="Arial" panose="020B0604020202020204" pitchFamily="34" charset="0"/>
                <a:ea typeface="MS PGothic" pitchFamily="34" charset="-128"/>
                <a:cs typeface="Arial" panose="020B0604020202020204" pitchFamily="34" charset="0"/>
              </a:rPr>
              <a:t> </a:t>
            </a:r>
            <a:r>
              <a:rPr lang="en-US" altLang="en-US" sz="1800" i="1" dirty="0" smtClean="0">
                <a:solidFill>
                  <a:srgbClr val="7F7F7F"/>
                </a:solidFill>
                <a:latin typeface="Arial" panose="020B0604020202020204" pitchFamily="34" charset="0"/>
                <a:ea typeface="MS PGothic" pitchFamily="34" charset="-128"/>
                <a:cs typeface="Arial" panose="020B0604020202020204" pitchFamily="34" charset="0"/>
              </a:rPr>
              <a:t>Bank-Columbus</a:t>
            </a:r>
          </a:p>
          <a:p>
            <a:pPr algn="ctr" eaLnBrk="1" hangingPunct="1">
              <a:spcBef>
                <a:spcPct val="0"/>
              </a:spcBef>
              <a:buFontTx/>
              <a:buNone/>
            </a:pPr>
            <a:endParaRPr lang="en-US" altLang="en-US" sz="1800" i="1" dirty="0" smtClean="0">
              <a:solidFill>
                <a:srgbClr val="7F7F7F"/>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endParaRPr lang="en-US" altLang="en-US" sz="1800" i="1" dirty="0">
              <a:solidFill>
                <a:srgbClr val="7F7F7F"/>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r>
              <a:rPr lang="en-US" altLang="en-US" sz="1600" dirty="0">
                <a:solidFill>
                  <a:srgbClr val="7F7F7F"/>
                </a:solidFill>
                <a:latin typeface="Arial" panose="020B0604020202020204" pitchFamily="34" charset="0"/>
                <a:ea typeface="MS PGothic" pitchFamily="34" charset="-128"/>
                <a:cs typeface="Arial" panose="020B0604020202020204" pitchFamily="34" charset="0"/>
              </a:rPr>
              <a:t>NRG Oncology Semi-Annual Meeting</a:t>
            </a:r>
          </a:p>
          <a:p>
            <a:pPr algn="ctr" eaLnBrk="1" hangingPunct="1">
              <a:spcBef>
                <a:spcPct val="0"/>
              </a:spcBef>
              <a:buFontTx/>
              <a:buNone/>
            </a:pPr>
            <a:r>
              <a:rPr lang="en-US" altLang="en-US" sz="1600" dirty="0" smtClean="0">
                <a:solidFill>
                  <a:srgbClr val="7F7F7F"/>
                </a:solidFill>
                <a:latin typeface="Arial" panose="020B0604020202020204" pitchFamily="34" charset="0"/>
                <a:ea typeface="MS PGothic" pitchFamily="34" charset="-128"/>
                <a:cs typeface="Arial" panose="020B0604020202020204" pitchFamily="34" charset="0"/>
              </a:rPr>
              <a:t>July 12, 2018</a:t>
            </a:r>
            <a:endParaRPr lang="en-US" altLang="en-US" sz="1600" dirty="0">
              <a:solidFill>
                <a:srgbClr val="00000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222189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810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a:solidFill>
                  <a:schemeClr val="dk1"/>
                </a:solidFill>
                <a:effectLst>
                  <a:outerShdw blurRad="50800" dist="38100" dir="5400000" algn="t" rotWithShape="0">
                    <a:prstClr val="black">
                      <a:alpha val="40000"/>
                    </a:prstClr>
                  </a:outerShdw>
                </a:effectLst>
              </a:rPr>
              <a:t>NRG Oncology Biospecimen </a:t>
            </a:r>
            <a:r>
              <a:rPr lang="en-US" sz="4000" b="0" i="0" u="none" strike="noStrike" cap="none" baseline="0" dirty="0" smtClean="0">
                <a:solidFill>
                  <a:schemeClr val="dk1"/>
                </a:solidFill>
                <a:effectLst>
                  <a:outerShdw blurRad="50800" dist="38100" dir="5400000" algn="t" rotWithShape="0">
                    <a:prstClr val="black">
                      <a:alpha val="40000"/>
                    </a:prstClr>
                  </a:outerShdw>
                </a:effectLst>
              </a:rPr>
              <a:t>Banks</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pic>
        <p:nvPicPr>
          <p:cNvPr id="159" name="Shape 159"/>
          <p:cNvPicPr preferRelativeResize="0"/>
          <p:nvPr/>
        </p:nvPicPr>
        <p:blipFill rotWithShape="1">
          <a:blip r:embed="rId3">
            <a:alphaModFix/>
          </a:blip>
          <a:srcRect/>
          <a:stretch/>
        </p:blipFill>
        <p:spPr>
          <a:xfrm>
            <a:off x="313599" y="1143000"/>
            <a:ext cx="8474209" cy="5486399"/>
          </a:xfrm>
          <a:prstGeom prst="rect">
            <a:avLst/>
          </a:prstGeom>
          <a:noFill/>
          <a:ln>
            <a:noFill/>
          </a:ln>
        </p:spPr>
      </p:pic>
      <p:sp>
        <p:nvSpPr>
          <p:cNvPr id="160" name="Shape 160"/>
          <p:cNvSpPr txBox="1"/>
          <p:nvPr/>
        </p:nvSpPr>
        <p:spPr>
          <a:xfrm>
            <a:off x="5375197" y="2972308"/>
            <a:ext cx="1428600" cy="307800"/>
          </a:xfrm>
          <a:prstGeom prst="rect">
            <a:avLst/>
          </a:prstGeom>
          <a:solidFill>
            <a:schemeClr val="lt1"/>
          </a:solidFill>
          <a:ln>
            <a:noFill/>
          </a:ln>
          <a:effectLst>
            <a:softEdge rad="63500"/>
          </a:effectLst>
        </p:spPr>
        <p:txBody>
          <a:bodyPr lIns="91425" tIns="45700" rIns="91425" bIns="45700" anchor="t" anchorCtr="0">
            <a:noAutofit/>
          </a:bodyPr>
          <a:lstStyle/>
          <a:p>
            <a:pPr>
              <a:buSzPct val="25000"/>
            </a:pPr>
            <a:r>
              <a:rPr lang="en-US" b="1" dirty="0">
                <a:solidFill>
                  <a:srgbClr val="7030A0"/>
                </a:solidFill>
              </a:rPr>
              <a:t>Columbus, OH</a:t>
            </a:r>
          </a:p>
        </p:txBody>
      </p:sp>
      <p:sp>
        <p:nvSpPr>
          <p:cNvPr id="161" name="Shape 161"/>
          <p:cNvSpPr/>
          <p:nvPr/>
        </p:nvSpPr>
        <p:spPr>
          <a:xfrm>
            <a:off x="6803797" y="3004627"/>
            <a:ext cx="183000" cy="183000"/>
          </a:xfrm>
          <a:prstGeom prst="star5">
            <a:avLst>
              <a:gd name="adj" fmla="val 19098"/>
              <a:gd name="hf" fmla="val 105146"/>
              <a:gd name="vf" fmla="val 110557"/>
            </a:avLst>
          </a:prstGeom>
          <a:solidFill>
            <a:srgbClr val="7030A0"/>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sz="1800" dirty="0">
              <a:solidFill>
                <a:srgbClr val="FFFFFF"/>
              </a:solidFill>
              <a:latin typeface="Source Sans Pro"/>
              <a:ea typeface="Source Sans Pro"/>
              <a:cs typeface="Source Sans Pro"/>
              <a:sym typeface="Source Sans Pro"/>
            </a:endParaRPr>
          </a:p>
        </p:txBody>
      </p:sp>
      <p:sp>
        <p:nvSpPr>
          <p:cNvPr id="162" name="Shape 162"/>
          <p:cNvSpPr txBox="1"/>
          <p:nvPr/>
        </p:nvSpPr>
        <p:spPr>
          <a:xfrm>
            <a:off x="7453655" y="2707161"/>
            <a:ext cx="1420337" cy="307800"/>
          </a:xfrm>
          <a:prstGeom prst="rect">
            <a:avLst/>
          </a:prstGeom>
          <a:solidFill>
            <a:schemeClr val="lt1"/>
          </a:solidFill>
          <a:ln>
            <a:noFill/>
          </a:ln>
          <a:effectLst>
            <a:softEdge rad="63500"/>
          </a:effectLst>
        </p:spPr>
        <p:txBody>
          <a:bodyPr lIns="91425" tIns="45700" rIns="91425" bIns="45700" anchor="t" anchorCtr="0">
            <a:noAutofit/>
          </a:bodyPr>
          <a:lstStyle/>
          <a:p>
            <a:pPr>
              <a:buSzPct val="25000"/>
            </a:pPr>
            <a:r>
              <a:rPr lang="en-US" b="1" dirty="0">
                <a:solidFill>
                  <a:srgbClr val="0070C0"/>
                </a:solidFill>
              </a:rPr>
              <a:t>Pittsburgh, PA</a:t>
            </a:r>
          </a:p>
        </p:txBody>
      </p:sp>
      <p:sp>
        <p:nvSpPr>
          <p:cNvPr id="163" name="Shape 163"/>
          <p:cNvSpPr/>
          <p:nvPr/>
        </p:nvSpPr>
        <p:spPr>
          <a:xfrm>
            <a:off x="7258250" y="2746797"/>
            <a:ext cx="183000" cy="183000"/>
          </a:xfrm>
          <a:prstGeom prst="star5">
            <a:avLst>
              <a:gd name="adj" fmla="val 19098"/>
              <a:gd name="hf" fmla="val 105146"/>
              <a:gd name="vf" fmla="val 110557"/>
            </a:avLst>
          </a:prstGeom>
          <a:solidFill>
            <a:srgbClr val="0070C0"/>
          </a:solidFill>
          <a:ln w="25400" cap="flat" cmpd="sng">
            <a:solidFill>
              <a:srgbClr val="0070C0"/>
            </a:solidFill>
            <a:prstDash val="solid"/>
            <a:round/>
            <a:headEnd type="none" w="med" len="med"/>
            <a:tailEnd type="none" w="med" len="med"/>
          </a:ln>
        </p:spPr>
        <p:txBody>
          <a:bodyPr lIns="91425" tIns="45700" rIns="91425" bIns="45700" anchor="ctr" anchorCtr="0">
            <a:noAutofit/>
          </a:bodyPr>
          <a:lstStyle/>
          <a:p>
            <a:pPr algn="ctr"/>
            <a:endParaRPr sz="1800" dirty="0">
              <a:solidFill>
                <a:srgbClr val="FFFFFF"/>
              </a:solidFill>
              <a:latin typeface="Source Sans Pro"/>
              <a:ea typeface="Source Sans Pro"/>
              <a:cs typeface="Source Sans Pro"/>
              <a:sym typeface="Source Sans Pro"/>
            </a:endParaRPr>
          </a:p>
        </p:txBody>
      </p:sp>
      <p:sp>
        <p:nvSpPr>
          <p:cNvPr id="164" name="Shape 164"/>
          <p:cNvSpPr txBox="1"/>
          <p:nvPr/>
        </p:nvSpPr>
        <p:spPr>
          <a:xfrm>
            <a:off x="1620462" y="3529821"/>
            <a:ext cx="1766700" cy="307800"/>
          </a:xfrm>
          <a:prstGeom prst="rect">
            <a:avLst/>
          </a:prstGeom>
          <a:solidFill>
            <a:schemeClr val="lt1"/>
          </a:solidFill>
          <a:ln>
            <a:noFill/>
          </a:ln>
          <a:effectLst>
            <a:softEdge rad="63500"/>
          </a:effectLst>
        </p:spPr>
        <p:txBody>
          <a:bodyPr lIns="91425" tIns="45700" rIns="91425" bIns="45700" anchor="t" anchorCtr="0">
            <a:noAutofit/>
          </a:bodyPr>
          <a:lstStyle/>
          <a:p>
            <a:pPr>
              <a:buSzPct val="25000"/>
            </a:pPr>
            <a:r>
              <a:rPr lang="en-US" b="1" dirty="0">
                <a:solidFill>
                  <a:srgbClr val="FF0000"/>
                </a:solidFill>
              </a:rPr>
              <a:t>San Francisco, CA</a:t>
            </a:r>
          </a:p>
        </p:txBody>
      </p:sp>
      <p:sp>
        <p:nvSpPr>
          <p:cNvPr id="165" name="Shape 165"/>
          <p:cNvSpPr/>
          <p:nvPr/>
        </p:nvSpPr>
        <p:spPr>
          <a:xfrm>
            <a:off x="1539070" y="3387132"/>
            <a:ext cx="183000" cy="183000"/>
          </a:xfrm>
          <a:prstGeom prst="star5">
            <a:avLst>
              <a:gd name="adj" fmla="val 19098"/>
              <a:gd name="hf" fmla="val 105146"/>
              <a:gd name="vf" fmla="val 110557"/>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algn="ctr"/>
            <a:endParaRPr sz="1800" dirty="0">
              <a:solidFill>
                <a:srgbClr val="FFFFFF"/>
              </a:solidFill>
              <a:latin typeface="Source Sans Pro"/>
              <a:ea typeface="Source Sans Pro"/>
              <a:cs typeface="Source Sans Pro"/>
              <a:sym typeface="Source Sans Pro"/>
            </a:endParaRPr>
          </a:p>
        </p:txBody>
      </p:sp>
      <p:sp>
        <p:nvSpPr>
          <p:cNvPr id="166" name="Shape 166"/>
          <p:cNvSpPr txBox="1"/>
          <p:nvPr/>
        </p:nvSpPr>
        <p:spPr>
          <a:xfrm>
            <a:off x="5039475" y="4769850"/>
            <a:ext cx="1257299" cy="271799"/>
          </a:xfrm>
          <a:prstGeom prst="rect">
            <a:avLst/>
          </a:prstGeom>
          <a:solidFill>
            <a:schemeClr val="lt1"/>
          </a:solidFill>
          <a:ln>
            <a:noFill/>
          </a:ln>
        </p:spPr>
        <p:txBody>
          <a:bodyPr lIns="91425" tIns="91425" rIns="91425" bIns="91425" anchor="t" anchorCtr="0">
            <a:noAutofit/>
          </a:bodyPr>
          <a:lstStyle/>
          <a:p>
            <a:r>
              <a:rPr lang="en-US" b="1" dirty="0">
                <a:solidFill>
                  <a:srgbClr val="0070C0"/>
                </a:solidFill>
              </a:rPr>
              <a:t>Houston, TX</a:t>
            </a:r>
          </a:p>
        </p:txBody>
      </p:sp>
      <p:sp>
        <p:nvSpPr>
          <p:cNvPr id="167" name="Shape 167"/>
          <p:cNvSpPr/>
          <p:nvPr/>
        </p:nvSpPr>
        <p:spPr>
          <a:xfrm>
            <a:off x="4972250" y="5017496"/>
            <a:ext cx="183000" cy="183000"/>
          </a:xfrm>
          <a:prstGeom prst="star5">
            <a:avLst>
              <a:gd name="adj" fmla="val 19098"/>
              <a:gd name="hf" fmla="val 105146"/>
              <a:gd name="vf" fmla="val 110557"/>
            </a:avLst>
          </a:prstGeom>
          <a:solidFill>
            <a:srgbClr val="0070C0"/>
          </a:solidFill>
          <a:ln w="25400" cap="flat" cmpd="sng">
            <a:solidFill>
              <a:srgbClr val="0070C0"/>
            </a:solidFill>
            <a:prstDash val="solid"/>
            <a:round/>
            <a:headEnd type="none" w="med" len="med"/>
            <a:tailEnd type="none" w="med" len="med"/>
          </a:ln>
        </p:spPr>
        <p:txBody>
          <a:bodyPr lIns="91425" tIns="45700" rIns="91425" bIns="45700" anchor="ctr" anchorCtr="0">
            <a:noAutofit/>
          </a:bodyPr>
          <a:lstStyle/>
          <a:p>
            <a:pPr algn="ctr"/>
            <a:endParaRPr sz="1800" dirty="0">
              <a:solidFill>
                <a:srgbClr val="FFFFFF"/>
              </a:solidFill>
              <a:latin typeface="Source Sans Pro"/>
              <a:ea typeface="Source Sans Pro"/>
              <a:cs typeface="Source Sans Pro"/>
              <a:sym typeface="Source Sans Pro"/>
            </a:endParaRPr>
          </a:p>
        </p:txBody>
      </p:sp>
      <p:cxnSp>
        <p:nvCxnSpPr>
          <p:cNvPr id="4" name="Straight Arrow Connector 3"/>
          <p:cNvCxnSpPr/>
          <p:nvPr/>
        </p:nvCxnSpPr>
        <p:spPr>
          <a:xfrm flipH="1" flipV="1">
            <a:off x="7364674" y="3004627"/>
            <a:ext cx="483926" cy="1206026"/>
          </a:xfrm>
          <a:prstGeom prst="straightConnector1">
            <a:avLst/>
          </a:prstGeom>
          <a:ln w="22225">
            <a:tailEnd type="arrow"/>
          </a:ln>
          <a:effectLst>
            <a:glow rad="127000">
              <a:schemeClr val="bg1"/>
            </a:glow>
            <a:softEdge rad="63500"/>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1733" y="1412283"/>
            <a:ext cx="1109599" cy="276999"/>
          </a:xfrm>
          <a:prstGeom prst="rect">
            <a:avLst/>
          </a:prstGeom>
          <a:solidFill>
            <a:schemeClr val="bg1"/>
          </a:solidFill>
          <a:effectLst>
            <a:softEdge rad="63500"/>
          </a:effectLst>
        </p:spPr>
        <p:txBody>
          <a:bodyPr wrap="none" rtlCol="0">
            <a:spAutoFit/>
          </a:bodyPr>
          <a:lstStyle/>
          <a:p>
            <a:r>
              <a:rPr lang="en-US" sz="1200" b="1" dirty="0" smtClean="0">
                <a:solidFill>
                  <a:srgbClr val="7030A0"/>
                </a:solidFill>
              </a:rPr>
              <a:t>Gynecologic</a:t>
            </a:r>
            <a:endParaRPr lang="en-US" sz="1200" b="1" dirty="0">
              <a:solidFill>
                <a:srgbClr val="7030A0"/>
              </a:solidFill>
            </a:endParaRPr>
          </a:p>
        </p:txBody>
      </p:sp>
      <p:cxnSp>
        <p:nvCxnSpPr>
          <p:cNvPr id="19" name="Straight Arrow Connector 18"/>
          <p:cNvCxnSpPr/>
          <p:nvPr/>
        </p:nvCxnSpPr>
        <p:spPr>
          <a:xfrm>
            <a:off x="6426989" y="1702130"/>
            <a:ext cx="285308" cy="1136167"/>
          </a:xfrm>
          <a:prstGeom prst="straightConnector1">
            <a:avLst/>
          </a:prstGeom>
          <a:ln w="22225">
            <a:solidFill>
              <a:schemeClr val="accent4">
                <a:lumMod val="75000"/>
              </a:schemeClr>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75" y="2819400"/>
            <a:ext cx="1371600" cy="646331"/>
          </a:xfrm>
          <a:prstGeom prst="rect">
            <a:avLst/>
          </a:prstGeom>
          <a:noFill/>
          <a:effectLst>
            <a:softEdge rad="63500"/>
          </a:effectLst>
        </p:spPr>
        <p:txBody>
          <a:bodyPr wrap="square" rtlCol="0">
            <a:spAutoFit/>
          </a:bodyPr>
          <a:lstStyle/>
          <a:p>
            <a:r>
              <a:rPr lang="en-US" sz="1200" b="1" dirty="0" smtClean="0">
                <a:solidFill>
                  <a:srgbClr val="FF0000"/>
                </a:solidFill>
              </a:rPr>
              <a:t>Brain, H&amp;N, Non-Colorectal GI, GU, Lung</a:t>
            </a:r>
            <a:endParaRPr lang="en-US" sz="1200" b="1" dirty="0">
              <a:solidFill>
                <a:srgbClr val="FF0000"/>
              </a:solidFill>
            </a:endParaRPr>
          </a:p>
        </p:txBody>
      </p:sp>
      <p:cxnSp>
        <p:nvCxnSpPr>
          <p:cNvPr id="25" name="Straight Arrow Connector 24"/>
          <p:cNvCxnSpPr/>
          <p:nvPr/>
        </p:nvCxnSpPr>
        <p:spPr>
          <a:xfrm>
            <a:off x="914398" y="3478632"/>
            <a:ext cx="533402" cy="0"/>
          </a:xfrm>
          <a:prstGeom prst="straightConnector1">
            <a:avLst/>
          </a:prstGeom>
          <a:ln w="22225">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01936" y="5616405"/>
            <a:ext cx="1980029" cy="461665"/>
          </a:xfrm>
          <a:prstGeom prst="rect">
            <a:avLst/>
          </a:prstGeom>
          <a:noFill/>
          <a:effectLst>
            <a:softEdge rad="63500"/>
          </a:effectLst>
        </p:spPr>
        <p:txBody>
          <a:bodyPr wrap="none" rtlCol="0">
            <a:spAutoFit/>
          </a:bodyPr>
          <a:lstStyle/>
          <a:p>
            <a:r>
              <a:rPr lang="en-US" sz="1200" b="1" dirty="0" smtClean="0">
                <a:solidFill>
                  <a:srgbClr val="0070C0"/>
                </a:solidFill>
              </a:rPr>
              <a:t>Breast and Colorectal GI</a:t>
            </a:r>
          </a:p>
          <a:p>
            <a:r>
              <a:rPr lang="en-US" sz="1200" b="1" dirty="0" smtClean="0">
                <a:solidFill>
                  <a:srgbClr val="0070C0"/>
                </a:solidFill>
              </a:rPr>
              <a:t>Serum Bank</a:t>
            </a:r>
            <a:endParaRPr lang="en-US" sz="1200" b="1" dirty="0">
              <a:solidFill>
                <a:srgbClr val="0070C0"/>
              </a:solidFill>
            </a:endParaRPr>
          </a:p>
        </p:txBody>
      </p:sp>
      <p:cxnSp>
        <p:nvCxnSpPr>
          <p:cNvPr id="30" name="Straight Arrow Connector 29"/>
          <p:cNvCxnSpPr/>
          <p:nvPr/>
        </p:nvCxnSpPr>
        <p:spPr>
          <a:xfrm flipH="1" flipV="1">
            <a:off x="5155250" y="5257800"/>
            <a:ext cx="239851" cy="388656"/>
          </a:xfrm>
          <a:prstGeom prst="straightConnector1">
            <a:avLst/>
          </a:prstGeom>
          <a:ln w="22225">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19582" y="4345122"/>
            <a:ext cx="1120626" cy="646331"/>
          </a:xfrm>
          <a:prstGeom prst="rect">
            <a:avLst/>
          </a:prstGeom>
          <a:noFill/>
          <a:effectLst>
            <a:softEdge rad="63500"/>
          </a:effectLst>
        </p:spPr>
        <p:txBody>
          <a:bodyPr wrap="square" rtlCol="0">
            <a:spAutoFit/>
          </a:bodyPr>
          <a:lstStyle/>
          <a:p>
            <a:r>
              <a:rPr lang="en-US" sz="1200" b="1" dirty="0" smtClean="0">
                <a:solidFill>
                  <a:srgbClr val="0070C0"/>
                </a:solidFill>
              </a:rPr>
              <a:t>Breast and Colorectal GI</a:t>
            </a:r>
            <a:endParaRPr lang="en-US" sz="1200" b="1" dirty="0">
              <a:solidFill>
                <a:srgbClr val="0070C0"/>
              </a:solidFill>
            </a:endParaRPr>
          </a:p>
        </p:txBody>
      </p:sp>
      <p:cxnSp>
        <p:nvCxnSpPr>
          <p:cNvPr id="24" name="Straight Arrow Connector 23"/>
          <p:cNvCxnSpPr/>
          <p:nvPr/>
        </p:nvCxnSpPr>
        <p:spPr>
          <a:xfrm flipH="1" flipV="1">
            <a:off x="7517074" y="3157027"/>
            <a:ext cx="483926" cy="1206026"/>
          </a:xfrm>
          <a:prstGeom prst="straightConnector1">
            <a:avLst/>
          </a:prstGeom>
          <a:ln w="22225">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26" name="Shape 158"/>
          <p:cNvSpPr txBox="1">
            <a:spLocks/>
          </p:cNvSpPr>
          <p:nvPr/>
        </p:nvSpPr>
        <p:spPr>
          <a:xfrm>
            <a:off x="381000" y="655320"/>
            <a:ext cx="8229600" cy="411480"/>
          </a:xfrm>
          <a:prstGeom prst="rect">
            <a:avLst/>
          </a:prstGeom>
          <a:noFill/>
          <a:ln>
            <a:noFill/>
          </a:ln>
        </p:spPr>
        <p:txBody>
          <a:bodyPr lIns="91425" tIns="45700" rIns="91425" bIns="45700" anchor="ctr" anchorCtr="1">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a:buSzPct val="25000"/>
            </a:pPr>
            <a:r>
              <a:rPr lang="en-US" sz="2000" dirty="0" smtClean="0">
                <a:solidFill>
                  <a:schemeClr val="dk1"/>
                </a:solidFill>
                <a:effectLst>
                  <a:outerShdw blurRad="50800" dist="38100" dir="5400000" algn="t" rotWithShape="0">
                    <a:prstClr val="black">
                      <a:alpha val="40000"/>
                    </a:prstClr>
                  </a:outerShdw>
                </a:effectLst>
              </a:rPr>
              <a:t>over 1.3 million biospecimens from almost 200,000 cases</a:t>
            </a:r>
            <a:endParaRPr lang="en-US" sz="400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777713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aphicFrame>
        <p:nvGraphicFramePr>
          <p:cNvPr id="219" name="Shape 219"/>
          <p:cNvGraphicFramePr/>
          <p:nvPr>
            <p:extLst>
              <p:ext uri="{D42A27DB-BD31-4B8C-83A1-F6EECF244321}">
                <p14:modId xmlns:p14="http://schemas.microsoft.com/office/powerpoint/2010/main" val="2644690630"/>
              </p:ext>
            </p:extLst>
          </p:nvPr>
        </p:nvGraphicFramePr>
        <p:xfrm>
          <a:off x="281363" y="2362190"/>
          <a:ext cx="8581275" cy="2834660"/>
        </p:xfrm>
        <a:graphic>
          <a:graphicData uri="http://schemas.openxmlformats.org/drawingml/2006/table">
            <a:tbl>
              <a:tblPr firstRow="1" bandRow="1">
                <a:tableStyleId>{073A0DAA-6AF3-43AB-8588-CEC1D06C72B9}</a:tableStyleId>
              </a:tblPr>
              <a:tblGrid>
                <a:gridCol w="1872342">
                  <a:extLst>
                    <a:ext uri="{9D8B030D-6E8A-4147-A177-3AD203B41FA5}">
                      <a16:colId xmlns:a16="http://schemas.microsoft.com/office/drawing/2014/main" val="20000"/>
                    </a:ext>
                  </a:extLst>
                </a:gridCol>
                <a:gridCol w="2104058">
                  <a:extLst>
                    <a:ext uri="{9D8B030D-6E8A-4147-A177-3AD203B41FA5}">
                      <a16:colId xmlns:a16="http://schemas.microsoft.com/office/drawing/2014/main" val="20001"/>
                    </a:ext>
                  </a:extLst>
                </a:gridCol>
                <a:gridCol w="2544142">
                  <a:extLst>
                    <a:ext uri="{9D8B030D-6E8A-4147-A177-3AD203B41FA5}">
                      <a16:colId xmlns:a16="http://schemas.microsoft.com/office/drawing/2014/main" val="20002"/>
                    </a:ext>
                  </a:extLst>
                </a:gridCol>
                <a:gridCol w="2060733">
                  <a:extLst>
                    <a:ext uri="{9D8B030D-6E8A-4147-A177-3AD203B41FA5}">
                      <a16:colId xmlns:a16="http://schemas.microsoft.com/office/drawing/2014/main" val="20003"/>
                    </a:ext>
                  </a:extLst>
                </a:gridCol>
              </a:tblGrid>
              <a:tr h="457200">
                <a:tc>
                  <a:txBody>
                    <a:bodyPr/>
                    <a:lstStyle/>
                    <a:p>
                      <a:pPr marL="0" marR="0" lvl="0" indent="0" algn="l" rtl="0">
                        <a:spcBef>
                          <a:spcPts val="0"/>
                        </a:spcBef>
                        <a:buSzPct val="25000"/>
                        <a:buNone/>
                      </a:pPr>
                      <a:endParaRPr lang="en-US" sz="1400" u="none" strike="noStrike" cap="none" baseline="0" dirty="0" smtClean="0">
                        <a:sym typeface="Arial"/>
                      </a:endParaRPr>
                    </a:p>
                    <a:p>
                      <a:pPr marL="0" marR="0" lvl="0" indent="0" algn="l" rtl="0">
                        <a:spcBef>
                          <a:spcPts val="0"/>
                        </a:spcBef>
                        <a:buSzPct val="25000"/>
                        <a:buNone/>
                      </a:pPr>
                      <a:r>
                        <a:rPr lang="en-US" sz="1600" u="none" strike="noStrike" cap="none" baseline="0" dirty="0" smtClean="0">
                          <a:sym typeface="Arial"/>
                        </a:rPr>
                        <a:t>FFPE Tissue</a:t>
                      </a:r>
                      <a:endParaRPr lang="en-US" sz="1600" b="1" u="none" strike="noStrike" cap="none" baseline="0" dirty="0">
                        <a:latin typeface="Arial"/>
                        <a:ea typeface="Arial"/>
                        <a:cs typeface="Arial"/>
                        <a:sym typeface="Arial"/>
                      </a:endParaRPr>
                    </a:p>
                  </a:txBody>
                  <a:tcPr marL="91450" marR="91450" marT="45725" marB="45725"/>
                </a:tc>
                <a:tc>
                  <a:txBody>
                    <a:bodyPr/>
                    <a:lstStyle/>
                    <a:p>
                      <a:pPr marL="0" marR="0" lvl="0" indent="0" algn="l" rtl="0">
                        <a:spcBef>
                          <a:spcPts val="0"/>
                        </a:spcBef>
                        <a:buSzPct val="25000"/>
                        <a:buNone/>
                      </a:pPr>
                      <a:r>
                        <a:rPr lang="en-US" sz="1800" u="none" strike="noStrike" cap="none" baseline="0" dirty="0" smtClean="0">
                          <a:sym typeface="Arial"/>
                        </a:rPr>
                        <a:t>Frozen Tissue</a:t>
                      </a:r>
                      <a:endParaRPr lang="en-US" sz="1800" b="1" u="none" strike="noStrike" cap="none" baseline="0" dirty="0">
                        <a:latin typeface="Arial"/>
                        <a:ea typeface="Arial"/>
                        <a:cs typeface="Arial"/>
                        <a:sym typeface="Arial"/>
                      </a:endParaRPr>
                    </a:p>
                  </a:txBody>
                  <a:tcPr marL="91450" marR="91450" marT="45725" marB="45725" anchor="b"/>
                </a:tc>
                <a:tc>
                  <a:txBody>
                    <a:bodyPr/>
                    <a:lstStyle/>
                    <a:p>
                      <a:pPr marL="0" marR="0" lvl="0" indent="0" algn="l" rtl="0">
                        <a:spcBef>
                          <a:spcPts val="0"/>
                        </a:spcBef>
                        <a:buSzPct val="25000"/>
                        <a:buNone/>
                      </a:pPr>
                      <a:r>
                        <a:rPr lang="en-US" sz="1800" u="none" strike="noStrike" cap="none" baseline="0" dirty="0" smtClean="0">
                          <a:sym typeface="Arial"/>
                        </a:rPr>
                        <a:t>Blood Biospecimens</a:t>
                      </a:r>
                      <a:endParaRPr lang="en-US" sz="1800" b="1" u="none" strike="noStrike" cap="none" baseline="0" dirty="0">
                        <a:latin typeface="Arial"/>
                        <a:ea typeface="Arial"/>
                        <a:cs typeface="Arial"/>
                        <a:sym typeface="Arial"/>
                      </a:endParaRPr>
                    </a:p>
                  </a:txBody>
                  <a:tcPr marL="91450" marR="91450" marT="45725" marB="45725" anchor="b"/>
                </a:tc>
                <a:tc>
                  <a:txBody>
                    <a:bodyPr/>
                    <a:lstStyle/>
                    <a:p>
                      <a:pPr marL="0" marR="0" lvl="0" indent="0" algn="l" rtl="0">
                        <a:spcBef>
                          <a:spcPts val="0"/>
                        </a:spcBef>
                        <a:buSzPct val="25000"/>
                        <a:buNone/>
                      </a:pPr>
                      <a:r>
                        <a:rPr lang="en-US" sz="1800" u="none" strike="noStrike" cap="none" baseline="0" dirty="0" smtClean="0">
                          <a:sym typeface="Arial"/>
                        </a:rPr>
                        <a:t>Other</a:t>
                      </a:r>
                      <a:endParaRPr lang="en-US" sz="1800" b="1" u="none" strike="noStrike" cap="none" baseline="0" dirty="0">
                        <a:latin typeface="Arial"/>
                        <a:ea typeface="Arial"/>
                        <a:cs typeface="Arial"/>
                        <a:sym typeface="Arial"/>
                      </a:endParaRPr>
                    </a:p>
                  </a:txBody>
                  <a:tcPr marL="91450" marR="91450" marT="45725" marB="45725" anchor="b"/>
                </a:tc>
                <a:extLst>
                  <a:ext uri="{0D108BD9-81ED-4DB2-BD59-A6C34878D82A}">
                    <a16:rowId xmlns:a16="http://schemas.microsoft.com/office/drawing/2014/main" val="10000"/>
                  </a:ext>
                </a:extLst>
              </a:tr>
              <a:tr h="457200">
                <a:tc>
                  <a:txBody>
                    <a:bodyPr/>
                    <a:lstStyle/>
                    <a:p>
                      <a:pPr marL="0" marR="0" lvl="0" indent="0" algn="l" rtl="0">
                        <a:spcBef>
                          <a:spcPts val="0"/>
                        </a:spcBef>
                        <a:buSzPct val="25000"/>
                        <a:buNone/>
                      </a:pPr>
                      <a:r>
                        <a:rPr lang="en-US" u="none" strike="noStrike" cap="none" baseline="0" dirty="0" smtClean="0">
                          <a:sym typeface="Arial"/>
                        </a:rPr>
                        <a:t>Blocks</a:t>
                      </a:r>
                    </a:p>
                    <a:p>
                      <a:pPr marL="0" marR="0" lvl="0" indent="0" algn="l" rtl="0">
                        <a:spcBef>
                          <a:spcPts val="0"/>
                        </a:spcBef>
                        <a:buSzPct val="25000"/>
                        <a:buNone/>
                      </a:pPr>
                      <a:r>
                        <a:rPr lang="en-US" u="none" strike="noStrike" cap="none" baseline="0" dirty="0" smtClean="0">
                          <a:sym typeface="Arial"/>
                        </a:rPr>
                        <a:t>Unstained Slides</a:t>
                      </a:r>
                    </a:p>
                    <a:p>
                      <a:pPr marL="0" marR="0" lvl="0" indent="0" algn="l" rtl="0">
                        <a:spcBef>
                          <a:spcPts val="0"/>
                        </a:spcBef>
                        <a:buSzPct val="25000"/>
                        <a:buNone/>
                      </a:pPr>
                      <a:r>
                        <a:rPr lang="en-US" u="none" strike="noStrike" cap="none" baseline="0" dirty="0" smtClean="0">
                          <a:sym typeface="Arial"/>
                        </a:rPr>
                        <a:t>Stained Slides</a:t>
                      </a:r>
                    </a:p>
                    <a:p>
                      <a:pPr marL="0" marR="0" lvl="0" indent="0" algn="l" rtl="0">
                        <a:spcBef>
                          <a:spcPts val="0"/>
                        </a:spcBef>
                        <a:buSzPct val="25000"/>
                        <a:buNone/>
                      </a:pPr>
                      <a:r>
                        <a:rPr lang="en-US" u="none" strike="noStrike" cap="none" baseline="0" dirty="0" smtClean="0">
                          <a:sym typeface="Arial"/>
                        </a:rPr>
                        <a:t>Scrolls</a:t>
                      </a:r>
                    </a:p>
                    <a:p>
                      <a:pPr marL="0" marR="0" lvl="0" indent="0" algn="l" rtl="0">
                        <a:spcBef>
                          <a:spcPts val="0"/>
                        </a:spcBef>
                        <a:buSzPct val="25000"/>
                        <a:buNone/>
                      </a:pPr>
                      <a:r>
                        <a:rPr lang="en-US" u="none" strike="noStrike" cap="none" baseline="0" dirty="0" smtClean="0">
                          <a:sym typeface="Arial"/>
                        </a:rPr>
                        <a:t>Cores</a:t>
                      </a:r>
                    </a:p>
                    <a:p>
                      <a:pPr marL="0" marR="0" lvl="0" indent="0" algn="l" rtl="0">
                        <a:spcBef>
                          <a:spcPts val="0"/>
                        </a:spcBef>
                        <a:buSzPct val="25000"/>
                        <a:buNone/>
                      </a:pPr>
                      <a:r>
                        <a:rPr lang="en-US" u="none" strike="noStrike" cap="none" baseline="0" dirty="0" smtClean="0">
                          <a:sym typeface="Arial"/>
                        </a:rPr>
                        <a:t>Punches</a:t>
                      </a:r>
                      <a:endParaRPr lang="en-US" b="1" u="none" strike="noStrike" cap="none" baseline="0" dirty="0">
                        <a:latin typeface="Arial"/>
                        <a:ea typeface="Arial"/>
                        <a:cs typeface="Arial"/>
                        <a:sym typeface="Arial"/>
                      </a:endParaRPr>
                    </a:p>
                  </a:txBody>
                  <a:tcPr marL="91450" marR="91450" marT="45725" marB="45725"/>
                </a:tc>
                <a:tc>
                  <a:txBody>
                    <a:bodyPr/>
                    <a:lstStyle/>
                    <a:p>
                      <a:pPr marL="0" marR="0" lvl="0" indent="0" algn="l" rtl="0">
                        <a:spcBef>
                          <a:spcPts val="0"/>
                        </a:spcBef>
                        <a:buSzPct val="25000"/>
                        <a:buNone/>
                      </a:pPr>
                      <a:r>
                        <a:rPr lang="en-US" dirty="0" smtClean="0">
                          <a:sym typeface="Arial"/>
                        </a:rPr>
                        <a:t>Snap Frozen</a:t>
                      </a:r>
                    </a:p>
                    <a:p>
                      <a:pPr marL="0" marR="0" lvl="0" indent="0" algn="l" rtl="0">
                        <a:spcBef>
                          <a:spcPts val="0"/>
                        </a:spcBef>
                        <a:buSzPct val="25000"/>
                        <a:buNone/>
                      </a:pPr>
                      <a:r>
                        <a:rPr lang="en-US" dirty="0" smtClean="0">
                          <a:sym typeface="Arial"/>
                        </a:rPr>
                        <a:t>OCT</a:t>
                      </a:r>
                    </a:p>
                    <a:p>
                      <a:pPr marL="0" marR="0" lvl="0" indent="0" algn="l" rtl="0">
                        <a:spcBef>
                          <a:spcPts val="0"/>
                        </a:spcBef>
                        <a:buSzPct val="25000"/>
                        <a:buNone/>
                      </a:pPr>
                      <a:r>
                        <a:rPr lang="en-US" dirty="0" smtClean="0">
                          <a:sym typeface="Arial"/>
                        </a:rPr>
                        <a:t>CSF &amp; Bone Marrow</a:t>
                      </a:r>
                    </a:p>
                    <a:p>
                      <a:pPr marL="0" marR="0" lvl="0" indent="0" algn="l" rtl="0">
                        <a:spcBef>
                          <a:spcPts val="0"/>
                        </a:spcBef>
                        <a:buSzPct val="25000"/>
                        <a:buNone/>
                      </a:pPr>
                      <a:endParaRPr lang="en-US" b="1" u="none" strike="noStrike" cap="none" baseline="0" dirty="0">
                        <a:latin typeface="Arial"/>
                        <a:ea typeface="Arial"/>
                        <a:cs typeface="Arial"/>
                        <a:sym typeface="Arial"/>
                      </a:endParaRPr>
                    </a:p>
                  </a:txBody>
                  <a:tcPr marL="91450" marR="91450" marT="45725" marB="45725"/>
                </a:tc>
                <a:tc>
                  <a:txBody>
                    <a:bodyPr/>
                    <a:lstStyle/>
                    <a:p>
                      <a:pPr marL="0" marR="0" lvl="0" indent="0" algn="l" rtl="0">
                        <a:spcBef>
                          <a:spcPts val="0"/>
                        </a:spcBef>
                        <a:buSzPct val="25000"/>
                        <a:buNone/>
                      </a:pPr>
                      <a:r>
                        <a:rPr lang="en-US" u="none" strike="noStrike" cap="none" baseline="0" dirty="0" smtClean="0">
                          <a:sym typeface="Arial"/>
                        </a:rPr>
                        <a:t>Whole blood</a:t>
                      </a:r>
                      <a:endParaRPr lang="en-US" dirty="0" smtClean="0">
                        <a:sym typeface="Arial"/>
                      </a:endParaRPr>
                    </a:p>
                    <a:p>
                      <a:pPr marL="115888" marR="0" lvl="0" indent="-115888" algn="l" rtl="0">
                        <a:spcBef>
                          <a:spcPts val="0"/>
                        </a:spcBef>
                        <a:buSzPct val="25000"/>
                        <a:buNone/>
                      </a:pPr>
                      <a:r>
                        <a:rPr lang="en-US" dirty="0" smtClean="0">
                          <a:sym typeface="Arial"/>
                        </a:rPr>
                        <a:t>Peripheral Blood</a:t>
                      </a:r>
                      <a:r>
                        <a:rPr lang="en-US" baseline="0" dirty="0" smtClean="0">
                          <a:sym typeface="Arial"/>
                        </a:rPr>
                        <a:t> </a:t>
                      </a:r>
                      <a:r>
                        <a:rPr lang="en-US" dirty="0" smtClean="0">
                          <a:sym typeface="Arial"/>
                        </a:rPr>
                        <a:t>Mononuclear Cells (PBMC)</a:t>
                      </a:r>
                    </a:p>
                    <a:p>
                      <a:pPr marL="0" marR="0" lvl="0" indent="0" algn="l" rtl="0">
                        <a:spcBef>
                          <a:spcPts val="0"/>
                        </a:spcBef>
                        <a:buSzPct val="25000"/>
                        <a:buNone/>
                      </a:pPr>
                      <a:r>
                        <a:rPr lang="en-US" dirty="0" smtClean="0">
                          <a:sym typeface="Arial"/>
                        </a:rPr>
                        <a:t>Plasma</a:t>
                      </a:r>
                    </a:p>
                    <a:p>
                      <a:pPr lvl="0" rtl="0">
                        <a:spcBef>
                          <a:spcPts val="0"/>
                        </a:spcBef>
                        <a:buSzPct val="25000"/>
                        <a:buNone/>
                      </a:pPr>
                      <a:r>
                        <a:rPr lang="en-US" dirty="0" smtClean="0">
                          <a:sym typeface="Arial"/>
                        </a:rPr>
                        <a:t>Serum</a:t>
                      </a:r>
                    </a:p>
                    <a:p>
                      <a:pPr marL="0" marR="0" lvl="0" indent="0" algn="l" rtl="0">
                        <a:lnSpc>
                          <a:spcPct val="100000"/>
                        </a:lnSpc>
                        <a:spcBef>
                          <a:spcPts val="0"/>
                        </a:spcBef>
                        <a:spcAft>
                          <a:spcPts val="0"/>
                        </a:spcAft>
                        <a:buClr>
                          <a:schemeClr val="dk1"/>
                        </a:buClr>
                        <a:buSzPct val="25000"/>
                        <a:buFont typeface="Calibri"/>
                        <a:buNone/>
                      </a:pPr>
                      <a:r>
                        <a:rPr lang="en-US" dirty="0" smtClean="0">
                          <a:sym typeface="Arial"/>
                        </a:rPr>
                        <a:t>Buffy Coat</a:t>
                      </a:r>
                    </a:p>
                    <a:p>
                      <a:pPr marL="0" marR="0" lvl="0" indent="0" algn="l" rtl="0">
                        <a:spcBef>
                          <a:spcPts val="0"/>
                        </a:spcBef>
                        <a:buSzPct val="25000"/>
                        <a:buNone/>
                      </a:pPr>
                      <a:endParaRPr lang="en-US" b="1" u="none" strike="noStrike" cap="none" baseline="0" dirty="0">
                        <a:latin typeface="Arial"/>
                        <a:ea typeface="Arial"/>
                        <a:cs typeface="Arial"/>
                        <a:sym typeface="Arial"/>
                      </a:endParaRPr>
                    </a:p>
                  </a:txBody>
                  <a:tcPr marL="91450" marR="91450" marT="45725" marB="45725"/>
                </a:tc>
                <a:tc>
                  <a:txBody>
                    <a:bodyPr/>
                    <a:lstStyle/>
                    <a:p>
                      <a:pPr marL="0" marR="0" lvl="0" indent="0" algn="l" rtl="0">
                        <a:spcBef>
                          <a:spcPts val="0"/>
                        </a:spcBef>
                        <a:buSzPct val="25000"/>
                        <a:buNone/>
                      </a:pPr>
                      <a:r>
                        <a:rPr lang="en-US" u="none" strike="noStrike" cap="none" baseline="0" dirty="0" err="1" smtClean="0">
                          <a:sym typeface="Arial"/>
                        </a:rPr>
                        <a:t>Buccal</a:t>
                      </a:r>
                      <a:endParaRPr lang="en-US" u="none" strike="noStrike" cap="none" baseline="0" dirty="0" smtClean="0">
                        <a:sym typeface="Arial"/>
                      </a:endParaRPr>
                    </a:p>
                    <a:p>
                      <a:pPr marL="0" marR="0" lvl="0" indent="0" algn="l" rtl="0">
                        <a:spcBef>
                          <a:spcPts val="0"/>
                        </a:spcBef>
                        <a:buSzPct val="25000"/>
                        <a:buNone/>
                      </a:pPr>
                      <a:r>
                        <a:rPr lang="en-US" u="none" strike="noStrike" cap="none" baseline="0" dirty="0" smtClean="0">
                          <a:sym typeface="Arial"/>
                        </a:rPr>
                        <a:t>Saliva</a:t>
                      </a:r>
                    </a:p>
                    <a:p>
                      <a:pPr marL="0" marR="0" lvl="0" indent="0" algn="l" rtl="0">
                        <a:spcBef>
                          <a:spcPts val="0"/>
                        </a:spcBef>
                        <a:buSzPct val="25000"/>
                        <a:buNone/>
                      </a:pPr>
                      <a:r>
                        <a:rPr lang="en-US" u="none" strike="noStrike" cap="none" baseline="0" dirty="0" smtClean="0">
                          <a:sym typeface="Arial"/>
                        </a:rPr>
                        <a:t>Urine</a:t>
                      </a:r>
                    </a:p>
                    <a:p>
                      <a:pPr marL="0" marR="0" lvl="0" indent="0" algn="l" rtl="0">
                        <a:lnSpc>
                          <a:spcPct val="100000"/>
                        </a:lnSpc>
                        <a:spcBef>
                          <a:spcPts val="0"/>
                        </a:spcBef>
                        <a:spcAft>
                          <a:spcPts val="0"/>
                        </a:spcAft>
                        <a:buClr>
                          <a:schemeClr val="dk1"/>
                        </a:buClr>
                        <a:buSzPct val="25000"/>
                        <a:buFont typeface="Calibri"/>
                        <a:buNone/>
                      </a:pPr>
                      <a:r>
                        <a:rPr lang="en-US" dirty="0" smtClean="0">
                          <a:sym typeface="Arial"/>
                        </a:rPr>
                        <a:t>Stool</a:t>
                      </a:r>
                    </a:p>
                    <a:p>
                      <a:pPr marL="0" marR="0" lvl="0" indent="0" algn="l" rtl="0">
                        <a:lnSpc>
                          <a:spcPct val="100000"/>
                        </a:lnSpc>
                        <a:spcBef>
                          <a:spcPts val="0"/>
                        </a:spcBef>
                        <a:spcAft>
                          <a:spcPts val="0"/>
                        </a:spcAft>
                        <a:buClr>
                          <a:schemeClr val="dk1"/>
                        </a:buClr>
                        <a:buSzPct val="25000"/>
                        <a:buFont typeface="Calibri"/>
                        <a:buNone/>
                      </a:pPr>
                      <a:r>
                        <a:rPr lang="en-US" dirty="0" smtClean="0">
                          <a:sym typeface="Arial"/>
                        </a:rPr>
                        <a:t>Cervical Cells</a:t>
                      </a:r>
                    </a:p>
                    <a:p>
                      <a:pPr marL="0" marR="0" lvl="0" indent="0" algn="l" rtl="0">
                        <a:lnSpc>
                          <a:spcPct val="100000"/>
                        </a:lnSpc>
                        <a:spcBef>
                          <a:spcPts val="0"/>
                        </a:spcBef>
                        <a:spcAft>
                          <a:spcPts val="0"/>
                        </a:spcAft>
                        <a:buClr>
                          <a:schemeClr val="dk1"/>
                        </a:buClr>
                        <a:buSzPct val="25000"/>
                        <a:buFont typeface="Calibri"/>
                        <a:buNone/>
                      </a:pPr>
                      <a:r>
                        <a:rPr lang="en-US" dirty="0" smtClean="0">
                          <a:sym typeface="Arial"/>
                        </a:rPr>
                        <a:t>P</a:t>
                      </a:r>
                      <a:r>
                        <a:rPr lang="en-US" u="none" strike="noStrike" cap="none" baseline="0" dirty="0" smtClean="0">
                          <a:sym typeface="Arial"/>
                        </a:rPr>
                        <a:t>eritoneal </a:t>
                      </a:r>
                      <a:r>
                        <a:rPr lang="en-US" dirty="0" smtClean="0">
                          <a:sym typeface="Arial"/>
                        </a:rPr>
                        <a:t>F</a:t>
                      </a:r>
                      <a:r>
                        <a:rPr lang="en-US" u="none" strike="noStrike" cap="none" baseline="0" dirty="0" smtClean="0">
                          <a:sym typeface="Arial"/>
                        </a:rPr>
                        <a:t>luid Peritoneal </a:t>
                      </a:r>
                      <a:r>
                        <a:rPr lang="en-US" dirty="0" smtClean="0">
                          <a:sym typeface="Arial"/>
                        </a:rPr>
                        <a:t>W</a:t>
                      </a:r>
                      <a:r>
                        <a:rPr lang="en-US" u="none" strike="noStrike" cap="none" baseline="0" dirty="0" smtClean="0">
                          <a:sym typeface="Arial"/>
                        </a:rPr>
                        <a:t>ash</a:t>
                      </a:r>
                      <a:endParaRPr lang="en-US" b="1" u="none" strike="noStrike" cap="none" baseline="0"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
        <p:nvSpPr>
          <p:cNvPr id="5" name="Shape 158"/>
          <p:cNvSpPr txBox="1">
            <a:spLocks noGrp="1"/>
          </p:cNvSpPr>
          <p:nvPr>
            <p:ph type="title"/>
          </p:nvPr>
        </p:nvSpPr>
        <p:spPr>
          <a:xfrm>
            <a:off x="457200" y="122237"/>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err="1" smtClean="0">
                <a:solidFill>
                  <a:schemeClr val="dk1"/>
                </a:solidFill>
                <a:effectLst>
                  <a:outerShdw blurRad="50800" dist="38100" dir="5400000" algn="t" rotWithShape="0">
                    <a:prstClr val="black">
                      <a:alpha val="40000"/>
                    </a:prstClr>
                  </a:outerShdw>
                </a:effectLst>
              </a:rPr>
              <a:t>Biospecimen</a:t>
            </a:r>
            <a:r>
              <a:rPr lang="en-US" sz="4000" b="0" i="0" u="none" strike="noStrike" cap="none" baseline="0" dirty="0" smtClean="0">
                <a:solidFill>
                  <a:schemeClr val="dk1"/>
                </a:solidFill>
                <a:effectLst>
                  <a:outerShdw blurRad="50800" dist="38100" dir="5400000" algn="t" rotWithShape="0">
                    <a:prstClr val="black">
                      <a:alpha val="40000"/>
                    </a:prstClr>
                  </a:outerShdw>
                </a:effectLst>
              </a:rPr>
              <a:t> Types Collected</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73632435"/>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043732"/>
            <a:ext cx="8763000" cy="4770537"/>
          </a:xfrm>
          <a:prstGeom prst="rect">
            <a:avLst/>
          </a:prstGeom>
        </p:spPr>
        <p:txBody>
          <a:bodyPr wrap="square">
            <a:spAutoFit/>
          </a:bodyPr>
          <a:lstStyle/>
          <a:p>
            <a:r>
              <a:rPr lang="en-US" sz="1900" dirty="0"/>
              <a:t>An </a:t>
            </a:r>
            <a:r>
              <a:rPr lang="en-US" sz="1900" b="1" dirty="0">
                <a:effectLst>
                  <a:outerShdw blurRad="38100" dist="38100" dir="2700000" algn="tl">
                    <a:srgbClr val="000000">
                      <a:alpha val="43137"/>
                    </a:srgbClr>
                  </a:outerShdw>
                </a:effectLst>
              </a:rPr>
              <a:t>integral biomarker</a:t>
            </a:r>
            <a:r>
              <a:rPr lang="en-US" sz="1900" dirty="0"/>
              <a:t> is one that is inherent to the design of the trial and must be measured in real-time for the trial to </a:t>
            </a:r>
            <a:r>
              <a:rPr lang="en-US" sz="1900" dirty="0" smtClean="0"/>
              <a:t>proceed.</a:t>
            </a:r>
          </a:p>
          <a:p>
            <a:pPr marL="233363" indent="-233363">
              <a:buFont typeface="Arial" panose="020B0604020202020204" pitchFamily="34" charset="0"/>
              <a:buChar char="•"/>
            </a:pPr>
            <a:r>
              <a:rPr lang="en-US" sz="1900" dirty="0" smtClean="0"/>
              <a:t>An </a:t>
            </a:r>
            <a:r>
              <a:rPr lang="en-US" sz="1900" dirty="0"/>
              <a:t>integral assay that will be used to determine eligibility or treatment may need to be performed under an Investigational Device Exemption (IDE) from the </a:t>
            </a:r>
            <a:r>
              <a:rPr lang="en-US" sz="1900" dirty="0" smtClean="0"/>
              <a:t>FDA.</a:t>
            </a:r>
          </a:p>
          <a:p>
            <a:pPr marL="233363" indent="-233363">
              <a:buFont typeface="Arial" panose="020B0604020202020204" pitchFamily="34" charset="0"/>
              <a:buChar char="•"/>
            </a:pPr>
            <a:r>
              <a:rPr lang="en-US" sz="1900" dirty="0" smtClean="0"/>
              <a:t>Approved by the Biomarker Review Committee (BRC) as part of the clinical trial protocol.</a:t>
            </a:r>
            <a:endParaRPr lang="en-US" sz="1900" dirty="0"/>
          </a:p>
          <a:p>
            <a:endParaRPr lang="en-US" sz="1900" dirty="0"/>
          </a:p>
          <a:p>
            <a:r>
              <a:rPr lang="en-US" sz="1900" b="1" dirty="0" smtClean="0">
                <a:effectLst>
                  <a:outerShdw blurRad="38100" dist="38100" dir="2700000" algn="tl">
                    <a:srgbClr val="000000">
                      <a:alpha val="43137"/>
                    </a:srgbClr>
                  </a:outerShdw>
                </a:effectLst>
              </a:rPr>
              <a:t>Integrated </a:t>
            </a:r>
            <a:r>
              <a:rPr lang="en-US" sz="1900" b="1" dirty="0">
                <a:effectLst>
                  <a:outerShdw blurRad="38100" dist="38100" dir="2700000" algn="tl">
                    <a:srgbClr val="000000">
                      <a:alpha val="43137"/>
                    </a:srgbClr>
                  </a:outerShdw>
                </a:effectLst>
              </a:rPr>
              <a:t>biomarkers </a:t>
            </a:r>
            <a:r>
              <a:rPr lang="en-US" sz="1900" dirty="0"/>
              <a:t>are defined as tests that are designed to test a hypothesis, not to generate </a:t>
            </a:r>
            <a:r>
              <a:rPr lang="en-US" sz="1900" dirty="0" smtClean="0"/>
              <a:t>hypotheses.</a:t>
            </a:r>
          </a:p>
          <a:p>
            <a:pPr marL="233363" indent="-233363">
              <a:buFont typeface="Arial" panose="020B0604020202020204" pitchFamily="34" charset="0"/>
              <a:buChar char="•"/>
            </a:pPr>
            <a:r>
              <a:rPr lang="en-US" sz="1900" dirty="0" smtClean="0"/>
              <a:t>The </a:t>
            </a:r>
            <a:r>
              <a:rPr lang="en-US" sz="1900" dirty="0"/>
              <a:t>integrated biomarker assay already should have been tested in human subjects and demonstrated reproducible analytic qualities</a:t>
            </a:r>
            <a:r>
              <a:rPr lang="en-US" sz="1900" dirty="0" smtClean="0"/>
              <a:t>.</a:t>
            </a:r>
          </a:p>
          <a:p>
            <a:pPr marL="233363" indent="-233363">
              <a:buFont typeface="Arial" panose="020B0604020202020204" pitchFamily="34" charset="0"/>
              <a:buChar char="•"/>
            </a:pPr>
            <a:r>
              <a:rPr lang="en-US" sz="1900" dirty="0"/>
              <a:t>Approved by the Biomarker Review Committee (BRC) as part of the clinical trial protocol</a:t>
            </a:r>
            <a:r>
              <a:rPr lang="en-US" sz="1900" dirty="0" smtClean="0"/>
              <a:t>.</a:t>
            </a:r>
          </a:p>
          <a:p>
            <a:endParaRPr lang="en-US" sz="1900" dirty="0"/>
          </a:p>
          <a:p>
            <a:r>
              <a:rPr lang="en-US" sz="1900" dirty="0" smtClean="0"/>
              <a:t>All other biomarkers are considered </a:t>
            </a:r>
            <a:r>
              <a:rPr lang="en-US" sz="1900" b="1" dirty="0" smtClean="0">
                <a:effectLst>
                  <a:outerShdw blurRad="38100" dist="38100" dir="2700000" algn="tl">
                    <a:srgbClr val="000000">
                      <a:alpha val="43137"/>
                    </a:srgbClr>
                  </a:outerShdw>
                </a:effectLst>
              </a:rPr>
              <a:t>exploratory biomarkers</a:t>
            </a:r>
            <a:r>
              <a:rPr lang="en-US" sz="1900" dirty="0" smtClean="0"/>
              <a:t>.</a:t>
            </a:r>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NCTN Biomarker Testing</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
        <p:nvSpPr>
          <p:cNvPr id="4" name="Rectangle 3"/>
          <p:cNvSpPr/>
          <p:nvPr/>
        </p:nvSpPr>
        <p:spPr>
          <a:xfrm>
            <a:off x="228600" y="5350523"/>
            <a:ext cx="6738347" cy="4406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283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252478"/>
            <a:ext cx="8763000" cy="3170099"/>
          </a:xfrm>
          <a:prstGeom prst="rect">
            <a:avLst/>
          </a:prstGeom>
        </p:spPr>
        <p:txBody>
          <a:bodyPr wrap="square">
            <a:spAutoFit/>
          </a:bodyPr>
          <a:lstStyle/>
          <a:p>
            <a:r>
              <a:rPr lang="en-US" sz="2000" dirty="0" smtClean="0"/>
              <a:t>All other biomarkers are considered </a:t>
            </a:r>
            <a:r>
              <a:rPr lang="en-US" sz="2000" b="1" dirty="0" smtClean="0">
                <a:effectLst>
                  <a:outerShdw blurRad="38100" dist="38100" dir="2700000" algn="tl">
                    <a:srgbClr val="000000">
                      <a:alpha val="43137"/>
                    </a:srgbClr>
                  </a:outerShdw>
                </a:effectLst>
              </a:rPr>
              <a:t>exploratory biomarkers</a:t>
            </a:r>
            <a:r>
              <a:rPr lang="en-US" sz="2000" dirty="0" smtClean="0"/>
              <a:t>.</a:t>
            </a:r>
          </a:p>
          <a:p>
            <a:endParaRPr lang="en-US" sz="2000" dirty="0" smtClean="0"/>
          </a:p>
          <a:p>
            <a:pPr marL="233363" indent="-233363">
              <a:buFont typeface="Arial" panose="020B0604020202020204" pitchFamily="34" charset="0"/>
              <a:buChar char="•"/>
            </a:pPr>
            <a:r>
              <a:rPr lang="en-US" sz="2000" i="1" dirty="0" smtClean="0"/>
              <a:t>At present</a:t>
            </a:r>
            <a:r>
              <a:rPr lang="en-US" sz="2000" dirty="0" smtClean="0"/>
              <a:t>, depending on the nature of the clinical trial:</a:t>
            </a:r>
          </a:p>
          <a:p>
            <a:pPr marL="233363" indent="-233363">
              <a:buFont typeface="Arial" panose="020B0604020202020204" pitchFamily="34" charset="0"/>
              <a:buChar char="•"/>
            </a:pPr>
            <a:endParaRPr lang="en-US" sz="2000" dirty="0" smtClean="0"/>
          </a:p>
          <a:p>
            <a:pPr marL="458788" lvl="2" indent="-225425">
              <a:buFont typeface="Arial" panose="020B0604020202020204" pitchFamily="34" charset="0"/>
              <a:buChar char="•"/>
            </a:pPr>
            <a:r>
              <a:rPr lang="en-US" sz="2000" dirty="0" smtClean="0"/>
              <a:t>Approved </a:t>
            </a:r>
            <a:r>
              <a:rPr lang="en-US" sz="2000" dirty="0"/>
              <a:t>by the </a:t>
            </a:r>
            <a:r>
              <a:rPr lang="en-US" sz="2000" dirty="0" smtClean="0"/>
              <a:t>NCTN Core </a:t>
            </a:r>
            <a:r>
              <a:rPr lang="en-US" sz="2000" dirty="0"/>
              <a:t>Correlative Science Committee </a:t>
            </a:r>
            <a:r>
              <a:rPr lang="en-US" sz="2000" dirty="0" smtClean="0"/>
              <a:t>(NCTN-CCSC)</a:t>
            </a:r>
          </a:p>
          <a:p>
            <a:pPr marL="458788" lvl="2" indent="-225425">
              <a:buFont typeface="Arial" panose="020B0604020202020204" pitchFamily="34" charset="0"/>
              <a:buChar char="•"/>
            </a:pPr>
            <a:endParaRPr lang="en-US" sz="2000" dirty="0" smtClean="0"/>
          </a:p>
          <a:p>
            <a:pPr marL="457200" lvl="2"/>
            <a:r>
              <a:rPr lang="en-US" sz="2000" i="1" dirty="0" smtClean="0"/>
              <a:t>or</a:t>
            </a:r>
            <a:endParaRPr lang="en-US" sz="2000" i="1" dirty="0"/>
          </a:p>
          <a:p>
            <a:pPr marL="458788" lvl="2" indent="-225425">
              <a:buFont typeface="Arial" panose="020B0604020202020204" pitchFamily="34" charset="0"/>
              <a:buChar char="•"/>
            </a:pPr>
            <a:endParaRPr lang="en-US" sz="2000" dirty="0" smtClean="0"/>
          </a:p>
          <a:p>
            <a:pPr marL="458788" lvl="2" indent="-225425">
              <a:buFont typeface="Arial" panose="020B0604020202020204" pitchFamily="34" charset="0"/>
              <a:buChar char="•"/>
            </a:pPr>
            <a:r>
              <a:rPr lang="en-US" sz="2000" dirty="0" smtClean="0"/>
              <a:t>Approved by NRG Oncology</a:t>
            </a:r>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NCTN Biomarker Testing</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
        <p:nvSpPr>
          <p:cNvPr id="3" name="Rectangle 2"/>
          <p:cNvSpPr/>
          <p:nvPr/>
        </p:nvSpPr>
        <p:spPr>
          <a:xfrm>
            <a:off x="457200" y="2482340"/>
            <a:ext cx="8153400" cy="7097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072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189926"/>
            <a:ext cx="8763000" cy="4478149"/>
          </a:xfrm>
          <a:prstGeom prst="rect">
            <a:avLst/>
          </a:prstGeom>
        </p:spPr>
        <p:txBody>
          <a:bodyPr wrap="square">
            <a:spAutoFit/>
          </a:bodyPr>
          <a:lstStyle/>
          <a:p>
            <a:r>
              <a:rPr lang="en-US" sz="1500" dirty="0"/>
              <a:t>The NCTN-CCSC does </a:t>
            </a:r>
            <a:r>
              <a:rPr lang="en-US" sz="1500" b="1" u="sng" dirty="0" smtClean="0"/>
              <a:t>not</a:t>
            </a:r>
            <a:r>
              <a:rPr lang="en-US" sz="1500" dirty="0" smtClean="0"/>
              <a:t>:</a:t>
            </a:r>
          </a:p>
          <a:p>
            <a:endParaRPr lang="en-US" sz="1500" dirty="0"/>
          </a:p>
          <a:p>
            <a:pPr marL="233363" indent="-233363">
              <a:buFont typeface="+mj-lt"/>
              <a:buAutoNum type="arabicPeriod"/>
            </a:pPr>
            <a:r>
              <a:rPr lang="en-US" sz="1500" dirty="0" smtClean="0"/>
              <a:t>Review </a:t>
            </a:r>
            <a:r>
              <a:rPr lang="en-US" sz="1500" dirty="0"/>
              <a:t>or address use of clinical trial samples assigned for integral and integrated biomarkers that have undergone prior NCI review</a:t>
            </a:r>
            <a:r>
              <a:rPr lang="en-US" sz="1500" dirty="0" smtClean="0"/>
              <a:t>.</a:t>
            </a:r>
          </a:p>
          <a:p>
            <a:pPr marL="233363" indent="-233363">
              <a:buFont typeface="+mj-lt"/>
              <a:buAutoNum type="arabicPeriod"/>
            </a:pPr>
            <a:endParaRPr lang="en-US" sz="1500" dirty="0"/>
          </a:p>
          <a:p>
            <a:pPr marL="233363" indent="-233363">
              <a:buFont typeface="+mj-lt"/>
              <a:buAutoNum type="arabicPeriod"/>
            </a:pPr>
            <a:r>
              <a:rPr lang="en-US" sz="1500" dirty="0" smtClean="0"/>
              <a:t>Review </a:t>
            </a:r>
            <a:r>
              <a:rPr lang="en-US" sz="1500" dirty="0"/>
              <a:t>requests for use of clinical trial samples for trials that are still under DSMB oversight and/or have not yet reported out their primary endpoints. </a:t>
            </a:r>
            <a:endParaRPr lang="en-US" sz="1500" dirty="0" smtClean="0"/>
          </a:p>
          <a:p>
            <a:pPr marL="233363" indent="-233363">
              <a:buFont typeface="+mj-lt"/>
              <a:buAutoNum type="arabicPeriod"/>
            </a:pPr>
            <a:endParaRPr lang="en-US" sz="1500" dirty="0"/>
          </a:p>
          <a:p>
            <a:pPr marL="233363" indent="-233363">
              <a:buFont typeface="+mj-lt"/>
              <a:buAutoNum type="arabicPeriod"/>
            </a:pPr>
            <a:r>
              <a:rPr lang="en-US" sz="1500" dirty="0" smtClean="0"/>
              <a:t>Review </a:t>
            </a:r>
            <a:r>
              <a:rPr lang="en-US" sz="1500" dirty="0"/>
              <a:t>requests for specimens from select trials that have their own special Steering Committee for reviewing specimen requests, particularly international trials led by non-US groups</a:t>
            </a:r>
            <a:r>
              <a:rPr lang="en-US" sz="1500" dirty="0" smtClean="0"/>
              <a:t>.</a:t>
            </a:r>
          </a:p>
          <a:p>
            <a:pPr marL="233363" indent="-233363">
              <a:buFont typeface="+mj-lt"/>
              <a:buAutoNum type="arabicPeriod"/>
            </a:pPr>
            <a:endParaRPr lang="en-US" sz="1500" dirty="0"/>
          </a:p>
          <a:p>
            <a:pPr marL="233363" indent="-233363">
              <a:buFont typeface="+mj-lt"/>
              <a:buAutoNum type="arabicPeriod"/>
            </a:pPr>
            <a:r>
              <a:rPr lang="en-US" sz="1500" dirty="0" smtClean="0"/>
              <a:t>Review </a:t>
            </a:r>
            <a:r>
              <a:rPr lang="en-US" sz="1500" dirty="0"/>
              <a:t>proposed uses of samples coming from: </a:t>
            </a:r>
          </a:p>
          <a:p>
            <a:pPr marL="457200" lvl="1" indent="-233363">
              <a:buFont typeface="Arial" panose="020B0604020202020204" pitchFamily="34" charset="0"/>
              <a:buChar char="•"/>
            </a:pPr>
            <a:r>
              <a:rPr lang="en-US" sz="1500" dirty="0"/>
              <a:t>Group </a:t>
            </a:r>
            <a:r>
              <a:rPr lang="en-US" sz="1500" dirty="0" err="1"/>
              <a:t>biobanking</a:t>
            </a:r>
            <a:r>
              <a:rPr lang="en-US" sz="1500" dirty="0"/>
              <a:t> protocols involving specimen collection not associated with a clinical trial or not collecting patient outcome data. Such requests are reviewed by other NCI committees.</a:t>
            </a:r>
          </a:p>
          <a:p>
            <a:pPr marL="457200" lvl="1" indent="-233363">
              <a:buFont typeface="Arial" panose="020B0604020202020204" pitchFamily="34" charset="0"/>
              <a:buChar char="•"/>
            </a:pPr>
            <a:r>
              <a:rPr lang="en-US" sz="1500" dirty="0"/>
              <a:t>Sample requests related to internal NCI collaborative processes, such as the Clinical Trial Sequencing Project or NCI Blue Ribbon Panel. Such requests are reviewed by other NCI committees</a:t>
            </a:r>
            <a:r>
              <a:rPr lang="en-US" sz="1500" dirty="0" smtClean="0"/>
              <a:t>.</a:t>
            </a:r>
          </a:p>
          <a:p>
            <a:pPr marL="457200" lvl="1" indent="-233363">
              <a:buFont typeface="Arial" panose="020B0604020202020204" pitchFamily="34" charset="0"/>
              <a:buChar char="•"/>
            </a:pPr>
            <a:endParaRPr lang="en-US" sz="1500" dirty="0"/>
          </a:p>
          <a:p>
            <a:pPr marL="233363" indent="-233363">
              <a:buFont typeface="+mj-lt"/>
              <a:buAutoNum type="arabicPeriod"/>
            </a:pPr>
            <a:r>
              <a:rPr lang="en-US" sz="1500" dirty="0" smtClean="0"/>
              <a:t>Provide </a:t>
            </a:r>
            <a:r>
              <a:rPr lang="en-US" sz="1500" dirty="0"/>
              <a:t>provisional letters of support in response to grant letter requests</a:t>
            </a:r>
            <a:r>
              <a:rPr lang="en-US" sz="1500" dirty="0" smtClean="0"/>
              <a:t>.</a:t>
            </a:r>
            <a:endParaRPr lang="en-US" sz="1500" dirty="0"/>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NCTN-CCSC</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cxnSp>
        <p:nvCxnSpPr>
          <p:cNvPr id="4" name="Straight Connector 3"/>
          <p:cNvCxnSpPr/>
          <p:nvPr/>
        </p:nvCxnSpPr>
        <p:spPr>
          <a:xfrm>
            <a:off x="5536722" y="1922252"/>
            <a:ext cx="292608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466" y="2616678"/>
            <a:ext cx="25146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5036" y="2845278"/>
            <a:ext cx="404978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6130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432679"/>
            <a:ext cx="8763000" cy="3970318"/>
          </a:xfrm>
          <a:prstGeom prst="rect">
            <a:avLst/>
          </a:prstGeom>
        </p:spPr>
        <p:txBody>
          <a:bodyPr wrap="square">
            <a:spAutoFit/>
          </a:bodyPr>
          <a:lstStyle/>
          <a:p>
            <a:r>
              <a:rPr lang="en-US" sz="1800" dirty="0" smtClean="0"/>
              <a:t>Clinically-annotated biospecimens collected on NCTN clinical trails are non-renewable resources.</a:t>
            </a:r>
          </a:p>
          <a:p>
            <a:endParaRPr lang="en-US" sz="1800" dirty="0"/>
          </a:p>
          <a:p>
            <a:r>
              <a:rPr lang="en-US" sz="1800" dirty="0" smtClean="0"/>
              <a:t>Given </a:t>
            </a:r>
            <a:r>
              <a:rPr lang="en-US" sz="1800" dirty="0"/>
              <a:t>the value of </a:t>
            </a:r>
            <a:r>
              <a:rPr lang="en-US" sz="1800" dirty="0" smtClean="0"/>
              <a:t>these non-renewable resources, </a:t>
            </a:r>
            <a:r>
              <a:rPr lang="en-US" sz="1800" dirty="0"/>
              <a:t>only strong proposals asking questions that require depth of annotated clinical information can be </a:t>
            </a:r>
            <a:r>
              <a:rPr lang="en-US" sz="1800" dirty="0" smtClean="0"/>
              <a:t>approved.</a:t>
            </a:r>
          </a:p>
          <a:p>
            <a:endParaRPr lang="en-US" sz="1800" dirty="0"/>
          </a:p>
          <a:p>
            <a:pPr lvl="2"/>
            <a:r>
              <a:rPr lang="en-US" sz="1800" dirty="0"/>
              <a:t>In many cases, </a:t>
            </a:r>
            <a:r>
              <a:rPr lang="en-US" sz="1800" dirty="0" smtClean="0"/>
              <a:t>biospecimens </a:t>
            </a:r>
            <a:r>
              <a:rPr lang="en-US" sz="1800" dirty="0"/>
              <a:t>could be used to evaluate predictive biomarker hypotheses based on the trial treatments and </a:t>
            </a:r>
            <a:r>
              <a:rPr lang="en-US" sz="1800" dirty="0" smtClean="0"/>
              <a:t>outcomes.</a:t>
            </a:r>
            <a:endParaRPr lang="en-US" sz="1800" dirty="0"/>
          </a:p>
          <a:p>
            <a:pPr lvl="2"/>
            <a:endParaRPr lang="en-US" sz="1800" dirty="0"/>
          </a:p>
          <a:p>
            <a:r>
              <a:rPr lang="en-US" sz="1800" dirty="0"/>
              <a:t>Successful </a:t>
            </a:r>
            <a:r>
              <a:rPr lang="en-US" sz="1800" dirty="0" smtClean="0"/>
              <a:t>NCTN-CCSC proposals </a:t>
            </a:r>
            <a:r>
              <a:rPr lang="en-US" sz="1800" dirty="0"/>
              <a:t>will generally utilize the unique clinical data and trial design to test a question with potential clinical </a:t>
            </a:r>
            <a:r>
              <a:rPr lang="en-US" sz="1800" dirty="0" smtClean="0"/>
              <a:t>implications.</a:t>
            </a:r>
          </a:p>
          <a:p>
            <a:endParaRPr lang="en-US" sz="1800" dirty="0"/>
          </a:p>
          <a:p>
            <a:r>
              <a:rPr lang="en-US" sz="1800" dirty="0" smtClean="0"/>
              <a:t>Biospecimens requested for proposals that are subject to NCTN-CCSC review will </a:t>
            </a:r>
            <a:r>
              <a:rPr lang="en-US" sz="1800" dirty="0"/>
              <a:t>generally not be appropriate </a:t>
            </a:r>
            <a:r>
              <a:rPr lang="en-US" sz="1800" dirty="0" smtClean="0"/>
              <a:t>to use for </a:t>
            </a:r>
            <a:r>
              <a:rPr lang="en-US" sz="1800" dirty="0"/>
              <a:t>more exploratory </a:t>
            </a:r>
            <a:r>
              <a:rPr lang="en-US" sz="1800" dirty="0" smtClean="0"/>
              <a:t>studies.</a:t>
            </a:r>
            <a:endParaRPr lang="en-US" sz="1800" dirty="0"/>
          </a:p>
        </p:txBody>
      </p:sp>
      <p:sp>
        <p:nvSpPr>
          <p:cNvPr id="5" name="Shape 158"/>
          <p:cNvSpPr txBox="1">
            <a:spLocks noGrp="1"/>
          </p:cNvSpPr>
          <p:nvPr>
            <p:ph type="title"/>
          </p:nvPr>
        </p:nvSpPr>
        <p:spPr>
          <a:xfrm>
            <a:off x="457200" y="16764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effectLst>
                  <a:outerShdw blurRad="50800" dist="38100" dir="5400000" algn="t" rotWithShape="0">
                    <a:prstClr val="black">
                      <a:alpha val="40000"/>
                    </a:prstClr>
                  </a:outerShdw>
                </a:effectLst>
              </a:rPr>
              <a:t>Proposals Likely to be Approved by the NCTN-CCSC</a:t>
            </a:r>
            <a:endParaRPr lang="en-US" sz="3200" b="0" i="0" u="none" strike="noStrike" cap="none" baseline="0" dirty="0">
              <a:solidFill>
                <a:schemeClr val="dk1"/>
              </a:solidFill>
              <a:effectLst>
                <a:outerShdw blurRad="50800" dist="38100" dir="5400000" algn="t" rotWithShape="0">
                  <a:prstClr val="black">
                    <a:alpha val="40000"/>
                  </a:prstClr>
                </a:outerShdw>
              </a:effectLst>
            </a:endParaRPr>
          </a:p>
        </p:txBody>
      </p:sp>
      <p:cxnSp>
        <p:nvCxnSpPr>
          <p:cNvPr id="4" name="Straight Connector 3"/>
          <p:cNvCxnSpPr/>
          <p:nvPr/>
        </p:nvCxnSpPr>
        <p:spPr>
          <a:xfrm>
            <a:off x="6012199" y="2590800"/>
            <a:ext cx="164592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02405" y="3420374"/>
            <a:ext cx="291584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5416" y="3699296"/>
            <a:ext cx="55778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74510" y="4513052"/>
            <a:ext cx="49377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46178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432679"/>
            <a:ext cx="8763000" cy="3877985"/>
          </a:xfrm>
          <a:prstGeom prst="rect">
            <a:avLst/>
          </a:prstGeom>
        </p:spPr>
        <p:txBody>
          <a:bodyPr wrap="square">
            <a:spAutoFit/>
          </a:bodyPr>
          <a:lstStyle/>
          <a:p>
            <a:r>
              <a:rPr lang="en-US" sz="1800" dirty="0"/>
              <a:t>Information about several alternative specimen collections that are not part of the Navigator inventory can be found via the </a:t>
            </a:r>
            <a:r>
              <a:rPr lang="en-US" sz="1800" b="1" dirty="0"/>
              <a:t>NCI Cancer Diagnosis Program </a:t>
            </a:r>
            <a:r>
              <a:rPr lang="en-US" sz="1800" dirty="0"/>
              <a:t>website</a:t>
            </a:r>
            <a:r>
              <a:rPr lang="en-US" sz="1800" dirty="0" smtClean="0"/>
              <a:t>: </a:t>
            </a:r>
            <a:r>
              <a:rPr lang="en-US" sz="1600" dirty="0">
                <a:hlinkClick r:id="rId3"/>
              </a:rPr>
              <a:t>https://cdp.cancer.gov/resources/human_specimen/finding_human_tissue.htm</a:t>
            </a:r>
            <a:endParaRPr lang="en-US" sz="1600" dirty="0"/>
          </a:p>
          <a:p>
            <a:endParaRPr lang="en-US" sz="1600" dirty="0" smtClean="0"/>
          </a:p>
          <a:p>
            <a:endParaRPr lang="en-US" sz="1600" dirty="0"/>
          </a:p>
          <a:p>
            <a:r>
              <a:rPr lang="en-US" sz="1800" dirty="0"/>
              <a:t>One of the resources on that page is the </a:t>
            </a:r>
            <a:r>
              <a:rPr lang="en-US" sz="1800" b="1" dirty="0"/>
              <a:t>Specimen Resource Locator</a:t>
            </a:r>
            <a:r>
              <a:rPr lang="en-US" sz="1800" dirty="0"/>
              <a:t>, which provides information about a number of resources that may be appropriate for more exploratory proposals: </a:t>
            </a:r>
            <a:r>
              <a:rPr lang="en-US" sz="1800" dirty="0" smtClean="0">
                <a:hlinkClick r:id="rId4"/>
              </a:rPr>
              <a:t>https</a:t>
            </a:r>
            <a:r>
              <a:rPr lang="en-US" sz="1800" dirty="0">
                <a:hlinkClick r:id="rId4"/>
              </a:rPr>
              <a:t>://www.specimens.cancer.gov</a:t>
            </a:r>
            <a:r>
              <a:rPr lang="en-US" sz="1800" dirty="0" smtClean="0">
                <a:hlinkClick r:id="rId4"/>
              </a:rPr>
              <a:t>/</a:t>
            </a:r>
            <a:endParaRPr lang="en-US" sz="1800" dirty="0" smtClean="0"/>
          </a:p>
          <a:p>
            <a:endParaRPr lang="en-US" sz="1800" dirty="0"/>
          </a:p>
          <a:p>
            <a:endParaRPr lang="en-US" sz="1800" dirty="0" smtClean="0"/>
          </a:p>
          <a:p>
            <a:r>
              <a:rPr lang="en-US" sz="1800" dirty="0"/>
              <a:t>The </a:t>
            </a:r>
            <a:r>
              <a:rPr lang="en-US" sz="1800" dirty="0" smtClean="0"/>
              <a:t>Cooperative Human Tissue Network (CHTN) </a:t>
            </a:r>
            <a:r>
              <a:rPr lang="en-US" sz="1800" dirty="0"/>
              <a:t>has been providing biospecimens to the research community for more than 20 years and will continue to provide quality biospecimens to IRB-approved researchers for many more: </a:t>
            </a:r>
            <a:r>
              <a:rPr lang="en-US" sz="1800" dirty="0">
                <a:hlinkClick r:id="rId5"/>
              </a:rPr>
              <a:t>https://www.chtn.org</a:t>
            </a:r>
            <a:r>
              <a:rPr lang="en-US" sz="1800" dirty="0" smtClean="0">
                <a:hlinkClick r:id="rId5"/>
              </a:rPr>
              <a:t>/</a:t>
            </a:r>
            <a:endParaRPr lang="en-US" sz="1800" dirty="0" smtClean="0"/>
          </a:p>
        </p:txBody>
      </p:sp>
      <p:sp>
        <p:nvSpPr>
          <p:cNvPr id="5" name="Shape 158"/>
          <p:cNvSpPr txBox="1">
            <a:spLocks noGrp="1"/>
          </p:cNvSpPr>
          <p:nvPr>
            <p:ph type="title"/>
          </p:nvPr>
        </p:nvSpPr>
        <p:spPr>
          <a:xfrm>
            <a:off x="457200" y="9144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effectLst>
                  <a:outerShdw blurRad="50800" dist="38100" dir="5400000" algn="t" rotWithShape="0">
                    <a:prstClr val="black">
                      <a:alpha val="40000"/>
                    </a:prstClr>
                  </a:outerShdw>
                </a:effectLst>
              </a:rPr>
              <a:t>Resources for More</a:t>
            </a:r>
            <a:r>
              <a:rPr lang="en-US" sz="3200" b="0" i="0" u="none" strike="noStrike" cap="none" dirty="0" smtClean="0">
                <a:solidFill>
                  <a:schemeClr val="dk1"/>
                </a:solidFill>
                <a:effectLst>
                  <a:outerShdw blurRad="50800" dist="38100" dir="5400000" algn="t" rotWithShape="0">
                    <a:prstClr val="black">
                      <a:alpha val="40000"/>
                    </a:prstClr>
                  </a:outerShdw>
                </a:effectLst>
              </a:rPr>
              <a:t> Exploratory Proposals</a:t>
            </a:r>
            <a:endParaRPr lang="en-US" sz="32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218497214"/>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6" name="TextBox 1"/>
          <p:cNvSpPr txBox="1">
            <a:spLocks noChangeArrowheads="1"/>
          </p:cNvSpPr>
          <p:nvPr/>
        </p:nvSpPr>
        <p:spPr bwMode="auto">
          <a:xfrm>
            <a:off x="457200" y="2438400"/>
            <a:ext cx="822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How do I submit my proposal for exploratory biomarker testing to the NCTN-CCSC?</a:t>
            </a:r>
            <a:endParaRPr lang="en-US" altLang="en-US" sz="16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a:off x="1063668" y="4572000"/>
            <a:ext cx="7016664" cy="1015663"/>
          </a:xfrm>
          <a:prstGeom prst="rect">
            <a:avLst/>
          </a:prstGeom>
          <a:noFill/>
        </p:spPr>
        <p:txBody>
          <a:bodyPr wrap="none" rtlCol="0">
            <a:spAutoFit/>
          </a:bodyPr>
          <a:lstStyle/>
          <a:p>
            <a:pPr marL="457200" indent="-457200">
              <a:buFont typeface="+mj-lt"/>
              <a:buAutoNum type="arabicPeriod"/>
            </a:pPr>
            <a:r>
              <a:rPr lang="en-US" altLang="en-US" sz="2000" dirty="0" smtClean="0">
                <a:solidFill>
                  <a:srgbClr val="7F7F7F"/>
                </a:solidFill>
                <a:latin typeface="Arial" panose="020B0604020202020204" pitchFamily="34" charset="0"/>
                <a:ea typeface="MS PGothic" pitchFamily="34" charset="-128"/>
                <a:cs typeface="Arial" panose="020B0604020202020204" pitchFamily="34" charset="0"/>
              </a:rPr>
              <a:t>Online through NCTN Navigator</a:t>
            </a:r>
          </a:p>
          <a:p>
            <a:pPr marL="457200" indent="-457200">
              <a:buFont typeface="+mj-lt"/>
              <a:buAutoNum type="arabicPeriod"/>
            </a:pPr>
            <a:endParaRPr lang="en-US" altLang="en-US" sz="2000" dirty="0" smtClean="0">
              <a:solidFill>
                <a:srgbClr val="7F7F7F"/>
              </a:solidFill>
              <a:latin typeface="Arial" panose="020B0604020202020204" pitchFamily="34" charset="0"/>
              <a:ea typeface="MS PGothic" pitchFamily="34" charset="-128"/>
              <a:cs typeface="Arial" panose="020B0604020202020204" pitchFamily="34" charset="0"/>
            </a:endParaRPr>
          </a:p>
          <a:p>
            <a:pPr marL="457200" indent="-457200">
              <a:buFont typeface="+mj-lt"/>
              <a:buAutoNum type="arabicPeriod"/>
            </a:pPr>
            <a:r>
              <a:rPr lang="en-US" sz="2000" dirty="0" smtClean="0">
                <a:solidFill>
                  <a:srgbClr val="7F7F7F"/>
                </a:solidFill>
                <a:latin typeface="Arial" panose="020B0604020202020204" pitchFamily="34" charset="0"/>
                <a:ea typeface="MS PGothic" pitchFamily="34" charset="-128"/>
                <a:cs typeface="Arial" panose="020B0604020202020204" pitchFamily="34" charset="0"/>
              </a:rPr>
              <a:t>“Manually” through NRG Oncology Biospecimen Access</a:t>
            </a:r>
            <a:endParaRPr lang="en-US" sz="2000" dirty="0"/>
          </a:p>
        </p:txBody>
      </p:sp>
      <p:sp>
        <p:nvSpPr>
          <p:cNvPr id="4" name="Rectangle 3"/>
          <p:cNvSpPr/>
          <p:nvPr/>
        </p:nvSpPr>
        <p:spPr>
          <a:xfrm>
            <a:off x="1066800" y="4571243"/>
            <a:ext cx="4228484" cy="4196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5530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1330325" y="265114"/>
            <a:ext cx="6172200" cy="862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1" dirty="0">
                <a:solidFill>
                  <a:srgbClr val="A20000"/>
                </a:solidFill>
              </a:rPr>
              <a:t>CPC Concepts Being Discussed by CPC Committee at Live Meeting</a:t>
            </a:r>
          </a:p>
        </p:txBody>
      </p:sp>
      <p:sp>
        <p:nvSpPr>
          <p:cNvPr id="3" name="Content Placeholder 2"/>
          <p:cNvSpPr>
            <a:spLocks noGrp="1"/>
          </p:cNvSpPr>
          <p:nvPr>
            <p:ph idx="1"/>
          </p:nvPr>
        </p:nvSpPr>
        <p:spPr>
          <a:xfrm>
            <a:off x="374650" y="1295400"/>
            <a:ext cx="8553450" cy="4287839"/>
          </a:xfrm>
        </p:spPr>
        <p:txBody>
          <a:bodyPr/>
          <a:lstStyle/>
          <a:p>
            <a:pPr>
              <a:spcBef>
                <a:spcPts val="1368"/>
              </a:spcBef>
              <a:defRPr/>
            </a:pPr>
            <a:r>
              <a:rPr lang="en-US" sz="2400" dirty="0">
                <a:solidFill>
                  <a:schemeClr val="tx2"/>
                </a:solidFill>
              </a:rPr>
              <a:t>Utility of GnRH analogs to protect ovarian reserve for women undergoing chemotherapy (H. Burks, L. Landrum) </a:t>
            </a:r>
          </a:p>
          <a:p>
            <a:pPr lvl="1">
              <a:spcBef>
                <a:spcPts val="1368"/>
              </a:spcBef>
              <a:defRPr/>
            </a:pPr>
            <a:r>
              <a:rPr lang="en-US" sz="2000" dirty="0">
                <a:solidFill>
                  <a:schemeClr val="tx2"/>
                </a:solidFill>
              </a:rPr>
              <a:t>Submitted for NCORP concept review on July 12, 2018</a:t>
            </a:r>
          </a:p>
          <a:p>
            <a:pPr>
              <a:spcBef>
                <a:spcPts val="1368"/>
              </a:spcBef>
              <a:defRPr/>
            </a:pPr>
            <a:r>
              <a:rPr lang="en-US" sz="2400" b="1" dirty="0" err="1"/>
              <a:t>P</a:t>
            </a:r>
            <a:r>
              <a:rPr lang="en-US" sz="2400" dirty="0" err="1"/>
              <a:t>r</a:t>
            </a:r>
            <a:r>
              <a:rPr lang="en-US" sz="2400" b="1" dirty="0" err="1"/>
              <a:t>E</a:t>
            </a:r>
            <a:r>
              <a:rPr lang="en-US" sz="2400" dirty="0" err="1"/>
              <a:t>vention</a:t>
            </a:r>
            <a:r>
              <a:rPr lang="en-US" sz="2400" dirty="0"/>
              <a:t> of </a:t>
            </a:r>
            <a:r>
              <a:rPr lang="en-US" sz="2400" b="1" dirty="0"/>
              <a:t>F</a:t>
            </a:r>
            <a:r>
              <a:rPr lang="en-US" sz="2400" dirty="0"/>
              <a:t>alls among </a:t>
            </a:r>
            <a:r>
              <a:rPr lang="en-US" sz="2400" b="1" dirty="0" err="1"/>
              <a:t>O</a:t>
            </a:r>
            <a:r>
              <a:rPr lang="en-US" sz="2400" dirty="0" err="1"/>
              <a:t>lde</a:t>
            </a:r>
            <a:r>
              <a:rPr lang="en-US" sz="2400" b="1" dirty="0" err="1"/>
              <a:t>R</a:t>
            </a:r>
            <a:r>
              <a:rPr lang="en-US" sz="2400" dirty="0"/>
              <a:t> </a:t>
            </a:r>
            <a:r>
              <a:rPr lang="en-US" sz="2400" b="1" dirty="0"/>
              <a:t>M</a:t>
            </a:r>
            <a:r>
              <a:rPr lang="en-US" sz="2400" dirty="0"/>
              <a:t>ultiethnic </a:t>
            </a:r>
            <a:r>
              <a:rPr lang="en-US" sz="2400" dirty="0" err="1"/>
              <a:t>c</a:t>
            </a:r>
            <a:r>
              <a:rPr lang="en-US" sz="2400" b="1" dirty="0" err="1"/>
              <a:t>AN</a:t>
            </a:r>
            <a:r>
              <a:rPr lang="en-US" sz="2400" dirty="0" err="1"/>
              <a:t>c</a:t>
            </a:r>
            <a:r>
              <a:rPr lang="en-US" sz="2400" b="1" dirty="0" err="1"/>
              <a:t>E</a:t>
            </a:r>
            <a:r>
              <a:rPr lang="en-US" sz="2400" dirty="0" err="1"/>
              <a:t>r</a:t>
            </a:r>
            <a:r>
              <a:rPr lang="en-US" sz="2400" dirty="0"/>
              <a:t> patients at risk for chemotherapy induced peripheral neuropathy (</a:t>
            </a:r>
            <a:r>
              <a:rPr lang="en-US" sz="2400" b="1" dirty="0" err="1"/>
              <a:t>PErFORM</a:t>
            </a:r>
            <a:r>
              <a:rPr lang="en-US" sz="2400" b="1" dirty="0"/>
              <a:t> </a:t>
            </a:r>
            <a:r>
              <a:rPr lang="en-US" sz="2400" b="1" dirty="0" err="1"/>
              <a:t>ANEw</a:t>
            </a:r>
            <a:r>
              <a:rPr lang="en-US" sz="2400" dirty="0"/>
              <a:t>) </a:t>
            </a:r>
            <a:endParaRPr lang="en-US" sz="2000" dirty="0">
              <a:solidFill>
                <a:srgbClr val="000000"/>
              </a:solidFill>
            </a:endParaRPr>
          </a:p>
          <a:p>
            <a:pPr lvl="1">
              <a:spcBef>
                <a:spcPts val="1368"/>
              </a:spcBef>
              <a:defRPr/>
            </a:pPr>
            <a:r>
              <a:rPr lang="en-US" sz="2000" dirty="0">
                <a:solidFill>
                  <a:srgbClr val="000000"/>
                </a:solidFill>
              </a:rPr>
              <a:t>Concept reviewed by CPC in May and July</a:t>
            </a:r>
          </a:p>
          <a:p>
            <a:pPr>
              <a:spcBef>
                <a:spcPts val="1368"/>
              </a:spcBef>
              <a:defRPr/>
            </a:pPr>
            <a:r>
              <a:rPr lang="en-US" sz="2400" dirty="0">
                <a:solidFill>
                  <a:schemeClr val="tx2"/>
                </a:solidFill>
              </a:rPr>
              <a:t>Impact of Sentinel Lymph Node Mapping on Lymphedema and Health Related Quality of Life in Endometrial Cancer (E. Tanner)</a:t>
            </a:r>
            <a:endParaRPr lang="en-US" sz="2000" dirty="0">
              <a:solidFill>
                <a:schemeClr val="tx2"/>
              </a:solidFill>
            </a:endParaRPr>
          </a:p>
          <a:p>
            <a:pPr lvl="1">
              <a:spcBef>
                <a:spcPts val="1368"/>
              </a:spcBef>
              <a:defRPr/>
            </a:pPr>
            <a:r>
              <a:rPr lang="en-US" sz="2000" dirty="0">
                <a:solidFill>
                  <a:srgbClr val="000000"/>
                </a:solidFill>
              </a:rPr>
              <a:t>Concept reviewed by CPC in 2017; currently being revised</a:t>
            </a:r>
            <a:r>
              <a:rPr lang="en-US" sz="2000" dirty="0">
                <a:solidFill>
                  <a:schemeClr val="tx2"/>
                </a:solidFill>
              </a:rPr>
              <a:t>	</a:t>
            </a:r>
            <a:endParaRPr lang="en-US" sz="2000" i="1" dirty="0"/>
          </a:p>
          <a:p>
            <a:pPr>
              <a:defRPr/>
            </a:pPr>
            <a:endParaRPr lang="en-US" sz="2400" dirty="0">
              <a:solidFill>
                <a:schemeClr val="tx2"/>
              </a:solidFill>
            </a:endParaRPr>
          </a:p>
          <a:p>
            <a:pPr marL="89297" indent="-89297">
              <a:buNone/>
              <a:defRPr/>
            </a:pPr>
            <a:endParaRPr lang="en-US" sz="900" dirty="0">
              <a:solidFill>
                <a:srgbClr val="000000"/>
              </a:solidFill>
            </a:endParaRPr>
          </a:p>
          <a:p>
            <a:pPr marL="89297" indent="-89297">
              <a:buNone/>
              <a:defRPr/>
            </a:pPr>
            <a:endParaRPr lang="en-US" sz="900" dirty="0">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838200"/>
            <a:ext cx="89916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smtClean="0">
                <a:solidFill>
                  <a:prstClr val="black"/>
                </a:solidFill>
              </a:rPr>
              <a:t>Inventory Resource for Investigators to Identify and Request NCTN Clinical Trials Biospecimens of Interest</a:t>
            </a:r>
            <a:br>
              <a:rPr lang="en-US" sz="1600" smtClean="0">
                <a:solidFill>
                  <a:prstClr val="black"/>
                </a:solidFill>
              </a:rPr>
            </a:br>
            <a:r>
              <a:rPr lang="en-US" sz="1600" smtClean="0">
                <a:solidFill>
                  <a:prstClr val="black"/>
                </a:solidFill>
                <a:hlinkClick r:id="rId2"/>
              </a:rPr>
              <a:t>https://navigator.ctsu.org/</a:t>
            </a:r>
            <a:endParaRPr lang="en-US" sz="1600" dirty="0">
              <a:solidFill>
                <a:prstClr val="black"/>
              </a:solidFill>
            </a:endParaRPr>
          </a:p>
        </p:txBody>
      </p:sp>
      <p:sp>
        <p:nvSpPr>
          <p:cNvPr id="3" name="Subtitle 2"/>
          <p:cNvSpPr txBox="1">
            <a:spLocks/>
          </p:cNvSpPr>
          <p:nvPr/>
        </p:nvSpPr>
        <p:spPr>
          <a:xfrm>
            <a:off x="76200" y="1447800"/>
            <a:ext cx="8991599" cy="487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233363">
              <a:spcBef>
                <a:spcPts val="0"/>
              </a:spcBef>
            </a:pPr>
            <a:r>
              <a:rPr lang="en-US" sz="1300" b="1" dirty="0" smtClean="0">
                <a:solidFill>
                  <a:prstClr val="black"/>
                </a:solidFill>
              </a:rPr>
              <a:t>Trials/Biospecimens Available in Navigator</a:t>
            </a:r>
          </a:p>
          <a:p>
            <a:pPr marL="233363" indent="0">
              <a:spcBef>
                <a:spcPts val="0"/>
              </a:spcBef>
              <a:buNone/>
            </a:pPr>
            <a:r>
              <a:rPr lang="en-US" sz="1300" dirty="0" smtClean="0">
                <a:solidFill>
                  <a:prstClr val="black"/>
                </a:solidFill>
              </a:rPr>
              <a:t>NTCN Adult Treatment Trials, Legacy Cooperative Groups, Phase III or Large Biospecimen Collection Protocols with Clinical Data, Completed Trials with Primary Outcome Reported; Specimens from Newly Completed Trials will be added after primary publication on a rolling basis*</a:t>
            </a:r>
            <a:br>
              <a:rPr lang="en-US" sz="1300" dirty="0" smtClean="0">
                <a:solidFill>
                  <a:prstClr val="black"/>
                </a:solidFill>
              </a:rPr>
            </a:br>
            <a:endParaRPr lang="en-US" sz="1300" dirty="0" smtClean="0">
              <a:solidFill>
                <a:prstClr val="black"/>
              </a:solidFill>
            </a:endParaRPr>
          </a:p>
          <a:p>
            <a:pPr marL="233363" indent="-233363">
              <a:spcBef>
                <a:spcPts val="0"/>
              </a:spcBef>
            </a:pPr>
            <a:r>
              <a:rPr lang="en-US" sz="1300" b="1" dirty="0" smtClean="0">
                <a:solidFill>
                  <a:prstClr val="black"/>
                </a:solidFill>
              </a:rPr>
              <a:t>Request Process</a:t>
            </a:r>
          </a:p>
          <a:p>
            <a:pPr marL="455613" lvl="1" indent="-228600">
              <a:spcBef>
                <a:spcPts val="0"/>
              </a:spcBef>
              <a:buFont typeface="Arial" panose="020B0604020202020204" pitchFamily="34" charset="0"/>
              <a:buChar char="•"/>
            </a:pPr>
            <a:r>
              <a:rPr lang="en-US" sz="1300" dirty="0" smtClean="0">
                <a:solidFill>
                  <a:prstClr val="black"/>
                </a:solidFill>
              </a:rPr>
              <a:t>Explore the Site (Review Specimens and Trials)</a:t>
            </a:r>
          </a:p>
          <a:p>
            <a:pPr marL="455613" lvl="1" indent="-228600">
              <a:spcBef>
                <a:spcPts val="0"/>
              </a:spcBef>
              <a:buFont typeface="Arial" panose="020B0604020202020204" pitchFamily="34" charset="0"/>
              <a:buChar char="•"/>
            </a:pPr>
            <a:r>
              <a:rPr lang="en-US" sz="1300" dirty="0" smtClean="0">
                <a:solidFill>
                  <a:prstClr val="black"/>
                </a:solidFill>
              </a:rPr>
              <a:t>Consider / Develop Scientific Question</a:t>
            </a:r>
          </a:p>
          <a:p>
            <a:pPr marL="455613" lvl="1" indent="-228600">
              <a:spcBef>
                <a:spcPts val="0"/>
              </a:spcBef>
              <a:buFont typeface="Arial" panose="020B0604020202020204" pitchFamily="34" charset="0"/>
              <a:buChar char="•"/>
            </a:pPr>
            <a:r>
              <a:rPr lang="en-US" sz="1300" dirty="0" smtClean="0">
                <a:solidFill>
                  <a:prstClr val="black"/>
                </a:solidFill>
              </a:rPr>
              <a:t>Obtain CTEP-IAM Account (if needed)</a:t>
            </a:r>
          </a:p>
          <a:p>
            <a:pPr marL="455613" lvl="1" indent="-228600">
              <a:spcBef>
                <a:spcPts val="0"/>
              </a:spcBef>
              <a:buFont typeface="Arial" panose="020B0604020202020204" pitchFamily="34" charset="0"/>
              <a:buChar char="•"/>
            </a:pPr>
            <a:r>
              <a:rPr lang="en-US" sz="1300" dirty="0" smtClean="0">
                <a:solidFill>
                  <a:prstClr val="black"/>
                </a:solidFill>
              </a:rPr>
              <a:t>Submit an LOI (Letter of Intent)</a:t>
            </a:r>
          </a:p>
          <a:p>
            <a:pPr marL="455613" lvl="1" indent="-228600">
              <a:spcBef>
                <a:spcPts val="0"/>
              </a:spcBef>
              <a:buFont typeface="Arial" panose="020B0604020202020204" pitchFamily="34" charset="0"/>
              <a:buChar char="•"/>
            </a:pPr>
            <a:r>
              <a:rPr lang="en-US" sz="1300" dirty="0" smtClean="0">
                <a:solidFill>
                  <a:prstClr val="black"/>
                </a:solidFill>
              </a:rPr>
              <a:t>Await notification (Feasible/Not Feasible)</a:t>
            </a:r>
          </a:p>
          <a:p>
            <a:pPr marL="455613" lvl="1" indent="-228600">
              <a:spcBef>
                <a:spcPts val="0"/>
              </a:spcBef>
              <a:buFont typeface="Arial" panose="020B0604020202020204" pitchFamily="34" charset="0"/>
              <a:buChar char="•"/>
            </a:pPr>
            <a:r>
              <a:rPr lang="en-US" sz="1300" dirty="0" smtClean="0">
                <a:solidFill>
                  <a:prstClr val="black"/>
                </a:solidFill>
              </a:rPr>
              <a:t>If feasible, submit a Proposal Submission Form</a:t>
            </a:r>
          </a:p>
          <a:p>
            <a:pPr marL="455613" lvl="1" indent="-228600">
              <a:spcBef>
                <a:spcPts val="0"/>
              </a:spcBef>
              <a:buFont typeface="Arial" panose="020B0604020202020204" pitchFamily="34" charset="0"/>
              <a:buChar char="•"/>
            </a:pPr>
            <a:r>
              <a:rPr lang="en-US" sz="1300" dirty="0" smtClean="0">
                <a:solidFill>
                  <a:prstClr val="black"/>
                </a:solidFill>
              </a:rPr>
              <a:t>If approved, submit proof of funding, IRB approval, executed data/material use agreement(s), and partial payment(s) prior to specimen/data release</a:t>
            </a:r>
          </a:p>
          <a:p>
            <a:pPr marL="455613" lvl="1" indent="-228600">
              <a:spcBef>
                <a:spcPts val="0"/>
              </a:spcBef>
              <a:buFont typeface="Arial" panose="020B0604020202020204" pitchFamily="34" charset="0"/>
              <a:buChar char="•"/>
            </a:pPr>
            <a:r>
              <a:rPr lang="en-US" sz="1300" dirty="0" smtClean="0">
                <a:solidFill>
                  <a:prstClr val="black"/>
                </a:solidFill>
              </a:rPr>
              <a:t>Use specimens/data as outlined in approved proposal, and agreed to in data/material use agreement(s)</a:t>
            </a:r>
          </a:p>
          <a:p>
            <a:pPr marL="455613" lvl="1" indent="-228600">
              <a:spcBef>
                <a:spcPts val="0"/>
              </a:spcBef>
              <a:buFont typeface="Arial" panose="020B0604020202020204" pitchFamily="34" charset="0"/>
              <a:buChar char="•"/>
            </a:pPr>
            <a:r>
              <a:rPr lang="en-US" sz="1300" dirty="0" smtClean="0">
                <a:solidFill>
                  <a:prstClr val="black"/>
                </a:solidFill>
              </a:rPr>
              <a:t>Publish results and comply with data sharing requirements</a:t>
            </a:r>
          </a:p>
          <a:p>
            <a:pPr marL="800100" lvl="1" indent="-342900">
              <a:spcBef>
                <a:spcPts val="0"/>
              </a:spcBef>
              <a:buFont typeface="Arial" panose="020B0604020202020204" pitchFamily="34" charset="0"/>
              <a:buChar char="•"/>
            </a:pPr>
            <a:endParaRPr lang="en-US" sz="1300" dirty="0" smtClean="0">
              <a:solidFill>
                <a:prstClr val="black"/>
              </a:solidFill>
            </a:endParaRPr>
          </a:p>
          <a:p>
            <a:pPr marL="233363" indent="-233363">
              <a:spcBef>
                <a:spcPts val="0"/>
              </a:spcBef>
            </a:pPr>
            <a:r>
              <a:rPr lang="en-US" sz="1300" b="1" dirty="0" smtClean="0">
                <a:solidFill>
                  <a:prstClr val="black"/>
                </a:solidFill>
              </a:rPr>
              <a:t>NRG Navigator Concierges</a:t>
            </a:r>
          </a:p>
          <a:p>
            <a:pPr marL="233363" indent="0">
              <a:spcBef>
                <a:spcPts val="0"/>
              </a:spcBef>
              <a:buNone/>
            </a:pPr>
            <a:r>
              <a:rPr lang="en-US" sz="1300" b="1" dirty="0" smtClean="0">
                <a:solidFill>
                  <a:prstClr val="black"/>
                </a:solidFill>
              </a:rPr>
              <a:t>Brain, H&amp;N, Non-Colorectal GI, GU, Lung: </a:t>
            </a:r>
            <a:r>
              <a:rPr lang="en-US" sz="1300" dirty="0" smtClean="0">
                <a:solidFill>
                  <a:prstClr val="black"/>
                </a:solidFill>
              </a:rPr>
              <a:t>Sheralee Miller (</a:t>
            </a:r>
            <a:r>
              <a:rPr lang="en-US" sz="1300" dirty="0" smtClean="0">
                <a:solidFill>
                  <a:prstClr val="black"/>
                </a:solidFill>
                <a:hlinkClick r:id="rId3"/>
              </a:rPr>
              <a:t>millers@nrgoncology.org</a:t>
            </a:r>
            <a:r>
              <a:rPr lang="en-US" sz="1300" dirty="0" smtClean="0">
                <a:solidFill>
                  <a:prstClr val="black"/>
                </a:solidFill>
              </a:rPr>
              <a:t>)</a:t>
            </a:r>
          </a:p>
          <a:p>
            <a:pPr marL="233363" indent="0">
              <a:spcBef>
                <a:spcPts val="0"/>
              </a:spcBef>
              <a:buNone/>
            </a:pPr>
            <a:r>
              <a:rPr lang="en-US" sz="1300" b="1" dirty="0" smtClean="0">
                <a:solidFill>
                  <a:prstClr val="black"/>
                </a:solidFill>
              </a:rPr>
              <a:t>Breast, Colorectal GI: </a:t>
            </a:r>
            <a:r>
              <a:rPr lang="en-US" sz="1300" dirty="0" smtClean="0">
                <a:solidFill>
                  <a:prstClr val="black"/>
                </a:solidFill>
              </a:rPr>
              <a:t>Teresa Bradley (</a:t>
            </a:r>
            <a:r>
              <a:rPr lang="en-US" sz="1300" dirty="0" smtClean="0">
                <a:solidFill>
                  <a:prstClr val="black"/>
                </a:solidFill>
                <a:hlinkClick r:id="rId4"/>
              </a:rPr>
              <a:t>bradleyt@nrgoncology.org</a:t>
            </a:r>
            <a:r>
              <a:rPr lang="en-US" sz="1300" dirty="0" smtClean="0">
                <a:solidFill>
                  <a:prstClr val="black"/>
                </a:solidFill>
              </a:rPr>
              <a:t>)</a:t>
            </a:r>
          </a:p>
          <a:p>
            <a:pPr marL="233363" indent="0">
              <a:spcBef>
                <a:spcPts val="0"/>
              </a:spcBef>
              <a:buNone/>
            </a:pPr>
            <a:r>
              <a:rPr lang="en-US" sz="1300" b="1" dirty="0" smtClean="0">
                <a:solidFill>
                  <a:prstClr val="black"/>
                </a:solidFill>
              </a:rPr>
              <a:t>GYN: </a:t>
            </a:r>
            <a:r>
              <a:rPr lang="en-US" sz="1300" dirty="0" smtClean="0">
                <a:solidFill>
                  <a:prstClr val="black"/>
                </a:solidFill>
              </a:rPr>
              <a:t>Heather Lankes (</a:t>
            </a:r>
            <a:r>
              <a:rPr lang="en-US" sz="1300" dirty="0" smtClean="0">
                <a:solidFill>
                  <a:prstClr val="black"/>
                </a:solidFill>
                <a:hlinkClick r:id="rId5"/>
              </a:rPr>
              <a:t>lankesh@nrgoncology.org</a:t>
            </a:r>
            <a:r>
              <a:rPr lang="en-US" sz="1300" dirty="0" smtClean="0">
                <a:solidFill>
                  <a:prstClr val="black"/>
                </a:solidFill>
              </a:rPr>
              <a:t>)</a:t>
            </a:r>
          </a:p>
          <a:p>
            <a:pPr>
              <a:spcBef>
                <a:spcPts val="0"/>
              </a:spcBef>
            </a:pPr>
            <a:endParaRPr lang="en-US" sz="1300" dirty="0" smtClean="0">
              <a:solidFill>
                <a:prstClr val="black"/>
              </a:solidFill>
            </a:endParaRPr>
          </a:p>
          <a:p>
            <a:pPr marL="0" indent="0">
              <a:spcBef>
                <a:spcPts val="0"/>
              </a:spcBef>
              <a:buNone/>
            </a:pPr>
            <a:r>
              <a:rPr lang="en-US" sz="1300" i="1" dirty="0" smtClean="0">
                <a:solidFill>
                  <a:prstClr val="black"/>
                </a:solidFill>
              </a:rPr>
              <a:t>*Requests for trials/biospecimens not in Navigator will follow the Biospecimen Access process outlined on the NRG webpage (</a:t>
            </a:r>
            <a:r>
              <a:rPr lang="en-US" sz="1300" i="1" dirty="0" smtClean="0">
                <a:solidFill>
                  <a:prstClr val="black"/>
                </a:solidFill>
                <a:hlinkClick r:id="rId6"/>
              </a:rPr>
              <a:t>https://www.nrgoncology.org/Scientific-Program/Biospecimen-Access</a:t>
            </a:r>
            <a:r>
              <a:rPr lang="en-US" sz="1300" i="1" dirty="0" smtClean="0">
                <a:solidFill>
                  <a:prstClr val="black"/>
                </a:solidFill>
              </a:rPr>
              <a:t>). </a:t>
            </a:r>
          </a:p>
        </p:txBody>
      </p:sp>
      <p:pic>
        <p:nvPicPr>
          <p:cNvPr id="4" name="Graphic 5">
            <a:extLst>
              <a:ext uri="{FF2B5EF4-FFF2-40B4-BE49-F238E27FC236}">
                <a16:creationId xmlns:a16="http://schemas.microsoft.com/office/drawing/2014/main" id="{7496BBE2-3D74-4D19-A178-CB70E1135F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8"/>
              </a:ext>
            </a:extLst>
          </a:blip>
          <a:stretch>
            <a:fillRect/>
          </a:stretch>
        </p:blipFill>
        <p:spPr>
          <a:xfrm>
            <a:off x="3124199" y="62733"/>
            <a:ext cx="2807607" cy="779891"/>
          </a:xfrm>
          <a:prstGeom prst="rect">
            <a:avLst/>
          </a:prstGeom>
        </p:spPr>
      </p:pic>
      <p:pic>
        <p:nvPicPr>
          <p:cNvPr id="5" name="Picture 4" descr="cid:image001.png@01D28D09.16D97DA0"/>
          <p:cNvPicPr/>
          <p:nvPr/>
        </p:nvPicPr>
        <p:blipFill>
          <a:blip r:embed="rId9">
            <a:extLst>
              <a:ext uri="{28A0092B-C50C-407E-A947-70E740481C1C}">
                <a14:useLocalDpi xmlns:a14="http://schemas.microsoft.com/office/drawing/2010/main" val="0"/>
              </a:ext>
            </a:extLst>
          </a:blip>
          <a:srcRect/>
          <a:stretch>
            <a:fillRect/>
          </a:stretch>
        </p:blipFill>
        <p:spPr bwMode="auto">
          <a:xfrm>
            <a:off x="7620000" y="6096000"/>
            <a:ext cx="1311275" cy="685800"/>
          </a:xfrm>
          <a:prstGeom prst="rect">
            <a:avLst/>
          </a:prstGeom>
          <a:noFill/>
          <a:ln>
            <a:noFill/>
          </a:ln>
        </p:spPr>
      </p:pic>
    </p:spTree>
    <p:extLst>
      <p:ext uri="{BB962C8B-B14F-4D97-AF65-F5344CB8AC3E}">
        <p14:creationId xmlns:p14="http://schemas.microsoft.com/office/powerpoint/2010/main" val="3708926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0257"/>
            <a:ext cx="9144000" cy="529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514600"/>
            <a:ext cx="5181600" cy="990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20709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Shape 158"/>
          <p:cNvSpPr txBox="1">
            <a:spLocks noGrp="1"/>
          </p:cNvSpPr>
          <p:nvPr>
            <p:ph type="title"/>
          </p:nvPr>
        </p:nvSpPr>
        <p:spPr>
          <a:xfrm>
            <a:off x="457200" y="9144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effectLst>
                  <a:outerShdw blurRad="50800" dist="38100" dir="5400000" algn="t" rotWithShape="0">
                    <a:prstClr val="black">
                      <a:alpha val="40000"/>
                    </a:prstClr>
                  </a:outerShdw>
                </a:effectLst>
              </a:rPr>
              <a:t>Navigator Process</a:t>
            </a:r>
            <a:endParaRPr lang="en-US" sz="3200" b="0" i="0" u="none" strike="noStrike" cap="none" baseline="0" dirty="0">
              <a:solidFill>
                <a:schemeClr val="dk1"/>
              </a:solidFill>
              <a:effectLst>
                <a:outerShdw blurRad="50800" dist="38100" dir="5400000" algn="t" rotWithShape="0">
                  <a:prstClr val="black">
                    <a:alpha val="40000"/>
                  </a:prstClr>
                </a:outerShdw>
              </a:effectLst>
            </a:endParaRPr>
          </a:p>
        </p:txBody>
      </p:sp>
      <p:pic>
        <p:nvPicPr>
          <p:cNvPr id="4" name="Picture 3">
            <a:extLst>
              <a:ext uri="{FF2B5EF4-FFF2-40B4-BE49-F238E27FC236}">
                <a16:creationId xmlns:a16="http://schemas.microsoft.com/office/drawing/2014/main" id="{A853434D-AC75-41E0-B673-54FCDDE4B692}"/>
              </a:ext>
            </a:extLst>
          </p:cNvPr>
          <p:cNvPicPr>
            <a:picLocks noChangeAspect="1"/>
          </p:cNvPicPr>
          <p:nvPr/>
        </p:nvPicPr>
        <p:blipFill>
          <a:blip r:embed="rId3"/>
          <a:stretch>
            <a:fillRect/>
          </a:stretch>
        </p:blipFill>
        <p:spPr>
          <a:xfrm>
            <a:off x="0" y="2622646"/>
            <a:ext cx="9144000" cy="1612708"/>
          </a:xfrm>
          <a:prstGeom prst="rect">
            <a:avLst/>
          </a:prstGeom>
        </p:spPr>
      </p:pic>
      <p:sp>
        <p:nvSpPr>
          <p:cNvPr id="3" name="Rectangle 2"/>
          <p:cNvSpPr/>
          <p:nvPr/>
        </p:nvSpPr>
        <p:spPr>
          <a:xfrm>
            <a:off x="62345" y="2592816"/>
            <a:ext cx="1280160" cy="15643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6472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375"/>
            <a:ext cx="9144000"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35348" y="3454878"/>
            <a:ext cx="1143000" cy="152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5787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0419"/>
            <a:ext cx="9144000"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39169"/>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069"/>
            <a:ext cx="9144000" cy="524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35024" y="4413560"/>
            <a:ext cx="1662545" cy="188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6868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119"/>
            <a:ext cx="91440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46365" y="4894730"/>
            <a:ext cx="1005840" cy="3657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19369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790"/>
            <a:ext cx="9144000" cy="561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31461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7286"/>
            <a:ext cx="9144000" cy="566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248545"/>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1337"/>
            <a:ext cx="9144000" cy="567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23440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smtClean="0"/>
              <a:t>Cancer Care Delivery Trials</a:t>
            </a:r>
          </a:p>
        </p:txBody>
      </p:sp>
      <p:sp>
        <p:nvSpPr>
          <p:cNvPr id="7" name="Text Placeholder 1">
            <a:extLst/>
          </p:cNvPr>
          <p:cNvSpPr>
            <a:spLocks noGrp="1"/>
          </p:cNvSpPr>
          <p:nvPr>
            <p:ph type="body" sz="quarter" idx="11"/>
          </p:nvPr>
        </p:nvSpPr>
        <p:spPr/>
        <p:txBody>
          <a:bodyPr/>
          <a:lstStyle/>
          <a:p>
            <a:pPr marL="228600" indent="-228600">
              <a:buFont typeface="Arial" panose="020B0604020202020204" pitchFamily="34" charset="0"/>
              <a:buChar char="•"/>
              <a:defRPr/>
            </a:pPr>
            <a:r>
              <a:rPr lang="en-US" sz="2000" b="0" dirty="0"/>
              <a:t>One concept </a:t>
            </a:r>
            <a:r>
              <a:rPr lang="en-US" sz="2000" i="1" dirty="0"/>
              <a:t>approved</a:t>
            </a:r>
            <a:r>
              <a:rPr lang="en-US" sz="2000" b="0" dirty="0"/>
              <a:t> and protocol (revision) is currently under review at NCI. </a:t>
            </a:r>
          </a:p>
          <a:p>
            <a:pPr marL="971550" lvl="1" indent="-228600">
              <a:defRPr/>
            </a:pPr>
            <a:r>
              <a:rPr lang="en-US" sz="1600" dirty="0"/>
              <a:t>NRG-CC007CD: </a:t>
            </a:r>
            <a:r>
              <a:rPr lang="en-US" sz="1600" dirty="0" smtClean="0"/>
              <a:t>Increasing The Dose Of Survivorship Care Planning In Prostate Cancer Survivors Who Receive Androgen Deprivation Therapy.  </a:t>
            </a:r>
            <a:r>
              <a:rPr lang="en-US" sz="1600" dirty="0"/>
              <a:t>Ron Chen, MD, PI</a:t>
            </a:r>
            <a:r>
              <a:rPr lang="en-US" sz="1600" dirty="0" smtClean="0"/>
              <a:t>.</a:t>
            </a:r>
          </a:p>
          <a:p>
            <a:pPr marL="971550" lvl="1" indent="-228600">
              <a:defRPr/>
            </a:pPr>
            <a:endParaRPr lang="en-US" sz="1600" dirty="0"/>
          </a:p>
          <a:p>
            <a:pPr marL="285750" indent="-285750">
              <a:buFont typeface="Arial" panose="020B0604020202020204" pitchFamily="34" charset="0"/>
              <a:buChar char="•"/>
              <a:defRPr/>
            </a:pPr>
            <a:r>
              <a:rPr lang="en-US" sz="1600" b="0" dirty="0"/>
              <a:t>Two other protocols were reviewed by the NCI SC, but were disapproved.</a:t>
            </a:r>
          </a:p>
          <a:p>
            <a:pPr>
              <a:defRPr/>
            </a:pPr>
            <a:endParaRPr lang="en-US" sz="1600" b="0" dirty="0"/>
          </a:p>
          <a:p>
            <a:pPr marL="285750" indent="-285750">
              <a:buFont typeface="Arial" panose="020B0604020202020204" pitchFamily="34" charset="0"/>
              <a:buChar char="•"/>
              <a:defRPr/>
            </a:pPr>
            <a:r>
              <a:rPr lang="en-US" sz="1600" b="0" dirty="0"/>
              <a:t>Two CCDR pilots are underway and several other concepts are in development.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119"/>
            <a:ext cx="91440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16605" y="4894730"/>
            <a:ext cx="640080" cy="1828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94972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382286"/>
            <a:ext cx="8763000" cy="4093428"/>
          </a:xfrm>
          <a:prstGeom prst="rect">
            <a:avLst/>
          </a:prstGeom>
        </p:spPr>
        <p:txBody>
          <a:bodyPr wrap="square">
            <a:spAutoFit/>
          </a:bodyPr>
          <a:lstStyle/>
          <a:p>
            <a:pPr marL="233363" indent="-233363">
              <a:buFont typeface="Arial" panose="020B0604020202020204" pitchFamily="34" charset="0"/>
              <a:buChar char="•"/>
            </a:pPr>
            <a:r>
              <a:rPr lang="en-US" sz="2000" dirty="0" smtClean="0"/>
              <a:t>Project title</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Project hypothesis</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Are you interested in potentially collaborating with the NCTN Group(s)?</a:t>
            </a:r>
          </a:p>
          <a:p>
            <a:pPr marL="233363" indent="-233363">
              <a:buFont typeface="Arial" panose="020B0604020202020204" pitchFamily="34" charset="0"/>
              <a:buChar char="•"/>
            </a:pPr>
            <a:endParaRPr lang="en-US" sz="2000" dirty="0"/>
          </a:p>
          <a:p>
            <a:pPr marL="233363" indent="-233363">
              <a:buFont typeface="Arial" panose="020B0604020202020204" pitchFamily="34" charset="0"/>
              <a:buChar char="•"/>
            </a:pPr>
            <a:r>
              <a:rPr lang="en-US" sz="2000" dirty="0" smtClean="0"/>
              <a:t>Biospecimen request details</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Clinical data request details</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Planned assays (list)</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Comments</a:t>
            </a:r>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Letter of Intent (LOI)</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750301427"/>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Shape 158"/>
          <p:cNvSpPr txBox="1">
            <a:spLocks noGrp="1"/>
          </p:cNvSpPr>
          <p:nvPr>
            <p:ph type="title"/>
          </p:nvPr>
        </p:nvSpPr>
        <p:spPr>
          <a:xfrm>
            <a:off x="457200" y="9144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effectLst>
                  <a:outerShdw blurRad="50800" dist="38100" dir="5400000" algn="t" rotWithShape="0">
                    <a:prstClr val="black">
                      <a:alpha val="40000"/>
                    </a:prstClr>
                  </a:outerShdw>
                </a:effectLst>
              </a:rPr>
              <a:t>Navigator Process</a:t>
            </a:r>
            <a:endParaRPr lang="en-US" sz="3200" b="0" i="0" u="none" strike="noStrike" cap="none" baseline="0" dirty="0">
              <a:solidFill>
                <a:schemeClr val="dk1"/>
              </a:solidFill>
              <a:effectLst>
                <a:outerShdw blurRad="50800" dist="38100" dir="5400000" algn="t" rotWithShape="0">
                  <a:prstClr val="black">
                    <a:alpha val="40000"/>
                  </a:prstClr>
                </a:outerShdw>
              </a:effectLst>
            </a:endParaRPr>
          </a:p>
        </p:txBody>
      </p:sp>
      <p:pic>
        <p:nvPicPr>
          <p:cNvPr id="4" name="Picture 3">
            <a:extLst>
              <a:ext uri="{FF2B5EF4-FFF2-40B4-BE49-F238E27FC236}">
                <a16:creationId xmlns:a16="http://schemas.microsoft.com/office/drawing/2014/main" id="{A853434D-AC75-41E0-B673-54FCDDE4B692}"/>
              </a:ext>
            </a:extLst>
          </p:cNvPr>
          <p:cNvPicPr>
            <a:picLocks noChangeAspect="1"/>
          </p:cNvPicPr>
          <p:nvPr/>
        </p:nvPicPr>
        <p:blipFill>
          <a:blip r:embed="rId3"/>
          <a:stretch>
            <a:fillRect/>
          </a:stretch>
        </p:blipFill>
        <p:spPr>
          <a:xfrm>
            <a:off x="0" y="2622646"/>
            <a:ext cx="9144000" cy="1612708"/>
          </a:xfrm>
          <a:prstGeom prst="rect">
            <a:avLst/>
          </a:prstGeom>
        </p:spPr>
      </p:pic>
      <p:sp>
        <p:nvSpPr>
          <p:cNvPr id="6" name="Rectangle 5"/>
          <p:cNvSpPr/>
          <p:nvPr/>
        </p:nvSpPr>
        <p:spPr>
          <a:xfrm>
            <a:off x="5226425" y="2592816"/>
            <a:ext cx="1280160" cy="15643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344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997839"/>
            <a:ext cx="8763000" cy="2862322"/>
          </a:xfrm>
          <a:prstGeom prst="rect">
            <a:avLst/>
          </a:prstGeom>
        </p:spPr>
        <p:txBody>
          <a:bodyPr wrap="square">
            <a:spAutoFit/>
          </a:bodyPr>
          <a:lstStyle/>
          <a:p>
            <a:pPr marL="233363" indent="-233363">
              <a:buFont typeface="Arial" panose="020B0604020202020204" pitchFamily="34" charset="0"/>
              <a:buChar char="•"/>
            </a:pPr>
            <a:r>
              <a:rPr lang="en-US" sz="2000" dirty="0" smtClean="0"/>
              <a:t>Objectives and hypothesis</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Background and significance</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Research design and methods</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Statistical consideration (biostatistician collaboration)</a:t>
            </a:r>
          </a:p>
          <a:p>
            <a:pPr marL="233363" indent="-233363">
              <a:buFont typeface="Arial" panose="020B0604020202020204" pitchFamily="34" charset="0"/>
              <a:buChar char="•"/>
            </a:pPr>
            <a:endParaRPr lang="en-US" sz="2000" dirty="0" smtClean="0"/>
          </a:p>
          <a:p>
            <a:pPr marL="233363" indent="-233363">
              <a:buFont typeface="Arial" panose="020B0604020202020204" pitchFamily="34" charset="0"/>
              <a:buChar char="•"/>
            </a:pPr>
            <a:r>
              <a:rPr lang="en-US" sz="2000" dirty="0" smtClean="0"/>
              <a:t>Requited attachments (letters of collaboration from all co-investigators)</a:t>
            </a:r>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Proposal</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02542615"/>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Shape 158"/>
          <p:cNvSpPr txBox="1">
            <a:spLocks noGrp="1"/>
          </p:cNvSpPr>
          <p:nvPr>
            <p:ph type="title"/>
          </p:nvPr>
        </p:nvSpPr>
        <p:spPr>
          <a:xfrm>
            <a:off x="457200" y="9144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effectLst>
                  <a:outerShdw blurRad="50800" dist="38100" dir="5400000" algn="t" rotWithShape="0">
                    <a:prstClr val="black">
                      <a:alpha val="40000"/>
                    </a:prstClr>
                  </a:outerShdw>
                </a:effectLst>
              </a:rPr>
              <a:t>Navigator Process</a:t>
            </a:r>
            <a:endParaRPr lang="en-US" sz="3200" b="0" i="0" u="none" strike="noStrike" cap="none" baseline="0" dirty="0">
              <a:solidFill>
                <a:schemeClr val="dk1"/>
              </a:solidFill>
              <a:effectLst>
                <a:outerShdw blurRad="50800" dist="38100" dir="5400000" algn="t" rotWithShape="0">
                  <a:prstClr val="black">
                    <a:alpha val="40000"/>
                  </a:prstClr>
                </a:outerShdw>
              </a:effectLst>
            </a:endParaRPr>
          </a:p>
        </p:txBody>
      </p:sp>
      <p:pic>
        <p:nvPicPr>
          <p:cNvPr id="4" name="Picture 3">
            <a:extLst>
              <a:ext uri="{FF2B5EF4-FFF2-40B4-BE49-F238E27FC236}">
                <a16:creationId xmlns:a16="http://schemas.microsoft.com/office/drawing/2014/main" id="{A853434D-AC75-41E0-B673-54FCDDE4B692}"/>
              </a:ext>
            </a:extLst>
          </p:cNvPr>
          <p:cNvPicPr>
            <a:picLocks noChangeAspect="1"/>
          </p:cNvPicPr>
          <p:nvPr/>
        </p:nvPicPr>
        <p:blipFill>
          <a:blip r:embed="rId3"/>
          <a:stretch>
            <a:fillRect/>
          </a:stretch>
        </p:blipFill>
        <p:spPr>
          <a:xfrm>
            <a:off x="0" y="2622646"/>
            <a:ext cx="9144000" cy="1612708"/>
          </a:xfrm>
          <a:prstGeom prst="rect">
            <a:avLst/>
          </a:prstGeom>
        </p:spPr>
      </p:pic>
      <p:sp>
        <p:nvSpPr>
          <p:cNvPr id="6" name="Rectangle 5"/>
          <p:cNvSpPr/>
          <p:nvPr/>
        </p:nvSpPr>
        <p:spPr>
          <a:xfrm>
            <a:off x="6523615" y="2590800"/>
            <a:ext cx="1280160" cy="15643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615055" y="4173070"/>
            <a:ext cx="1097280" cy="307777"/>
          </a:xfrm>
          <a:prstGeom prst="rect">
            <a:avLst/>
          </a:prstGeom>
          <a:noFill/>
        </p:spPr>
        <p:txBody>
          <a:bodyPr wrap="none" rtlCol="0">
            <a:spAutoFit/>
          </a:bodyPr>
          <a:lstStyle/>
          <a:p>
            <a:pPr algn="ctr"/>
            <a:r>
              <a:rPr lang="en-US" dirty="0" smtClean="0">
                <a:solidFill>
                  <a:srgbClr val="C00000"/>
                </a:solidFill>
              </a:rPr>
              <a:t>NCTN-CCSC</a:t>
            </a:r>
            <a:endParaRPr lang="en-US" dirty="0">
              <a:solidFill>
                <a:srgbClr val="C00000"/>
              </a:solidFill>
            </a:endParaRPr>
          </a:p>
        </p:txBody>
      </p:sp>
      <p:sp>
        <p:nvSpPr>
          <p:cNvPr id="7" name="Rectangle 6"/>
          <p:cNvSpPr/>
          <p:nvPr/>
        </p:nvSpPr>
        <p:spPr>
          <a:xfrm>
            <a:off x="7817225" y="2590800"/>
            <a:ext cx="1280160" cy="15643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41966" y="4173070"/>
            <a:ext cx="830677" cy="738664"/>
          </a:xfrm>
          <a:prstGeom prst="rect">
            <a:avLst/>
          </a:prstGeom>
          <a:noFill/>
        </p:spPr>
        <p:txBody>
          <a:bodyPr wrap="none" rtlCol="0">
            <a:spAutoFit/>
          </a:bodyPr>
          <a:lstStyle/>
          <a:p>
            <a:pPr algn="ctr"/>
            <a:r>
              <a:rPr lang="en-US" dirty="0" smtClean="0">
                <a:solidFill>
                  <a:srgbClr val="C00000"/>
                </a:solidFill>
              </a:rPr>
              <a:t>IRB</a:t>
            </a:r>
          </a:p>
          <a:p>
            <a:pPr algn="ctr"/>
            <a:r>
              <a:rPr lang="en-US" dirty="0" smtClean="0">
                <a:solidFill>
                  <a:srgbClr val="C00000"/>
                </a:solidFill>
              </a:rPr>
              <a:t>MUA</a:t>
            </a:r>
          </a:p>
          <a:p>
            <a:pPr algn="ctr"/>
            <a:r>
              <a:rPr lang="en-US" dirty="0" smtClean="0">
                <a:solidFill>
                  <a:srgbClr val="C00000"/>
                </a:solidFill>
              </a:rPr>
              <a:t>Funding</a:t>
            </a:r>
          </a:p>
        </p:txBody>
      </p:sp>
    </p:spTree>
    <p:extLst>
      <p:ext uri="{BB962C8B-B14F-4D97-AF65-F5344CB8AC3E}">
        <p14:creationId xmlns:p14="http://schemas.microsoft.com/office/powerpoint/2010/main" val="113943144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p:bldP spid="2" grpId="1"/>
      <p:bldP spid="7" grpId="0" animBg="1"/>
      <p:bldP spid="8" grpId="0"/>
      <p:bldP spid="8"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6" name="TextBox 1"/>
          <p:cNvSpPr txBox="1">
            <a:spLocks noChangeArrowheads="1"/>
          </p:cNvSpPr>
          <p:nvPr/>
        </p:nvSpPr>
        <p:spPr bwMode="auto">
          <a:xfrm>
            <a:off x="457200" y="2438400"/>
            <a:ext cx="822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How do I submit my proposal for exploratory biomarker testing to the NCTN-CCSC?</a:t>
            </a:r>
            <a:endParaRPr lang="en-US" altLang="en-US" sz="16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a:off x="1063668" y="4572000"/>
            <a:ext cx="7016664" cy="1015663"/>
          </a:xfrm>
          <a:prstGeom prst="rect">
            <a:avLst/>
          </a:prstGeom>
          <a:noFill/>
        </p:spPr>
        <p:txBody>
          <a:bodyPr wrap="none" rtlCol="0">
            <a:spAutoFit/>
          </a:bodyPr>
          <a:lstStyle/>
          <a:p>
            <a:pPr marL="457200" indent="-457200">
              <a:buFont typeface="+mj-lt"/>
              <a:buAutoNum type="arabicPeriod"/>
            </a:pPr>
            <a:r>
              <a:rPr lang="en-US" altLang="en-US" sz="2000" dirty="0" smtClean="0">
                <a:solidFill>
                  <a:srgbClr val="7F7F7F"/>
                </a:solidFill>
                <a:latin typeface="Arial" panose="020B0604020202020204" pitchFamily="34" charset="0"/>
                <a:ea typeface="MS PGothic" pitchFamily="34" charset="-128"/>
                <a:cs typeface="Arial" panose="020B0604020202020204" pitchFamily="34" charset="0"/>
              </a:rPr>
              <a:t>Online through NCTN Navigator</a:t>
            </a:r>
          </a:p>
          <a:p>
            <a:pPr marL="457200" indent="-457200">
              <a:buFont typeface="+mj-lt"/>
              <a:buAutoNum type="arabicPeriod"/>
            </a:pPr>
            <a:endParaRPr lang="en-US" altLang="en-US" sz="2000" dirty="0" smtClean="0">
              <a:solidFill>
                <a:srgbClr val="7F7F7F"/>
              </a:solidFill>
              <a:latin typeface="Arial" panose="020B0604020202020204" pitchFamily="34" charset="0"/>
              <a:ea typeface="MS PGothic" pitchFamily="34" charset="-128"/>
              <a:cs typeface="Arial" panose="020B0604020202020204" pitchFamily="34" charset="0"/>
            </a:endParaRPr>
          </a:p>
          <a:p>
            <a:pPr marL="457200" indent="-457200">
              <a:buFont typeface="+mj-lt"/>
              <a:buAutoNum type="arabicPeriod"/>
            </a:pPr>
            <a:r>
              <a:rPr lang="en-US" sz="2000" dirty="0" smtClean="0">
                <a:solidFill>
                  <a:srgbClr val="7F7F7F"/>
                </a:solidFill>
                <a:latin typeface="Arial" panose="020B0604020202020204" pitchFamily="34" charset="0"/>
                <a:ea typeface="MS PGothic" pitchFamily="34" charset="-128"/>
                <a:cs typeface="Arial" panose="020B0604020202020204" pitchFamily="34" charset="0"/>
              </a:rPr>
              <a:t>“Manually” through NRG Oncology Biospecimen Access</a:t>
            </a:r>
            <a:endParaRPr lang="en-US" sz="2000" dirty="0"/>
          </a:p>
        </p:txBody>
      </p:sp>
      <p:sp>
        <p:nvSpPr>
          <p:cNvPr id="4" name="Rectangle 3"/>
          <p:cNvSpPr/>
          <p:nvPr/>
        </p:nvSpPr>
        <p:spPr>
          <a:xfrm>
            <a:off x="1048869" y="5176933"/>
            <a:ext cx="6949440" cy="4196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6275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295400"/>
            <a:ext cx="8645525"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705495" y="4270375"/>
            <a:ext cx="1176338" cy="2079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err="1" smtClean="0">
                <a:solidFill>
                  <a:schemeClr val="dk1"/>
                </a:solidFill>
                <a:effectLst>
                  <a:outerShdw blurRad="50800" dist="38100" dir="5400000" algn="t" rotWithShape="0">
                    <a:prstClr val="black">
                      <a:alpha val="40000"/>
                    </a:prstClr>
                  </a:outerShdw>
                </a:effectLst>
              </a:rPr>
              <a:t>Biospecimen</a:t>
            </a:r>
            <a:r>
              <a:rPr lang="en-US" sz="4000" b="0" i="0" u="none" strike="noStrike" cap="none" baseline="0" dirty="0" smtClean="0">
                <a:solidFill>
                  <a:schemeClr val="dk1"/>
                </a:solidFill>
                <a:effectLst>
                  <a:outerShdw blurRad="50800" dist="38100" dir="5400000" algn="t" rotWithShape="0">
                    <a:prstClr val="black">
                      <a:alpha val="40000"/>
                    </a:prstClr>
                  </a:outerShdw>
                </a:effectLst>
              </a:rPr>
              <a:t> Access</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1359178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7" name="Shape 158"/>
          <p:cNvSpPr txBox="1">
            <a:spLocks/>
          </p:cNvSpPr>
          <p:nvPr/>
        </p:nvSpPr>
        <p:spPr>
          <a:xfrm>
            <a:off x="457200" y="0"/>
            <a:ext cx="8229600" cy="822960"/>
          </a:xfrm>
          <a:prstGeom prst="rect">
            <a:avLst/>
          </a:prstGeom>
          <a:noFill/>
          <a:ln>
            <a:noFill/>
          </a:ln>
        </p:spPr>
        <p:txBody>
          <a:bodyPr lIns="91425" tIns="45700" rIns="91425" bIns="45700" anchor="ctr" anchorCtr="1">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a:buClr>
                <a:srgbClr val="000000"/>
              </a:buClr>
              <a:buSzPct val="25000"/>
            </a:pPr>
            <a:r>
              <a:rPr lang="en-US" sz="4000" smtClean="0">
                <a:effectLst>
                  <a:outerShdw blurRad="50800" dist="38100" dir="5400000" algn="t" rotWithShape="0">
                    <a:prstClr val="black">
                      <a:alpha val="40000"/>
                    </a:prstClr>
                  </a:outerShdw>
                </a:effectLst>
              </a:rPr>
              <a:t>Biospecimen Access</a:t>
            </a:r>
            <a:endParaRPr lang="en-US" sz="4000" dirty="0">
              <a:effectLst>
                <a:outerShdw blurRad="50800" dist="38100" dir="5400000" algn="t" rotWithShape="0">
                  <a:prstClr val="black">
                    <a:alpha val="40000"/>
                  </a:prstClr>
                </a:outerShdw>
              </a:effectLs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057"/>
            <a:ext cx="9144000"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584109"/>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4" y="0"/>
            <a:ext cx="7681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022896" y="1837426"/>
            <a:ext cx="12801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502878" y="2938730"/>
            <a:ext cx="12801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72144" y="3132826"/>
            <a:ext cx="96180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593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1252478"/>
            <a:ext cx="8763000" cy="3477875"/>
          </a:xfrm>
          <a:prstGeom prst="rect">
            <a:avLst/>
          </a:prstGeom>
        </p:spPr>
        <p:txBody>
          <a:bodyPr wrap="square">
            <a:spAutoFit/>
          </a:bodyPr>
          <a:lstStyle/>
          <a:p>
            <a:r>
              <a:rPr lang="en-US" sz="2000" dirty="0" smtClean="0"/>
              <a:t>All other biomarkers are considered </a:t>
            </a:r>
            <a:r>
              <a:rPr lang="en-US" sz="2000" b="1" dirty="0" smtClean="0">
                <a:effectLst>
                  <a:outerShdw blurRad="38100" dist="38100" dir="2700000" algn="tl">
                    <a:srgbClr val="000000">
                      <a:alpha val="43137"/>
                    </a:srgbClr>
                  </a:outerShdw>
                </a:effectLst>
              </a:rPr>
              <a:t>exploratory biomarkers</a:t>
            </a:r>
            <a:r>
              <a:rPr lang="en-US" sz="2000" dirty="0" smtClean="0"/>
              <a:t>.</a:t>
            </a:r>
          </a:p>
          <a:p>
            <a:endParaRPr lang="en-US" sz="2000" dirty="0" smtClean="0"/>
          </a:p>
          <a:p>
            <a:pPr marL="233363" indent="-233363">
              <a:buFont typeface="Arial" panose="020B0604020202020204" pitchFamily="34" charset="0"/>
              <a:buChar char="•"/>
            </a:pPr>
            <a:r>
              <a:rPr lang="en-US" sz="2000" i="1" dirty="0" smtClean="0"/>
              <a:t>At present</a:t>
            </a:r>
            <a:r>
              <a:rPr lang="en-US" sz="2000" dirty="0" smtClean="0"/>
              <a:t>, depending on the nature of the clinical trial:</a:t>
            </a:r>
          </a:p>
          <a:p>
            <a:pPr marL="233363" indent="-233363">
              <a:buFont typeface="Arial" panose="020B0604020202020204" pitchFamily="34" charset="0"/>
              <a:buChar char="•"/>
            </a:pPr>
            <a:endParaRPr lang="en-US" sz="2000" dirty="0" smtClean="0"/>
          </a:p>
          <a:p>
            <a:pPr marL="458788" lvl="2" indent="-225425">
              <a:buFont typeface="Arial" panose="020B0604020202020204" pitchFamily="34" charset="0"/>
              <a:buChar char="•"/>
            </a:pPr>
            <a:r>
              <a:rPr lang="en-US" sz="2000" dirty="0" smtClean="0"/>
              <a:t>Approved </a:t>
            </a:r>
            <a:r>
              <a:rPr lang="en-US" sz="2000" dirty="0"/>
              <a:t>by the </a:t>
            </a:r>
            <a:r>
              <a:rPr lang="en-US" sz="2000" dirty="0" smtClean="0"/>
              <a:t>NCTN Core </a:t>
            </a:r>
            <a:r>
              <a:rPr lang="en-US" sz="2000" dirty="0"/>
              <a:t>Correlative Science Committee </a:t>
            </a:r>
            <a:r>
              <a:rPr lang="en-US" sz="2000" dirty="0" smtClean="0"/>
              <a:t>(NCTN-CCSC) </a:t>
            </a:r>
            <a:r>
              <a:rPr lang="en-US" sz="2000" dirty="0"/>
              <a:t>after trial closure, release from </a:t>
            </a:r>
            <a:r>
              <a:rPr lang="en-US" sz="2000" dirty="0" smtClean="0"/>
              <a:t>data monitoring (if applicable), </a:t>
            </a:r>
            <a:r>
              <a:rPr lang="en-US" sz="2000" dirty="0"/>
              <a:t>completion of integral and/or integrated biomarkers, and publication</a:t>
            </a:r>
            <a:r>
              <a:rPr lang="en-US" sz="2000" dirty="0" smtClean="0"/>
              <a:t>.</a:t>
            </a:r>
          </a:p>
          <a:p>
            <a:pPr marL="458788" lvl="2" indent="-225425">
              <a:buFont typeface="Arial" panose="020B0604020202020204" pitchFamily="34" charset="0"/>
              <a:buChar char="•"/>
            </a:pPr>
            <a:endParaRPr lang="en-US" sz="2000" dirty="0" smtClean="0"/>
          </a:p>
          <a:p>
            <a:pPr marL="457200" lvl="2"/>
            <a:r>
              <a:rPr lang="en-US" sz="2000" i="1" dirty="0" smtClean="0"/>
              <a:t>or</a:t>
            </a:r>
            <a:endParaRPr lang="en-US" sz="2000" i="1" dirty="0"/>
          </a:p>
          <a:p>
            <a:pPr marL="458788" lvl="2" indent="-225425">
              <a:buFont typeface="Arial" panose="020B0604020202020204" pitchFamily="34" charset="0"/>
              <a:buChar char="•"/>
            </a:pPr>
            <a:endParaRPr lang="en-US" sz="2000" dirty="0" smtClean="0"/>
          </a:p>
          <a:p>
            <a:pPr marL="458788" lvl="2" indent="-225425">
              <a:buFont typeface="Arial" panose="020B0604020202020204" pitchFamily="34" charset="0"/>
              <a:buChar char="•"/>
            </a:pPr>
            <a:r>
              <a:rPr lang="en-US" sz="2000" dirty="0" smtClean="0"/>
              <a:t>Approved by NRG Oncology.</a:t>
            </a:r>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b="0" i="0" u="none" strike="noStrike" cap="none" baseline="0" dirty="0" smtClean="0">
                <a:solidFill>
                  <a:schemeClr val="dk1"/>
                </a:solidFill>
                <a:effectLst>
                  <a:outerShdw blurRad="50800" dist="38100" dir="5400000" algn="t" rotWithShape="0">
                    <a:prstClr val="black">
                      <a:alpha val="40000"/>
                    </a:prstClr>
                  </a:outerShdw>
                </a:effectLst>
              </a:rPr>
              <a:t>NCTN Biomarker Testing</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
        <p:nvSpPr>
          <p:cNvPr id="3" name="Rectangle 2"/>
          <p:cNvSpPr/>
          <p:nvPr/>
        </p:nvSpPr>
        <p:spPr>
          <a:xfrm>
            <a:off x="387378" y="4258416"/>
            <a:ext cx="3803622" cy="53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78562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10" y="2441824"/>
            <a:ext cx="3995219" cy="2682626"/>
          </a:xfrm>
          <a:prstGeom prst="rect">
            <a:avLst/>
          </a:prstGeom>
        </p:spPr>
      </p:pic>
      <p:sp>
        <p:nvSpPr>
          <p:cNvPr id="3" name="Rectangle 2"/>
          <p:cNvSpPr/>
          <p:nvPr/>
        </p:nvSpPr>
        <p:spPr>
          <a:xfrm>
            <a:off x="285453" y="1998708"/>
            <a:ext cx="4190098" cy="461665"/>
          </a:xfrm>
          <a:prstGeom prst="rect">
            <a:avLst/>
          </a:prstGeom>
        </p:spPr>
        <p:txBody>
          <a:bodyPr wrap="square">
            <a:spAutoFit/>
          </a:bodyPr>
          <a:lstStyle/>
          <a:p>
            <a:r>
              <a:rPr lang="en-US" sz="1200" b="1" dirty="0"/>
              <a:t>Cumulative incidence of cognitive </a:t>
            </a:r>
            <a:r>
              <a:rPr lang="en-US" sz="1200" b="1" dirty="0" smtClean="0"/>
              <a:t>function sig. </a:t>
            </a:r>
            <a:r>
              <a:rPr lang="en-US" sz="1200" b="1" dirty="0"/>
              <a:t>i</a:t>
            </a:r>
            <a:r>
              <a:rPr lang="en-US" sz="1200" b="1" dirty="0" smtClean="0"/>
              <a:t>mproved In </a:t>
            </a:r>
            <a:r>
              <a:rPr lang="en-US" sz="1200" b="1" dirty="0" err="1" smtClean="0"/>
              <a:t>Memantine</a:t>
            </a:r>
            <a:r>
              <a:rPr lang="en-US" sz="1200" b="1" dirty="0" smtClean="0"/>
              <a:t> arm.</a:t>
            </a:r>
            <a:endParaRPr lang="en-US" sz="1200" b="1" dirty="0"/>
          </a:p>
        </p:txBody>
      </p:sp>
      <p:sp>
        <p:nvSpPr>
          <p:cNvPr id="4" name="Rectangle 3"/>
          <p:cNvSpPr/>
          <p:nvPr/>
        </p:nvSpPr>
        <p:spPr>
          <a:xfrm>
            <a:off x="241004" y="5180854"/>
            <a:ext cx="3657228" cy="1523494"/>
          </a:xfrm>
          <a:prstGeom prst="rect">
            <a:avLst/>
          </a:prstGeom>
        </p:spPr>
        <p:txBody>
          <a:bodyPr wrap="square">
            <a:spAutoFit/>
          </a:bodyPr>
          <a:lstStyle/>
          <a:p>
            <a:r>
              <a:rPr lang="en-US" sz="1600" dirty="0" smtClean="0"/>
              <a:t>Sig. </a:t>
            </a:r>
            <a:r>
              <a:rPr lang="en-US" sz="1600" dirty="0" err="1" smtClean="0"/>
              <a:t>neurocog</a:t>
            </a:r>
            <a:r>
              <a:rPr lang="en-US" sz="1600" dirty="0" smtClean="0"/>
              <a:t>. differences favoring </a:t>
            </a:r>
            <a:r>
              <a:rPr lang="en-US" sz="1600" dirty="0" err="1" smtClean="0"/>
              <a:t>memantine</a:t>
            </a:r>
            <a:r>
              <a:rPr lang="en-US" sz="1600" dirty="0" smtClean="0"/>
              <a:t> arm for:</a:t>
            </a:r>
          </a:p>
          <a:p>
            <a:pPr marL="285750" indent="-285750">
              <a:spcBef>
                <a:spcPts val="600"/>
              </a:spcBef>
              <a:buFont typeface="Arial" panose="020B0604020202020204" pitchFamily="34" charset="0"/>
              <a:buChar char="•"/>
            </a:pPr>
            <a:r>
              <a:rPr lang="en-US" sz="1400" dirty="0" smtClean="0"/>
              <a:t>COWA scores at 8 (P = .008) and 16 weeks (P = .0041) </a:t>
            </a:r>
          </a:p>
          <a:p>
            <a:pPr marL="285750" indent="-285750">
              <a:buFont typeface="Arial" panose="020B0604020202020204" pitchFamily="34" charset="0"/>
              <a:buChar char="•"/>
            </a:pPr>
            <a:r>
              <a:rPr lang="en-US" sz="1400" dirty="0" smtClean="0"/>
              <a:t>TMT-A and MMSE at 24 weeks (P = .0137 and .0038, respectively), </a:t>
            </a:r>
          </a:p>
        </p:txBody>
      </p:sp>
      <p:sp>
        <p:nvSpPr>
          <p:cNvPr id="5" name="Rectangle 4"/>
          <p:cNvSpPr/>
          <p:nvPr/>
        </p:nvSpPr>
        <p:spPr>
          <a:xfrm>
            <a:off x="188310" y="725922"/>
            <a:ext cx="4190098" cy="1323439"/>
          </a:xfrm>
          <a:prstGeom prst="rect">
            <a:avLst/>
          </a:prstGeom>
        </p:spPr>
        <p:txBody>
          <a:bodyPr wrap="square">
            <a:spAutoFit/>
          </a:bodyPr>
          <a:lstStyle/>
          <a:p>
            <a:r>
              <a:rPr lang="en-US" sz="1600" dirty="0" smtClean="0"/>
              <a:t>Brown et al. </a:t>
            </a:r>
            <a:r>
              <a:rPr lang="en-US" sz="1600" dirty="0" err="1" smtClean="0"/>
              <a:t>Memantine</a:t>
            </a:r>
            <a:r>
              <a:rPr lang="en-US" sz="1600" dirty="0" smtClean="0"/>
              <a:t> </a:t>
            </a:r>
            <a:r>
              <a:rPr lang="en-US" sz="1600" dirty="0"/>
              <a:t>for the prevention of cognitive dysfunction in patients receiving </a:t>
            </a:r>
            <a:r>
              <a:rPr lang="en-US" sz="1600" dirty="0" smtClean="0"/>
              <a:t>WBRT (RTOG 0614): A </a:t>
            </a:r>
            <a:r>
              <a:rPr lang="en-US" sz="1600" dirty="0"/>
              <a:t>randomized, double-blind, placebo-controlled trial</a:t>
            </a:r>
            <a:r>
              <a:rPr lang="en-US" sz="1600" dirty="0" smtClean="0"/>
              <a:t>. </a:t>
            </a:r>
          </a:p>
          <a:p>
            <a:r>
              <a:rPr lang="en-US" sz="1600" i="1" dirty="0" smtClean="0"/>
              <a:t>Neuro </a:t>
            </a:r>
            <a:r>
              <a:rPr lang="en-US" sz="1600" i="1" dirty="0" err="1"/>
              <a:t>Oncol</a:t>
            </a:r>
            <a:r>
              <a:rPr lang="en-US" sz="1600" i="1" dirty="0"/>
              <a:t>.</a:t>
            </a:r>
            <a:r>
              <a:rPr lang="en-US" sz="1600" dirty="0"/>
              <a:t> </a:t>
            </a:r>
            <a:r>
              <a:rPr lang="en-US" sz="1600" dirty="0" smtClean="0"/>
              <a:t>2013;15(10</a:t>
            </a:r>
            <a:r>
              <a:rPr lang="en-US" sz="1600" dirty="0"/>
              <a:t>):1429-37.</a:t>
            </a:r>
          </a:p>
        </p:txBody>
      </p:sp>
      <p:sp>
        <p:nvSpPr>
          <p:cNvPr id="6" name="Rectangle 5"/>
          <p:cNvSpPr/>
          <p:nvPr/>
        </p:nvSpPr>
        <p:spPr>
          <a:xfrm>
            <a:off x="4431102" y="505557"/>
            <a:ext cx="4572000" cy="1569660"/>
          </a:xfrm>
          <a:prstGeom prst="rect">
            <a:avLst/>
          </a:prstGeom>
        </p:spPr>
        <p:txBody>
          <a:bodyPr>
            <a:spAutoFit/>
          </a:bodyPr>
          <a:lstStyle/>
          <a:p>
            <a:r>
              <a:rPr lang="en-US" sz="1600" dirty="0" smtClean="0"/>
              <a:t>Gondi et al. Preservation </a:t>
            </a:r>
            <a:r>
              <a:rPr lang="en-US" sz="1600" dirty="0"/>
              <a:t>of memory with conformal avoidance of the hippocampal neural stem-cell compartment during whole-brain radiotherapy for brain metastases (RTOG 0933): </a:t>
            </a:r>
            <a:r>
              <a:rPr lang="en-US" sz="1600" dirty="0" smtClean="0"/>
              <a:t>A </a:t>
            </a:r>
            <a:r>
              <a:rPr lang="en-US" sz="1600" dirty="0"/>
              <a:t>phase II multi-institutional trial</a:t>
            </a:r>
            <a:r>
              <a:rPr lang="en-US" sz="1600" dirty="0" smtClean="0"/>
              <a:t>.</a:t>
            </a:r>
            <a:r>
              <a:rPr lang="it-IT" sz="1600" dirty="0"/>
              <a:t> </a:t>
            </a:r>
            <a:endParaRPr lang="it-IT" sz="1600" dirty="0" smtClean="0"/>
          </a:p>
          <a:p>
            <a:r>
              <a:rPr lang="it-IT" sz="1600" i="1" dirty="0" err="1" smtClean="0"/>
              <a:t>J</a:t>
            </a:r>
            <a:r>
              <a:rPr lang="it-IT" sz="1600" i="1" dirty="0" smtClean="0"/>
              <a:t> </a:t>
            </a:r>
            <a:r>
              <a:rPr lang="it-IT" sz="1600" i="1" dirty="0"/>
              <a:t>Clin Oncol</a:t>
            </a:r>
            <a:r>
              <a:rPr lang="it-IT" sz="1600" dirty="0"/>
              <a:t>. </a:t>
            </a:r>
            <a:r>
              <a:rPr lang="it-IT" sz="1600" dirty="0" smtClean="0"/>
              <a:t>2014;32(34</a:t>
            </a:r>
            <a:r>
              <a:rPr lang="it-IT" sz="1600" dirty="0"/>
              <a:t>):</a:t>
            </a:r>
            <a:r>
              <a:rPr lang="it-IT" sz="1600" dirty="0" smtClean="0"/>
              <a:t>3810-6.</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573" y="2470171"/>
            <a:ext cx="4151899" cy="2396671"/>
          </a:xfrm>
          <a:prstGeom prst="rect">
            <a:avLst/>
          </a:prstGeom>
        </p:spPr>
      </p:pic>
      <p:sp>
        <p:nvSpPr>
          <p:cNvPr id="8" name="Rectangle 7"/>
          <p:cNvSpPr/>
          <p:nvPr/>
        </p:nvSpPr>
        <p:spPr>
          <a:xfrm>
            <a:off x="4640652" y="2008506"/>
            <a:ext cx="4572000" cy="461665"/>
          </a:xfrm>
          <a:prstGeom prst="rect">
            <a:avLst/>
          </a:prstGeom>
        </p:spPr>
        <p:txBody>
          <a:bodyPr wrap="square">
            <a:spAutoFit/>
          </a:bodyPr>
          <a:lstStyle/>
          <a:p>
            <a:r>
              <a:rPr lang="en-US" sz="1200" b="1" dirty="0"/>
              <a:t>Hopkins Verbal Learning Test (HVLT) scores </a:t>
            </a:r>
            <a:r>
              <a:rPr lang="en-US" sz="1200" b="1" dirty="0" smtClean="0"/>
              <a:t>sig. improved over historical controls for </a:t>
            </a:r>
            <a:r>
              <a:rPr lang="en-US" sz="1200" b="1" dirty="0"/>
              <a:t>50 </a:t>
            </a:r>
            <a:r>
              <a:rPr lang="en-US" sz="1200" b="1" dirty="0" smtClean="0"/>
              <a:t>pts </a:t>
            </a:r>
            <a:r>
              <a:rPr lang="en-US" sz="1200" b="1" dirty="0"/>
              <a:t>alive at 6 </a:t>
            </a:r>
            <a:r>
              <a:rPr lang="en-US" sz="1200" b="1" dirty="0" smtClean="0"/>
              <a:t>mos.</a:t>
            </a:r>
            <a:endParaRPr lang="en-US" sz="1200" b="1" dirty="0"/>
          </a:p>
        </p:txBody>
      </p:sp>
      <p:sp>
        <p:nvSpPr>
          <p:cNvPr id="9" name="Rectangle 8"/>
          <p:cNvSpPr/>
          <p:nvPr/>
        </p:nvSpPr>
        <p:spPr>
          <a:xfrm>
            <a:off x="4286251" y="4984004"/>
            <a:ext cx="4809352" cy="2062103"/>
          </a:xfrm>
          <a:prstGeom prst="rect">
            <a:avLst/>
          </a:prstGeom>
        </p:spPr>
        <p:txBody>
          <a:bodyPr wrap="square">
            <a:spAutoFit/>
          </a:bodyPr>
          <a:lstStyle/>
          <a:p>
            <a:pPr marL="127000" indent="-127000">
              <a:buFont typeface="Arial" panose="020B0604020202020204" pitchFamily="34" charset="0"/>
              <a:buChar char="•"/>
            </a:pPr>
            <a:r>
              <a:rPr lang="en-US" sz="1400" dirty="0" smtClean="0"/>
              <a:t>HA-WBRT (IMRT) </a:t>
            </a:r>
            <a:r>
              <a:rPr lang="en-US" sz="1400" dirty="0"/>
              <a:t>for </a:t>
            </a:r>
            <a:r>
              <a:rPr lang="en-US" sz="1400" dirty="0" smtClean="0"/>
              <a:t>pts </a:t>
            </a:r>
            <a:r>
              <a:rPr lang="en-US" sz="1400" dirty="0"/>
              <a:t>with brain </a:t>
            </a:r>
            <a:r>
              <a:rPr lang="en-US" sz="1400" dirty="0" err="1" smtClean="0"/>
              <a:t>mets</a:t>
            </a:r>
            <a:r>
              <a:rPr lang="en-US" sz="1400" dirty="0" smtClean="0"/>
              <a:t> associated </a:t>
            </a:r>
            <a:r>
              <a:rPr lang="en-US" sz="1400" dirty="0"/>
              <a:t>with </a:t>
            </a:r>
            <a:r>
              <a:rPr lang="en-US" sz="1400" dirty="0" smtClean="0"/>
              <a:t>sig. prevention </a:t>
            </a:r>
            <a:r>
              <a:rPr lang="en-US" sz="1400" dirty="0"/>
              <a:t>of HVLT-R DR decline, compared </a:t>
            </a:r>
            <a:r>
              <a:rPr lang="en-US" sz="1400" dirty="0" smtClean="0"/>
              <a:t>with </a:t>
            </a:r>
            <a:r>
              <a:rPr lang="en-US" sz="1400" dirty="0" err="1"/>
              <a:t>prespecified</a:t>
            </a:r>
            <a:r>
              <a:rPr lang="en-US" sz="1400" dirty="0"/>
              <a:t> historical </a:t>
            </a:r>
            <a:r>
              <a:rPr lang="en-US" sz="1400" dirty="0" smtClean="0"/>
              <a:t>controls of WBRT </a:t>
            </a:r>
            <a:r>
              <a:rPr lang="en-US" sz="1400" dirty="0"/>
              <a:t>without </a:t>
            </a:r>
            <a:r>
              <a:rPr lang="en-US" sz="1400" dirty="0" smtClean="0"/>
              <a:t>HA</a:t>
            </a:r>
          </a:p>
          <a:p>
            <a:pPr marL="127000" indent="-127000">
              <a:buFont typeface="Arial" panose="020B0604020202020204" pitchFamily="34" charset="0"/>
              <a:buChar char="•"/>
            </a:pPr>
            <a:r>
              <a:rPr lang="en-US" sz="1400" dirty="0" smtClean="0"/>
              <a:t>FACT-BR </a:t>
            </a:r>
            <a:r>
              <a:rPr lang="en-US" sz="1400" dirty="0"/>
              <a:t>emotional well being improved over time (P = .042</a:t>
            </a:r>
            <a:r>
              <a:rPr lang="en-US" sz="1400" dirty="0" smtClean="0"/>
              <a:t>). Other FACT-BR domains </a:t>
            </a:r>
            <a:r>
              <a:rPr lang="en-US" sz="1400" dirty="0"/>
              <a:t>and ADL scores remained stable</a:t>
            </a:r>
            <a:r>
              <a:rPr lang="en-US" sz="1400" dirty="0" smtClean="0"/>
              <a:t>.</a:t>
            </a:r>
          </a:p>
          <a:p>
            <a:pPr marL="127000" indent="-127000">
              <a:buFont typeface="Arial" panose="020B0604020202020204" pitchFamily="34" charset="0"/>
              <a:buChar char="•"/>
            </a:pPr>
            <a:r>
              <a:rPr lang="en-US" sz="1400" dirty="0"/>
              <a:t>O</a:t>
            </a:r>
            <a:r>
              <a:rPr lang="en-US" sz="1400" dirty="0" smtClean="0"/>
              <a:t>nly 4.5% </a:t>
            </a:r>
            <a:r>
              <a:rPr lang="en-US" sz="1400" dirty="0"/>
              <a:t>experienced progression in the hippocampal avoidance area </a:t>
            </a:r>
            <a:r>
              <a:rPr lang="en-US" sz="1400" dirty="0" smtClean="0"/>
              <a:t>vs, historic 8.6%</a:t>
            </a:r>
            <a:endParaRPr lang="en-US" sz="1400" dirty="0"/>
          </a:p>
          <a:p>
            <a:pPr marL="285750" indent="-285750">
              <a:buFont typeface="Arial" panose="020B0604020202020204" pitchFamily="34" charset="0"/>
              <a:buChar char="•"/>
            </a:pPr>
            <a:endParaRPr lang="en-US" sz="1600" dirty="0"/>
          </a:p>
        </p:txBody>
      </p:sp>
      <p:sp>
        <p:nvSpPr>
          <p:cNvPr id="10" name="Cross 9"/>
          <p:cNvSpPr/>
          <p:nvPr/>
        </p:nvSpPr>
        <p:spPr>
          <a:xfrm>
            <a:off x="4235075" y="2996382"/>
            <a:ext cx="532498" cy="551112"/>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11" name="Title 1"/>
          <p:cNvSpPr txBox="1">
            <a:spLocks/>
          </p:cNvSpPr>
          <p:nvPr/>
        </p:nvSpPr>
        <p:spPr bwMode="auto">
          <a:xfrm>
            <a:off x="1218374" y="120401"/>
            <a:ext cx="65659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b="1" dirty="0" smtClean="0">
                <a:solidFill>
                  <a:srgbClr val="A20000"/>
                </a:solidFill>
              </a:rPr>
              <a:t>Examples of NCORP Outcomes</a:t>
            </a:r>
            <a:endParaRPr lang="en-US" altLang="en-US" sz="2400" dirty="0">
              <a:solidFill>
                <a:srgbClr val="A20000"/>
              </a:solidFill>
            </a:endParaRPr>
          </a:p>
        </p:txBody>
      </p:sp>
    </p:spTree>
    <p:extLst>
      <p:ext uri="{BB962C8B-B14F-4D97-AF65-F5344CB8AC3E}">
        <p14:creationId xmlns:p14="http://schemas.microsoft.com/office/powerpoint/2010/main" val="26667995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122237"/>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3600" b="0" i="0" u="none" strike="noStrike" cap="none" baseline="0" dirty="0" smtClean="0">
                <a:solidFill>
                  <a:schemeClr val="dk1"/>
                </a:solidFill>
                <a:effectLst>
                  <a:outerShdw blurRad="50800" dist="38100" dir="5400000" algn="t" rotWithShape="0">
                    <a:prstClr val="black">
                      <a:alpha val="40000"/>
                    </a:prstClr>
                  </a:outerShdw>
                </a:effectLst>
              </a:rPr>
              <a:t>Translational Science Committees</a:t>
            </a:r>
            <a:endParaRPr lang="en-US" sz="3600" b="0" i="0" u="none" strike="noStrike" cap="none" baseline="0" dirty="0">
              <a:solidFill>
                <a:schemeClr val="dk1"/>
              </a:solidFill>
              <a:effectLst>
                <a:outerShdw blurRad="50800" dist="38100" dir="5400000" algn="t" rotWithShape="0">
                  <a:prstClr val="black">
                    <a:alpha val="40000"/>
                  </a:prstClr>
                </a:outerShdw>
              </a:effectLst>
            </a:endParaRPr>
          </a:p>
        </p:txBody>
      </p:sp>
      <p:sp>
        <p:nvSpPr>
          <p:cNvPr id="7" name="TextBox 6"/>
          <p:cNvSpPr txBox="1"/>
          <p:nvPr/>
        </p:nvSpPr>
        <p:spPr>
          <a:xfrm>
            <a:off x="152400" y="129540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Brain</a:t>
            </a:r>
            <a:endParaRPr lang="en-US" sz="10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900" kern="1200" dirty="0">
                <a:solidFill>
                  <a:srgbClr val="FFFFFF"/>
                </a:solidFill>
                <a:ea typeface="Times New Roman"/>
                <a:cs typeface="Arial" panose="020B0604020202020204" pitchFamily="34" charset="0"/>
              </a:rPr>
              <a:t>Vice </a:t>
            </a:r>
            <a:r>
              <a:rPr lang="en-US" sz="900" kern="1200" dirty="0" smtClean="0">
                <a:solidFill>
                  <a:srgbClr val="FFFFFF"/>
                </a:solidFill>
                <a:ea typeface="Times New Roman"/>
                <a:cs typeface="Arial" panose="020B0604020202020204" pitchFamily="34" charset="0"/>
              </a:rPr>
              <a:t>Chair-TS: Arnab </a:t>
            </a:r>
            <a:r>
              <a:rPr lang="en-US" sz="900" kern="1200" dirty="0" err="1" smtClean="0">
                <a:solidFill>
                  <a:srgbClr val="FFFFFF"/>
                </a:solidFill>
                <a:ea typeface="Times New Roman"/>
                <a:cs typeface="Arial" panose="020B0604020202020204" pitchFamily="34" charset="0"/>
              </a:rPr>
              <a:t>Chakravarti</a:t>
            </a:r>
            <a:r>
              <a:rPr lang="en-US" sz="900" kern="1200" dirty="0" smtClean="0">
                <a:solidFill>
                  <a:srgbClr val="FFFFFF"/>
                </a:solidFill>
                <a:ea typeface="Times New Roman"/>
                <a:cs typeface="Arial" panose="020B0604020202020204" pitchFamily="34" charset="0"/>
              </a:rPr>
              <a:t>, MD</a:t>
            </a:r>
            <a:endParaRPr lang="en-US" sz="9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endParaRPr lang="en-US" sz="10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000" kern="1200" dirty="0">
                <a:solidFill>
                  <a:srgbClr val="FFFFFF"/>
                </a:solidFill>
                <a:ea typeface="Times New Roman"/>
                <a:cs typeface="Arial" panose="020B0604020202020204" pitchFamily="34" charset="0"/>
              </a:rPr>
              <a:t>Workshop: </a:t>
            </a:r>
            <a:r>
              <a:rPr lang="en-US" sz="1000" kern="1200" dirty="0" smtClean="0">
                <a:solidFill>
                  <a:srgbClr val="FFFFFF"/>
                </a:solidFill>
                <a:ea typeface="Times New Roman"/>
                <a:cs typeface="Arial" panose="020B0604020202020204" pitchFamily="34" charset="0"/>
              </a:rPr>
              <a:t>Fri, 7/13, 8-10:30am</a:t>
            </a:r>
            <a:endParaRPr lang="en-US" sz="1000" kern="1200" dirty="0">
              <a:solidFill>
                <a:prstClr val="black"/>
              </a:solidFill>
              <a:ea typeface="Times New Roman"/>
              <a:cs typeface="Arial" panose="020B0604020202020204" pitchFamily="34" charset="0"/>
            </a:endParaRPr>
          </a:p>
          <a:p>
            <a:pPr algn="ct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sp>
        <p:nvSpPr>
          <p:cNvPr id="8" name="TextBox 7"/>
          <p:cNvSpPr txBox="1"/>
          <p:nvPr/>
        </p:nvSpPr>
        <p:spPr>
          <a:xfrm>
            <a:off x="152400" y="295656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GYN</a:t>
            </a:r>
          </a:p>
          <a:p>
            <a:pPr algn="ctr"/>
            <a:r>
              <a:rPr lang="en-US" sz="900" kern="1200" dirty="0">
                <a:solidFill>
                  <a:srgbClr val="FFFFFF"/>
                </a:solidFill>
                <a:ea typeface="Times New Roman"/>
                <a:cs typeface="Arial" panose="020B0604020202020204" pitchFamily="34" charset="0"/>
              </a:rPr>
              <a:t>Vice Chair-TS: </a:t>
            </a:r>
            <a:r>
              <a:rPr lang="en-US" sz="900" kern="1200" dirty="0" smtClean="0">
                <a:solidFill>
                  <a:srgbClr val="FFFFFF"/>
                </a:solidFill>
                <a:ea typeface="Times New Roman"/>
                <a:cs typeface="Arial" panose="020B0604020202020204" pitchFamily="34" charset="0"/>
              </a:rPr>
              <a:t>Heather Lankes, PhD, MPH</a:t>
            </a:r>
            <a:endParaRPr lang="en-US" sz="9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endParaRPr lang="en-US" sz="10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000" kern="1200" dirty="0">
                <a:solidFill>
                  <a:srgbClr val="FFFFFF"/>
                </a:solidFill>
                <a:ea typeface="Times New Roman"/>
                <a:cs typeface="Arial" panose="020B0604020202020204" pitchFamily="34" charset="0"/>
              </a:rPr>
              <a:t>Workshop: Fri, </a:t>
            </a:r>
            <a:r>
              <a:rPr lang="en-US" sz="1000" kern="1200" dirty="0" smtClean="0">
                <a:solidFill>
                  <a:srgbClr val="FFFFFF"/>
                </a:solidFill>
                <a:ea typeface="Times New Roman"/>
                <a:cs typeface="Arial" panose="020B0604020202020204" pitchFamily="34" charset="0"/>
              </a:rPr>
              <a:t>7/13, 10:30-12pm</a:t>
            </a:r>
            <a:endParaRPr lang="en-US" sz="1000" kern="1200" dirty="0">
              <a:solidFill>
                <a:prstClr val="black"/>
              </a:solidFill>
              <a:ea typeface="Times New Roman"/>
              <a:cs typeface="Arial" panose="020B0604020202020204" pitchFamily="34" charset="0"/>
            </a:endParaRPr>
          </a:p>
        </p:txBody>
      </p:sp>
      <p:sp>
        <p:nvSpPr>
          <p:cNvPr id="9" name="TextBox 8"/>
          <p:cNvSpPr txBox="1"/>
          <p:nvPr/>
        </p:nvSpPr>
        <p:spPr>
          <a:xfrm>
            <a:off x="1219200" y="472440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Head &amp; Neck</a:t>
            </a:r>
          </a:p>
          <a:p>
            <a:pPr algn="ctr"/>
            <a:r>
              <a:rPr lang="en-US" sz="900" kern="1200" dirty="0">
                <a:solidFill>
                  <a:srgbClr val="FFFFFF"/>
                </a:solidFill>
                <a:ea typeface="Times New Roman"/>
                <a:cs typeface="Arial" panose="020B0604020202020204" pitchFamily="34" charset="0"/>
              </a:rPr>
              <a:t>Vice Chair-TS: </a:t>
            </a:r>
            <a:r>
              <a:rPr lang="en-US" sz="900" kern="1200" dirty="0" smtClean="0">
                <a:solidFill>
                  <a:srgbClr val="FFFFFF"/>
                </a:solidFill>
                <a:ea typeface="Times New Roman"/>
                <a:cs typeface="Arial" panose="020B0604020202020204" pitchFamily="34" charset="0"/>
              </a:rPr>
              <a:t>Nail Hayes, MD, MPH</a:t>
            </a:r>
            <a:endParaRPr lang="en-US" sz="9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endParaRPr lang="en-US" sz="10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000" kern="1200" dirty="0">
                <a:solidFill>
                  <a:srgbClr val="FFFFFF"/>
                </a:solidFill>
                <a:ea typeface="Times New Roman"/>
                <a:cs typeface="Arial" panose="020B0604020202020204" pitchFamily="34" charset="0"/>
              </a:rPr>
              <a:t>Workshop: Fri, 7/13, </a:t>
            </a:r>
            <a:r>
              <a:rPr lang="en-US" sz="1000" kern="1200" dirty="0" smtClean="0">
                <a:solidFill>
                  <a:srgbClr val="FFFFFF"/>
                </a:solidFill>
                <a:ea typeface="Times New Roman"/>
                <a:cs typeface="Arial" panose="020B0604020202020204" pitchFamily="34" charset="0"/>
              </a:rPr>
              <a:t>2-3pm</a:t>
            </a: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sp>
        <p:nvSpPr>
          <p:cNvPr id="10" name="TextBox 9"/>
          <p:cNvSpPr txBox="1"/>
          <p:nvPr/>
        </p:nvSpPr>
        <p:spPr>
          <a:xfrm>
            <a:off x="3200400" y="2819400"/>
            <a:ext cx="2743200" cy="1371600"/>
          </a:xfrm>
          <a:prstGeom prst="rect">
            <a:avLst/>
          </a:prstGeom>
          <a:solidFill>
            <a:srgbClr val="960032"/>
          </a:solidFill>
          <a:ln>
            <a:solidFill>
              <a:srgbClr val="990033"/>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Translational Science</a:t>
            </a:r>
          </a:p>
          <a:p>
            <a:pPr algn="ctr"/>
            <a:endParaRPr lang="en-US" sz="1000" b="1" kern="1200" dirty="0" smtClean="0">
              <a:solidFill>
                <a:srgbClr val="FFFFFF"/>
              </a:solidFill>
              <a:ea typeface="Times New Roman"/>
              <a:cs typeface="Arial" panose="020B0604020202020204" pitchFamily="34" charset="0"/>
            </a:endParaRPr>
          </a:p>
          <a:p>
            <a:pPr algn="ctr"/>
            <a:r>
              <a:rPr lang="en-US" sz="900" kern="1200" dirty="0" smtClean="0">
                <a:solidFill>
                  <a:srgbClr val="FFFFFF"/>
                </a:solidFill>
                <a:ea typeface="Times New Roman"/>
                <a:cs typeface="Arial" panose="020B0604020202020204" pitchFamily="34" charset="0"/>
              </a:rPr>
              <a:t>Chair: Michael Birrer, MD, PhD</a:t>
            </a:r>
          </a:p>
          <a:p>
            <a:pPr algn="ctr"/>
            <a:r>
              <a:rPr lang="en-US" sz="900" kern="1200" dirty="0" smtClean="0">
                <a:solidFill>
                  <a:srgbClr val="FFFFFF"/>
                </a:solidFill>
                <a:ea typeface="Times New Roman"/>
                <a:cs typeface="Arial" panose="020B0604020202020204" pitchFamily="34" charset="0"/>
              </a:rPr>
              <a:t>Vice Chair: Adam Dicker, MD, PhD</a:t>
            </a:r>
          </a:p>
          <a:p>
            <a:pPr algn="ctr"/>
            <a:r>
              <a:rPr lang="en-US" sz="900" kern="1200" dirty="0" smtClean="0">
                <a:solidFill>
                  <a:srgbClr val="FFFFFF"/>
                </a:solidFill>
                <a:ea typeface="Times New Roman"/>
                <a:cs typeface="Arial" panose="020B0604020202020204" pitchFamily="34" charset="0"/>
              </a:rPr>
              <a:t>Vice Chair: Matthew Ellis, BSc, MB, </a:t>
            </a:r>
            <a:r>
              <a:rPr lang="en-US" sz="900" kern="1200" dirty="0" err="1" smtClean="0">
                <a:solidFill>
                  <a:srgbClr val="FFFFFF"/>
                </a:solidFill>
                <a:ea typeface="Times New Roman"/>
                <a:cs typeface="Arial" panose="020B0604020202020204" pitchFamily="34" charset="0"/>
              </a:rPr>
              <a:t>BChir</a:t>
            </a:r>
            <a:r>
              <a:rPr lang="en-US" sz="900" kern="1200" dirty="0" smtClean="0">
                <a:solidFill>
                  <a:srgbClr val="FFFFFF"/>
                </a:solidFill>
                <a:ea typeface="Times New Roman"/>
                <a:cs typeface="Arial" panose="020B0604020202020204" pitchFamily="34" charset="0"/>
              </a:rPr>
              <a:t>, PhD</a:t>
            </a:r>
          </a:p>
          <a:p>
            <a:pPr algn="ctr"/>
            <a:endParaRPr lang="en-US" sz="1000" kern="1200" dirty="0">
              <a:solidFill>
                <a:srgbClr val="FFFFFF"/>
              </a:solidFill>
              <a:ea typeface="Times New Roman"/>
              <a:cs typeface="Arial" panose="020B0604020202020204" pitchFamily="34" charset="0"/>
            </a:endParaRPr>
          </a:p>
          <a:p>
            <a:pPr algn="ctr"/>
            <a:r>
              <a:rPr lang="en-US" sz="1000" kern="1200" dirty="0" smtClean="0">
                <a:solidFill>
                  <a:srgbClr val="FFFFFF"/>
                </a:solidFill>
                <a:ea typeface="Times New Roman"/>
                <a:cs typeface="Arial" panose="020B0604020202020204" pitchFamily="34" charset="0"/>
              </a:rPr>
              <a:t>Workshop: Thurs, 7/12, 6:30-8pm</a:t>
            </a:r>
            <a:endParaRPr lang="en-US" sz="1000" kern="1200" dirty="0">
              <a:solidFill>
                <a:prstClr val="black"/>
              </a:solidFill>
              <a:ea typeface="Times New Roman"/>
              <a:cs typeface="Arial" panose="020B0604020202020204" pitchFamily="34" charset="0"/>
            </a:endParaRPr>
          </a:p>
        </p:txBody>
      </p:sp>
      <p:sp>
        <p:nvSpPr>
          <p:cNvPr id="11" name="TextBox 10"/>
          <p:cNvSpPr txBox="1"/>
          <p:nvPr/>
        </p:nvSpPr>
        <p:spPr>
          <a:xfrm>
            <a:off x="3108960" y="1066800"/>
            <a:ext cx="292608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Breast</a:t>
            </a:r>
          </a:p>
          <a:p>
            <a:pPr algn="ctr"/>
            <a:r>
              <a:rPr lang="en-US" sz="900" kern="1200" dirty="0" smtClean="0">
                <a:solidFill>
                  <a:srgbClr val="FFFFFF"/>
                </a:solidFill>
                <a:ea typeface="Times New Roman"/>
                <a:cs typeface="Arial" panose="020B0604020202020204" pitchFamily="34" charset="0"/>
              </a:rPr>
              <a:t>Vice Chair-TS: Matthew Ellis, BSc, MB, </a:t>
            </a:r>
            <a:r>
              <a:rPr lang="en-US" sz="900" kern="1200" dirty="0" err="1" smtClean="0">
                <a:solidFill>
                  <a:srgbClr val="FFFFFF"/>
                </a:solidFill>
                <a:ea typeface="Times New Roman"/>
                <a:cs typeface="Arial" panose="020B0604020202020204" pitchFamily="34" charset="0"/>
              </a:rPr>
              <a:t>Bchir</a:t>
            </a:r>
            <a:r>
              <a:rPr lang="en-US" sz="900" kern="1200" dirty="0" smtClean="0">
                <a:solidFill>
                  <a:srgbClr val="FFFFFF"/>
                </a:solidFill>
                <a:ea typeface="Times New Roman"/>
                <a:cs typeface="Arial" panose="020B0604020202020204" pitchFamily="34" charset="0"/>
              </a:rPr>
              <a:t>, PhD</a:t>
            </a:r>
          </a:p>
          <a:p>
            <a:pPr algn="ctr"/>
            <a:endParaRPr lang="en-US" sz="950" kern="1200" dirty="0" smtClean="0">
              <a:solidFill>
                <a:srgbClr val="FFFFFF"/>
              </a:solidFill>
              <a:ea typeface="Times New Roman"/>
              <a:cs typeface="Arial" panose="020B0604020202020204" pitchFamily="34" charset="0"/>
            </a:endParaRPr>
          </a:p>
          <a:p>
            <a:pPr algn="ctr"/>
            <a:r>
              <a:rPr lang="en-US" sz="1000" kern="1200" dirty="0" smtClean="0">
                <a:solidFill>
                  <a:srgbClr val="FFFFFF"/>
                </a:solidFill>
                <a:ea typeface="Times New Roman"/>
                <a:cs typeface="Arial" panose="020B0604020202020204" pitchFamily="34" charset="0"/>
              </a:rPr>
              <a:t>Workshop</a:t>
            </a:r>
            <a:r>
              <a:rPr lang="en-US" sz="1000" kern="1200" dirty="0">
                <a:solidFill>
                  <a:srgbClr val="FFFFFF"/>
                </a:solidFill>
                <a:ea typeface="Times New Roman"/>
                <a:cs typeface="Arial" panose="020B0604020202020204" pitchFamily="34" charset="0"/>
              </a:rPr>
              <a:t>: Fri, 7/13, </a:t>
            </a:r>
            <a:r>
              <a:rPr lang="en-US" sz="1000" kern="1200" dirty="0" smtClean="0">
                <a:solidFill>
                  <a:srgbClr val="FFFFFF"/>
                </a:solidFill>
                <a:ea typeface="Times New Roman"/>
                <a:cs typeface="Arial" panose="020B0604020202020204" pitchFamily="34" charset="0"/>
              </a:rPr>
              <a:t>2-3:30pm</a:t>
            </a: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sp>
        <p:nvSpPr>
          <p:cNvPr id="12" name="TextBox 11"/>
          <p:cNvSpPr txBox="1"/>
          <p:nvPr/>
        </p:nvSpPr>
        <p:spPr>
          <a:xfrm>
            <a:off x="6591300" y="295656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GU</a:t>
            </a:r>
          </a:p>
          <a:p>
            <a:pPr algn="ctr"/>
            <a:r>
              <a:rPr lang="en-US" sz="900" kern="1200" dirty="0">
                <a:solidFill>
                  <a:srgbClr val="FFFFFF"/>
                </a:solidFill>
                <a:ea typeface="Times New Roman"/>
                <a:cs typeface="Arial" panose="020B0604020202020204" pitchFamily="34" charset="0"/>
              </a:rPr>
              <a:t>Vice Chair-TS: </a:t>
            </a:r>
            <a:r>
              <a:rPr lang="en-US" sz="900" kern="1200" dirty="0" smtClean="0">
                <a:solidFill>
                  <a:srgbClr val="FFFFFF"/>
                </a:solidFill>
                <a:ea typeface="Times New Roman"/>
                <a:cs typeface="Arial" panose="020B0604020202020204" pitchFamily="34" charset="0"/>
              </a:rPr>
              <a:t>Alan Pollack, MD, PhD</a:t>
            </a:r>
            <a:endParaRPr lang="en-US" sz="9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endParaRPr lang="en-US" sz="10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000" kern="1200" dirty="0">
                <a:solidFill>
                  <a:srgbClr val="FFFFFF"/>
                </a:solidFill>
                <a:ea typeface="Times New Roman"/>
                <a:cs typeface="Arial" panose="020B0604020202020204" pitchFamily="34" charset="0"/>
              </a:rPr>
              <a:t>Workshop: Fri, 7/13, </a:t>
            </a:r>
            <a:r>
              <a:rPr lang="en-US" sz="1000" kern="1200" dirty="0" smtClean="0">
                <a:solidFill>
                  <a:srgbClr val="FFFFFF"/>
                </a:solidFill>
                <a:ea typeface="Times New Roman"/>
                <a:cs typeface="Arial" panose="020B0604020202020204" pitchFamily="34" charset="0"/>
              </a:rPr>
              <a:t>2-4pm</a:t>
            </a: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sp>
        <p:nvSpPr>
          <p:cNvPr id="13" name="TextBox 12"/>
          <p:cNvSpPr txBox="1"/>
          <p:nvPr/>
        </p:nvSpPr>
        <p:spPr>
          <a:xfrm>
            <a:off x="5562600" y="472440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Lung</a:t>
            </a:r>
          </a:p>
          <a:p>
            <a:pPr algn="ctr"/>
            <a:r>
              <a:rPr lang="en-US" sz="900" kern="1200" dirty="0" smtClean="0">
                <a:solidFill>
                  <a:srgbClr val="FFFFFF"/>
                </a:solidFill>
                <a:ea typeface="Times New Roman"/>
                <a:cs typeface="Arial" panose="020B0604020202020204" pitchFamily="34" charset="0"/>
              </a:rPr>
              <a:t>Vice </a:t>
            </a:r>
            <a:r>
              <a:rPr lang="en-US" sz="900" kern="1200" dirty="0">
                <a:solidFill>
                  <a:srgbClr val="FFFFFF"/>
                </a:solidFill>
                <a:ea typeface="Times New Roman"/>
                <a:cs typeface="Arial" panose="020B0604020202020204" pitchFamily="34" charset="0"/>
              </a:rPr>
              <a:t>Chair-TS: </a:t>
            </a:r>
            <a:r>
              <a:rPr lang="en-US" sz="900" kern="1200" dirty="0" smtClean="0">
                <a:solidFill>
                  <a:srgbClr val="FFFFFF"/>
                </a:solidFill>
                <a:ea typeface="Times New Roman"/>
                <a:cs typeface="Arial" panose="020B0604020202020204" pitchFamily="34" charset="0"/>
              </a:rPr>
              <a:t>Bo Lu, MD, PhD</a:t>
            </a:r>
            <a:endParaRPr lang="en-US" sz="9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endParaRPr lang="en-US" sz="1000" kern="1200" dirty="0">
              <a:solidFill>
                <a:srgbClr val="FFFFFF"/>
              </a:solidFill>
              <a:ea typeface="Times New Roman"/>
              <a:cs typeface="Arial" panose="020B0604020202020204" pitchFamily="34" charset="0"/>
            </a:endParaRPr>
          </a:p>
          <a:p>
            <a:pPr algn="ctr"/>
            <a:r>
              <a:rPr lang="en-US" sz="1000" kern="1200" dirty="0" smtClean="0">
                <a:solidFill>
                  <a:srgbClr val="FFFFFF"/>
                </a:solidFill>
                <a:ea typeface="Times New Roman"/>
                <a:cs typeface="Arial" panose="020B0604020202020204" pitchFamily="34" charset="0"/>
              </a:rPr>
              <a:t>Workshop</a:t>
            </a:r>
            <a:r>
              <a:rPr lang="en-US" sz="1000" kern="1200" dirty="0">
                <a:solidFill>
                  <a:srgbClr val="FFFFFF"/>
                </a:solidFill>
                <a:ea typeface="Times New Roman"/>
                <a:cs typeface="Arial" panose="020B0604020202020204" pitchFamily="34" charset="0"/>
              </a:rPr>
              <a:t>: Fri, 7/13, </a:t>
            </a:r>
            <a:r>
              <a:rPr lang="en-US" sz="1000" kern="1200" dirty="0" smtClean="0">
                <a:solidFill>
                  <a:srgbClr val="FFFFFF"/>
                </a:solidFill>
                <a:ea typeface="Times New Roman"/>
                <a:cs typeface="Arial" panose="020B0604020202020204" pitchFamily="34" charset="0"/>
              </a:rPr>
              <a:t>4-6pm</a:t>
            </a: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sp>
        <p:nvSpPr>
          <p:cNvPr id="14" name="TextBox 13"/>
          <p:cNvSpPr txBox="1"/>
          <p:nvPr/>
        </p:nvSpPr>
        <p:spPr>
          <a:xfrm>
            <a:off x="6591300" y="1295400"/>
            <a:ext cx="2377440" cy="1097280"/>
          </a:xfrm>
          <a:prstGeom prst="rect">
            <a:avLst/>
          </a:prstGeom>
          <a:solidFill>
            <a:srgbClr val="960032"/>
          </a:solidFill>
          <a:ln>
            <a:solidFill>
              <a:schemeClr val="accent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rPr>
              <a:t>GI</a:t>
            </a:r>
          </a:p>
          <a:p>
            <a:pPr algn="ctr"/>
            <a:r>
              <a:rPr lang="en-US" sz="850" kern="1200" dirty="0">
                <a:solidFill>
                  <a:srgbClr val="FFFFFF"/>
                </a:solidFill>
                <a:ea typeface="Times New Roman"/>
                <a:cs typeface="Arial" panose="020B0604020202020204" pitchFamily="34" charset="0"/>
              </a:rPr>
              <a:t>Vice </a:t>
            </a:r>
            <a:r>
              <a:rPr lang="en-US" sz="850" kern="1200" dirty="0" smtClean="0">
                <a:solidFill>
                  <a:srgbClr val="FFFFFF"/>
                </a:solidFill>
                <a:ea typeface="Times New Roman"/>
                <a:cs typeface="Arial" panose="020B0604020202020204" pitchFamily="34" charset="0"/>
              </a:rPr>
              <a:t>Chair-TS</a:t>
            </a:r>
          </a:p>
          <a:p>
            <a:pPr algn="ctr"/>
            <a:r>
              <a:rPr lang="en-US" sz="850" kern="1200" dirty="0" smtClean="0">
                <a:solidFill>
                  <a:srgbClr val="FFFFFF"/>
                </a:solidFill>
                <a:ea typeface="Times New Roman"/>
                <a:cs typeface="Arial" panose="020B0604020202020204" pitchFamily="34" charset="0"/>
              </a:rPr>
              <a:t>Colorectal: </a:t>
            </a:r>
            <a:r>
              <a:rPr lang="en-US" sz="850" kern="1200" dirty="0" err="1" smtClean="0">
                <a:solidFill>
                  <a:srgbClr val="FFFFFF"/>
                </a:solidFill>
                <a:ea typeface="Times New Roman"/>
                <a:cs typeface="Arial" panose="020B0604020202020204" pitchFamily="34" charset="0"/>
              </a:rPr>
              <a:t>Tatjana</a:t>
            </a:r>
            <a:r>
              <a:rPr lang="en-US" sz="850" kern="1200" dirty="0" smtClean="0">
                <a:solidFill>
                  <a:srgbClr val="FFFFFF"/>
                </a:solidFill>
                <a:ea typeface="Times New Roman"/>
                <a:cs typeface="Arial" panose="020B0604020202020204" pitchFamily="34" charset="0"/>
              </a:rPr>
              <a:t> </a:t>
            </a:r>
            <a:r>
              <a:rPr lang="en-US" sz="850" kern="1200" dirty="0" err="1" smtClean="0">
                <a:solidFill>
                  <a:srgbClr val="FFFFFF"/>
                </a:solidFill>
                <a:ea typeface="Times New Roman"/>
                <a:cs typeface="Arial" panose="020B0604020202020204" pitchFamily="34" charset="0"/>
              </a:rPr>
              <a:t>Kolevska</a:t>
            </a:r>
            <a:r>
              <a:rPr lang="en-US" sz="850" kern="1200" dirty="0" smtClean="0">
                <a:solidFill>
                  <a:srgbClr val="FFFFFF"/>
                </a:solidFill>
                <a:ea typeface="Times New Roman"/>
                <a:cs typeface="Arial" panose="020B0604020202020204" pitchFamily="34" charset="0"/>
              </a:rPr>
              <a:t>, MD</a:t>
            </a:r>
          </a:p>
          <a:p>
            <a:pPr algn="ctr"/>
            <a:r>
              <a:rPr lang="en-US" sz="850" kern="1200" dirty="0" smtClean="0">
                <a:solidFill>
                  <a:srgbClr val="FFFFFF"/>
                </a:solidFill>
                <a:ea typeface="Times New Roman"/>
                <a:cs typeface="Arial" panose="020B0604020202020204" pitchFamily="34" charset="0"/>
              </a:rPr>
              <a:t>Non-colorectal: Chandan Guha, PhD, MBBS</a:t>
            </a:r>
          </a:p>
          <a:p>
            <a:pPr algn="ctr"/>
            <a:endParaRPr lang="en-US" sz="1000" b="1" kern="1200" dirty="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a:p>
            <a:pPr algn="ctr"/>
            <a:r>
              <a:rPr lang="en-US" sz="1000" kern="1200" dirty="0">
                <a:solidFill>
                  <a:srgbClr val="FFFFFF"/>
                </a:solidFill>
                <a:ea typeface="Times New Roman"/>
                <a:cs typeface="Arial" panose="020B0604020202020204" pitchFamily="34" charset="0"/>
              </a:rPr>
              <a:t>Workshop: </a:t>
            </a:r>
            <a:r>
              <a:rPr lang="en-US" sz="1000" kern="1200" dirty="0" smtClean="0">
                <a:solidFill>
                  <a:srgbClr val="FFFFFF"/>
                </a:solidFill>
                <a:ea typeface="Times New Roman"/>
                <a:cs typeface="Arial" panose="020B0604020202020204" pitchFamily="34" charset="0"/>
              </a:rPr>
              <a:t>Sat, 7/14, 7-9am</a:t>
            </a:r>
            <a:endParaRPr lang="en-US" sz="1600" b="1" kern="1200" dirty="0" smtClean="0">
              <a:solidFill>
                <a:srgbClr val="FFFFFF"/>
              </a:solidFill>
              <a:effectLst>
                <a:outerShdw blurRad="38100" dist="38100" dir="2700000" algn="tl">
                  <a:srgbClr val="000000">
                    <a:alpha val="43137"/>
                  </a:srgbClr>
                </a:outerShdw>
              </a:effectLst>
              <a:ea typeface="Times New Roman"/>
              <a:cs typeface="Arial" panose="020B0604020202020204" pitchFamily="34" charset="0"/>
            </a:endParaRPr>
          </a:p>
        </p:txBody>
      </p:sp>
      <p:cxnSp>
        <p:nvCxnSpPr>
          <p:cNvPr id="15" name="Straight Connector 14"/>
          <p:cNvCxnSpPr/>
          <p:nvPr/>
        </p:nvCxnSpPr>
        <p:spPr>
          <a:xfrm flipH="1">
            <a:off x="2971800" y="4267200"/>
            <a:ext cx="381000" cy="30480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35625" y="3505200"/>
            <a:ext cx="457200" cy="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42210" y="3505200"/>
            <a:ext cx="457200" cy="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5753100" y="4305300"/>
            <a:ext cx="381000" cy="30480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13697" y="2133600"/>
            <a:ext cx="885713" cy="53340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95687" y="2133600"/>
            <a:ext cx="885713" cy="53340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4343400" y="2514600"/>
            <a:ext cx="457200" cy="0"/>
          </a:xfrm>
          <a:prstGeom prst="line">
            <a:avLst/>
          </a:prstGeom>
          <a:ln w="25400">
            <a:solidFill>
              <a:schemeClr val="tx1">
                <a:lumMod val="50000"/>
                <a:lumOff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395434"/>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p:cNvSpPr/>
          <p:nvPr/>
        </p:nvSpPr>
        <p:spPr>
          <a:xfrm>
            <a:off x="190500" y="990600"/>
            <a:ext cx="8763000" cy="4770537"/>
          </a:xfrm>
          <a:prstGeom prst="rect">
            <a:avLst/>
          </a:prstGeom>
        </p:spPr>
        <p:txBody>
          <a:bodyPr wrap="square">
            <a:spAutoFit/>
          </a:bodyPr>
          <a:lstStyle/>
          <a:p>
            <a:r>
              <a:rPr lang="en-US" sz="1600" dirty="0" smtClean="0"/>
              <a:t>NRG Oncology Biospecimen Access</a:t>
            </a:r>
          </a:p>
          <a:p>
            <a:r>
              <a:rPr lang="en-US" sz="1600" dirty="0">
                <a:hlinkClick r:id="rId3"/>
              </a:rPr>
              <a:t>https://</a:t>
            </a:r>
            <a:r>
              <a:rPr lang="en-US" sz="1600" dirty="0" smtClean="0">
                <a:hlinkClick r:id="rId3"/>
              </a:rPr>
              <a:t>www.nrgoncology.org/Scientific-Program/Biospecimen-Access</a:t>
            </a:r>
            <a:endParaRPr lang="en-US" sz="1600" dirty="0" smtClean="0"/>
          </a:p>
          <a:p>
            <a:endParaRPr lang="en-US" sz="1600" dirty="0" smtClean="0"/>
          </a:p>
          <a:p>
            <a:r>
              <a:rPr lang="en-US" sz="1600" dirty="0" smtClean="0"/>
              <a:t>NCTN Navigator</a:t>
            </a:r>
          </a:p>
          <a:p>
            <a:r>
              <a:rPr lang="en-US" sz="1600" dirty="0">
                <a:hlinkClick r:id="rId4"/>
              </a:rPr>
              <a:t>https://</a:t>
            </a:r>
            <a:r>
              <a:rPr lang="en-US" sz="1600" dirty="0" smtClean="0">
                <a:hlinkClick r:id="rId4"/>
              </a:rPr>
              <a:t>navigator.ctsu.org/navigator</a:t>
            </a:r>
            <a:endParaRPr lang="en-US" sz="1600" dirty="0" smtClean="0"/>
          </a:p>
          <a:p>
            <a:endParaRPr lang="en-US" sz="1600" dirty="0"/>
          </a:p>
          <a:p>
            <a:pPr marL="233363" indent="-233363"/>
            <a:r>
              <a:rPr lang="en-US" sz="1600" dirty="0" smtClean="0">
                <a:solidFill>
                  <a:prstClr val="black"/>
                </a:solidFill>
              </a:rPr>
              <a:t>NCTN Navigator Front Door Service (FDS)</a:t>
            </a:r>
          </a:p>
          <a:p>
            <a:pPr marL="233363" indent="-233363"/>
            <a:r>
              <a:rPr lang="en-US" sz="1600" dirty="0" smtClean="0">
                <a:solidFill>
                  <a:prstClr val="black"/>
                </a:solidFill>
                <a:hlinkClick r:id="rId5"/>
              </a:rPr>
              <a:t>navigatorcontact@imsweb.com</a:t>
            </a:r>
            <a:endParaRPr lang="en-US" sz="1600" dirty="0" smtClean="0">
              <a:solidFill>
                <a:prstClr val="black"/>
              </a:solidFill>
            </a:endParaRPr>
          </a:p>
          <a:p>
            <a:pPr marL="233363" indent="-233363"/>
            <a:endParaRPr lang="en-US" sz="1600" dirty="0">
              <a:solidFill>
                <a:prstClr val="black"/>
              </a:solidFill>
            </a:endParaRPr>
          </a:p>
          <a:p>
            <a:pPr marL="233363" indent="-233363"/>
            <a:r>
              <a:rPr lang="en-US" sz="1600" dirty="0" smtClean="0">
                <a:solidFill>
                  <a:prstClr val="black"/>
                </a:solidFill>
              </a:rPr>
              <a:t>NRG </a:t>
            </a:r>
            <a:r>
              <a:rPr lang="en-US" sz="1600" dirty="0">
                <a:solidFill>
                  <a:prstClr val="black"/>
                </a:solidFill>
              </a:rPr>
              <a:t>Navigator Concierges</a:t>
            </a:r>
          </a:p>
          <a:p>
            <a:pPr marL="233363" indent="-233363">
              <a:buFont typeface="Arial" panose="020B0604020202020204" pitchFamily="34" charset="0"/>
              <a:buChar char="•"/>
            </a:pPr>
            <a:r>
              <a:rPr lang="en-US" sz="1600" dirty="0">
                <a:solidFill>
                  <a:prstClr val="black"/>
                </a:solidFill>
              </a:rPr>
              <a:t>Brain, H&amp;N, Non-Colorectal GI, GU, Lung: Sheralee Miller (</a:t>
            </a:r>
            <a:r>
              <a:rPr lang="en-US" sz="1600" dirty="0">
                <a:solidFill>
                  <a:prstClr val="black"/>
                </a:solidFill>
                <a:hlinkClick r:id="rId6"/>
              </a:rPr>
              <a:t>millers@nrgoncology.org</a:t>
            </a:r>
            <a:r>
              <a:rPr lang="en-US" sz="1600" dirty="0">
                <a:solidFill>
                  <a:prstClr val="black"/>
                </a:solidFill>
              </a:rPr>
              <a:t>)</a:t>
            </a:r>
          </a:p>
          <a:p>
            <a:pPr marL="233363" indent="-233363">
              <a:buFont typeface="Arial" panose="020B0604020202020204" pitchFamily="34" charset="0"/>
              <a:buChar char="•"/>
            </a:pPr>
            <a:r>
              <a:rPr lang="en-US" sz="1600" dirty="0">
                <a:solidFill>
                  <a:prstClr val="black"/>
                </a:solidFill>
              </a:rPr>
              <a:t>Breast, Colorectal GI: Teresa Bradley (</a:t>
            </a:r>
            <a:r>
              <a:rPr lang="en-US" sz="1600" dirty="0">
                <a:solidFill>
                  <a:prstClr val="black"/>
                </a:solidFill>
                <a:hlinkClick r:id="rId7"/>
              </a:rPr>
              <a:t>bradleyt@nrgoncology.org</a:t>
            </a:r>
            <a:r>
              <a:rPr lang="en-US" sz="1600" dirty="0">
                <a:solidFill>
                  <a:prstClr val="black"/>
                </a:solidFill>
              </a:rPr>
              <a:t>)</a:t>
            </a:r>
          </a:p>
          <a:p>
            <a:pPr marL="233363" indent="-233363">
              <a:buFont typeface="Arial" panose="020B0604020202020204" pitchFamily="34" charset="0"/>
              <a:buChar char="•"/>
            </a:pPr>
            <a:r>
              <a:rPr lang="en-US" sz="1600" dirty="0">
                <a:solidFill>
                  <a:prstClr val="black"/>
                </a:solidFill>
              </a:rPr>
              <a:t>GYN: Heather Lankes (</a:t>
            </a:r>
            <a:r>
              <a:rPr lang="en-US" sz="1600" dirty="0">
                <a:solidFill>
                  <a:prstClr val="black"/>
                </a:solidFill>
                <a:hlinkClick r:id="rId8"/>
              </a:rPr>
              <a:t>lankesh@nrgoncology.org</a:t>
            </a:r>
            <a:r>
              <a:rPr lang="en-US" sz="1600" dirty="0">
                <a:solidFill>
                  <a:prstClr val="black"/>
                </a:solidFill>
              </a:rPr>
              <a:t>)</a:t>
            </a:r>
          </a:p>
          <a:p>
            <a:endParaRPr lang="en-US" sz="1600" dirty="0" smtClean="0"/>
          </a:p>
          <a:p>
            <a:r>
              <a:rPr lang="en-US" sz="1600" dirty="0" smtClean="0"/>
              <a:t>NCTN CCSC</a:t>
            </a:r>
          </a:p>
          <a:p>
            <a:r>
              <a:rPr lang="en-US" sz="1600" dirty="0">
                <a:hlinkClick r:id="rId9"/>
              </a:rPr>
              <a:t>https://</a:t>
            </a:r>
            <a:r>
              <a:rPr lang="en-US" sz="1600" dirty="0" smtClean="0">
                <a:hlinkClick r:id="rId9"/>
              </a:rPr>
              <a:t>ctep.cancer.gov/initiativesPrograms/nctn_ccsc_overview.htm</a:t>
            </a:r>
            <a:endParaRPr lang="en-US" sz="1600" dirty="0" smtClean="0"/>
          </a:p>
          <a:p>
            <a:endParaRPr lang="en-US" sz="1600" dirty="0"/>
          </a:p>
          <a:p>
            <a:r>
              <a:rPr lang="en-US" sz="1600" dirty="0" smtClean="0"/>
              <a:t>NCTN Banks</a:t>
            </a:r>
          </a:p>
          <a:p>
            <a:r>
              <a:rPr lang="en-US" sz="1600" dirty="0">
                <a:hlinkClick r:id="rId10"/>
              </a:rPr>
              <a:t>https://nctnbanks.cancer.gov</a:t>
            </a:r>
            <a:r>
              <a:rPr lang="en-US" sz="1600" dirty="0" smtClean="0">
                <a:hlinkClick r:id="rId10"/>
              </a:rPr>
              <a:t>/</a:t>
            </a:r>
            <a:endParaRPr lang="en-US" sz="1600" dirty="0" smtClean="0"/>
          </a:p>
        </p:txBody>
      </p:sp>
      <p:sp>
        <p:nvSpPr>
          <p:cNvPr id="5" name="Shape 158"/>
          <p:cNvSpPr txBox="1">
            <a:spLocks noGrp="1"/>
          </p:cNvSpPr>
          <p:nvPr>
            <p:ph type="title"/>
          </p:nvPr>
        </p:nvSpPr>
        <p:spPr>
          <a:xfrm>
            <a:off x="457200" y="0"/>
            <a:ext cx="8229600" cy="822960"/>
          </a:xfrm>
          <a:prstGeom prst="rect">
            <a:avLst/>
          </a:prstGeom>
          <a:noFill/>
          <a:ln>
            <a:noFill/>
          </a:ln>
        </p:spPr>
        <p:txBody>
          <a:bodyPr lIns="91425" tIns="45700" rIns="91425" bIns="45700" anchor="ctr" anchorCtr="1">
            <a:noAutofit/>
          </a:bodyPr>
          <a:lstStyle/>
          <a:p>
            <a:pPr marL="0" marR="0" lvl="0" indent="0" algn="ctr" rtl="0">
              <a:spcBef>
                <a:spcPts val="0"/>
              </a:spcBef>
              <a:buClr>
                <a:schemeClr val="dk1"/>
              </a:buClr>
              <a:buSzPct val="25000"/>
              <a:buFont typeface="Calibri"/>
              <a:buNone/>
            </a:pPr>
            <a:r>
              <a:rPr lang="en-US" sz="4000" dirty="0" smtClean="0">
                <a:solidFill>
                  <a:schemeClr val="dk1"/>
                </a:solidFill>
                <a:effectLst>
                  <a:outerShdw blurRad="50800" dist="38100" dir="5400000" algn="t" rotWithShape="0">
                    <a:prstClr val="black">
                      <a:alpha val="40000"/>
                    </a:prstClr>
                  </a:outerShdw>
                </a:effectLst>
              </a:rPr>
              <a:t>Resources</a:t>
            </a:r>
            <a:endParaRPr lang="en-US" sz="4000" b="0" i="0" u="none" strike="noStrike" cap="none" baseline="0" dirty="0">
              <a:solidFill>
                <a:schemeClr val="dk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709534019"/>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6" name="TextBox 1"/>
          <p:cNvSpPr txBox="1">
            <a:spLocks noChangeArrowheads="1"/>
          </p:cNvSpPr>
          <p:nvPr/>
        </p:nvSpPr>
        <p:spPr bwMode="auto">
          <a:xfrm>
            <a:off x="457200" y="2438400"/>
            <a:ext cx="8229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NRG Oncology Biospecimen Access</a:t>
            </a:r>
          </a:p>
          <a:p>
            <a:pPr algn="ctr" eaLnBrk="1" hangingPunct="1">
              <a:spcBef>
                <a:spcPct val="0"/>
              </a:spcBef>
              <a:buFontTx/>
              <a:buNone/>
            </a:pPr>
            <a:r>
              <a:rPr lang="en-US" altLang="en-US" sz="2000" b="1" dirty="0" smtClean="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Integral and Integrated and Exploratory, Oh my!</a:t>
            </a:r>
            <a:endParaRPr lang="en-US" altLang="en-US" sz="2000" b="1" dirty="0">
              <a:solidFill>
                <a:srgbClr val="98012E"/>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endParaRPr lang="en-US" altLang="en-US" sz="1800" b="1" dirty="0" smtClean="0">
              <a:solidFill>
                <a:srgbClr val="98012E"/>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endParaRPr lang="en-US" altLang="en-US" sz="1800" b="1" dirty="0">
              <a:solidFill>
                <a:srgbClr val="98012E"/>
              </a:solidFill>
              <a:latin typeface="Arial" panose="020B0604020202020204" pitchFamily="34" charset="0"/>
              <a:ea typeface="MS PGothic" pitchFamily="34" charset="-128"/>
              <a:cs typeface="Arial" panose="020B0604020202020204" pitchFamily="34" charset="0"/>
            </a:endParaRPr>
          </a:p>
          <a:p>
            <a:pPr algn="ctr" eaLnBrk="1" hangingPunct="1">
              <a:spcBef>
                <a:spcPct val="0"/>
              </a:spcBef>
              <a:buFontTx/>
              <a:buNone/>
            </a:pPr>
            <a:r>
              <a:rPr lang="en-US" altLang="en-US" sz="4800" dirty="0" smtClean="0">
                <a:solidFill>
                  <a:srgbClr val="7F7F7F"/>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Questions</a:t>
            </a:r>
            <a:endParaRPr lang="en-US" altLang="en-US" sz="4800" dirty="0">
              <a:solidFill>
                <a:srgbClr val="00000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5634531"/>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idx="4294967295"/>
          </p:nvPr>
        </p:nvSpPr>
        <p:spPr>
          <a:xfrm>
            <a:off x="304800" y="2133600"/>
            <a:ext cx="8610600" cy="2260937"/>
          </a:xfrm>
        </p:spPr>
        <p:txBody>
          <a:bodyPr/>
          <a:lstStyle/>
          <a:p>
            <a:r>
              <a:rPr lang="en-US" altLang="en-US" sz="3600" b="1" dirty="0">
                <a:solidFill>
                  <a:schemeClr val="accent1"/>
                </a:solidFill>
              </a:rPr>
              <a:t>The Role of the Statistician in Protocol</a:t>
            </a:r>
            <a:br>
              <a:rPr lang="en-US" altLang="en-US" sz="3600" b="1" dirty="0">
                <a:solidFill>
                  <a:schemeClr val="accent1"/>
                </a:solidFill>
              </a:rPr>
            </a:br>
            <a:r>
              <a:rPr lang="en-US" altLang="en-US" sz="3600" b="1" dirty="0">
                <a:solidFill>
                  <a:schemeClr val="accent1"/>
                </a:solidFill>
              </a:rPr>
              <a:t>Development and Study Design</a:t>
            </a:r>
            <a:endParaRPr lang="en-US" altLang="en-US" sz="3600" b="1" i="1" dirty="0">
              <a:solidFill>
                <a:schemeClr val="accent1"/>
              </a:solidFill>
            </a:endParaRPr>
          </a:p>
        </p:txBody>
      </p:sp>
      <p:sp>
        <p:nvSpPr>
          <p:cNvPr id="24579" name="TextBox 8"/>
          <p:cNvSpPr txBox="1">
            <a:spLocks noChangeArrowheads="1"/>
          </p:cNvSpPr>
          <p:nvPr/>
        </p:nvSpPr>
        <p:spPr bwMode="auto">
          <a:xfrm>
            <a:off x="1219200" y="5867400"/>
            <a:ext cx="670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dirty="0">
                <a:solidFill>
                  <a:schemeClr val="tx2"/>
                </a:solidFill>
              </a:rPr>
              <a:t>Clinical Trials 101 – New Investigator Educational Session</a:t>
            </a:r>
          </a:p>
          <a:p>
            <a:pPr algn="ctr"/>
            <a:r>
              <a:rPr lang="en-US" altLang="en-US" sz="1600" dirty="0">
                <a:solidFill>
                  <a:schemeClr val="tx2"/>
                </a:solidFill>
              </a:rPr>
              <a:t>NRG Semiannual Meeting</a:t>
            </a:r>
            <a:br>
              <a:rPr lang="en-US" altLang="en-US" sz="1600" dirty="0">
                <a:solidFill>
                  <a:schemeClr val="tx2"/>
                </a:solidFill>
              </a:rPr>
            </a:br>
            <a:r>
              <a:rPr lang="en-US" altLang="en-US" sz="1600" dirty="0">
                <a:solidFill>
                  <a:schemeClr val="tx2"/>
                </a:solidFill>
              </a:rPr>
              <a:t>Thursday 12Jul2018</a:t>
            </a:r>
          </a:p>
        </p:txBody>
      </p:sp>
      <p:sp>
        <p:nvSpPr>
          <p:cNvPr id="24580" name="TextBox 1"/>
          <p:cNvSpPr txBox="1">
            <a:spLocks noChangeArrowheads="1"/>
          </p:cNvSpPr>
          <p:nvPr/>
        </p:nvSpPr>
        <p:spPr bwMode="auto">
          <a:xfrm>
            <a:off x="533400" y="4343400"/>
            <a:ext cx="8001000"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Aft>
                <a:spcPts val="300"/>
              </a:spcAft>
            </a:pPr>
            <a:r>
              <a:rPr lang="en-US" altLang="en-US" sz="2000" b="1" dirty="0">
                <a:solidFill>
                  <a:srgbClr val="98012E"/>
                </a:solidFill>
              </a:rPr>
              <a:t>Greg Yothers, PhD</a:t>
            </a:r>
          </a:p>
          <a:p>
            <a:pPr algn="ctr"/>
            <a:r>
              <a:rPr lang="en-US" altLang="en-US" sz="1600" dirty="0">
                <a:solidFill>
                  <a:schemeClr val="accent2"/>
                </a:solidFill>
              </a:rPr>
              <a:t>Head of Statistics Core, NRG Oncology SDMC</a:t>
            </a:r>
          </a:p>
          <a:p>
            <a:pPr algn="ctr"/>
            <a:r>
              <a:rPr lang="en-US" altLang="en-US" sz="1600" dirty="0" err="1">
                <a:solidFill>
                  <a:schemeClr val="accent2"/>
                </a:solidFill>
              </a:rPr>
              <a:t>Assoc</a:t>
            </a:r>
            <a:r>
              <a:rPr lang="en-US" altLang="en-US" sz="1600" dirty="0">
                <a:solidFill>
                  <a:schemeClr val="accent2"/>
                </a:solidFill>
              </a:rPr>
              <a:t> Professor of Biostatistics, </a:t>
            </a:r>
            <a:r>
              <a:rPr lang="en-US" altLang="en-US" sz="1600" dirty="0" err="1">
                <a:solidFill>
                  <a:schemeClr val="accent2"/>
                </a:solidFill>
              </a:rPr>
              <a:t>Univ</a:t>
            </a:r>
            <a:r>
              <a:rPr lang="en-US" altLang="en-US" sz="1600" dirty="0">
                <a:solidFill>
                  <a:schemeClr val="accent2"/>
                </a:solidFill>
              </a:rPr>
              <a:t> of Pittsburgh</a:t>
            </a:r>
            <a:endParaRPr lang="en-US" altLang="en-US" sz="1600" dirty="0"/>
          </a:p>
        </p:txBody>
      </p:sp>
    </p:spTree>
    <p:extLst>
      <p:ext uri="{BB962C8B-B14F-4D97-AF65-F5344CB8AC3E}">
        <p14:creationId xmlns:p14="http://schemas.microsoft.com/office/powerpoint/2010/main" val="13000027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p:txBody>
          <a:bodyPr>
            <a:normAutofit/>
          </a:bodyPr>
          <a:lstStyle/>
          <a:p>
            <a:r>
              <a:rPr lang="en-US" sz="2800" dirty="0"/>
              <a:t>Introduction to the NRG Oncology Statistics and Data Management Center (SDMC)</a:t>
            </a:r>
          </a:p>
          <a:p>
            <a:r>
              <a:rPr lang="en-US" sz="2800" dirty="0"/>
              <a:t>Phases of clinical studies (research)</a:t>
            </a:r>
          </a:p>
          <a:p>
            <a:r>
              <a:rPr lang="en-US" sz="2800" dirty="0"/>
              <a:t>Basic statistics for clinical research</a:t>
            </a:r>
          </a:p>
          <a:p>
            <a:r>
              <a:rPr lang="en-US" sz="2800" dirty="0"/>
              <a:t>Statisticians in clinical trial development in NRG</a:t>
            </a:r>
          </a:p>
          <a:p>
            <a:r>
              <a:rPr lang="en-US" sz="2800" dirty="0"/>
              <a:t>Some additional thoughts</a:t>
            </a:r>
          </a:p>
          <a:p>
            <a:endParaRPr lang="en-US" sz="2800" dirty="0"/>
          </a:p>
          <a:p>
            <a:endParaRPr lang="en-US" sz="2800" dirty="0"/>
          </a:p>
        </p:txBody>
      </p:sp>
    </p:spTree>
    <p:extLst>
      <p:ext uri="{BB962C8B-B14F-4D97-AF65-F5344CB8AC3E}">
        <p14:creationId xmlns:p14="http://schemas.microsoft.com/office/powerpoint/2010/main" val="39301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accent1"/>
                                      </p:to>
                                    </p:animClr>
                                  </p:childTnLst>
                                </p:cTn>
                              </p:par>
                              <p:par>
                                <p:cTn id="7" presetID="15" presetClass="emph" presetSubtype="0" nodeType="withEffect">
                                  <p:stCondLst>
                                    <p:cond delay="0"/>
                                  </p:stCondLst>
                                  <p:childTnLst>
                                    <p:set>
                                      <p:cBhvr override="childStyle">
                                        <p:cTn id="8"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lstStyle/>
          <a:p>
            <a:r>
              <a:rPr lang="en-US" sz="2800" dirty="0"/>
              <a:t>NRG Oncology Statistics and Data Management Center (SDMC) Organizational Structure</a:t>
            </a:r>
          </a:p>
        </p:txBody>
      </p:sp>
      <p:pic>
        <p:nvPicPr>
          <p:cNvPr id="4" name="Content Placeholder 3" descr="C:\Users\Costantino\AppData\Local\Microsoft\Windows\INetCache\Content.Word\NRG Oncology SDMC 1_6_2018 V2.tif"/>
          <p:cNvPicPr>
            <a:picLocks noGrp="1"/>
          </p:cNvPicPr>
          <p:nvPr>
            <p:ph idx="1"/>
          </p:nvPr>
        </p:nvPicPr>
        <p:blipFill rotWithShape="1">
          <a:blip r:embed="rId2">
            <a:extLst>
              <a:ext uri="{28A0092B-C50C-407E-A947-70E740481C1C}">
                <a14:useLocalDpi xmlns:a14="http://schemas.microsoft.com/office/drawing/2010/main" val="0"/>
              </a:ext>
            </a:extLst>
          </a:blip>
          <a:srcRect l="1969" t="18556" r="2113" b="5749"/>
          <a:stretch/>
        </p:blipFill>
        <p:spPr bwMode="auto">
          <a:xfrm>
            <a:off x="876300" y="1723844"/>
            <a:ext cx="7391400" cy="4448355"/>
          </a:xfrm>
          <a:prstGeom prst="rect">
            <a:avLst/>
          </a:prstGeom>
          <a:noFill/>
          <a:ln>
            <a:noFill/>
          </a:ln>
        </p:spPr>
      </p:pic>
      <p:sp>
        <p:nvSpPr>
          <p:cNvPr id="6" name="TextBox 5"/>
          <p:cNvSpPr txBox="1"/>
          <p:nvPr/>
        </p:nvSpPr>
        <p:spPr>
          <a:xfrm>
            <a:off x="914400" y="4081046"/>
            <a:ext cx="7315200" cy="338554"/>
          </a:xfrm>
          <a:prstGeom prst="rect">
            <a:avLst/>
          </a:prstGeom>
          <a:solidFill>
            <a:srgbClr val="FFFF99">
              <a:alpha val="51000"/>
            </a:srgbClr>
          </a:solidFill>
        </p:spPr>
        <p:txBody>
          <a:bodyPr wrap="square" rtlCol="0">
            <a:spAutoFit/>
          </a:bodyPr>
          <a:lstStyle/>
          <a:p>
            <a:pPr algn="ctr"/>
            <a:r>
              <a:rPr lang="en-US" sz="1600" dirty="0">
                <a:solidFill>
                  <a:srgbClr val="00B0F0"/>
                </a:solidFill>
              </a:rPr>
              <a:t>Four Divisions</a:t>
            </a:r>
          </a:p>
        </p:txBody>
      </p:sp>
      <p:sp>
        <p:nvSpPr>
          <p:cNvPr id="5" name="Rectangle 4"/>
          <p:cNvSpPr/>
          <p:nvPr/>
        </p:nvSpPr>
        <p:spPr>
          <a:xfrm>
            <a:off x="4709160" y="4343400"/>
            <a:ext cx="164592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28800" y="1186934"/>
            <a:ext cx="2286000" cy="369332"/>
          </a:xfrm>
          <a:prstGeom prst="rect">
            <a:avLst/>
          </a:prstGeom>
          <a:noFill/>
        </p:spPr>
        <p:txBody>
          <a:bodyPr wrap="square" rtlCol="0">
            <a:spAutoFit/>
          </a:bodyPr>
          <a:lstStyle/>
          <a:p>
            <a:pPr algn="ctr"/>
            <a:r>
              <a:rPr lang="en-US" dirty="0">
                <a:solidFill>
                  <a:schemeClr val="accent1"/>
                </a:solidFill>
              </a:rPr>
              <a:t>aka “the stat office”</a:t>
            </a:r>
          </a:p>
        </p:txBody>
      </p:sp>
      <p:sp>
        <p:nvSpPr>
          <p:cNvPr id="7" name="Rectangle 6"/>
          <p:cNvSpPr/>
          <p:nvPr/>
        </p:nvSpPr>
        <p:spPr>
          <a:xfrm>
            <a:off x="3962400" y="2044700"/>
            <a:ext cx="1219200" cy="228600"/>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3048000"/>
            <a:ext cx="1447800" cy="228600"/>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7000" y="3733800"/>
            <a:ext cx="1295400" cy="173736"/>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13350" y="3733800"/>
            <a:ext cx="1295400" cy="173736"/>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81800" y="4800600"/>
            <a:ext cx="990600" cy="173736"/>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4663440"/>
            <a:ext cx="1143000" cy="173736"/>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0400" y="4663440"/>
            <a:ext cx="1295400" cy="164592"/>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81100" y="4654296"/>
            <a:ext cx="1295400" cy="173736"/>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0587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lstStyle/>
          <a:p>
            <a:r>
              <a:rPr lang="en-US" dirty="0"/>
              <a:t>NRG SDMC – Biostatistics Division</a:t>
            </a:r>
          </a:p>
        </p:txBody>
      </p:sp>
      <p:sp>
        <p:nvSpPr>
          <p:cNvPr id="6" name="Content Placeholder 5"/>
          <p:cNvSpPr>
            <a:spLocks noGrp="1"/>
          </p:cNvSpPr>
          <p:nvPr>
            <p:ph idx="1"/>
          </p:nvPr>
        </p:nvSpPr>
        <p:spPr/>
        <p:txBody>
          <a:bodyPr/>
          <a:lstStyle/>
          <a:p>
            <a:r>
              <a:rPr lang="en-US" sz="2000" dirty="0"/>
              <a:t>Three offices:</a:t>
            </a:r>
          </a:p>
          <a:p>
            <a:pPr lvl="1"/>
            <a:r>
              <a:rPr lang="en-US" sz="1800" dirty="0"/>
              <a:t>Pittsburgh</a:t>
            </a:r>
          </a:p>
          <a:p>
            <a:pPr lvl="1"/>
            <a:r>
              <a:rPr lang="en-US" sz="1800" dirty="0"/>
              <a:t>Philadelphia</a:t>
            </a:r>
          </a:p>
          <a:p>
            <a:pPr lvl="1"/>
            <a:r>
              <a:rPr lang="en-US" sz="1800" dirty="0"/>
              <a:t>Buffalo</a:t>
            </a:r>
          </a:p>
          <a:p>
            <a:r>
              <a:rPr lang="en-US" sz="2000" dirty="0"/>
              <a:t>Senior statisticians aligned with NRG Disease Site Committees and subcommittees, e.g., GYN, Ovary, Lung, Brain, etc.</a:t>
            </a:r>
          </a:p>
          <a:p>
            <a:r>
              <a:rPr lang="en-US" sz="2000" dirty="0"/>
              <a:t>Each NRG Disease Site Committee has at least one SDMC statistician as a dedicated fully participating (voting) member</a:t>
            </a:r>
          </a:p>
          <a:p>
            <a:pPr marL="342900" lvl="1" indent="-342900">
              <a:buFont typeface="Arial" charset="0"/>
              <a:buChar char="•"/>
            </a:pPr>
            <a:r>
              <a:rPr lang="en-US" sz="2000" dirty="0"/>
              <a:t>NRG SDMC Biostats is truly </a:t>
            </a:r>
            <a:r>
              <a:rPr lang="en-US" sz="2000" i="1" dirty="0">
                <a:solidFill>
                  <a:schemeClr val="accent1"/>
                </a:solidFill>
              </a:rPr>
              <a:t>collaborative </a:t>
            </a:r>
            <a:r>
              <a:rPr lang="en-US" sz="2000" dirty="0"/>
              <a:t>division; </a:t>
            </a:r>
            <a:br>
              <a:rPr lang="en-US" sz="2000" dirty="0"/>
            </a:br>
            <a:r>
              <a:rPr lang="en-US" sz="2000" i="1" dirty="0"/>
              <a:t>not simply consulting</a:t>
            </a:r>
          </a:p>
          <a:p>
            <a:endParaRPr lang="en-US" sz="2000" dirty="0"/>
          </a:p>
        </p:txBody>
      </p:sp>
    </p:spTree>
    <p:extLst>
      <p:ext uri="{BB962C8B-B14F-4D97-AF65-F5344CB8AC3E}">
        <p14:creationId xmlns:p14="http://schemas.microsoft.com/office/powerpoint/2010/main" val="28458261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tLang="en-US" sz="3200" dirty="0"/>
              <a:t>What types of projects do we (Biostatistics Division) work on?</a:t>
            </a:r>
          </a:p>
        </p:txBody>
      </p:sp>
      <p:sp>
        <p:nvSpPr>
          <p:cNvPr id="7171" name="Rectangle 5"/>
          <p:cNvSpPr>
            <a:spLocks noGrp="1" noChangeArrowheads="1"/>
          </p:cNvSpPr>
          <p:nvPr>
            <p:ph idx="1"/>
          </p:nvPr>
        </p:nvSpPr>
        <p:spPr/>
        <p:txBody>
          <a:bodyPr/>
          <a:lstStyle/>
          <a:p>
            <a:pPr eaLnBrk="1" hangingPunct="1"/>
            <a:r>
              <a:rPr lang="en-US" altLang="en-US" sz="2400" dirty="0"/>
              <a:t>Clinical trials: phase I, II, III</a:t>
            </a:r>
          </a:p>
          <a:p>
            <a:pPr eaLnBrk="1" hangingPunct="1"/>
            <a:r>
              <a:rPr lang="en-US" altLang="en-US" sz="2400" dirty="0"/>
              <a:t>Translational research projects (embedded in clinical trials, and based on banked tissue, e.g., 0136 and 0210)</a:t>
            </a:r>
          </a:p>
          <a:p>
            <a:r>
              <a:rPr lang="en-US" altLang="en-US" sz="2400" dirty="0"/>
              <a:t>Quality of life studies (embedded in phase III trials, and standalone)</a:t>
            </a:r>
          </a:p>
          <a:p>
            <a:pPr eaLnBrk="1" hangingPunct="1"/>
            <a:r>
              <a:rPr lang="en-US" altLang="en-US" sz="2400" dirty="0"/>
              <a:t>Ancillary data studies (questions not asked in a protocol)</a:t>
            </a:r>
          </a:p>
          <a:p>
            <a:pPr eaLnBrk="1" hangingPunct="1"/>
            <a:endParaRPr lang="en-US" altLang="en-US" sz="2400" dirty="0"/>
          </a:p>
          <a:p>
            <a:pPr eaLnBrk="1" hangingPunct="1"/>
            <a:endParaRPr lang="en-US" altLang="en-US" sz="2400" dirty="0"/>
          </a:p>
          <a:p>
            <a:pPr eaLnBrk="1" hangingPunct="1"/>
            <a:r>
              <a:rPr lang="en-US" altLang="en-US" sz="2400" dirty="0"/>
              <a:t>Own methodologic research (in our spare time)</a:t>
            </a:r>
          </a:p>
        </p:txBody>
      </p:sp>
    </p:spTree>
    <p:extLst>
      <p:ext uri="{BB962C8B-B14F-4D97-AF65-F5344CB8AC3E}">
        <p14:creationId xmlns:p14="http://schemas.microsoft.com/office/powerpoint/2010/main" val="24970977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p:txBody>
          <a:bodyPr>
            <a:normAutofit/>
          </a:bodyPr>
          <a:lstStyle/>
          <a:p>
            <a:r>
              <a:rPr lang="en-US" sz="2800" dirty="0"/>
              <a:t>Introduction to the NRG Oncology Statistics and Data Management Center (SDMC)</a:t>
            </a:r>
            <a:endParaRPr lang="en-US" sz="2800" b="1" dirty="0">
              <a:solidFill>
                <a:schemeClr val="accent1"/>
              </a:solidFill>
            </a:endParaRPr>
          </a:p>
          <a:p>
            <a:r>
              <a:rPr lang="en-US" sz="2800" b="1" dirty="0">
                <a:solidFill>
                  <a:srgbClr val="98012E"/>
                </a:solidFill>
              </a:rPr>
              <a:t>Phases of clinical studies (research)</a:t>
            </a:r>
          </a:p>
          <a:p>
            <a:r>
              <a:rPr lang="en-US" sz="2800" dirty="0"/>
              <a:t>Basic statistics for clinical research</a:t>
            </a:r>
          </a:p>
          <a:p>
            <a:r>
              <a:rPr lang="en-US" sz="2800" dirty="0"/>
              <a:t>Statisticians in clinical trial development in NRG</a:t>
            </a:r>
          </a:p>
          <a:p>
            <a:r>
              <a:rPr lang="en-US" sz="2800" dirty="0"/>
              <a:t>Some additional thoughts</a:t>
            </a:r>
          </a:p>
          <a:p>
            <a:endParaRPr lang="en-US" sz="2800" dirty="0"/>
          </a:p>
          <a:p>
            <a:endParaRPr lang="en-US" sz="2800" dirty="0"/>
          </a:p>
        </p:txBody>
      </p:sp>
    </p:spTree>
    <p:extLst>
      <p:ext uri="{BB962C8B-B14F-4D97-AF65-F5344CB8AC3E}">
        <p14:creationId xmlns:p14="http://schemas.microsoft.com/office/powerpoint/2010/main" val="41615323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58C8941-1D15-4272-BEE8-72E9A01A0689}"/>
              </a:ext>
            </a:extLst>
          </p:cNvPr>
          <p:cNvSpPr>
            <a:spLocks noGrp="1" noChangeArrowheads="1"/>
          </p:cNvSpPr>
          <p:nvPr>
            <p:ph type="title"/>
          </p:nvPr>
        </p:nvSpPr>
        <p:spPr/>
        <p:txBody>
          <a:bodyPr/>
          <a:lstStyle/>
          <a:p>
            <a:pPr eaLnBrk="1" hangingPunct="1">
              <a:defRPr/>
            </a:pPr>
            <a:r>
              <a:rPr lang="en-US"/>
              <a:t>Phases of Cancer Research</a:t>
            </a:r>
          </a:p>
        </p:txBody>
      </p:sp>
      <p:sp>
        <p:nvSpPr>
          <p:cNvPr id="15363" name="Rectangle 3">
            <a:extLst>
              <a:ext uri="{FF2B5EF4-FFF2-40B4-BE49-F238E27FC236}">
                <a16:creationId xmlns:a16="http://schemas.microsoft.com/office/drawing/2014/main" id="{EE72D972-DA72-4BED-8CE9-E2BA77E7F2D0}"/>
              </a:ext>
            </a:extLst>
          </p:cNvPr>
          <p:cNvSpPr>
            <a:spLocks noGrp="1" noChangeArrowheads="1"/>
          </p:cNvSpPr>
          <p:nvPr>
            <p:ph type="body" idx="1"/>
          </p:nvPr>
        </p:nvSpPr>
        <p:spPr/>
        <p:txBody>
          <a:bodyPr/>
          <a:lstStyle/>
          <a:p>
            <a:pPr eaLnBrk="1" hangingPunct="1">
              <a:defRPr/>
            </a:pPr>
            <a:r>
              <a:rPr lang="en-US" dirty="0"/>
              <a:t>Preclinical</a:t>
            </a:r>
          </a:p>
          <a:p>
            <a:pPr lvl="1" eaLnBrk="1" hangingPunct="1">
              <a:defRPr/>
            </a:pPr>
            <a:r>
              <a:rPr lang="en-US" dirty="0"/>
              <a:t>Nonhuman studies (laboratory and animal)</a:t>
            </a:r>
          </a:p>
          <a:p>
            <a:pPr lvl="1" eaLnBrk="1" hangingPunct="1">
              <a:defRPr/>
            </a:pPr>
            <a:r>
              <a:rPr lang="en-US" dirty="0"/>
              <a:t>Efficacy, toxicity and pharmacokinetic information</a:t>
            </a:r>
          </a:p>
          <a:p>
            <a:pPr lvl="1" eaLnBrk="1" hangingPunct="1">
              <a:defRPr/>
            </a:pPr>
            <a:r>
              <a:rPr lang="en-US" dirty="0"/>
              <a:t>Objective is to determine the feasibility of the investigational agent for possible human testing</a:t>
            </a:r>
          </a:p>
        </p:txBody>
      </p:sp>
      <p:sp>
        <p:nvSpPr>
          <p:cNvPr id="15364" name="Text Box 4">
            <a:extLst>
              <a:ext uri="{FF2B5EF4-FFF2-40B4-BE49-F238E27FC236}">
                <a16:creationId xmlns:a16="http://schemas.microsoft.com/office/drawing/2014/main" id="{2E12F550-EFF3-45F1-A5F5-EC0B2FBE8D70}"/>
              </a:ext>
            </a:extLst>
          </p:cNvPr>
          <p:cNvSpPr txBox="1">
            <a:spLocks noChangeArrowheads="1"/>
          </p:cNvSpPr>
          <p:nvPr/>
        </p:nvSpPr>
        <p:spPr bwMode="auto">
          <a:xfrm>
            <a:off x="8610600" y="63246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3</a:t>
            </a:r>
          </a:p>
        </p:txBody>
      </p:sp>
    </p:spTree>
    <p:extLst>
      <p:ext uri="{BB962C8B-B14F-4D97-AF65-F5344CB8AC3E}">
        <p14:creationId xmlns:p14="http://schemas.microsoft.com/office/powerpoint/2010/main" val="283587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b="1" dirty="0">
            <a:solidFill>
              <a:schemeClr val="accent1"/>
            </a:solidFill>
            <a:cs typeface="Helvetica"/>
          </a:defRPr>
        </a:defPPr>
      </a:lstStyle>
    </a:txDef>
  </a:objectDefaults>
  <a:extraClrSchemeLst/>
</a:theme>
</file>

<file path=ppt/theme/theme2.xml><?xml version="1.0" encoding="utf-8"?>
<a:theme xmlns:a="http://schemas.openxmlformats.org/drawingml/2006/main" name="1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solidFill>
              <a:schemeClr val="bg1"/>
            </a:solidFill>
          </a:defRPr>
        </a:defPPr>
      </a:lstStyle>
    </a:txDef>
  </a:objectDefaults>
  <a:extraClrSchemeLst/>
</a:theme>
</file>

<file path=ppt/theme/theme3.xml><?xml version="1.0" encoding="utf-8"?>
<a:theme xmlns:a="http://schemas.openxmlformats.org/drawingml/2006/main" name="Custom Design">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dirty="0">
            <a:solidFill>
              <a:srgbClr val="7F7F7F"/>
            </a:solidFill>
            <a:latin typeface="Helvetica"/>
            <a:cs typeface="Helvetica"/>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2712</TotalTime>
  <Words>5809</Words>
  <Application>Microsoft Office PowerPoint</Application>
  <PresentationFormat>On-screen Show (4:3)</PresentationFormat>
  <Paragraphs>995</Paragraphs>
  <Slides>120</Slides>
  <Notes>47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120</vt:i4>
      </vt:variant>
    </vt:vector>
  </HeadingPairs>
  <TitlesOfParts>
    <vt:vector size="132" baseType="lpstr">
      <vt:lpstr>MS PGothic</vt:lpstr>
      <vt:lpstr>Arial</vt:lpstr>
      <vt:lpstr>Calibri</vt:lpstr>
      <vt:lpstr>Courier New</vt:lpstr>
      <vt:lpstr>Helvetica</vt:lpstr>
      <vt:lpstr>Source Sans Pro</vt:lpstr>
      <vt:lpstr>Tahoma</vt:lpstr>
      <vt:lpstr>Times New Roman</vt:lpstr>
      <vt:lpstr>Wingdings</vt:lpstr>
      <vt:lpstr>Office Theme</vt:lpstr>
      <vt:lpstr>1_Custom Design</vt:lpstr>
      <vt:lpstr>Custom Design</vt:lpstr>
      <vt:lpstr>PowerPoint Presentation</vt:lpstr>
      <vt:lpstr>PowerPoint Presentation</vt:lpstr>
      <vt:lpstr>CPC Core Grant Aims and Priorities</vt:lpstr>
      <vt:lpstr>NCORP Concept Review Process</vt:lpstr>
      <vt:lpstr>PowerPoint Presentation</vt:lpstr>
      <vt:lpstr>Status of Developing CPC/CCDR Concepts</vt:lpstr>
      <vt:lpstr>CPC Concepts Being Discussed by CPC Committee at Live Meeting</vt:lpstr>
      <vt:lpstr>PowerPoint Presentation</vt:lpstr>
      <vt:lpstr>PowerPoint Presentation</vt:lpstr>
      <vt:lpstr>Potential Challenges</vt:lpstr>
      <vt:lpstr>PRO Compliance Working Group</vt:lpstr>
      <vt:lpstr>PowerPoint Presentation</vt:lpstr>
      <vt:lpstr>PowerPoint Presentation</vt:lpstr>
      <vt:lpstr>PowerPoint Presentation</vt:lpstr>
      <vt:lpstr>PowerPoint Presentation</vt:lpstr>
      <vt:lpstr>PowerPoint Presentation</vt:lpstr>
      <vt:lpstr>NCORP Seeking New Investigators</vt:lpstr>
      <vt:lpstr>Additional NRG Opportunity</vt:lpstr>
      <vt:lpstr> Navigating NRG as a New Investigator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NRG Oncology: Concept Development </vt:lpstr>
      <vt:lpstr>Concept Development - Continued</vt:lpstr>
      <vt:lpstr>Concept Development - Continued</vt:lpstr>
      <vt:lpstr>NRG Oncology: Protocol Development</vt:lpstr>
      <vt:lpstr>Protocol Development - Continued</vt:lpstr>
      <vt:lpstr>Study Chair Responsibilities</vt:lpstr>
      <vt:lpstr>NCI Requirements:  Operational Efficiency Working Guidelines (OEWG) </vt:lpstr>
      <vt:lpstr>NCI Requirements:  OEWG</vt:lpstr>
      <vt:lpstr>NCI Requirements:</vt:lpstr>
      <vt:lpstr>Protocol Development Department</vt:lpstr>
      <vt:lpstr>PowerPoint Presentation</vt:lpstr>
      <vt:lpstr>Purpose of Presentation</vt:lpstr>
      <vt:lpstr>Department of Regulatory Affairs</vt:lpstr>
      <vt:lpstr>PowerPoint Presentation</vt:lpstr>
      <vt:lpstr>1.</vt:lpstr>
      <vt:lpstr>PowerPoint Presentation</vt:lpstr>
      <vt:lpstr>1b. Common GCP training options include</vt:lpstr>
      <vt:lpstr>2*.</vt:lpstr>
      <vt:lpstr>PowerPoint Presentation</vt:lpstr>
      <vt:lpstr>3.</vt:lpstr>
      <vt:lpstr>4*.</vt:lpstr>
      <vt:lpstr>5.*</vt:lpstr>
      <vt:lpstr>6.</vt:lpstr>
      <vt:lpstr>7.</vt:lpstr>
      <vt:lpstr>8.*</vt:lpstr>
      <vt:lpstr>9.</vt:lpstr>
      <vt:lpstr>Contact Information</vt:lpstr>
      <vt:lpstr>PowerPoint Presentation</vt:lpstr>
      <vt:lpstr>NRG Oncology Biospecimen Banks</vt:lpstr>
      <vt:lpstr>Biospecimen Types Collected</vt:lpstr>
      <vt:lpstr>NCTN Biomarker Testing</vt:lpstr>
      <vt:lpstr>NCTN Biomarker Testing</vt:lpstr>
      <vt:lpstr>NCTN-CCSC</vt:lpstr>
      <vt:lpstr>Proposals Likely to be Approved by the NCTN-CCSC</vt:lpstr>
      <vt:lpstr>Resources for More Exploratory Proposals</vt:lpstr>
      <vt:lpstr>PowerPoint Presentation</vt:lpstr>
      <vt:lpstr>PowerPoint Presentation</vt:lpstr>
      <vt:lpstr>PowerPoint Presentation</vt:lpstr>
      <vt:lpstr>Navigator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Letter of Intent (LOI)</vt:lpstr>
      <vt:lpstr>Navigator Process</vt:lpstr>
      <vt:lpstr>Proposal</vt:lpstr>
      <vt:lpstr>Navigator Process</vt:lpstr>
      <vt:lpstr>PowerPoint Presentation</vt:lpstr>
      <vt:lpstr>Biospecimen Access</vt:lpstr>
      <vt:lpstr>PowerPoint Presentation</vt:lpstr>
      <vt:lpstr>PowerPoint Presentation</vt:lpstr>
      <vt:lpstr>NCTN Biomarker Testing</vt:lpstr>
      <vt:lpstr>Translational Science Committees</vt:lpstr>
      <vt:lpstr>Resources</vt:lpstr>
      <vt:lpstr>PowerPoint Presentation</vt:lpstr>
      <vt:lpstr>The Role of the Statistician in Protocol Development and Study Design</vt:lpstr>
      <vt:lpstr>Outline</vt:lpstr>
      <vt:lpstr>NRG Oncology Statistics and Data Management Center (SDMC) Organizational Structure</vt:lpstr>
      <vt:lpstr>NRG SDMC – Biostatistics Division</vt:lpstr>
      <vt:lpstr>What types of projects do we (Biostatistics Division) work on?</vt:lpstr>
      <vt:lpstr>Outline</vt:lpstr>
      <vt:lpstr>Phases of Cancer Research</vt:lpstr>
      <vt:lpstr>Phases of Cancer Research</vt:lpstr>
      <vt:lpstr>Phases of Cancer Research</vt:lpstr>
      <vt:lpstr>Phases of Cancer Research</vt:lpstr>
      <vt:lpstr>Phases of Cancer Research</vt:lpstr>
      <vt:lpstr>Phases of Cancer Research</vt:lpstr>
      <vt:lpstr>Outline</vt:lpstr>
      <vt:lpstr>Basic Statistics</vt:lpstr>
      <vt:lpstr>Basic Statistics</vt:lpstr>
      <vt:lpstr>Outline</vt:lpstr>
      <vt:lpstr>Statisticians in NRG Clinical Development</vt:lpstr>
      <vt:lpstr>Statisticians in NRG Clinical Trial Development</vt:lpstr>
      <vt:lpstr>Statisticians in NRG Clinical Trial Development (cont’d)</vt:lpstr>
      <vt:lpstr>Statisticians in NRG Clinical Trial Development (cont’d)</vt:lpstr>
      <vt:lpstr>Designing a Study – Decisions to be made in collaboration with study team</vt:lpstr>
      <vt:lpstr>Some of what might do in between our discussions</vt:lpstr>
      <vt:lpstr>Outline</vt:lpstr>
      <vt:lpstr>An ounce of prevention is worth a pound of cure</vt:lpstr>
      <vt:lpstr>An ounce of consultation/collaboration is worth a pound of quality data</vt:lpstr>
      <vt:lpstr>Bias for “Positive” Results in Clinical Trials</vt:lpstr>
      <vt:lpstr>Some Resources for Learning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Biddle</dc:creator>
  <cp:lastModifiedBy>LaPenta, Angela</cp:lastModifiedBy>
  <cp:revision>96</cp:revision>
  <dcterms:created xsi:type="dcterms:W3CDTF">2014-01-22T20:22:11Z</dcterms:created>
  <dcterms:modified xsi:type="dcterms:W3CDTF">2018-07-20T13:22:29Z</dcterms:modified>
</cp:coreProperties>
</file>