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73"/>
  </p:notesMasterIdLst>
  <p:sldIdLst>
    <p:sldId id="311" r:id="rId4"/>
    <p:sldId id="293" r:id="rId5"/>
    <p:sldId id="312" r:id="rId6"/>
    <p:sldId id="271" r:id="rId7"/>
    <p:sldId id="272" r:id="rId8"/>
    <p:sldId id="273" r:id="rId9"/>
    <p:sldId id="288" r:id="rId10"/>
    <p:sldId id="275" r:id="rId11"/>
    <p:sldId id="278" r:id="rId12"/>
    <p:sldId id="296" r:id="rId13"/>
    <p:sldId id="297" r:id="rId14"/>
    <p:sldId id="321" r:id="rId15"/>
    <p:sldId id="322" r:id="rId16"/>
    <p:sldId id="301" r:id="rId17"/>
    <p:sldId id="313" r:id="rId18"/>
    <p:sldId id="315" r:id="rId19"/>
    <p:sldId id="316" r:id="rId20"/>
    <p:sldId id="302" r:id="rId21"/>
    <p:sldId id="303" r:id="rId22"/>
    <p:sldId id="320" r:id="rId23"/>
    <p:sldId id="318" r:id="rId24"/>
    <p:sldId id="319" r:id="rId25"/>
    <p:sldId id="305" r:id="rId26"/>
    <p:sldId id="306" r:id="rId27"/>
    <p:sldId id="307" r:id="rId28"/>
    <p:sldId id="323" r:id="rId29"/>
    <p:sldId id="310" r:id="rId30"/>
    <p:sldId id="292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56" r:id="rId64"/>
    <p:sldId id="357" r:id="rId65"/>
    <p:sldId id="358" r:id="rId66"/>
    <p:sldId id="359" r:id="rId67"/>
    <p:sldId id="360" r:id="rId68"/>
    <p:sldId id="361" r:id="rId69"/>
    <p:sldId id="362" r:id="rId70"/>
    <p:sldId id="363" r:id="rId71"/>
    <p:sldId id="364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5" autoAdjust="0"/>
    <p:restoredTop sz="86364" autoAdjust="0"/>
  </p:normalViewPr>
  <p:slideViewPr>
    <p:cSldViewPr snapToGrid="0" snapToObjects="1">
      <p:cViewPr varScale="1">
        <p:scale>
          <a:sx n="77" d="100"/>
          <a:sy n="77" d="100"/>
        </p:scale>
        <p:origin x="15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6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9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416409905283599E-2"/>
          <c:y val="0.161058046973138"/>
          <c:w val="0.91671402487732501"/>
          <c:h val="0.713114219120646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 Appropriation</c:v>
                </c:pt>
              </c:strCache>
            </c:strRef>
          </c:tx>
          <c:spPr>
            <a:solidFill>
              <a:srgbClr val="319FBE"/>
            </a:solidFill>
            <a:ln w="127000"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spPr>
              <a:solidFill>
                <a:srgbClr val="319FBE"/>
              </a:solidFill>
              <a:ln w="209550" cap="rnd">
                <a:noFill/>
                <a:round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B62F-48FD-B157-E163E9121432}"/>
              </c:ext>
            </c:extLst>
          </c:dPt>
          <c:dPt>
            <c:idx val="5"/>
            <c:invertIfNegative val="0"/>
            <c:bubble3D val="0"/>
            <c:spPr>
              <a:solidFill>
                <a:srgbClr val="319FBE"/>
              </a:solidFill>
              <a:ln w="127000"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F776-40DF-9957-E98999B1E94B}"/>
              </c:ext>
            </c:extLst>
          </c:dPt>
          <c:dPt>
            <c:idx val="6"/>
            <c:invertIfNegative val="0"/>
            <c:bubble3D val="0"/>
            <c:spPr>
              <a:solidFill>
                <a:srgbClr val="319FBE"/>
              </a:solidFill>
              <a:ln w="127000"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F776-40DF-9957-E98999B1E94B}"/>
              </c:ext>
            </c:extLst>
          </c:dPt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FY 2014</c:v>
                </c:pt>
                <c:pt idx="1">
                  <c:v>FY 2015</c:v>
                </c:pt>
                <c:pt idx="2">
                  <c:v>FY 2016</c:v>
                </c:pt>
                <c:pt idx="3">
                  <c:v>FY 2017</c:v>
                </c:pt>
                <c:pt idx="4">
                  <c:v>FY 2018 </c:v>
                </c:pt>
                <c:pt idx="5">
                  <c:v>FY 2019 President's Budget</c:v>
                </c:pt>
                <c:pt idx="6">
                  <c:v>FY 2019 House Bill </c:v>
                </c:pt>
              </c:strCache>
            </c:strRef>
          </c:cat>
          <c:val>
            <c:numRef>
              <c:f>Sheet1!$B$2:$B$8</c:f>
              <c:numCache>
                <c:formatCode>"$"#,##0</c:formatCode>
                <c:ptCount val="7"/>
                <c:pt idx="0">
                  <c:v>4923</c:v>
                </c:pt>
                <c:pt idx="1">
                  <c:v>4950</c:v>
                </c:pt>
                <c:pt idx="2">
                  <c:v>5215</c:v>
                </c:pt>
                <c:pt idx="3">
                  <c:v>5389</c:v>
                </c:pt>
                <c:pt idx="4">
                  <c:v>5664.8</c:v>
                </c:pt>
                <c:pt idx="5">
                  <c:v>5226</c:v>
                </c:pt>
                <c:pt idx="6">
                  <c:v>5736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2F-48FD-B157-E163E9121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461010736"/>
        <c:axId val="461014656"/>
      </c:barChart>
      <c:catAx>
        <c:axId val="46101073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defRPr>
            </a:pPr>
            <a:endParaRPr lang="en-US"/>
          </a:p>
        </c:txPr>
        <c:crossAx val="461014656"/>
        <c:crosses val="autoZero"/>
        <c:auto val="1"/>
        <c:lblAlgn val="ctr"/>
        <c:lblOffset val="100"/>
        <c:noMultiLvlLbl val="0"/>
      </c:catAx>
      <c:valAx>
        <c:axId val="461014656"/>
        <c:scaling>
          <c:orientation val="minMax"/>
          <c:max val="6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defRPr>
            </a:pPr>
            <a:endParaRPr lang="en-US"/>
          </a:p>
        </c:txPr>
        <c:crossAx val="46101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9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Accrual</c:v>
                </c:pt>
              </c:strCache>
            </c:strRef>
          </c:tx>
          <c:spPr>
            <a:ln w="19050">
              <a:solidFill>
                <a:schemeClr val="bg2"/>
              </a:solidFill>
            </a:ln>
          </c:spPr>
          <c:dLbls>
            <c:delete val="1"/>
          </c:dLbls>
          <c:cat>
            <c:strRef>
              <c:f>Sheet1!$A$2:$A$4</c:f>
              <c:strCache>
                <c:ptCount val="3"/>
                <c:pt idx="0">
                  <c:v>NCORP &amp; m/u NCORP</c:v>
                </c:pt>
                <c:pt idx="1">
                  <c:v>LAPS</c:v>
                </c:pt>
                <c:pt idx="2">
                  <c:v>Main Members &amp; others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</c:v>
                </c:pt>
                <c:pt idx="1">
                  <c:v>30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91-4FD1-9977-F6A7FB56BC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NRG-CTEP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</c:v>
                </c:pt>
                <c:pt idx="1">
                  <c:v>6</c:v>
                </c:pt>
                <c:pt idx="2">
                  <c:v>8</c:v>
                </c:pt>
                <c:pt idx="3">
                  <c:v>12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29-4CFE-A112-4610FF5F7F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 Group+NRG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29-4CFE-A112-4610FF5F7FA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NCORP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29-4CFE-A112-4610FF5F7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054976"/>
        <c:axId val="39978688"/>
        <c:axId val="0"/>
      </c:bar3DChart>
      <c:catAx>
        <c:axId val="3705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78688"/>
        <c:crosses val="autoZero"/>
        <c:auto val="1"/>
        <c:lblAlgn val="ctr"/>
        <c:lblOffset val="100"/>
        <c:noMultiLvlLbl val="0"/>
      </c:catAx>
      <c:valAx>
        <c:axId val="3997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54976"/>
        <c:crosses val="autoZero"/>
        <c:crossBetween val="between"/>
      </c:valAx>
      <c:spPr>
        <a:solidFill>
          <a:srgbClr val="00B0F0"/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0070C0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0.48456</cdr:x>
      <cdr:y>0.16202</cdr:y>
    </cdr:from>
    <cdr:to>
      <cdr:x>0.57736</cdr:x>
      <cdr:y>0.22311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DAB8986F-28A0-B94C-96D6-3C3ACE352B8B}"/>
            </a:ext>
          </a:extLst>
        </cdr:cNvPr>
        <cdr:cNvSpPr/>
      </cdr:nvSpPr>
      <cdr:spPr>
        <a:xfrm xmlns:a="http://schemas.openxmlformats.org/drawingml/2006/main">
          <a:off x="5095425" y="704764"/>
          <a:ext cx="975889" cy="265716"/>
        </a:xfrm>
        <a:prstGeom xmlns:a="http://schemas.openxmlformats.org/drawingml/2006/main" prst="rect">
          <a:avLst/>
        </a:prstGeom>
        <a:solidFill xmlns:a="http://schemas.openxmlformats.org/drawingml/2006/main">
          <a:srgbClr val="FF5F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0.6143</cdr:x>
      <cdr:y>0.13462</cdr:y>
    </cdr:from>
    <cdr:to>
      <cdr:x>0.70871</cdr:x>
      <cdr:y>0.19321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562A09AA-FA1B-5042-B6C2-C91B493A69DA}"/>
            </a:ext>
          </a:extLst>
        </cdr:cNvPr>
        <cdr:cNvSpPr/>
      </cdr:nvSpPr>
      <cdr:spPr>
        <a:xfrm xmlns:a="http://schemas.openxmlformats.org/drawingml/2006/main">
          <a:off x="6459744" y="585545"/>
          <a:ext cx="992816" cy="254852"/>
        </a:xfrm>
        <a:prstGeom xmlns:a="http://schemas.openxmlformats.org/drawingml/2006/main" prst="rect">
          <a:avLst/>
        </a:prstGeom>
        <a:solidFill xmlns:a="http://schemas.openxmlformats.org/drawingml/2006/main">
          <a:srgbClr val="FF5F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0.74535</cdr:x>
      <cdr:y>0.17569</cdr:y>
    </cdr:from>
    <cdr:to>
      <cdr:x>0.83982</cdr:x>
      <cdr:y>0.24429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A25F73C6-FEB8-C041-B97C-1BA0865F0BDF}"/>
            </a:ext>
          </a:extLst>
        </cdr:cNvPr>
        <cdr:cNvSpPr/>
      </cdr:nvSpPr>
      <cdr:spPr>
        <a:xfrm xmlns:a="http://schemas.openxmlformats.org/drawingml/2006/main">
          <a:off x="7837802" y="764217"/>
          <a:ext cx="993419" cy="298401"/>
        </a:xfrm>
        <a:prstGeom xmlns:a="http://schemas.openxmlformats.org/drawingml/2006/main" prst="rect">
          <a:avLst/>
        </a:prstGeom>
        <a:solidFill xmlns:a="http://schemas.openxmlformats.org/drawingml/2006/main">
          <a:srgbClr val="FF5F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0.87616</cdr:x>
      <cdr:y>0.11909</cdr:y>
    </cdr:from>
    <cdr:to>
      <cdr:x>0.97062</cdr:x>
      <cdr:y>0.187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D067C431-F110-4D45-A157-81AF47020026}"/>
            </a:ext>
          </a:extLst>
        </cdr:cNvPr>
        <cdr:cNvSpPr/>
      </cdr:nvSpPr>
      <cdr:spPr>
        <a:xfrm xmlns:a="http://schemas.openxmlformats.org/drawingml/2006/main">
          <a:off x="9213328" y="518032"/>
          <a:ext cx="993358" cy="295374"/>
        </a:xfrm>
        <a:prstGeom xmlns:a="http://schemas.openxmlformats.org/drawingml/2006/main" prst="rect">
          <a:avLst/>
        </a:prstGeom>
        <a:solidFill xmlns:a="http://schemas.openxmlformats.org/drawingml/2006/main">
          <a:srgbClr val="FF5F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0.2458</cdr:x>
      <cdr:y>0.31734</cdr:y>
    </cdr:from>
    <cdr:to>
      <cdr:x>0.48353</cdr:x>
      <cdr:y>0.52891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22843" y="1371600"/>
          <a:ext cx="1956391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0.27653</cdr:x>
      <cdr:y>0.26506</cdr:y>
    </cdr:from>
    <cdr:to>
      <cdr:x>0.5</cdr:x>
      <cdr:y>0.54182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34316" y="1199659"/>
          <a:ext cx="2452084" cy="12526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>
              <a:solidFill>
                <a:schemeClr val="bg2"/>
              </a:solidFill>
            </a:rPr>
            <a:t>Main Members</a:t>
          </a:r>
        </a:p>
        <a:p xmlns:a="http://schemas.openxmlformats.org/drawingml/2006/main">
          <a:pPr algn="ctr"/>
          <a:r>
            <a:rPr lang="en-US" sz="2400" b="1" dirty="0">
              <a:solidFill>
                <a:schemeClr val="bg2"/>
              </a:solidFill>
            </a:rPr>
            <a:t>&amp; others</a:t>
          </a:r>
        </a:p>
        <a:p xmlns:a="http://schemas.openxmlformats.org/drawingml/2006/main">
          <a:pPr algn="ctr"/>
          <a:r>
            <a:rPr lang="en-US" sz="2400" b="1" dirty="0">
              <a:solidFill>
                <a:schemeClr val="bg2"/>
              </a:solidFill>
            </a:rPr>
            <a:t>44%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AD611-7FFE-4660-A8E2-90AEE0BD310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8C486-2522-441E-A035-5C300566F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30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</a:t>
            </a:r>
            <a:r>
              <a:rPr lang="en-US" baseline="0" dirty="0" smtClean="0"/>
              <a:t> to Ned </a:t>
            </a:r>
            <a:r>
              <a:rPr lang="en-US" baseline="0" dirty="0" err="1" smtClean="0"/>
              <a:t>Sharpless’s</a:t>
            </a:r>
            <a:r>
              <a:rPr lang="en-US" baseline="0" dirty="0" smtClean="0"/>
              <a:t> recent comments  - highlighted the most important one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8C486-2522-441E-A035-5C300566F4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67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Dr. Bear</a:t>
            </a:r>
            <a:r>
              <a:rPr lang="en-US" baseline="0" dirty="0" smtClean="0"/>
              <a:t> will be in place 1/1/19, Dr. Miller is taking over the reins currently. Dr. Machtay continues in his current role.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8C486-2522-441E-A035-5C300566F4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32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Dr. Bear</a:t>
            </a:r>
            <a:r>
              <a:rPr lang="en-US" baseline="0" dirty="0" smtClean="0"/>
              <a:t> will be in place 1/1/19, Dr. Miller is taking over the reins currently. Dr. Machtay continues in his current role.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8C486-2522-441E-A035-5C300566F4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51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Chairs for RSC will assume</a:t>
            </a:r>
            <a:r>
              <a:rPr lang="en-US" baseline="0" dirty="0" smtClean="0"/>
              <a:t> the baton at this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8C486-2522-441E-A035-5C300566F4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74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</a:t>
            </a:r>
            <a:r>
              <a:rPr lang="en-US" baseline="0" dirty="0" smtClean="0"/>
              <a:t> having a brief gathering at this meeting to begin to operationalization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8C486-2522-441E-A035-5C300566F4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7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</a:t>
            </a:r>
            <a:r>
              <a:rPr lang="en-US" baseline="0" dirty="0" smtClean="0"/>
              <a:t> having a brief gathering at this meeting to begin to operationalization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8C486-2522-441E-A035-5C300566F4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37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Added functionality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8C486-2522-441E-A035-5C300566F43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0E0A7-1E5B-4851-9AD2-933E673BA54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3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A585B-397A-4729-8B7E-22D0BB0511F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76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A585B-397A-4729-8B7E-22D0BB0511F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35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5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Considered adding examples, but I think we probably have examples being presented</a:t>
            </a:r>
            <a:r>
              <a:rPr lang="en-US" baseline="0" dirty="0"/>
              <a:t> at the general session anyway?  So we just reference those presentations.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DBA7B-BB97-4B2B-947A-256831696D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Grant Scores (we can add more here if Summary Statement</a:t>
            </a:r>
            <a:r>
              <a:rPr lang="en-US" baseline="0" dirty="0" smtClean="0"/>
              <a:t> comes 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8C486-2522-441E-A035-5C300566F4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8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Grant Scores (we can add more here if Summary Statement</a:t>
            </a:r>
            <a:r>
              <a:rPr lang="en-US" baseline="0" dirty="0" smtClean="0"/>
              <a:t> comes 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8C486-2522-441E-A035-5C300566F4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8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22697-7748-E34D-B2EF-B03381150F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535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0F271-191F-4152-81EE-74BCC66A72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4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Dr. Bear</a:t>
            </a:r>
            <a:r>
              <a:rPr lang="en-US" baseline="0" dirty="0" smtClean="0"/>
              <a:t> will be in place 1/1/19, Dr. Miller is taking over the reins currently. Dr. Machtay continues in his current role.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8C486-2522-441E-A035-5C300566F4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47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a plaque on order – we</a:t>
            </a:r>
            <a:r>
              <a:rPr lang="en-US" baseline="0" dirty="0" smtClean="0"/>
              <a:t> will need to do a retirement honoring moment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8C486-2522-441E-A035-5C300566F4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94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a plaque on order – we</a:t>
            </a:r>
            <a:r>
              <a:rPr lang="en-US" baseline="0" dirty="0" smtClean="0"/>
              <a:t> will need to do a retirement honoring moment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8C486-2522-441E-A035-5C300566F4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93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48B70E-56DB-EE4C-857C-3475D06D2742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E380CA-77D7-C849-82B2-51C54C72C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6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48B70E-56DB-EE4C-857C-3475D06D2742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E380CA-77D7-C849-82B2-51C54C72C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2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48B70E-56DB-EE4C-857C-3475D06D2742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E380CA-77D7-C849-82B2-51C54C72C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63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ubtitle Slide wit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0700"/>
            <a:ext cx="12204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11900"/>
            <a:ext cx="122047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2368550"/>
            <a:ext cx="10972800" cy="6365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09600" y="3113089"/>
            <a:ext cx="10972800" cy="636587"/>
          </a:xfrm>
          <a:prstGeom prst="rect">
            <a:avLst/>
          </a:prstGeom>
        </p:spPr>
        <p:txBody>
          <a:bodyPr vert="horz"/>
          <a:lstStyle>
            <a:lvl1pPr marL="0" indent="0"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97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56"/>
            <a:ext cx="10887456" cy="42319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50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86144"/>
            <a:ext cx="2555851" cy="2438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478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416E2-450C-424D-98D6-28DFDEC41EB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E137-8FBA-43D3-85CB-9AAC90A0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65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416E2-450C-424D-98D6-28DFDEC41EB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E137-8FBA-43D3-85CB-9AAC90A0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81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416E2-450C-424D-98D6-28DFDEC41EB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E137-8FBA-43D3-85CB-9AAC90A0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4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416E2-450C-424D-98D6-28DFDEC41EB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E137-8FBA-43D3-85CB-9AAC90A0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60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416E2-450C-424D-98D6-28DFDEC41EB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E137-8FBA-43D3-85CB-9AAC90A0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20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416E2-450C-424D-98D6-28DFDEC41EB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E137-8FBA-43D3-85CB-9AAC90A0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0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48B70E-56DB-EE4C-857C-3475D06D2742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E380CA-77D7-C849-82B2-51C54C72C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04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416E2-450C-424D-98D6-28DFDEC41EB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E137-8FBA-43D3-85CB-9AAC90A0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50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416E2-450C-424D-98D6-28DFDEC41EB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E137-8FBA-43D3-85CB-9AAC90A0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27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416E2-450C-424D-98D6-28DFDEC41EB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E137-8FBA-43D3-85CB-9AAC90A0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11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416E2-450C-424D-98D6-28DFDEC41EB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E137-8FBA-43D3-85CB-9AAC90A0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24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416E2-450C-424D-98D6-28DFDEC41EB5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E137-8FBA-43D3-85CB-9AAC90A07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86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A41086-DC4E-42F2-A124-DC552C61F706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4DAD16-17A1-4500-863E-B9BCE621F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90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A41086-DC4E-42F2-A124-DC552C61F706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4DAD16-17A1-4500-863E-B9BCE621F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41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A41086-DC4E-42F2-A124-DC552C61F706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4DAD16-17A1-4500-863E-B9BCE621F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83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A41086-DC4E-42F2-A124-DC552C61F706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4DAD16-17A1-4500-863E-B9BCE621F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25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A41086-DC4E-42F2-A124-DC552C61F706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4DAD16-17A1-4500-863E-B9BCE621F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5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48B70E-56DB-EE4C-857C-3475D06D2742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E380CA-77D7-C849-82B2-51C54C72C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58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A41086-DC4E-42F2-A124-DC552C61F706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4DAD16-17A1-4500-863E-B9BCE621F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4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A41086-DC4E-42F2-A124-DC552C61F706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4DAD16-17A1-4500-863E-B9BCE621F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42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A41086-DC4E-42F2-A124-DC552C61F706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4DAD16-17A1-4500-863E-B9BCE621F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60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A41086-DC4E-42F2-A124-DC552C61F706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4DAD16-17A1-4500-863E-B9BCE621F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39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A41086-DC4E-42F2-A124-DC552C61F706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4DAD16-17A1-4500-863E-B9BCE621F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5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A41086-DC4E-42F2-A124-DC552C61F706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4DAD16-17A1-4500-863E-B9BCE621F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2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48B70E-56DB-EE4C-857C-3475D06D2742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E380CA-77D7-C849-82B2-51C54C72C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63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48B70E-56DB-EE4C-857C-3475D06D2742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E380CA-77D7-C849-82B2-51C54C72C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8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48B70E-56DB-EE4C-857C-3475D06D2742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E380CA-77D7-C849-82B2-51C54C72C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48B70E-56DB-EE4C-857C-3475D06D2742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E380CA-77D7-C849-82B2-51C54C72C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01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48B70E-56DB-EE4C-857C-3475D06D2742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E380CA-77D7-C849-82B2-51C54C72C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48B70E-56DB-EE4C-857C-3475D06D2742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E380CA-77D7-C849-82B2-51C54C72C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8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ForPPwhite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9" y="5777586"/>
            <a:ext cx="1749869" cy="75573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605878"/>
            <a:ext cx="12192000" cy="252123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5962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ForPPGRAY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7" y="5780167"/>
            <a:ext cx="1743895" cy="75315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605878"/>
            <a:ext cx="12192000" cy="252123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3417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2062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0" y="6736522"/>
            <a:ext cx="12192000" cy="121478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FinalNRG Log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46" y="320261"/>
            <a:ext cx="2629820" cy="123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6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00" y="1638300"/>
            <a:ext cx="10083800" cy="1767206"/>
          </a:xfrm>
        </p:spPr>
        <p:txBody>
          <a:bodyPr/>
          <a:lstStyle/>
          <a:p>
            <a:r>
              <a:rPr lang="en-US" b="1" dirty="0" smtClean="0"/>
              <a:t>NRG Oncology General Session</a:t>
            </a:r>
            <a:br>
              <a:rPr lang="en-US" b="1" dirty="0" smtClean="0"/>
            </a:br>
            <a:r>
              <a:rPr lang="en-US" b="1" dirty="0" smtClean="0"/>
              <a:t>July 2018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b="1" dirty="0">
                <a:solidFill>
                  <a:schemeClr val="accent1"/>
                </a:solidFill>
              </a:rPr>
              <a:t>#NRG18  @NRGONC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488083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3600" dirty="0">
                <a:solidFill>
                  <a:schemeClr val="tx1"/>
                </a:solidFill>
              </a:rPr>
              <a:t>Wally Curran, MD</a:t>
            </a:r>
          </a:p>
          <a:p>
            <a:r>
              <a:rPr lang="en-US" sz="3600" dirty="0">
                <a:solidFill>
                  <a:schemeClr val="tx1"/>
                </a:solidFill>
              </a:rPr>
              <a:t>Presiding Group Chair</a:t>
            </a:r>
          </a:p>
        </p:txBody>
      </p:sp>
    </p:spTree>
    <p:extLst>
      <p:ext uri="{BB962C8B-B14F-4D97-AF65-F5344CB8AC3E}">
        <p14:creationId xmlns:p14="http://schemas.microsoft.com/office/powerpoint/2010/main" val="281438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9553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Congratulations!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9600" y="4633634"/>
            <a:ext cx="8229600" cy="1185864"/>
          </a:xfrm>
        </p:spPr>
        <p:txBody>
          <a:bodyPr/>
          <a:lstStyle/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4400" dirty="0" smtClean="0">
                <a:latin typeface="+mj-lt"/>
              </a:rPr>
              <a:t>Congratulations NRG!!!!</a:t>
            </a:r>
            <a:endParaRPr lang="en-US" sz="4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45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0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050" y="4790562"/>
            <a:ext cx="8229600" cy="1143000"/>
          </a:xfrm>
        </p:spPr>
        <p:txBody>
          <a:bodyPr/>
          <a:lstStyle/>
          <a:p>
            <a:r>
              <a:rPr lang="en-US" dirty="0" smtClean="0"/>
              <a:t>Congratulations NRG!!!</a:t>
            </a:r>
            <a:br>
              <a:rPr lang="en-US" dirty="0" smtClean="0"/>
            </a:br>
            <a:r>
              <a:rPr lang="en-US" dirty="0" smtClean="0">
                <a:solidFill>
                  <a:schemeClr val="bg1"/>
                </a:solidFill>
              </a:rPr>
              <a:t>!</a:t>
            </a:r>
            <a:r>
              <a:rPr lang="en-US" dirty="0" smtClean="0"/>
              <a:t>Sweet 16!!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0" y="4748749"/>
            <a:ext cx="8343900" cy="1377415"/>
          </a:xfrm>
        </p:spPr>
        <p:txBody>
          <a:bodyPr/>
          <a:lstStyle/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</a:t>
            </a:r>
          </a:p>
          <a:p>
            <a:pPr marL="457200" lvl="1" indent="0">
              <a:buNone/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45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7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66970-23F3-400A-A10F-CDFCED7C3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NCI Appropriations FY 2014-2019 </a:t>
            </a:r>
            <a:br>
              <a:rPr lang="en-US" dirty="0"/>
            </a:br>
            <a:r>
              <a:rPr lang="en-US" sz="3000" dirty="0"/>
              <a:t>(in millions)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7F1E9E3-18A1-4341-8CA1-A3D1F4989C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037751"/>
              </p:ext>
            </p:extLst>
          </p:nvPr>
        </p:nvGraphicFramePr>
        <p:xfrm>
          <a:off x="955430" y="1853937"/>
          <a:ext cx="10515600" cy="4349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15C0F1-0518-4BBD-A56E-ADA507BF83C4}"/>
              </a:ext>
            </a:extLst>
          </p:cNvPr>
          <p:cNvSpPr txBox="1"/>
          <p:nvPr/>
        </p:nvSpPr>
        <p:spPr>
          <a:xfrm>
            <a:off x="6155175" y="2259131"/>
            <a:ext cx="78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$5,689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A16FC1-5E5B-4DBB-B136-8A1A948B86E1}"/>
              </a:ext>
            </a:extLst>
          </p:cNvPr>
          <p:cNvSpPr txBox="1"/>
          <p:nvPr/>
        </p:nvSpPr>
        <p:spPr>
          <a:xfrm>
            <a:off x="4168207" y="6366935"/>
            <a:ext cx="7471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NCI Office of Budget and Finance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51EC50-B278-4F44-80AE-308F4323DABE}"/>
              </a:ext>
            </a:extLst>
          </p:cNvPr>
          <p:cNvSpPr txBox="1"/>
          <p:nvPr/>
        </p:nvSpPr>
        <p:spPr>
          <a:xfrm>
            <a:off x="7509985" y="2122845"/>
            <a:ext cx="78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$5,965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54CCD1-36FA-034F-98D5-E79CDD3882C3}"/>
              </a:ext>
            </a:extLst>
          </p:cNvPr>
          <p:cNvSpPr txBox="1"/>
          <p:nvPr/>
        </p:nvSpPr>
        <p:spPr>
          <a:xfrm>
            <a:off x="8900009" y="2276734"/>
            <a:ext cx="78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$5,626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7003B3-40D7-2249-8A34-A0A2DEB54239}"/>
              </a:ext>
            </a:extLst>
          </p:cNvPr>
          <p:cNvSpPr txBox="1"/>
          <p:nvPr/>
        </p:nvSpPr>
        <p:spPr>
          <a:xfrm>
            <a:off x="10275517" y="2038812"/>
            <a:ext cx="78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$6,136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B73763-1FC0-C240-92E5-5164835AF5B3}"/>
              </a:ext>
            </a:extLst>
          </p:cNvPr>
          <p:cNvSpPr txBox="1"/>
          <p:nvPr/>
        </p:nvSpPr>
        <p:spPr>
          <a:xfrm>
            <a:off x="6155174" y="2556479"/>
            <a:ext cx="78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64117-BF97-734B-9FEC-99B80EC98B0E}"/>
              </a:ext>
            </a:extLst>
          </p:cNvPr>
          <p:cNvSpPr txBox="1"/>
          <p:nvPr/>
        </p:nvSpPr>
        <p:spPr>
          <a:xfrm>
            <a:off x="7509986" y="2425385"/>
            <a:ext cx="78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$300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EBF526-A8E7-6549-BFDA-68EE3C7C3A9B}"/>
              </a:ext>
            </a:extLst>
          </p:cNvPr>
          <p:cNvSpPr txBox="1"/>
          <p:nvPr/>
        </p:nvSpPr>
        <p:spPr>
          <a:xfrm>
            <a:off x="8893825" y="2636614"/>
            <a:ext cx="78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$400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1FC35-2D9D-764A-B90D-44A600508278}"/>
              </a:ext>
            </a:extLst>
          </p:cNvPr>
          <p:cNvSpPr txBox="1"/>
          <p:nvPr/>
        </p:nvSpPr>
        <p:spPr>
          <a:xfrm>
            <a:off x="10275517" y="2371338"/>
            <a:ext cx="78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$400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915B0B-FC4A-2049-BBE2-C9D220AE7306}"/>
              </a:ext>
            </a:extLst>
          </p:cNvPr>
          <p:cNvCxnSpPr>
            <a:cxnSpLocks/>
          </p:cNvCxnSpPr>
          <p:nvPr/>
        </p:nvCxnSpPr>
        <p:spPr>
          <a:xfrm>
            <a:off x="8597533" y="2913613"/>
            <a:ext cx="0" cy="2272984"/>
          </a:xfrm>
          <a:prstGeom prst="line">
            <a:avLst/>
          </a:prstGeom>
          <a:ln w="50800" cap="rnd">
            <a:solidFill>
              <a:srgbClr val="FF5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47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13567-894F-9F46-920D-68BC5652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2018 NCI Budget Overview </a:t>
            </a:r>
            <a:br>
              <a:rPr lang="en-US" dirty="0"/>
            </a:br>
            <a:r>
              <a:rPr lang="en-US" sz="3000" dirty="0"/>
              <a:t>(dollars in thousands)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6E3AE4-FD73-4E4E-8181-1BBEBA80C7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877844"/>
              </p:ext>
            </p:extLst>
          </p:nvPr>
        </p:nvGraphicFramePr>
        <p:xfrm>
          <a:off x="215901" y="1825625"/>
          <a:ext cx="8073043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2062">
                  <a:extLst>
                    <a:ext uri="{9D8B030D-6E8A-4147-A177-3AD203B41FA5}">
                      <a16:colId xmlns:a16="http://schemas.microsoft.com/office/drawing/2014/main" val="208667614"/>
                    </a:ext>
                  </a:extLst>
                </a:gridCol>
                <a:gridCol w="1670981">
                  <a:extLst>
                    <a:ext uri="{9D8B030D-6E8A-4147-A177-3AD203B41FA5}">
                      <a16:colId xmlns:a16="http://schemas.microsoft.com/office/drawing/2014/main" val="4266959160"/>
                    </a:ext>
                  </a:extLst>
                </a:gridCol>
              </a:tblGrid>
              <a:tr h="336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Appropriation Increase over FY 2017</a:t>
                      </a:r>
                      <a:r>
                        <a:rPr lang="en-US" sz="2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351534"/>
                  </a:ext>
                </a:extLst>
              </a:tr>
              <a:tr h="310451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2017 Enacted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$5,389,329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828264"/>
                  </a:ext>
                </a:extLst>
              </a:tr>
              <a:tr h="31045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2018 Enacted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$5,664,800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414973"/>
                  </a:ext>
                </a:extLst>
              </a:tr>
              <a:tr h="31045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Appropriation Increase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$275,471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89171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792401"/>
                  </a:ext>
                </a:extLst>
              </a:tr>
              <a:tr h="336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Increase, as of 6/22/2018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283840"/>
                  </a:ext>
                </a:extLst>
              </a:tr>
              <a:tr h="31045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Taps, Assessments, Transfers, Salaries &amp; Benefits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$37,900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599725"/>
                  </a:ext>
                </a:extLst>
              </a:tr>
              <a:tr h="31045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Business Set Aside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$10,000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336223"/>
                  </a:ext>
                </a:extLst>
              </a:tr>
              <a:tr h="31045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Additional Investments in the RPG Pool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$147,000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822642"/>
                  </a:ext>
                </a:extLst>
              </a:tr>
              <a:tr h="31045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Centers and SPOREs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$20,000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866080"/>
                  </a:ext>
                </a:extLst>
              </a:tr>
              <a:tr h="31045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NCTN and NCORP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$10,000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9FBE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925839"/>
                  </a:ext>
                </a:extLst>
              </a:tr>
              <a:tr h="31045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910078"/>
                  </a:ext>
                </a:extLst>
              </a:tr>
              <a:tr h="31045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$275,471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6077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3C1F8A5-F408-2B40-BFC0-A751552AB1A0}"/>
              </a:ext>
            </a:extLst>
          </p:cNvPr>
          <p:cNvSpPr/>
          <p:nvPr/>
        </p:nvSpPr>
        <p:spPr>
          <a:xfrm>
            <a:off x="9174509" y="1825625"/>
            <a:ext cx="2460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 not include $300M 21st Century Cures funding for Cancer Moonshot </a:t>
            </a:r>
          </a:p>
        </p:txBody>
      </p:sp>
    </p:spTree>
    <p:extLst>
      <p:ext uri="{BB962C8B-B14F-4D97-AF65-F5344CB8AC3E}">
        <p14:creationId xmlns:p14="http://schemas.microsoft.com/office/powerpoint/2010/main" val="2747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NRG Deputy Chair Transitions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b="1" dirty="0" smtClean="0"/>
              <a:t>Deborah Watkins Bruner, Ph.D.</a:t>
            </a:r>
          </a:p>
          <a:p>
            <a:pPr lvl="1"/>
            <a:r>
              <a:rPr lang="en-US" sz="3200" dirty="0" smtClean="0"/>
              <a:t>Deputy Director, Publications</a:t>
            </a:r>
          </a:p>
          <a:p>
            <a:pPr marL="457200" lvl="1" indent="0">
              <a:buNone/>
            </a:pPr>
            <a:endParaRPr lang="en-US" sz="3200" dirty="0"/>
          </a:p>
        </p:txBody>
      </p:sp>
      <p:sp>
        <p:nvSpPr>
          <p:cNvPr id="4" name="AutoShape 2" descr="data:image/jpeg;base64,/9j/4AAQSkZJRgABAQEAYABgAAD/2wBDAAoHBwkHBgoJCAkLCwoMDxkQDw4ODx4WFxIZJCAmJSMgIyIoLTkwKCo2KyIjMkQyNjs9QEBAJjBGS0U+Sjk/QD3/2wBDAQsLCw8NDx0QEB09KSMpPT09PT09PT09PT09PT09PT09PT09PT09PT09PT09PT09PT09PT09PT09PT09PT09PT3/wAARCABQAF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oLQ/LKf7ttEPzLn+tXrIYtxVGEbY7sf3REn5Rg/1rQtRi3X6ViyyST7pqKpZOlWbe2WOMSzd+VFS5KKuxpXdik58rGUJZuijqabB4hgtJBG+CxOMbh19qzvE1+sELfeZ3+VUQ5Zz6VyVv4e1e8QyzqkIY5CKeR+Peud1JSeh1QoxtdnqdrqtvfoRE3zDHGeao6o24n/fJ/IV53CupaDewvNuVHYJuB4Hoa7C31P7ZshnIEobBPrmrpzs7Mzq0rao1guHI/u4FMl6VL1lf/epko5ArcwMvpHee9wV/JVH9K0LcYhUe1Zu7dayN/wA9LmVv/HiP6VfNxHbQp5pwG4BpSdgWpYG1QZJB8icnPesXUdfmdisakkA8HgKPU1avbqOa0ZQ5VAc59eK49dVe51ALZ2klzbwyYZg+1WcdCx9B298VyzbnK0TqpRSV2ddpGkEkXt+N9yw+RT0jX0A9fWtKcAYAArK0e8uriHfLFcQluRHPglfxFVb/AFWWCB7uWWcxRHBht4wxPOMkmtFG2hbfUb4qWGXTtkw6Hd+Fc/pGoLdSyJv3GMja5PP41ZvNUGuWj/ZzIwjJU702sp7hh/hXFeH7lrfU5YifmIwfzpShuxX0se22rF7ZGPUjNNnOM1W0GdrjSY3br0qxcdTW0XdXORqzsY9qd2lWZ7uC/wCZJ/rWnPbpc2xikHBHB9D61krPDawWFtLIqv5S4B64A5rYjnjdfkkU/Q0Oz0DVanO358lWty2WNTeFIobHSxEcKfMcsR1JJqTXLDzN1wjBdo3Hd0rM0rGoW8kKu0ckMhBDdGB5/wAa5YxcJ2OyElKJ0yahayOds8S4UsMsASo4LY9Peq2n3lnfwtDuhlUDeFyrggk4P6VnzyNeJcWN1pEDQr8gV5z8y8YIIXgVnabNsmks9P0f7L0zLG67Ceg7AmuizSuNxL2uzJBCYYIlTIwCAABXnWnwNcakixqwXBdhjkZPH5gA11euXsmnxTm+ljlbhUES45Pb+ZrI8Mo22aeQnzHPX371EnZNk+R6B4VuBJbyRJyIsBj7mtOc5c1gWV/Np1t5cUICE7j8h5P1rJvfFmrvcyJaWalVOARGzZpUqsbcplKlKTui7rNnPca3A0K7kjh24B75pDa3EQy0bj8K5zU/HF5P4iNroKQXAz5aSNH989S3JwFHPJ7DJqTxBrXiPSbAXMuuJkXH2Z4bW3EQ3hQxKuR8yjIGeOauphlN3uTGu4qxLrE94LuBbcyttUllXJHXuKyR4sbQ9UQLbxFSwNwAxLAEEY9PQ4+vrXPXev6jqDeZqF7POF6K7nbn6d6z543h2mU5aZBL+fT9P51VPDqO7uOVdyjoj3NL7TtQjBaUB8Z2hwCP/rVgav4n0zQ0ZLOVZJz1bOQv+fQV5JJPKyKplkKqMKCTgD2qHk9c1apd2J19NEbk+sXWuazGFwzyN5cQZgoyxAyc8c16To2hR6fbQ/argPPgblVONx7D2rx6ElXDKSpU5BHUGu4tPER1CINM2Z1GCmfzYfX9KVWGisRGbe56Wl8sRCiRT7MD/Si4u0khb7NtMvQA8fjXBrqs424fHb14q3a6m6t952zyQTnmslOSG4o4HSdSbSppriMAXBhdIpdu4xswIJAzjkEjJzjtzzVjxD4ovfEZt1uRHFBbrhIYs7dx6sckkk+pNYuSW+lLXYYj1Rp3SJOWkYKPqTiuv1vQRfW8bWuFngURqp4DqOg+tc/4dg8/Woc/dhBlP4dP1Irul6U0exl+HjUpS51o/wBDzW4tZ7Vts8UkZz0dcZqEgmtzxXe/aNV8hTlLZdmO27q3+H4Vir6mkeZXhGnUcYu6QqjAxT0co4IJBHemEZ7mlXigyOhsNTWUBZmCv2OMA1u2BYSFmAEZ4B7gjuR6GuEV8Vr6X4hl0/5ZE86PGACcFfoawnS/lNIz7n//2Q=="/>
          <p:cNvSpPr>
            <a:spLocks noChangeAspect="1" noChangeArrowheads="1"/>
          </p:cNvSpPr>
          <p:nvPr/>
        </p:nvSpPr>
        <p:spPr bwMode="auto">
          <a:xfrm>
            <a:off x="1492250" y="-136525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52" y="1633539"/>
            <a:ext cx="3522662" cy="35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5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NRG Deputy Chair Transitions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3200" b="1" dirty="0"/>
              <a:t>Thomas Julian, MD</a:t>
            </a:r>
          </a:p>
          <a:p>
            <a:pPr marL="457200" lvl="1" indent="0">
              <a:buNone/>
            </a:pPr>
            <a:r>
              <a:rPr lang="en-US" sz="3200" dirty="0"/>
              <a:t>- </a:t>
            </a:r>
            <a:r>
              <a:rPr lang="en-US" sz="3200" dirty="0" smtClean="0"/>
              <a:t>Deputy Director, Communications</a:t>
            </a:r>
            <a:endParaRPr lang="en-US" sz="3200" dirty="0"/>
          </a:p>
        </p:txBody>
      </p:sp>
      <p:sp>
        <p:nvSpPr>
          <p:cNvPr id="4" name="AutoShape 2" descr="data:image/jpeg;base64,/9j/4AAQSkZJRgABAQEAYABgAAD/2wBDAAoHBwkHBgoJCAkLCwoMDxkQDw4ODx4WFxIZJCAmJSMgIyIoLTkwKCo2KyIjMkQyNjs9QEBAJjBGS0U+Sjk/QD3/2wBDAQsLCw8NDx0QEB09KSMpPT09PT09PT09PT09PT09PT09PT09PT09PT09PT09PT09PT09PT09PT09PT09PT09PT3/wAARCABQAF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oLQ/LKf7ttEPzLn+tXrIYtxVGEbY7sf3REn5Rg/1rQtRi3X6ViyyST7pqKpZOlWbe2WOMSzd+VFS5KKuxpXdik58rGUJZuijqabB4hgtJBG+CxOMbh19qzvE1+sELfeZ3+VUQ5Zz6VyVv4e1e8QyzqkIY5CKeR+Peud1JSeh1QoxtdnqdrqtvfoRE3zDHGeao6o24n/fJ/IV53CupaDewvNuVHYJuB4Hoa7C31P7ZshnIEobBPrmrpzs7Mzq0rao1guHI/u4FMl6VL1lf/epko5ArcwMvpHee9wV/JVH9K0LcYhUe1Zu7dayN/wA9LmVv/HiP6VfNxHbQp5pwG4BpSdgWpYG1QZJB8icnPesXUdfmdisakkA8HgKPU1avbqOa0ZQ5VAc59eK49dVe51ALZ2klzbwyYZg+1WcdCx9B298VyzbnK0TqpRSV2ddpGkEkXt+N9yw+RT0jX0A9fWtKcAYAArK0e8uriHfLFcQluRHPglfxFVb/AFWWCB7uWWcxRHBht4wxPOMkmtFG2hbfUb4qWGXTtkw6Hd+Fc/pGoLdSyJv3GMja5PP41ZvNUGuWj/ZzIwjJU702sp7hh/hXFeH7lrfU5YifmIwfzpShuxX0se22rF7ZGPUjNNnOM1W0GdrjSY3br0qxcdTW0XdXORqzsY9qd2lWZ7uC/wCZJ/rWnPbpc2xikHBHB9D61krPDawWFtLIqv5S4B64A5rYjnjdfkkU/Q0Oz0DVanO358lWty2WNTeFIobHSxEcKfMcsR1JJqTXLDzN1wjBdo3Hd0rM0rGoW8kKu0ckMhBDdGB5/wAa5YxcJ2OyElKJ0yahayOds8S4UsMsASo4LY9Peq2n3lnfwtDuhlUDeFyrggk4P6VnzyNeJcWN1pEDQr8gV5z8y8YIIXgVnabNsmks9P0f7L0zLG67Ceg7AmuizSuNxL2uzJBCYYIlTIwCAABXnWnwNcakixqwXBdhjkZPH5gA11euXsmnxTm+ljlbhUES45Pb+ZrI8Mo22aeQnzHPX371EnZNk+R6B4VuBJbyRJyIsBj7mtOc5c1gWV/Np1t5cUICE7j8h5P1rJvfFmrvcyJaWalVOARGzZpUqsbcplKlKTui7rNnPca3A0K7kjh24B75pDa3EQy0bj8K5zU/HF5P4iNroKQXAz5aSNH989S3JwFHPJ7DJqTxBrXiPSbAXMuuJkXH2Z4bW3EQ3hQxKuR8yjIGeOauphlN3uTGu4qxLrE94LuBbcyttUllXJHXuKyR4sbQ9UQLbxFSwNwAxLAEEY9PQ4+vrXPXev6jqDeZqF7POF6K7nbn6d6z543h2mU5aZBL+fT9P51VPDqO7uOVdyjoj3NL7TtQjBaUB8Z2hwCP/rVgav4n0zQ0ZLOVZJz1bOQv+fQV5JJPKyKplkKqMKCTgD2qHk9c1apd2J19NEbk+sXWuazGFwzyN5cQZgoyxAyc8c16To2hR6fbQ/argPPgblVONx7D2rx6ElXDKSpU5BHUGu4tPER1CINM2Z1GCmfzYfX9KVWGisRGbe56Wl8sRCiRT7MD/Si4u0khb7NtMvQA8fjXBrqs424fHb14q3a6m6t952zyQTnmslOSG4o4HSdSbSppriMAXBhdIpdu4xswIJAzjkEjJzjtzzVjxD4ovfEZt1uRHFBbrhIYs7dx6sckkk+pNYuSW+lLXYYj1Rp3SJOWkYKPqTiuv1vQRfW8bWuFngURqp4DqOg+tc/4dg8/Woc/dhBlP4dP1Irul6U0exl+HjUpS51o/wBDzW4tZ7Vts8UkZz0dcZqEgmtzxXe/aNV8hTlLZdmO27q3+H4Vir6mkeZXhGnUcYu6QqjAxT0co4IJBHemEZ7mlXigyOhsNTWUBZmCv2OMA1u2BYSFmAEZ4B7gjuR6GuEV8Vr6X4hl0/5ZE86PGACcFfoawnS/lNIz7n//2Q=="/>
          <p:cNvSpPr>
            <a:spLocks noChangeAspect="1" noChangeArrowheads="1"/>
          </p:cNvSpPr>
          <p:nvPr/>
        </p:nvSpPr>
        <p:spPr bwMode="auto">
          <a:xfrm>
            <a:off x="1492250" y="-136525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86928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661"/>
            <a:ext cx="10972800" cy="1143000"/>
          </a:xfrm>
        </p:spPr>
        <p:txBody>
          <a:bodyPr/>
          <a:lstStyle/>
          <a:p>
            <a:r>
              <a:rPr lang="en-US" b="1" dirty="0" smtClean="0"/>
              <a:t>New NRG Deputy Group Chair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0335" y="1747836"/>
            <a:ext cx="10159999" cy="51101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	</a:t>
            </a:r>
            <a:r>
              <a:rPr lang="en-US" sz="3600" b="1" dirty="0" smtClean="0"/>
              <a:t>Harry D. Bear, MD, </a:t>
            </a:r>
            <a:r>
              <a:rPr lang="en-US" sz="3600" b="1" dirty="0" err="1" smtClean="0"/>
              <a:t>Ph.D</a:t>
            </a:r>
            <a:endParaRPr lang="en-US" sz="3600" b="1" dirty="0" smtClean="0"/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		</a:t>
            </a:r>
            <a:r>
              <a:rPr lang="en-US" sz="3600" dirty="0" smtClean="0"/>
              <a:t>Deputy Group Chair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Publications </a:t>
            </a:r>
            <a:r>
              <a:rPr lang="en-US" sz="3600" dirty="0"/>
              <a:t>and Communications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0" y="1525556"/>
            <a:ext cx="2761219" cy="34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7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New NRG Leadership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3200" b="1" dirty="0" err="1" smtClean="0"/>
              <a:t>Krish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Tewari</a:t>
            </a:r>
            <a:r>
              <a:rPr lang="en-US" sz="3200" b="1" dirty="0" smtClean="0"/>
              <a:t>, MD</a:t>
            </a:r>
          </a:p>
          <a:p>
            <a:pPr marL="457200" lvl="1" indent="0">
              <a:buNone/>
            </a:pPr>
            <a:r>
              <a:rPr lang="en-US" sz="3200" dirty="0" smtClean="0"/>
              <a:t>-Committee Chair, Publications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 smtClean="0"/>
          </a:p>
          <a:p>
            <a:pPr marL="457200" lvl="1" indent="0">
              <a:buNone/>
            </a:pPr>
            <a:r>
              <a:rPr lang="en-US" sz="3200" b="1" dirty="0" smtClean="0"/>
              <a:t>Thomas </a:t>
            </a:r>
            <a:r>
              <a:rPr lang="en-US" sz="3200" b="1" dirty="0"/>
              <a:t>Julian, MD</a:t>
            </a:r>
          </a:p>
          <a:p>
            <a:pPr marL="457200" lvl="1" indent="0">
              <a:buNone/>
            </a:pPr>
            <a:r>
              <a:rPr lang="en-US" sz="3200" dirty="0" smtClean="0"/>
              <a:t>-Committee Chair, Communications</a:t>
            </a:r>
            <a:endParaRPr lang="en-US" sz="3200" dirty="0"/>
          </a:p>
        </p:txBody>
      </p:sp>
      <p:sp>
        <p:nvSpPr>
          <p:cNvPr id="4" name="AutoShape 2" descr="data:image/jpeg;base64,/9j/4AAQSkZJRgABAQEAYABgAAD/2wBDAAoHBwkHBgoJCAkLCwoMDxkQDw4ODx4WFxIZJCAmJSMgIyIoLTkwKCo2KyIjMkQyNjs9QEBAJjBGS0U+Sjk/QD3/2wBDAQsLCw8NDx0QEB09KSMpPT09PT09PT09PT09PT09PT09PT09PT09PT09PT09PT09PT09PT09PT09PT09PT09PT3/wAARCABQAF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oLQ/LKf7ttEPzLn+tXrIYtxVGEbY7sf3REn5Rg/1rQtRi3X6ViyyST7pqKpZOlWbe2WOMSzd+VFS5KKuxpXdik58rGUJZuijqabB4hgtJBG+CxOMbh19qzvE1+sELfeZ3+VUQ5Zz6VyVv4e1e8QyzqkIY5CKeR+Peud1JSeh1QoxtdnqdrqtvfoRE3zDHGeao6o24n/fJ/IV53CupaDewvNuVHYJuB4Hoa7C31P7ZshnIEobBPrmrpzs7Mzq0rao1guHI/u4FMl6VL1lf/epko5ArcwMvpHee9wV/JVH9K0LcYhUe1Zu7dayN/wA9LmVv/HiP6VfNxHbQp5pwG4BpSdgWpYG1QZJB8icnPesXUdfmdisakkA8HgKPU1avbqOa0ZQ5VAc59eK49dVe51ALZ2klzbwyYZg+1WcdCx9B298VyzbnK0TqpRSV2ddpGkEkXt+N9yw+RT0jX0A9fWtKcAYAArK0e8uriHfLFcQluRHPglfxFVb/AFWWCB7uWWcxRHBht4wxPOMkmtFG2hbfUb4qWGXTtkw6Hd+Fc/pGoLdSyJv3GMja5PP41ZvNUGuWj/ZzIwjJU702sp7hh/hXFeH7lrfU5YifmIwfzpShuxX0se22rF7ZGPUjNNnOM1W0GdrjSY3br0qxcdTW0XdXORqzsY9qd2lWZ7uC/wCZJ/rWnPbpc2xikHBHB9D61krPDawWFtLIqv5S4B64A5rYjnjdfkkU/Q0Oz0DVanO358lWty2WNTeFIobHSxEcKfMcsR1JJqTXLDzN1wjBdo3Hd0rM0rGoW8kKu0ckMhBDdGB5/wAa5YxcJ2OyElKJ0yahayOds8S4UsMsASo4LY9Peq2n3lnfwtDuhlUDeFyrggk4P6VnzyNeJcWN1pEDQr8gV5z8y8YIIXgVnabNsmks9P0f7L0zLG67Ceg7AmuizSuNxL2uzJBCYYIlTIwCAABXnWnwNcakixqwXBdhjkZPH5gA11euXsmnxTm+ljlbhUES45Pb+ZrI8Mo22aeQnzHPX371EnZNk+R6B4VuBJbyRJyIsBj7mtOc5c1gWV/Np1t5cUICE7j8h5P1rJvfFmrvcyJaWalVOARGzZpUqsbcplKlKTui7rNnPca3A0K7kjh24B75pDa3EQy0bj8K5zU/HF5P4iNroKQXAz5aSNH989S3JwFHPJ7DJqTxBrXiPSbAXMuuJkXH2Z4bW3EQ3hQxKuR8yjIGeOauphlN3uTGu4qxLrE94LuBbcyttUllXJHXuKyR4sbQ9UQLbxFSwNwAxLAEEY9PQ4+vrXPXev6jqDeZqF7POF6K7nbn6d6z543h2mU5aZBL+fT9P51VPDqO7uOVdyjoj3NL7TtQjBaUB8Z2hwCP/rVgav4n0zQ0ZLOVZJz1bOQv+fQV5JJPKyKplkKqMKCTgD2qHk9c1apd2J19NEbk+sXWuazGFwzyN5cQZgoyxAyc8c16To2hR6fbQ/argPPgblVONx7D2rx6ElXDKSpU5BHUGu4tPER1CINM2Z1GCmfzYfX9KVWGisRGbe56Wl8sRCiRT7MD/Si4u0khb7NtMvQA8fjXBrqs424fHb14q3a6m6t952zyQTnmslOSG4o4HSdSbSppriMAXBhdIpdu4xswIJAzjkEjJzjtzzVjxD4ovfEZt1uRHFBbrhIYs7dx6sckkk+pNYuSW+lLXYYj1Rp3SJOWkYKPqTiuv1vQRfW8bWuFngURqp4DqOg+tc/4dg8/Woc/dhBlP4dP1Irul6U0exl+HjUpS51o/wBDzW4tZ7Vts8UkZz0dcZqEgmtzxXe/aNV8hTlLZdmO27q3+H4Vir6mkeZXhGnUcYu6QqjAxT0co4IJBHemEZ7mlXigyOhsNTWUBZmCv2OMA1u2BYSFmAEZ4B7gjuR6GuEV8Vr6X4hl0/5ZE86PGACcFfoawnS/lNIz7n//2Q=="/>
          <p:cNvSpPr>
            <a:spLocks noChangeAspect="1" noChangeArrowheads="1"/>
          </p:cNvSpPr>
          <p:nvPr/>
        </p:nvSpPr>
        <p:spPr bwMode="auto">
          <a:xfrm>
            <a:off x="1492250" y="-136525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199" y="3993756"/>
            <a:ext cx="2122093" cy="2122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299" y="1739900"/>
            <a:ext cx="2146613" cy="207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9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Deputy Group Chair Transitions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050" y="1836738"/>
            <a:ext cx="8204200" cy="4708526"/>
          </a:xfrm>
        </p:spPr>
        <p:txBody>
          <a:bodyPr/>
          <a:lstStyle/>
          <a:p>
            <a:pPr marL="1828800" lvl="4" indent="0">
              <a:buNone/>
            </a:pPr>
            <a:r>
              <a:rPr lang="en-US" sz="3600" b="1" dirty="0"/>
              <a:t>Larry J. Copeland, MD</a:t>
            </a:r>
          </a:p>
          <a:p>
            <a:pPr marL="1828800" lvl="4" indent="0">
              <a:buNone/>
            </a:pPr>
            <a:r>
              <a:rPr lang="en-US" sz="3600" dirty="0"/>
              <a:t>Deputy Group </a:t>
            </a:r>
            <a:r>
              <a:rPr lang="en-US" sz="3600" dirty="0" smtClean="0"/>
              <a:t>Chair</a:t>
            </a:r>
          </a:p>
          <a:p>
            <a:pPr marL="1828800" lvl="4" indent="0">
              <a:buNone/>
            </a:pPr>
            <a:r>
              <a:rPr lang="en-US" sz="3600" dirty="0" smtClean="0"/>
              <a:t>Research </a:t>
            </a:r>
            <a:r>
              <a:rPr lang="en-US" sz="3600" dirty="0"/>
              <a:t>Integrity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01" y="1587500"/>
            <a:ext cx="3835399" cy="38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0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30" y="274638"/>
            <a:ext cx="10972800" cy="1143000"/>
          </a:xfrm>
        </p:spPr>
        <p:txBody>
          <a:bodyPr/>
          <a:lstStyle/>
          <a:p>
            <a:r>
              <a:rPr lang="en-US" b="1" dirty="0" smtClean="0"/>
              <a:t>Deputy Group Chair Transitions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30" y="1689101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D.</a:t>
            </a:r>
          </a:p>
          <a:p>
            <a:pPr marL="0" indent="0">
              <a:buNone/>
            </a:pPr>
            <a:r>
              <a:rPr lang="en-US" sz="4000" b="1" dirty="0" smtClean="0"/>
              <a:t>D Lawrence </a:t>
            </a:r>
            <a:r>
              <a:rPr lang="en-US" sz="4000" b="1" dirty="0"/>
              <a:t>Wickerham, M.D</a:t>
            </a:r>
            <a:r>
              <a:rPr lang="en-US" sz="4000" dirty="0"/>
              <a:t>. </a:t>
            </a:r>
          </a:p>
          <a:p>
            <a:pPr marL="0" indent="0">
              <a:buNone/>
            </a:pPr>
            <a:r>
              <a:rPr lang="en-US" sz="4000" dirty="0" smtClean="0"/>
              <a:t>Deputy Chair</a:t>
            </a:r>
          </a:p>
          <a:p>
            <a:pPr marL="0" indent="0">
              <a:buNone/>
            </a:pPr>
            <a:r>
              <a:rPr lang="en-US" sz="4000" dirty="0" smtClean="0"/>
              <a:t>Membership</a:t>
            </a:r>
            <a:endParaRPr lang="en-US" sz="4000" dirty="0"/>
          </a:p>
        </p:txBody>
      </p:sp>
      <p:pic>
        <p:nvPicPr>
          <p:cNvPr id="2050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288758"/>
            <a:ext cx="3409930" cy="448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20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" y="1244600"/>
            <a:ext cx="11645900" cy="1959313"/>
          </a:xfrm>
        </p:spPr>
        <p:txBody>
          <a:bodyPr/>
          <a:lstStyle/>
          <a:p>
            <a:pPr algn="l"/>
            <a:r>
              <a:rPr lang="en-US" sz="3200" b="1" dirty="0" smtClean="0"/>
              <a:t>	</a:t>
            </a:r>
            <a:r>
              <a:rPr lang="en-US" sz="3200" b="1" u="sng" dirty="0" smtClean="0"/>
              <a:t>General </a:t>
            </a:r>
            <a:r>
              <a:rPr lang="en-US" sz="3200" b="1" u="sng" dirty="0"/>
              <a:t>Session </a:t>
            </a:r>
            <a:r>
              <a:rPr lang="en-US" sz="3200" b="1" u="sng" dirty="0" smtClean="0"/>
              <a:t>Agenda</a:t>
            </a:r>
            <a:br>
              <a:rPr lang="en-US" sz="3200" b="1" u="sng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	</a:t>
            </a:r>
            <a:r>
              <a:rPr lang="en-US" sz="3200" b="1" dirty="0" smtClean="0"/>
              <a:t>Overview</a:t>
            </a:r>
            <a:r>
              <a:rPr lang="en-US" sz="3200" b="1" dirty="0"/>
              <a:t>	</a:t>
            </a:r>
            <a:r>
              <a:rPr lang="en-US" sz="3200" b="1" dirty="0" smtClean="0"/>
              <a:t>					W </a:t>
            </a:r>
            <a:r>
              <a:rPr lang="en-US" sz="3200" b="1" dirty="0"/>
              <a:t>Curran</a:t>
            </a:r>
            <a:br>
              <a:rPr lang="en-US" sz="3200" b="1" dirty="0"/>
            </a:br>
            <a:r>
              <a:rPr lang="en-US" sz="3200" b="1" dirty="0"/>
              <a:t>	Exec Director		</a:t>
            </a:r>
            <a:r>
              <a:rPr lang="en-US" sz="3200" b="1" dirty="0" smtClean="0"/>
              <a:t>			K </a:t>
            </a:r>
            <a:r>
              <a:rPr lang="en-US" sz="3200" b="1" dirty="0"/>
              <a:t>Stoermer</a:t>
            </a:r>
            <a:br>
              <a:rPr lang="en-US" sz="3200" b="1" dirty="0"/>
            </a:br>
            <a:r>
              <a:rPr lang="en-US" sz="3200" b="1" dirty="0"/>
              <a:t>	Scientific Update	</a:t>
            </a:r>
            <a:r>
              <a:rPr lang="en-US" sz="3200" b="1" dirty="0" smtClean="0"/>
              <a:t>			M </a:t>
            </a:r>
            <a:r>
              <a:rPr lang="en-US" sz="3200" b="1" dirty="0" err="1"/>
              <a:t>Machtay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	Membership		</a:t>
            </a:r>
            <a:r>
              <a:rPr lang="en-US" sz="3200" b="1" dirty="0" smtClean="0"/>
              <a:t>			L </a:t>
            </a:r>
            <a:r>
              <a:rPr lang="en-US" sz="3200" b="1" dirty="0"/>
              <a:t>Wickerham</a:t>
            </a:r>
            <a:br>
              <a:rPr lang="en-US" sz="3200" b="1" dirty="0"/>
            </a:br>
            <a:r>
              <a:rPr lang="en-US" sz="3200" b="1" dirty="0"/>
              <a:t>	Publications</a:t>
            </a:r>
            <a:br>
              <a:rPr lang="en-US" sz="3200" b="1" dirty="0"/>
            </a:br>
            <a:r>
              <a:rPr lang="en-US" sz="3200" b="1" dirty="0"/>
              <a:t>	NRG NCORP		</a:t>
            </a:r>
            <a:r>
              <a:rPr lang="en-US" sz="3200" b="1" dirty="0" smtClean="0"/>
              <a:t>			D </a:t>
            </a:r>
            <a:r>
              <a:rPr lang="en-US" sz="3200" b="1" dirty="0"/>
              <a:t>Bruner</a:t>
            </a:r>
            <a:br>
              <a:rPr lang="en-US" sz="3200" b="1" dirty="0"/>
            </a:br>
            <a:r>
              <a:rPr lang="en-US" sz="3200" b="1" dirty="0"/>
              <a:t>	Stat Data </a:t>
            </a:r>
            <a:r>
              <a:rPr lang="en-US" sz="3200" b="1" dirty="0" smtClean="0"/>
              <a:t>Management</a:t>
            </a:r>
            <a:r>
              <a:rPr lang="en-US" sz="3200" b="1" dirty="0"/>
              <a:t>	</a:t>
            </a:r>
            <a:r>
              <a:rPr lang="en-US" sz="3200" b="1" dirty="0" smtClean="0"/>
              <a:t>		J Costantino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	Tissue Banking	</a:t>
            </a:r>
            <a:r>
              <a:rPr lang="en-US" sz="3200" b="1" dirty="0" smtClean="0"/>
              <a:t>			R </a:t>
            </a:r>
            <a:r>
              <a:rPr lang="en-US" sz="3200" b="1" dirty="0"/>
              <a:t>Jordan</a:t>
            </a:r>
            <a:br>
              <a:rPr lang="en-US" sz="3200" b="1" dirty="0"/>
            </a:br>
            <a:r>
              <a:rPr lang="en-US" sz="3200" b="1" dirty="0"/>
              <a:t>	Wrap-Up			</a:t>
            </a:r>
            <a:r>
              <a:rPr lang="en-US" sz="3200" b="1" dirty="0" smtClean="0"/>
              <a:t>			W </a:t>
            </a:r>
            <a:r>
              <a:rPr lang="en-US" sz="3200" b="1" dirty="0"/>
              <a:t>Curran</a:t>
            </a:r>
            <a:br>
              <a:rPr lang="en-US" sz="3200" b="1" dirty="0"/>
            </a:b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6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93" y="1417638"/>
            <a:ext cx="3841672" cy="4328644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D. </a:t>
            </a:r>
            <a:r>
              <a:rPr lang="en-US" dirty="0" smtClean="0"/>
              <a:t>D Lawrence </a:t>
            </a:r>
            <a:r>
              <a:rPr lang="en-US" dirty="0"/>
              <a:t>Wickerham, M.D. </a:t>
            </a:r>
            <a:br>
              <a:rPr lang="en-US" dirty="0"/>
            </a:b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60744" y="1220320"/>
            <a:ext cx="304098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661"/>
            <a:ext cx="10972800" cy="1143000"/>
          </a:xfrm>
        </p:spPr>
        <p:txBody>
          <a:bodyPr/>
          <a:lstStyle/>
          <a:p>
            <a:r>
              <a:rPr lang="en-US" b="1" dirty="0" smtClean="0"/>
              <a:t>New NRG Deputy Group Chairman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0335" y="1285876"/>
            <a:ext cx="10159999" cy="51101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	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 </a:t>
            </a:r>
            <a:r>
              <a:rPr lang="en-US" sz="3600" b="1" dirty="0"/>
              <a:t>David S. Miller, </a:t>
            </a:r>
            <a:r>
              <a:rPr lang="en-US" sz="3600" b="1" dirty="0" smtClean="0"/>
              <a:t>MD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		 Deputy </a:t>
            </a:r>
            <a:r>
              <a:rPr lang="en-US" sz="3600" dirty="0" smtClean="0"/>
              <a:t>Group Chair</a:t>
            </a:r>
          </a:p>
          <a:p>
            <a:pPr marL="0" indent="0">
              <a:buNone/>
            </a:pPr>
            <a:r>
              <a:rPr lang="en-US" sz="3600" dirty="0" smtClean="0"/>
              <a:t>		 Membership </a:t>
            </a:r>
            <a:r>
              <a:rPr lang="en-US" sz="3600" dirty="0"/>
              <a:t>and Integrity Officer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2661"/>
            <a:ext cx="2762287" cy="41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Deputy Group Chair Transitions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445" y="1071629"/>
            <a:ext cx="8204200" cy="4708526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n-US" sz="3600" b="1" dirty="0" smtClean="0"/>
              <a:t>J. Tate Thigpen, MD</a:t>
            </a:r>
          </a:p>
          <a:p>
            <a:pPr marL="0" indent="0">
              <a:buNone/>
            </a:pPr>
            <a:r>
              <a:rPr lang="en-US" sz="3600" dirty="0"/>
              <a:t>	 </a:t>
            </a:r>
            <a:r>
              <a:rPr lang="en-US" sz="3600" dirty="0" smtClean="0"/>
              <a:t>   Deputy </a:t>
            </a:r>
            <a:r>
              <a:rPr lang="en-US" sz="3600" dirty="0"/>
              <a:t>Group </a:t>
            </a:r>
            <a:r>
              <a:rPr lang="en-US" sz="3600" dirty="0" smtClean="0"/>
              <a:t>Chair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Concept </a:t>
            </a:r>
            <a:r>
              <a:rPr lang="en-US" sz="3600" dirty="0"/>
              <a:t>Prioritization </a:t>
            </a:r>
            <a:r>
              <a:rPr lang="en-US" sz="3600" dirty="0" smtClean="0"/>
              <a:t>&amp; 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Advisory </a:t>
            </a:r>
            <a:r>
              <a:rPr lang="en-US" sz="3600" dirty="0"/>
              <a:t>Committee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8051805" y="2173758"/>
            <a:ext cx="4343398" cy="289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661"/>
            <a:ext cx="10972800" cy="1143000"/>
          </a:xfrm>
        </p:spPr>
        <p:txBody>
          <a:bodyPr/>
          <a:lstStyle/>
          <a:p>
            <a:r>
              <a:rPr lang="en-US" b="1" dirty="0" smtClean="0"/>
              <a:t>NRG Deputy Group Chair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0335" y="1285876"/>
            <a:ext cx="10159999" cy="51101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	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1" dirty="0" smtClean="0"/>
              <a:t>	</a:t>
            </a:r>
            <a:r>
              <a:rPr lang="en-US" sz="3600" b="1" dirty="0" smtClean="0"/>
              <a:t>Mitchell </a:t>
            </a:r>
            <a:r>
              <a:rPr lang="en-US" sz="3600" b="1" dirty="0"/>
              <a:t>Machtay, </a:t>
            </a:r>
            <a:r>
              <a:rPr lang="en-US" sz="3600" b="1" dirty="0" smtClean="0"/>
              <a:t>MD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 smtClean="0"/>
              <a:t>		Deputy Chair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Research</a:t>
            </a: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6" y="1562100"/>
            <a:ext cx="2590459" cy="38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9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096408"/>
          </a:xfrm>
        </p:spPr>
        <p:txBody>
          <a:bodyPr/>
          <a:lstStyle/>
          <a:p>
            <a:r>
              <a:rPr lang="en-US" dirty="0" smtClean="0"/>
              <a:t>New NRG Oncology Research Center Leaders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42989"/>
            <a:ext cx="8229600" cy="5083175"/>
          </a:xfrm>
        </p:spPr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2" y="1439309"/>
            <a:ext cx="7253287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NRG Research </a:t>
            </a:r>
            <a:r>
              <a:rPr lang="en-US" sz="2400" b="1" dirty="0">
                <a:solidFill>
                  <a:schemeClr val="bg1"/>
                </a:solidFill>
              </a:rPr>
              <a:t>Strategy </a:t>
            </a:r>
            <a:r>
              <a:rPr lang="en-US" sz="2400" b="1" dirty="0" smtClean="0">
                <a:solidFill>
                  <a:schemeClr val="bg1"/>
                </a:solidFill>
              </a:rPr>
              <a:t>Committee Leaders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3" y="2386014"/>
            <a:ext cx="2217420" cy="277177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846096" y="2386014"/>
            <a:ext cx="2240933" cy="27717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24213" y="5272643"/>
            <a:ext cx="246030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err="1"/>
              <a:t>Jame</a:t>
            </a:r>
            <a:r>
              <a:rPr lang="en-US" dirty="0"/>
              <a:t> Abraham, M.D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6095" y="5272643"/>
            <a:ext cx="346471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Ronald Alvarez, </a:t>
            </a:r>
            <a:r>
              <a:rPr lang="en-US" dirty="0" smtClean="0"/>
              <a:t>M.D.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3841"/>
            <a:ext cx="11887200" cy="1081086"/>
          </a:xfrm>
        </p:spPr>
        <p:txBody>
          <a:bodyPr/>
          <a:lstStyle/>
          <a:p>
            <a:r>
              <a:rPr lang="en-US" dirty="0" smtClean="0"/>
              <a:t>New NRG Oncology Research Center Leader</a:t>
            </a:r>
            <a:r>
              <a:rPr lang="en-US" dirty="0" smtClean="0">
                <a:solidFill>
                  <a:schemeClr val="bg1"/>
                </a:solidFill>
              </a:rPr>
              <a:t> 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06527"/>
            <a:ext cx="8229600" cy="5083175"/>
          </a:xfrm>
        </p:spPr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4213" y="1485900"/>
            <a:ext cx="6200776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Protocol Oversight &amp; Monitoring </a:t>
            </a:r>
            <a:r>
              <a:rPr lang="en-US" sz="2400" b="1" dirty="0" smtClean="0">
                <a:solidFill>
                  <a:schemeClr val="bg1"/>
                </a:solidFill>
              </a:rPr>
              <a:t>Committee Chair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395538"/>
            <a:ext cx="1943100" cy="2487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5100" y="5064268"/>
            <a:ext cx="593089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200" dirty="0"/>
              <a:t>Maria </a:t>
            </a:r>
            <a:r>
              <a:rPr lang="en-US" sz="3200" dirty="0" smtClean="0"/>
              <a:t>Werner–</a:t>
            </a:r>
            <a:r>
              <a:rPr lang="en-US" sz="3200" dirty="0" err="1" smtClean="0"/>
              <a:t>Wasik</a:t>
            </a:r>
            <a:r>
              <a:rPr lang="en-US" sz="3200" dirty="0"/>
              <a:t>, M.D. </a:t>
            </a:r>
          </a:p>
        </p:txBody>
      </p:sp>
    </p:spTree>
    <p:extLst>
      <p:ext uri="{BB962C8B-B14F-4D97-AF65-F5344CB8AC3E}">
        <p14:creationId xmlns:p14="http://schemas.microsoft.com/office/powerpoint/2010/main" val="109919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3841"/>
            <a:ext cx="11887200" cy="1081086"/>
          </a:xfrm>
        </p:spPr>
        <p:txBody>
          <a:bodyPr/>
          <a:lstStyle/>
          <a:p>
            <a:r>
              <a:rPr lang="en-US" sz="4800" dirty="0" smtClean="0"/>
              <a:t>NCI CTEP Leadership </a:t>
            </a:r>
            <a:r>
              <a:rPr lang="en-US" sz="4800" dirty="0" err="1" smtClean="0"/>
              <a:t>Transition</a:t>
            </a:r>
            <a:r>
              <a:rPr lang="en-US" sz="4800" dirty="0" err="1" smtClean="0">
                <a:solidFill>
                  <a:schemeClr val="bg1"/>
                </a:solidFill>
              </a:rPr>
              <a:t>Center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06527"/>
            <a:ext cx="8229600" cy="5083175"/>
          </a:xfrm>
        </p:spPr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1700" y="1946061"/>
            <a:ext cx="6515100" cy="31700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Dr. Jeff Abrams</a:t>
            </a:r>
          </a:p>
          <a:p>
            <a:r>
              <a:rPr lang="en-US" sz="4000" dirty="0" smtClean="0"/>
              <a:t>Associate Director</a:t>
            </a:r>
          </a:p>
          <a:p>
            <a:r>
              <a:rPr lang="en-US" sz="4000" dirty="0" smtClean="0"/>
              <a:t>CTEP of NCI</a:t>
            </a:r>
          </a:p>
          <a:p>
            <a:endParaRPr lang="en-US" sz="4000" dirty="0"/>
          </a:p>
          <a:p>
            <a:r>
              <a:rPr lang="en-US" sz="4000" dirty="0" smtClean="0"/>
              <a:t>Retirement December 2018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0" y="1445860"/>
            <a:ext cx="39751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943" y="90617"/>
            <a:ext cx="8691734" cy="66973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36166" y="174708"/>
            <a:ext cx="424231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u="sng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www.nrgoncology.org/Support-NRG</a:t>
            </a:r>
          </a:p>
        </p:txBody>
      </p:sp>
    </p:spTree>
    <p:extLst>
      <p:ext uri="{BB962C8B-B14F-4D97-AF65-F5344CB8AC3E}">
        <p14:creationId xmlns:p14="http://schemas.microsoft.com/office/powerpoint/2010/main" val="3990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524" y="170289"/>
            <a:ext cx="10972800" cy="1143000"/>
          </a:xfrm>
        </p:spPr>
        <p:txBody>
          <a:bodyPr/>
          <a:lstStyle/>
          <a:p>
            <a:pPr algn="ctr"/>
            <a:r>
              <a:rPr lang="en-US" b="1" dirty="0"/>
              <a:t>NRG Achievements </a:t>
            </a:r>
            <a:r>
              <a:rPr lang="en-US" b="1" dirty="0" smtClean="0"/>
              <a:t>2014-2017</a:t>
            </a:r>
            <a:br>
              <a:rPr lang="en-US" b="1" dirty="0" smtClean="0"/>
            </a:br>
            <a:r>
              <a:rPr lang="en-US" b="1" dirty="0" smtClean="0"/>
              <a:t>NRG’s Vision 2019-2025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i="1" dirty="0"/>
              <a:t>Thank You!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413" y="2804474"/>
            <a:ext cx="12071023" cy="3730109"/>
          </a:xfrm>
        </p:spPr>
        <p:txBody>
          <a:bodyPr>
            <a:normAutofit/>
          </a:bodyPr>
          <a:lstStyle/>
          <a:p>
            <a:r>
              <a:rPr lang="en-US" sz="3600" b="1" dirty="0"/>
              <a:t>All this was accomplished during the integration of the </a:t>
            </a:r>
            <a:r>
              <a:rPr lang="en-US" sz="3600" b="1" dirty="0" smtClean="0"/>
              <a:t>legacy </a:t>
            </a:r>
            <a:r>
              <a:rPr lang="en-US" sz="3600" b="1" dirty="0"/>
              <a:t>groups and other major transitions.</a:t>
            </a:r>
          </a:p>
          <a:p>
            <a:r>
              <a:rPr lang="en-US" sz="3600" b="1" dirty="0"/>
              <a:t>None of this </a:t>
            </a:r>
            <a:r>
              <a:rPr lang="en-US" sz="3600" b="1" dirty="0" smtClean="0"/>
              <a:t>is or will be </a:t>
            </a:r>
            <a:r>
              <a:rPr lang="en-US" sz="3600" b="1" dirty="0"/>
              <a:t>possible without </a:t>
            </a:r>
            <a:r>
              <a:rPr lang="en-US" sz="3600" b="1" dirty="0" smtClean="0"/>
              <a:t>NRG’s </a:t>
            </a:r>
            <a:r>
              <a:rPr lang="en-US" sz="3600" b="1" dirty="0"/>
              <a:t>members!!! 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781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17320"/>
            <a:ext cx="685800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3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93901"/>
            <a:ext cx="10972800" cy="4525963"/>
          </a:xfrm>
        </p:spPr>
        <p:txBody>
          <a:bodyPr/>
          <a:lstStyle/>
          <a:p>
            <a:r>
              <a:rPr lang="en-US" b="1" dirty="0" smtClean="0"/>
              <a:t>NCTN 6 Year Competitive Renewal</a:t>
            </a:r>
          </a:p>
          <a:p>
            <a:pPr lvl="1"/>
            <a:r>
              <a:rPr lang="en-US" dirty="0" smtClean="0"/>
              <a:t>Submitted 1/18</a:t>
            </a:r>
          </a:p>
          <a:p>
            <a:pPr lvl="1"/>
            <a:r>
              <a:rPr lang="en-US" dirty="0" smtClean="0"/>
              <a:t>Committee Review 6/18</a:t>
            </a:r>
          </a:p>
          <a:p>
            <a:pPr lvl="1"/>
            <a:r>
              <a:rPr lang="en-US" dirty="0" smtClean="0"/>
              <a:t>New Grant to Start in 3/19</a:t>
            </a:r>
          </a:p>
          <a:p>
            <a:r>
              <a:rPr lang="en-US" b="1" dirty="0" smtClean="0"/>
              <a:t>New Leadership Structure</a:t>
            </a:r>
          </a:p>
          <a:p>
            <a:pPr lvl="1"/>
            <a:r>
              <a:rPr lang="en-US" dirty="0" smtClean="0"/>
              <a:t>Reduction of Deputy Group Chairs 6 to 3</a:t>
            </a:r>
          </a:p>
          <a:p>
            <a:pPr lvl="1"/>
            <a:r>
              <a:rPr lang="en-US" dirty="0" smtClean="0"/>
              <a:t>New Committee Chairs</a:t>
            </a:r>
          </a:p>
          <a:p>
            <a:pPr lvl="1"/>
            <a:r>
              <a:rPr lang="en-US" dirty="0" smtClean="0"/>
              <a:t>Leadership Transitions between 6/18 and 2/19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2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975" y="310007"/>
            <a:ext cx="9544050" cy="1157367"/>
          </a:xfrm>
        </p:spPr>
        <p:txBody>
          <a:bodyPr>
            <a:normAutofit fontScale="90000"/>
          </a:bodyPr>
          <a:lstStyle/>
          <a:p>
            <a:r>
              <a:rPr lang="en-US" dirty="0"/>
              <a:t>Membership Categories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– </a:t>
            </a:r>
            <a:r>
              <a:rPr lang="en-US" dirty="0" smtClean="0">
                <a:solidFill>
                  <a:schemeClr val="accent2"/>
                </a:solidFill>
              </a:rPr>
              <a:t>Voting </a:t>
            </a:r>
            <a:r>
              <a:rPr lang="en-US" dirty="0">
                <a:solidFill>
                  <a:schemeClr val="accent2"/>
                </a:solidFill>
              </a:rPr>
              <a:t>Members –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6994" y="1896403"/>
            <a:ext cx="9498013" cy="45148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Required to credit </a:t>
            </a:r>
            <a:r>
              <a:rPr lang="en-US" sz="2800" dirty="0"/>
              <a:t>40 </a:t>
            </a:r>
            <a:r>
              <a:rPr lang="en-US" sz="2800" dirty="0"/>
              <a:t>patient cases per year to NRG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40 </a:t>
            </a:r>
            <a:r>
              <a:rPr lang="en-US" sz="2800" dirty="0"/>
              <a:t>cases from the entire NRG portfolio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Affiliate accrual will count toward the </a:t>
            </a:r>
            <a:r>
              <a:rPr lang="en-US" sz="2800" dirty="0"/>
              <a:t>40 </a:t>
            </a:r>
            <a:r>
              <a:rPr lang="en-US" sz="2800" dirty="0"/>
              <a:t>case requirement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NCTN accrual credited to NRG will also </a:t>
            </a:r>
            <a:r>
              <a:rPr lang="en-US" sz="2800" dirty="0"/>
              <a:t>count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Maintain satisfactory data quality and audit performance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52500" y="0"/>
            <a:ext cx="10287000" cy="121478"/>
          </a:xfrm>
          <a:prstGeom prst="rect">
            <a:avLst/>
          </a:prstGeom>
          <a:solidFill>
            <a:srgbClr val="C00000"/>
          </a:solidFill>
          <a:ln>
            <a:solidFill>
              <a:srgbClr val="9A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3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0" y="497922"/>
            <a:ext cx="9258300" cy="777985"/>
          </a:xfrm>
        </p:spPr>
        <p:txBody>
          <a:bodyPr/>
          <a:lstStyle/>
          <a:p>
            <a:r>
              <a:rPr lang="en-US" dirty="0"/>
              <a:t>NRG Main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850" y="1626781"/>
            <a:ext cx="9258300" cy="44993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dirty="0"/>
              <a:t>Lead Academic Performance Sites (LAPS)	</a:t>
            </a:r>
            <a:r>
              <a:rPr lang="en-US" sz="2600" dirty="0" smtClean="0"/>
              <a:t>       </a:t>
            </a:r>
            <a:r>
              <a:rPr lang="en-US" sz="2600" dirty="0"/>
              <a:t>30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600" dirty="0"/>
              <a:t>National Community Oncology </a:t>
            </a:r>
          </a:p>
          <a:p>
            <a:pPr marL="339725" indent="-339725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dirty="0"/>
              <a:t>	Research (NCORP) Sites							 </a:t>
            </a:r>
            <a:r>
              <a:rPr lang="en-US" sz="2600" dirty="0" smtClean="0"/>
              <a:t>      </a:t>
            </a:r>
            <a:r>
              <a:rPr lang="en-US" sz="2600" dirty="0"/>
              <a:t>32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dirty="0"/>
              <a:t>Minority/Underserved NCORP Sites				  10</a:t>
            </a:r>
          </a:p>
          <a:p>
            <a:pPr>
              <a:spcBef>
                <a:spcPts val="0"/>
              </a:spcBef>
            </a:pPr>
            <a:r>
              <a:rPr lang="en-US" sz="2600" dirty="0"/>
              <a:t>Other Centers											</a:t>
            </a:r>
            <a:r>
              <a:rPr lang="en-US" sz="2600" u="sng" dirty="0"/>
              <a:t>145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													</a:t>
            </a:r>
            <a:r>
              <a:rPr lang="en-US" dirty="0"/>
              <a:t>Total		217</a:t>
            </a:r>
            <a:r>
              <a:rPr lang="en-US" sz="2600" dirty="0"/>
              <a:t>		</a:t>
            </a:r>
          </a:p>
        </p:txBody>
      </p:sp>
      <p:sp>
        <p:nvSpPr>
          <p:cNvPr id="4" name="Rectangle 3"/>
          <p:cNvSpPr/>
          <p:nvPr/>
        </p:nvSpPr>
        <p:spPr>
          <a:xfrm>
            <a:off x="952500" y="0"/>
            <a:ext cx="10287000" cy="121478"/>
          </a:xfrm>
          <a:prstGeom prst="rect">
            <a:avLst/>
          </a:prstGeom>
          <a:solidFill>
            <a:srgbClr val="C00000"/>
          </a:solidFill>
          <a:ln>
            <a:solidFill>
              <a:srgbClr val="9A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2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1544" r="1462" b="1905"/>
          <a:stretch/>
        </p:blipFill>
        <p:spPr bwMode="auto">
          <a:xfrm>
            <a:off x="1488281" y="912572"/>
            <a:ext cx="9378661" cy="578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8281" y="82635"/>
            <a:ext cx="92583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NRG Oncology Main Member, LAPS, and </a:t>
            </a:r>
          </a:p>
          <a:p>
            <a:pPr algn="ctr">
              <a:lnSpc>
                <a:spcPct val="90000"/>
              </a:lnSpc>
            </a:pPr>
            <a:r>
              <a:rPr lang="en-US" sz="2800" b="1" dirty="0"/>
              <a:t>NCORP Institutions as of June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0667A0-4EDF-4360-8DBB-C3FE25537BC3}"/>
              </a:ext>
            </a:extLst>
          </p:cNvPr>
          <p:cNvSpPr txBox="1"/>
          <p:nvPr/>
        </p:nvSpPr>
        <p:spPr>
          <a:xfrm>
            <a:off x="1488281" y="2161555"/>
            <a:ext cx="887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1157B"/>
                </a:solidFill>
              </a:rPr>
              <a:t>China</a:t>
            </a: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75A545D0-44A7-4D1B-BF82-3F9A45629E2F}"/>
              </a:ext>
            </a:extLst>
          </p:cNvPr>
          <p:cNvSpPr/>
          <p:nvPr/>
        </p:nvSpPr>
        <p:spPr>
          <a:xfrm>
            <a:off x="2016815" y="2191511"/>
            <a:ext cx="118691" cy="115445"/>
          </a:xfrm>
          <a:prstGeom prst="wave">
            <a:avLst/>
          </a:prstGeom>
          <a:solidFill>
            <a:srgbClr val="CC3399"/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Wave 5">
            <a:extLst>
              <a:ext uri="{FF2B5EF4-FFF2-40B4-BE49-F238E27FC236}">
                <a16:creationId xmlns:a16="http://schemas.microsoft.com/office/drawing/2014/main" id="{A66FF5F3-6945-4060-920F-77CE3CB04EE3}"/>
              </a:ext>
            </a:extLst>
          </p:cNvPr>
          <p:cNvSpPr/>
          <p:nvPr/>
        </p:nvSpPr>
        <p:spPr>
          <a:xfrm>
            <a:off x="2197790" y="2195966"/>
            <a:ext cx="118691" cy="115445"/>
          </a:xfrm>
          <a:prstGeom prst="wave">
            <a:avLst/>
          </a:prstGeom>
          <a:solidFill>
            <a:srgbClr val="CC3399"/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108268-3027-430F-85C2-12BC3CD924FC}"/>
              </a:ext>
            </a:extLst>
          </p:cNvPr>
          <p:cNvCxnSpPr>
            <a:cxnSpLocks/>
          </p:cNvCxnSpPr>
          <p:nvPr/>
        </p:nvCxnSpPr>
        <p:spPr>
          <a:xfrm>
            <a:off x="2016814" y="2277813"/>
            <a:ext cx="0" cy="97722"/>
          </a:xfrm>
          <a:prstGeom prst="line">
            <a:avLst/>
          </a:prstGeom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4C9015-6FDC-4CF8-B557-33E95A58B3A8}"/>
              </a:ext>
            </a:extLst>
          </p:cNvPr>
          <p:cNvCxnSpPr>
            <a:cxnSpLocks/>
          </p:cNvCxnSpPr>
          <p:nvPr/>
        </p:nvCxnSpPr>
        <p:spPr>
          <a:xfrm>
            <a:off x="2201018" y="2279025"/>
            <a:ext cx="0" cy="97722"/>
          </a:xfrm>
          <a:prstGeom prst="line">
            <a:avLst/>
          </a:prstGeom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3A8E3C-57ED-47DE-AED9-02F39873E30D}"/>
              </a:ext>
            </a:extLst>
          </p:cNvPr>
          <p:cNvSpPr txBox="1"/>
          <p:nvPr/>
        </p:nvSpPr>
        <p:spPr>
          <a:xfrm>
            <a:off x="1444466" y="2421265"/>
            <a:ext cx="887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1157B"/>
                </a:solidFill>
              </a:rPr>
              <a:t>Singapore</a:t>
            </a:r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F945B1C8-C512-40A6-8EFB-8E853DEFF280}"/>
              </a:ext>
            </a:extLst>
          </p:cNvPr>
          <p:cNvSpPr/>
          <p:nvPr/>
        </p:nvSpPr>
        <p:spPr>
          <a:xfrm>
            <a:off x="2257135" y="2426289"/>
            <a:ext cx="118691" cy="115445"/>
          </a:xfrm>
          <a:prstGeom prst="wave">
            <a:avLst/>
          </a:prstGeom>
          <a:solidFill>
            <a:srgbClr val="CC3399"/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7E7A58-3852-4AA4-BC72-46DB0D97C3AA}"/>
              </a:ext>
            </a:extLst>
          </p:cNvPr>
          <p:cNvCxnSpPr>
            <a:cxnSpLocks/>
          </p:cNvCxnSpPr>
          <p:nvPr/>
        </p:nvCxnSpPr>
        <p:spPr>
          <a:xfrm>
            <a:off x="2257134" y="2512591"/>
            <a:ext cx="0" cy="97722"/>
          </a:xfrm>
          <a:prstGeom prst="line">
            <a:avLst/>
          </a:prstGeom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E7BA391-C172-424B-823C-4D9FCE932686}"/>
              </a:ext>
            </a:extLst>
          </p:cNvPr>
          <p:cNvSpPr txBox="1"/>
          <p:nvPr/>
        </p:nvSpPr>
        <p:spPr>
          <a:xfrm>
            <a:off x="9567492" y="3431473"/>
            <a:ext cx="1031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1157B"/>
                </a:solidFill>
              </a:rPr>
              <a:t>Switzerland</a:t>
            </a: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46882112-2612-435A-91BC-FADABDAB74BF}"/>
              </a:ext>
            </a:extLst>
          </p:cNvPr>
          <p:cNvSpPr/>
          <p:nvPr/>
        </p:nvSpPr>
        <p:spPr>
          <a:xfrm>
            <a:off x="10524835" y="3436497"/>
            <a:ext cx="118691" cy="115445"/>
          </a:xfrm>
          <a:prstGeom prst="wave">
            <a:avLst/>
          </a:prstGeom>
          <a:solidFill>
            <a:srgbClr val="CC3399"/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93CF83-BDF2-4562-B584-BCE43C06E504}"/>
              </a:ext>
            </a:extLst>
          </p:cNvPr>
          <p:cNvCxnSpPr>
            <a:cxnSpLocks/>
          </p:cNvCxnSpPr>
          <p:nvPr/>
        </p:nvCxnSpPr>
        <p:spPr>
          <a:xfrm>
            <a:off x="10524834" y="3522799"/>
            <a:ext cx="0" cy="97722"/>
          </a:xfrm>
          <a:prstGeom prst="line">
            <a:avLst/>
          </a:prstGeom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674202-CA29-4DFC-9C35-D3A6881D7DC4}"/>
              </a:ext>
            </a:extLst>
          </p:cNvPr>
          <p:cNvSpPr txBox="1"/>
          <p:nvPr/>
        </p:nvSpPr>
        <p:spPr>
          <a:xfrm>
            <a:off x="9593475" y="3714678"/>
            <a:ext cx="887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1157B"/>
                </a:solidFill>
              </a:rPr>
              <a:t>Australia</a:t>
            </a:r>
          </a:p>
        </p:txBody>
      </p:sp>
      <p:sp>
        <p:nvSpPr>
          <p:cNvPr id="20" name="Wave 19">
            <a:extLst>
              <a:ext uri="{FF2B5EF4-FFF2-40B4-BE49-F238E27FC236}">
                <a16:creationId xmlns:a16="http://schemas.microsoft.com/office/drawing/2014/main" id="{816EAEFE-5985-412C-B897-A81FA6DE3FFD}"/>
              </a:ext>
            </a:extLst>
          </p:cNvPr>
          <p:cNvSpPr/>
          <p:nvPr/>
        </p:nvSpPr>
        <p:spPr>
          <a:xfrm>
            <a:off x="10406144" y="3719702"/>
            <a:ext cx="118691" cy="115445"/>
          </a:xfrm>
          <a:prstGeom prst="wave">
            <a:avLst/>
          </a:prstGeom>
          <a:solidFill>
            <a:srgbClr val="CC3399"/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7971B4-6AB7-44B3-87A2-63C8BFB28C47}"/>
              </a:ext>
            </a:extLst>
          </p:cNvPr>
          <p:cNvCxnSpPr>
            <a:cxnSpLocks/>
          </p:cNvCxnSpPr>
          <p:nvPr/>
        </p:nvCxnSpPr>
        <p:spPr>
          <a:xfrm>
            <a:off x="10406143" y="3806004"/>
            <a:ext cx="0" cy="97722"/>
          </a:xfrm>
          <a:prstGeom prst="line">
            <a:avLst/>
          </a:prstGeom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Wave 21">
            <a:extLst>
              <a:ext uri="{FF2B5EF4-FFF2-40B4-BE49-F238E27FC236}">
                <a16:creationId xmlns:a16="http://schemas.microsoft.com/office/drawing/2014/main" id="{B08304C4-92BA-44EF-AFD5-1B3AD362EEC5}"/>
              </a:ext>
            </a:extLst>
          </p:cNvPr>
          <p:cNvSpPr/>
          <p:nvPr/>
        </p:nvSpPr>
        <p:spPr>
          <a:xfrm>
            <a:off x="2487350" y="1319021"/>
            <a:ext cx="118691" cy="115445"/>
          </a:xfrm>
          <a:prstGeom prst="wave">
            <a:avLst/>
          </a:prstGeom>
          <a:solidFill>
            <a:srgbClr val="CC3399"/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6C3DDB-B7E1-43DA-B617-956F22B0E6EC}"/>
              </a:ext>
            </a:extLst>
          </p:cNvPr>
          <p:cNvCxnSpPr>
            <a:cxnSpLocks/>
          </p:cNvCxnSpPr>
          <p:nvPr/>
        </p:nvCxnSpPr>
        <p:spPr>
          <a:xfrm>
            <a:off x="2487349" y="1405323"/>
            <a:ext cx="0" cy="97722"/>
          </a:xfrm>
          <a:prstGeom prst="line">
            <a:avLst/>
          </a:prstGeom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49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0" y="423502"/>
            <a:ext cx="9258300" cy="809883"/>
          </a:xfrm>
        </p:spPr>
        <p:txBody>
          <a:bodyPr/>
          <a:lstStyle/>
          <a:p>
            <a:r>
              <a:rPr lang="en-US" dirty="0"/>
              <a:t>NRG Main Member Site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850" y="1605519"/>
            <a:ext cx="9258300" cy="452596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All 50 states in the US plus the District of Columbia and Puerto Rico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4 Canadian provinces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10 additional international Main Member sites located in 9 </a:t>
            </a:r>
            <a:r>
              <a:rPr lang="en-US" dirty="0" smtClean="0"/>
              <a:t>countries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52500" y="0"/>
            <a:ext cx="10287000" cy="121478"/>
          </a:xfrm>
          <a:prstGeom prst="rect">
            <a:avLst/>
          </a:prstGeom>
          <a:solidFill>
            <a:srgbClr val="C00000"/>
          </a:solidFill>
          <a:ln>
            <a:solidFill>
              <a:srgbClr val="9A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tx2"/>
                </a:solidFill>
              </a:rPr>
              <a:t>NRG Oncology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Accrual by Site Category</a:t>
            </a:r>
            <a:br>
              <a:rPr lang="en-US" dirty="0"/>
            </a:br>
            <a:r>
              <a:rPr lang="en-US" dirty="0"/>
              <a:t>Jan 1, 2018-June 30, 2018</a:t>
            </a:r>
            <a:endParaRPr lang="en-US" sz="3100" dirty="0">
              <a:solidFill>
                <a:schemeClr val="tx2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118188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952500" y="0"/>
            <a:ext cx="10287000" cy="121478"/>
          </a:xfrm>
          <a:prstGeom prst="rect">
            <a:avLst/>
          </a:prstGeom>
          <a:solidFill>
            <a:srgbClr val="C00000"/>
          </a:solidFill>
          <a:ln>
            <a:solidFill>
              <a:srgbClr val="9A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3A3A3A"/>
              </a:solidFill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6320355" y="2301457"/>
            <a:ext cx="1831458" cy="99680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000000"/>
                </a:solidFill>
              </a:rPr>
              <a:t>NCORP &amp;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M/U NCORP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29%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6279411" y="4026188"/>
            <a:ext cx="1382232" cy="87364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00"/>
                </a:solidFill>
              </a:rPr>
              <a:t>LAPS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27%</a:t>
            </a:r>
          </a:p>
        </p:txBody>
      </p:sp>
    </p:spTree>
    <p:extLst>
      <p:ext uri="{BB962C8B-B14F-4D97-AF65-F5344CB8AC3E}">
        <p14:creationId xmlns:p14="http://schemas.microsoft.com/office/powerpoint/2010/main" val="185003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8948" y="206399"/>
            <a:ext cx="9696893" cy="1118227"/>
          </a:xfrm>
        </p:spPr>
        <p:txBody>
          <a:bodyPr>
            <a:normAutofit/>
          </a:bodyPr>
          <a:lstStyle/>
          <a:p>
            <a:r>
              <a:rPr lang="en-US" sz="3800" dirty="0"/>
              <a:t>Top Accruing Main Member Sites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dirty="0">
                <a:solidFill>
                  <a:schemeClr val="tx2"/>
                </a:solidFill>
              </a:rPr>
              <a:t>January 1 – June 30, 2018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53851" y="1407302"/>
            <a:ext cx="9210211" cy="5328778"/>
          </a:xfrm>
        </p:spPr>
        <p:txBody>
          <a:bodyPr>
            <a:noAutofit/>
          </a:bodyPr>
          <a:lstStyle/>
          <a:p>
            <a:pPr marL="463550" indent="-4635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400" dirty="0"/>
              <a:t>Seoul National University Hospital</a:t>
            </a:r>
          </a:p>
          <a:p>
            <a:pPr marL="463550" indent="-4635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400" dirty="0"/>
              <a:t>Froedtert and the Medical College of Wisconsin</a:t>
            </a:r>
          </a:p>
          <a:p>
            <a:pPr marL="463550" indent="-4635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400" dirty="0"/>
              <a:t>Aultman Health Foundation</a:t>
            </a:r>
          </a:p>
          <a:p>
            <a:pPr marL="463550" indent="-4635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400" dirty="0"/>
              <a:t>CHUM – Centre </a:t>
            </a:r>
            <a:r>
              <a:rPr lang="en-US" sz="2400" dirty="0" err="1"/>
              <a:t>Hospitalier</a:t>
            </a:r>
            <a:r>
              <a:rPr lang="en-US" sz="2400" dirty="0"/>
              <a:t> de </a:t>
            </a:r>
            <a:r>
              <a:rPr lang="en-US" sz="2400" dirty="0" err="1"/>
              <a:t>l’Universite</a:t>
            </a:r>
            <a:r>
              <a:rPr lang="en-US" sz="2400" dirty="0"/>
              <a:t> de Montreal</a:t>
            </a:r>
          </a:p>
          <a:p>
            <a:pPr marL="463550" indent="-4635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400" dirty="0"/>
              <a:t>Thomas Jefferson University </a:t>
            </a:r>
            <a:r>
              <a:rPr lang="en-US" sz="2400" dirty="0"/>
              <a:t>Hospital </a:t>
            </a:r>
            <a:endParaRPr lang="en-US" sz="2400" dirty="0" smtClean="0"/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AutoNum type="arabicPeriod" startAt="5"/>
            </a:pPr>
            <a:r>
              <a:rPr lang="en-US" sz="2400" dirty="0"/>
              <a:t>University of Florida Health Science Center – Gainesville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400" dirty="0" smtClean="0"/>
              <a:t>5.   Women and Infants Hospital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400" dirty="0" smtClean="0"/>
              <a:t>8</a:t>
            </a:r>
            <a:r>
              <a:rPr lang="en-US" sz="2400" dirty="0"/>
              <a:t>.   </a:t>
            </a:r>
            <a:r>
              <a:rPr lang="en-US" sz="2400" dirty="0"/>
              <a:t>CHU de Quebec-</a:t>
            </a:r>
            <a:r>
              <a:rPr lang="en-US" sz="2400" dirty="0" err="1"/>
              <a:t>L’Hotel</a:t>
            </a:r>
            <a:r>
              <a:rPr lang="en-US" sz="2400" dirty="0"/>
              <a:t>-Dieu de Quebec (HDQ)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400" dirty="0"/>
              <a:t>8.   Northwestern Medicine Cancer Center Warrenville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400" dirty="0"/>
              <a:t>10. Arizona Center for Cancer Care-Peoria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400" dirty="0"/>
              <a:t>10. University of Texas Health Science Center at San Antonio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 startAt="9"/>
            </a:pP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952500" y="0"/>
            <a:ext cx="10287000" cy="121478"/>
          </a:xfrm>
          <a:prstGeom prst="rect">
            <a:avLst/>
          </a:prstGeom>
          <a:solidFill>
            <a:srgbClr val="C00000"/>
          </a:solidFill>
          <a:ln>
            <a:solidFill>
              <a:srgbClr val="9A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8948" y="247342"/>
            <a:ext cx="9696893" cy="132024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Top Accruing Lead Academic Participating Sites</a:t>
            </a:r>
            <a:br>
              <a:rPr lang="en-US" sz="3600" dirty="0"/>
            </a:br>
            <a:r>
              <a:rPr lang="en-US" sz="3600" dirty="0"/>
              <a:t>(LAPS)</a:t>
            </a:r>
            <a:br>
              <a:rPr lang="en-US" sz="3600" dirty="0"/>
            </a:br>
            <a:r>
              <a:rPr lang="en-US" sz="2800" dirty="0">
                <a:solidFill>
                  <a:schemeClr val="tx2"/>
                </a:solidFill>
              </a:rPr>
              <a:t>January 1 – June 30, 2018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27200" y="1733266"/>
            <a:ext cx="9198640" cy="4681182"/>
          </a:xfrm>
        </p:spPr>
        <p:txBody>
          <a:bodyPr>
            <a:normAutofit/>
          </a:bodyPr>
          <a:lstStyle/>
          <a:p>
            <a:pPr marL="341313" indent="-341313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 University of Oklahoma Health Sciences Center LAPS</a:t>
            </a:r>
          </a:p>
          <a:p>
            <a:pPr marL="341313" indent="-341313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 CWRU  –  Case Comprehensive Cancer Center LAPS</a:t>
            </a:r>
          </a:p>
          <a:p>
            <a:pPr marL="341313" indent="-341313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 Washington University – </a:t>
            </a:r>
            <a:r>
              <a:rPr lang="en-US" sz="2400" dirty="0" err="1"/>
              <a:t>Siteman</a:t>
            </a:r>
            <a:r>
              <a:rPr lang="en-US" sz="2400" dirty="0"/>
              <a:t> Cancer Center LAPS</a:t>
            </a:r>
          </a:p>
          <a:p>
            <a:pPr marL="341313" indent="-341313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 Wayne State University – </a:t>
            </a:r>
            <a:r>
              <a:rPr lang="en-US" sz="2400" dirty="0" err="1"/>
              <a:t>Karmanos</a:t>
            </a:r>
            <a:r>
              <a:rPr lang="en-US" sz="2400" dirty="0"/>
              <a:t> Cancer Center LAPS</a:t>
            </a:r>
          </a:p>
          <a:p>
            <a:pPr marL="341313" indent="-341313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 Memorial Sloan – Kettering Cancer Center LAPS</a:t>
            </a:r>
          </a:p>
          <a:p>
            <a:pPr marL="341313" indent="-341313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 University of Texas MD Anderson Cancer Center LAPS</a:t>
            </a:r>
          </a:p>
          <a:p>
            <a:pPr marL="341313" indent="-341313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 Emory University – Winship Cancer Institute LAPS</a:t>
            </a:r>
          </a:p>
          <a:p>
            <a:pPr marL="341313" indent="-341313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 Ohio State University Comprehensive Cancer Center LAPS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/>
              <a:t>9.  University of Texas Southwestern Medical Center LAPS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/>
              <a:t>10. University of Pittsburgh Cancer Institute LAPS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952500" y="0"/>
            <a:ext cx="10287000" cy="121478"/>
          </a:xfrm>
          <a:prstGeom prst="rect">
            <a:avLst/>
          </a:prstGeom>
          <a:solidFill>
            <a:srgbClr val="C00000"/>
          </a:solidFill>
          <a:ln>
            <a:solidFill>
              <a:srgbClr val="9A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8948" y="192750"/>
            <a:ext cx="9696893" cy="132024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Top Accruing NCI Community Oncology</a:t>
            </a:r>
            <a:br>
              <a:rPr lang="en-US" sz="3200" dirty="0"/>
            </a:br>
            <a:r>
              <a:rPr lang="en-US" sz="3200" dirty="0"/>
              <a:t> Research Program</a:t>
            </a:r>
            <a:r>
              <a:rPr lang="en-US" sz="3600" dirty="0"/>
              <a:t> </a:t>
            </a:r>
            <a:r>
              <a:rPr lang="en-US" sz="3300" dirty="0"/>
              <a:t>(NCORP)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dirty="0">
                <a:solidFill>
                  <a:schemeClr val="tx2"/>
                </a:solidFill>
              </a:rPr>
              <a:t>January 1 – June 30, 2018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67003" y="1645658"/>
            <a:ext cx="8897060" cy="4850674"/>
          </a:xfrm>
        </p:spPr>
        <p:txBody>
          <a:bodyPr>
            <a:normAutofit/>
          </a:bodyPr>
          <a:lstStyle/>
          <a:p>
            <a:pPr marL="341313" indent="-341313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300" dirty="0"/>
              <a:t>Kaiser Permanente NCI Community Oncology Research Program</a:t>
            </a:r>
          </a:p>
          <a:p>
            <a:pPr marL="341313" indent="-341313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300" dirty="0"/>
              <a:t>Catholic Health Initiatives NCORP</a:t>
            </a:r>
          </a:p>
          <a:p>
            <a:pPr marL="341313" indent="-341313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 startAt="3"/>
            </a:pPr>
            <a:r>
              <a:rPr lang="en-US" sz="2300" dirty="0"/>
              <a:t>Southeast Clinical Oncology Research Consortium NCORP</a:t>
            </a:r>
          </a:p>
          <a:p>
            <a:pPr marL="341313" indent="-341313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 startAt="4"/>
            </a:pPr>
            <a:r>
              <a:rPr lang="en-US" sz="2300" dirty="0"/>
              <a:t>New Mexico Minority Underserved NCORP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300" dirty="0"/>
              <a:t>5.  Aurora NCI Community Oncology Research Program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300" dirty="0"/>
              <a:t>5.  Delaware/Christiana Care NCI Community Oncology Research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300" dirty="0"/>
              <a:t>7.  Metro Minnesota Community Oncology Research Consortium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300" dirty="0"/>
              <a:t>8.  Heartland Cancer Research NCORP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300" dirty="0"/>
              <a:t>9.  Colorado Cancer Research Program NCORP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300" dirty="0"/>
              <a:t>9.  Columbia University Minority Underserved NCORP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US" sz="2300" dirty="0"/>
          </a:p>
        </p:txBody>
      </p:sp>
      <p:sp>
        <p:nvSpPr>
          <p:cNvPr id="5" name="Rectangle 4"/>
          <p:cNvSpPr/>
          <p:nvPr/>
        </p:nvSpPr>
        <p:spPr>
          <a:xfrm>
            <a:off x="952500" y="0"/>
            <a:ext cx="10287000" cy="121478"/>
          </a:xfrm>
          <a:prstGeom prst="rect">
            <a:avLst/>
          </a:prstGeom>
          <a:solidFill>
            <a:srgbClr val="C00000"/>
          </a:solidFill>
          <a:ln>
            <a:solidFill>
              <a:srgbClr val="9A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Accruing Non-US Sites</a:t>
            </a:r>
            <a:br>
              <a:rPr lang="en-US" dirty="0"/>
            </a:br>
            <a:r>
              <a:rPr lang="en-US" sz="3100" dirty="0">
                <a:solidFill>
                  <a:schemeClr val="tx2"/>
                </a:solidFill>
              </a:rPr>
              <a:t>January 1 – June 30, 2018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372" y="1449890"/>
            <a:ext cx="9478027" cy="4349662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/>
              <a:t>CHUM – Centre </a:t>
            </a:r>
            <a:r>
              <a:rPr lang="en-US" sz="2300" dirty="0" err="1"/>
              <a:t>Hospitalier</a:t>
            </a:r>
            <a:r>
              <a:rPr lang="en-US" sz="2300" dirty="0"/>
              <a:t> de </a:t>
            </a:r>
            <a:r>
              <a:rPr lang="en-US" sz="2300" dirty="0" err="1"/>
              <a:t>l’Universite</a:t>
            </a:r>
            <a:r>
              <a:rPr lang="en-US" sz="2300" dirty="0"/>
              <a:t> de Montreal</a:t>
            </a:r>
          </a:p>
          <a:p>
            <a:pPr marL="463550" indent="-4635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300" dirty="0"/>
              <a:t>CHU de Quebec-</a:t>
            </a:r>
            <a:r>
              <a:rPr lang="en-US" sz="2300" dirty="0" err="1"/>
              <a:t>L’Hotel</a:t>
            </a:r>
            <a:r>
              <a:rPr lang="en-US" sz="2300" dirty="0"/>
              <a:t>-Dieu de Quebec (HDQ)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2300" dirty="0"/>
              <a:t>Centre Hospitalier Universitaire de Sherbrooke-Fleurimont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dirty="0"/>
              <a:t>3.   </a:t>
            </a:r>
            <a:r>
              <a:rPr lang="en-US" sz="2300" dirty="0" err="1"/>
              <a:t>Saskatoon</a:t>
            </a:r>
            <a:r>
              <a:rPr lang="en-US" sz="2300" dirty="0"/>
              <a:t> Cancer Center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dirty="0"/>
              <a:t>3.   Seoul National University Hospital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dirty="0"/>
              <a:t>3.   Seoul National University </a:t>
            </a:r>
            <a:r>
              <a:rPr lang="en-US" sz="2300" dirty="0" err="1"/>
              <a:t>Bundang</a:t>
            </a:r>
            <a:r>
              <a:rPr lang="en-US" sz="2300" dirty="0"/>
              <a:t> Hospital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AutoNum type="arabicPeriod" startAt="7"/>
            </a:pPr>
            <a:r>
              <a:rPr lang="en-US" sz="2300" dirty="0"/>
              <a:t>The Research Institute of the McGill University Health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dirty="0"/>
              <a:t>      Centre (MUHC)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dirty="0"/>
              <a:t>7.   University Health Network-Princess Margaret Hospital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dirty="0"/>
              <a:t>7.   Allan Blair Cancer Centre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dirty="0"/>
              <a:t>10. Tom Baker Cancer Centre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dirty="0"/>
              <a:t>10.  </a:t>
            </a:r>
            <a:r>
              <a:rPr lang="en-US" sz="2300" dirty="0" err="1"/>
              <a:t>Kantonsspital</a:t>
            </a:r>
            <a:r>
              <a:rPr lang="en-US" sz="2300" dirty="0"/>
              <a:t> Aarau</a:t>
            </a:r>
          </a:p>
        </p:txBody>
      </p:sp>
    </p:spTree>
    <p:extLst>
      <p:ext uri="{BB962C8B-B14F-4D97-AF65-F5344CB8AC3E}">
        <p14:creationId xmlns:p14="http://schemas.microsoft.com/office/powerpoint/2010/main" val="3579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17320"/>
            <a:ext cx="685800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565" y="967978"/>
            <a:ext cx="9425835" cy="81368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NRG Oncology Group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671" y="2309247"/>
            <a:ext cx="10988298" cy="346647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To Improve the Duration &amp; Quality of Lives of Adults with Specific Cancers through the Conduct of Its Science-Driven, NCI-Supported Multi-Institutional Clinical Trials</a:t>
            </a:r>
          </a:p>
        </p:txBody>
      </p:sp>
    </p:spTree>
    <p:extLst>
      <p:ext uri="{BB962C8B-B14F-4D97-AF65-F5344CB8AC3E}">
        <p14:creationId xmlns:p14="http://schemas.microsoft.com/office/powerpoint/2010/main" val="118997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986" y="1638823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98012E"/>
                </a:solidFill>
              </a:rPr>
              <a:t>NRG Oncology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98012E"/>
                </a:solidFill>
              </a:rPr>
              <a:t>Research Center Overview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98012E"/>
                </a:solidFill>
              </a:rPr>
              <a:t>July 2018</a:t>
            </a:r>
            <a:endParaRPr lang="en-US" altLang="en-US" sz="3600" b="1" dirty="0">
              <a:solidFill>
                <a:srgbClr val="98012E"/>
              </a:solidFill>
            </a:endParaRPr>
          </a:p>
          <a:p>
            <a:pPr algn="ctr">
              <a:spcBef>
                <a:spcPct val="0"/>
              </a:spcBef>
            </a:pPr>
            <a:endParaRPr lang="en-US" altLang="en-US" sz="2400" dirty="0">
              <a:solidFill>
                <a:srgbClr val="3B4A57"/>
              </a:solidFill>
              <a:latin typeface="Arial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400" dirty="0">
                <a:solidFill>
                  <a:srgbClr val="565656"/>
                </a:solidFill>
                <a:latin typeface="Arial" charset="0"/>
              </a:rPr>
              <a:t>Mitchell </a:t>
            </a:r>
            <a:r>
              <a:rPr lang="en-US" altLang="en-US" sz="2400" dirty="0" err="1">
                <a:solidFill>
                  <a:srgbClr val="565656"/>
                </a:solidFill>
                <a:latin typeface="Arial" charset="0"/>
              </a:rPr>
              <a:t>Machtay</a:t>
            </a:r>
            <a:r>
              <a:rPr lang="en-US" altLang="en-US" sz="2400" dirty="0">
                <a:solidFill>
                  <a:srgbClr val="565656"/>
                </a:solidFill>
                <a:latin typeface="Arial" charset="0"/>
              </a:rPr>
              <a:t>, </a:t>
            </a:r>
            <a:r>
              <a:rPr lang="en-US" altLang="en-US" sz="2400" dirty="0">
                <a:solidFill>
                  <a:srgbClr val="565656"/>
                </a:solidFill>
                <a:latin typeface="Arial" charset="0"/>
              </a:rPr>
              <a:t>MD</a:t>
            </a:r>
            <a:endParaRPr lang="en-US" altLang="en-US" sz="2400" dirty="0">
              <a:solidFill>
                <a:srgbClr val="565656"/>
              </a:solidFill>
              <a:latin typeface="Arial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000" i="1" dirty="0">
                <a:solidFill>
                  <a:srgbClr val="565656"/>
                </a:solidFill>
                <a:latin typeface="Arial" charset="0"/>
              </a:rPr>
              <a:t>Deputy Group </a:t>
            </a:r>
            <a:r>
              <a:rPr lang="en-US" altLang="en-US" sz="2000" i="1" dirty="0">
                <a:solidFill>
                  <a:srgbClr val="565656"/>
                </a:solidFill>
                <a:latin typeface="Arial" charset="0"/>
              </a:rPr>
              <a:t>Chair for </a:t>
            </a:r>
            <a:r>
              <a:rPr lang="en-US" altLang="en-US" sz="2000" i="1" dirty="0">
                <a:solidFill>
                  <a:srgbClr val="565656"/>
                </a:solidFill>
                <a:latin typeface="Arial" charset="0"/>
              </a:rPr>
              <a:t>Research</a:t>
            </a:r>
            <a:endParaRPr lang="en-US" altLang="en-US" sz="2000" i="1" dirty="0">
              <a:solidFill>
                <a:srgbClr val="56565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9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474" y="810980"/>
            <a:ext cx="8229600" cy="636588"/>
          </a:xfrm>
        </p:spPr>
        <p:txBody>
          <a:bodyPr>
            <a:noAutofit/>
          </a:bodyPr>
          <a:lstStyle/>
          <a:p>
            <a:r>
              <a:rPr lang="en-US" dirty="0" smtClean="0"/>
              <a:t>Selected Priorities of the NRG Research Center</a:t>
            </a:r>
            <a:br>
              <a:rPr lang="en-US" dirty="0" smtClean="0"/>
            </a:br>
            <a:r>
              <a:rPr lang="en-US" dirty="0" smtClean="0"/>
              <a:t>For the New Grant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791848" y="1905000"/>
            <a:ext cx="8876153" cy="4354054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Scientific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Immunotherapy as part of curative-intent regimens.</a:t>
            </a:r>
          </a:p>
          <a:p>
            <a:pPr lvl="1"/>
            <a:r>
              <a:rPr lang="en-US" sz="2000" dirty="0" err="1">
                <a:solidFill>
                  <a:srgbClr val="002060"/>
                </a:solidFill>
              </a:rPr>
              <a:t>Biospecimens</a:t>
            </a:r>
            <a:r>
              <a:rPr lang="en-US" sz="2000" dirty="0">
                <a:solidFill>
                  <a:srgbClr val="002060"/>
                </a:solidFill>
              </a:rPr>
              <a:t> as Integral and/or Integrated Biomarkers.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Imaging results </a:t>
            </a:r>
            <a:r>
              <a:rPr lang="en-US" sz="2000" dirty="0">
                <a:solidFill>
                  <a:srgbClr val="002060"/>
                </a:solidFill>
              </a:rPr>
              <a:t>as Integral and/or Integrated Biomarkers. </a:t>
            </a:r>
            <a:endParaRPr lang="en-US" sz="2000" dirty="0">
              <a:solidFill>
                <a:srgbClr val="002060"/>
              </a:solidFill>
            </a:endParaRP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Endpoints other than overall survival.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Operational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Selected Reorganizations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Eligibility </a:t>
            </a:r>
            <a:r>
              <a:rPr lang="en-US" sz="2000" dirty="0">
                <a:solidFill>
                  <a:srgbClr val="002060"/>
                </a:solidFill>
              </a:rPr>
              <a:t>Streamlining and Accrual </a:t>
            </a:r>
            <a:r>
              <a:rPr lang="en-US" sz="2000" dirty="0">
                <a:solidFill>
                  <a:srgbClr val="002060"/>
                </a:solidFill>
              </a:rPr>
              <a:t>Enhancement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Improving OEWG Timelines.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New Investigators’ Engagement.</a:t>
            </a:r>
          </a:p>
        </p:txBody>
      </p:sp>
      <p:pic>
        <p:nvPicPr>
          <p:cNvPr id="4" name="Picture 9" descr="NRG PPCoverNewOptionTo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23674"/>
          <a:stretch/>
        </p:blipFill>
        <p:spPr bwMode="auto">
          <a:xfrm>
            <a:off x="7548519" y="6414082"/>
            <a:ext cx="3100108" cy="4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4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8"/>
          <p:cNvSpPr txBox="1">
            <a:spLocks noChangeArrowheads="1"/>
          </p:cNvSpPr>
          <p:nvPr/>
        </p:nvSpPr>
        <p:spPr bwMode="auto">
          <a:xfrm>
            <a:off x="2624562" y="-13056"/>
            <a:ext cx="70022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NRG </a:t>
            </a:r>
            <a:r>
              <a:rPr lang="en-US" sz="3200" b="1" dirty="0">
                <a:solidFill>
                  <a:srgbClr val="002060"/>
                </a:solidFill>
                <a:latin typeface="Calibri" pitchFamily="34" charset="0"/>
              </a:rPr>
              <a:t>Oncology Operations Center</a:t>
            </a:r>
            <a:endParaRPr lang="en-US" sz="3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624561" y="1143000"/>
            <a:ext cx="7629644" cy="5060600"/>
            <a:chOff x="1676400" y="1075979"/>
            <a:chExt cx="6216192" cy="4420415"/>
          </a:xfrm>
        </p:grpSpPr>
        <p:cxnSp>
          <p:nvCxnSpPr>
            <p:cNvPr id="5" name="Straight Connector 63"/>
            <p:cNvCxnSpPr>
              <a:cxnSpLocks noChangeShapeType="1"/>
            </p:cNvCxnSpPr>
            <p:nvPr/>
          </p:nvCxnSpPr>
          <p:spPr bwMode="auto">
            <a:xfrm rot="5400000" flipH="1">
              <a:off x="4279916" y="2723218"/>
              <a:ext cx="279368" cy="0"/>
            </a:xfrm>
            <a:prstGeom prst="line">
              <a:avLst/>
            </a:prstGeom>
            <a:noFill/>
            <a:ln w="19050" algn="ctr">
              <a:solidFill>
                <a:schemeClr val="bg1">
                  <a:lumMod val="50000"/>
                </a:schemeClr>
              </a:solidFill>
              <a:prstDash val="dash"/>
              <a:round/>
              <a:headEnd/>
              <a:tailEnd/>
            </a:ln>
          </p:spPr>
        </p:cxnSp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3733800" y="1075979"/>
              <a:ext cx="2286000" cy="457031"/>
            </a:xfrm>
            <a:prstGeom prst="rect">
              <a:avLst/>
            </a:prstGeom>
            <a:noFill/>
            <a:ln w="19050">
              <a:solidFill>
                <a:srgbClr val="9A4C68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latin typeface="Calibri" pitchFamily="34" charset="0"/>
                </a:rPr>
                <a:t>NRG Oncology Foundation, Inc.</a:t>
              </a:r>
            </a:p>
            <a:p>
              <a:pPr algn="ctr"/>
              <a:r>
                <a:rPr lang="en-US" sz="1400" b="1" dirty="0">
                  <a:latin typeface="Calibri" pitchFamily="34" charset="0"/>
                </a:rPr>
                <a:t> </a:t>
              </a:r>
              <a:r>
                <a:rPr lang="en-US" sz="1400" b="1" dirty="0">
                  <a:latin typeface="Calibri" pitchFamily="34" charset="0"/>
                </a:rPr>
                <a:t>Board of Directors</a:t>
              </a:r>
            </a:p>
          </p:txBody>
        </p:sp>
        <p:sp>
          <p:nvSpPr>
            <p:cNvPr id="8" name="TextBox 14"/>
            <p:cNvSpPr txBox="1">
              <a:spLocks noChangeArrowheads="1"/>
            </p:cNvSpPr>
            <p:nvPr/>
          </p:nvSpPr>
          <p:spPr bwMode="auto">
            <a:xfrm>
              <a:off x="6181642" y="2875768"/>
              <a:ext cx="1554480" cy="403263"/>
            </a:xfrm>
            <a:prstGeom prst="rect">
              <a:avLst/>
            </a:prstGeom>
            <a:noFill/>
            <a:ln w="19050">
              <a:solidFill>
                <a:srgbClr val="9A4C68"/>
              </a:solidFill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en-US" sz="1000" b="1" dirty="0">
                  <a:latin typeface="Calibri" pitchFamily="34" charset="0"/>
                </a:rPr>
                <a:t>Communications</a:t>
              </a:r>
            </a:p>
            <a:p>
              <a:pPr algn="ctr"/>
              <a:endParaRPr lang="en-US" sz="400" b="1" dirty="0">
                <a:latin typeface="Calibri" pitchFamily="34" charset="0"/>
              </a:endParaRPr>
            </a:p>
            <a:p>
              <a:pPr algn="ctr"/>
              <a:r>
                <a:rPr lang="en-US" sz="1000" b="1" dirty="0">
                  <a:latin typeface="Calibri" pitchFamily="34" charset="0"/>
                </a:rPr>
                <a:t>Publications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6781800" y="2069925"/>
              <a:ext cx="1" cy="25276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857448" y="2875411"/>
              <a:ext cx="0" cy="251431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850171" y="2690765"/>
              <a:ext cx="32790" cy="192764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2721173" y="1559323"/>
              <a:ext cx="4311255" cy="502863"/>
              <a:chOff x="2571750" y="1066800"/>
              <a:chExt cx="3764756" cy="595758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2571750" y="1066800"/>
                <a:ext cx="3764756" cy="595758"/>
              </a:xfrm>
              <a:prstGeom prst="rect">
                <a:avLst/>
              </a:prstGeom>
              <a:noFill/>
              <a:ln>
                <a:solidFill>
                  <a:srgbClr val="9A4C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4"/>
              <p:cNvSpPr txBox="1">
                <a:spLocks noChangeArrowheads="1"/>
              </p:cNvSpPr>
              <p:nvPr/>
            </p:nvSpPr>
            <p:spPr bwMode="auto">
              <a:xfrm>
                <a:off x="2581274" y="1087680"/>
                <a:ext cx="3755231" cy="573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en-US" sz="500" b="1" dirty="0">
                  <a:latin typeface="Calibri" pitchFamily="34" charset="0"/>
                </a:endParaRPr>
              </a:p>
              <a:p>
                <a:pPr algn="ctr"/>
                <a:r>
                  <a:rPr lang="en-US" sz="1200" b="1" dirty="0">
                    <a:latin typeface="Calibri" pitchFamily="34" charset="0"/>
                  </a:rPr>
                  <a:t>Group Chairs/Principal Investigators</a:t>
                </a:r>
              </a:p>
              <a:p>
                <a:pPr marL="0" lvl="1" algn="ctr"/>
                <a:r>
                  <a:rPr lang="en-US" sz="1000" dirty="0">
                    <a:latin typeface="Calibri" pitchFamily="34" charset="0"/>
                  </a:rPr>
                  <a:t>Walter J. Curran, Jr., MD, </a:t>
                </a:r>
                <a:r>
                  <a:rPr lang="en-US" sz="1000" dirty="0">
                    <a:latin typeface="Calibri" pitchFamily="34" charset="0"/>
                  </a:rPr>
                  <a:t>Robert Mannel, </a:t>
                </a:r>
                <a:r>
                  <a:rPr lang="en-US" sz="1000" dirty="0">
                    <a:latin typeface="Calibri" pitchFamily="34" charset="0"/>
                  </a:rPr>
                  <a:t>MD,  Norman Wolmark, MD</a:t>
                </a:r>
              </a:p>
              <a:p>
                <a:pPr marL="0" lvl="1" algn="ctr"/>
                <a:r>
                  <a:rPr lang="en-US" sz="300" i="1" dirty="0">
                    <a:latin typeface="Calibri" pitchFamily="34" charset="0"/>
                  </a:rPr>
                  <a:t> 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676400" y="2322790"/>
              <a:ext cx="1838550" cy="555291"/>
              <a:chOff x="6169819" y="2546998"/>
              <a:chExt cx="1728788" cy="785884"/>
            </a:xfrm>
            <a:noFill/>
          </p:grpSpPr>
          <p:sp>
            <p:nvSpPr>
              <p:cNvPr id="52" name="TextBox 7"/>
              <p:cNvSpPr txBox="1">
                <a:spLocks noChangeArrowheads="1"/>
              </p:cNvSpPr>
              <p:nvPr/>
            </p:nvSpPr>
            <p:spPr bwMode="auto">
              <a:xfrm>
                <a:off x="6176643" y="2546998"/>
                <a:ext cx="1676400" cy="77047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 dirty="0">
                    <a:latin typeface="Calibri" pitchFamily="34" charset="0"/>
                  </a:rPr>
                  <a:t>   </a:t>
                </a:r>
                <a:r>
                  <a:rPr lang="en-US" sz="1200" b="1" dirty="0">
                    <a:latin typeface="Calibri" pitchFamily="34" charset="0"/>
                  </a:rPr>
                  <a:t>Statistics &amp; Data Management Center</a:t>
                </a:r>
              </a:p>
              <a:p>
                <a:pPr algn="ctr"/>
                <a:r>
                  <a:rPr lang="en-US" sz="1050" dirty="0">
                    <a:latin typeface="Calibri" pitchFamily="34" charset="0"/>
                  </a:rPr>
                  <a:t>James Dignam, PhD </a:t>
                </a:r>
                <a:endParaRPr lang="en-US" sz="1050" dirty="0">
                  <a:latin typeface="Calibri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169819" y="2561891"/>
                <a:ext cx="1728788" cy="770991"/>
              </a:xfrm>
              <a:prstGeom prst="rect">
                <a:avLst/>
              </a:prstGeom>
              <a:grpFill/>
              <a:ln>
                <a:solidFill>
                  <a:srgbClr val="9A4C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025173" y="2322790"/>
              <a:ext cx="1867419" cy="546050"/>
              <a:chOff x="6500812" y="2234724"/>
              <a:chExt cx="1728788" cy="595758"/>
            </a:xfrm>
            <a:noFill/>
          </p:grpSpPr>
          <p:sp>
            <p:nvSpPr>
              <p:cNvPr id="50" name="TextBox 7"/>
              <p:cNvSpPr txBox="1">
                <a:spLocks noChangeArrowheads="1"/>
              </p:cNvSpPr>
              <p:nvPr/>
            </p:nvSpPr>
            <p:spPr bwMode="auto">
              <a:xfrm>
                <a:off x="6635432" y="2243714"/>
                <a:ext cx="1463040" cy="57196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 dirty="0">
                    <a:latin typeface="Calibri" pitchFamily="34" charset="0"/>
                  </a:rPr>
                  <a:t>   </a:t>
                </a:r>
                <a:r>
                  <a:rPr lang="en-US" sz="1200" b="1" dirty="0">
                    <a:latin typeface="Calibri" pitchFamily="34" charset="0"/>
                  </a:rPr>
                  <a:t>Operations </a:t>
                </a:r>
                <a:r>
                  <a:rPr lang="en-US" sz="1200" b="1" dirty="0">
                    <a:latin typeface="Calibri" pitchFamily="34" charset="0"/>
                  </a:rPr>
                  <a:t>Center</a:t>
                </a:r>
              </a:p>
              <a:p>
                <a:pPr algn="ctr"/>
                <a:r>
                  <a:rPr lang="en-US" sz="1050" dirty="0">
                    <a:latin typeface="Calibri" pitchFamily="34" charset="0"/>
                  </a:rPr>
                  <a:t>Kati Stoermer</a:t>
                </a:r>
              </a:p>
              <a:p>
                <a:pPr algn="ctr"/>
                <a:r>
                  <a:rPr lang="en-US" sz="1050" dirty="0">
                    <a:latin typeface="Calibri" pitchFamily="34" charset="0"/>
                  </a:rPr>
                  <a:t>Executive Director </a:t>
                </a:r>
                <a:endParaRPr lang="en-US" sz="1050" dirty="0">
                  <a:latin typeface="Calibri" pitchFamily="34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500812" y="2234724"/>
                <a:ext cx="1728788" cy="595758"/>
              </a:xfrm>
              <a:prstGeom prst="rect">
                <a:avLst/>
              </a:prstGeom>
              <a:grpFill/>
              <a:ln>
                <a:solidFill>
                  <a:srgbClr val="9A4C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Isosceles Triangle 17"/>
            <p:cNvSpPr/>
            <p:nvPr/>
          </p:nvSpPr>
          <p:spPr>
            <a:xfrm>
              <a:off x="3182069" y="2066146"/>
              <a:ext cx="3378994" cy="271216"/>
            </a:xfrm>
            <a:prstGeom prst="triangle">
              <a:avLst>
                <a:gd name="adj" fmla="val 49718"/>
              </a:avLst>
            </a:prstGeom>
            <a:solidFill>
              <a:srgbClr val="9A4C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973742" y="2329045"/>
              <a:ext cx="1890212" cy="427293"/>
              <a:chOff x="6519862" y="2902521"/>
              <a:chExt cx="1728788" cy="595758"/>
            </a:xfrm>
            <a:solidFill>
              <a:schemeClr val="bg1"/>
            </a:solidFill>
          </p:grpSpPr>
          <p:sp>
            <p:nvSpPr>
              <p:cNvPr id="48" name="Rectangle 47"/>
              <p:cNvSpPr/>
              <p:nvPr/>
            </p:nvSpPr>
            <p:spPr>
              <a:xfrm>
                <a:off x="6519862" y="2902521"/>
                <a:ext cx="1728788" cy="595758"/>
              </a:xfrm>
              <a:prstGeom prst="rect">
                <a:avLst/>
              </a:prstGeom>
              <a:grpFill/>
              <a:ln>
                <a:solidFill>
                  <a:srgbClr val="9A4C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TextBox 7"/>
              <p:cNvSpPr txBox="1">
                <a:spLocks noChangeArrowheads="1"/>
              </p:cNvSpPr>
              <p:nvPr/>
            </p:nvSpPr>
            <p:spPr bwMode="auto">
              <a:xfrm>
                <a:off x="6691894" y="3029474"/>
                <a:ext cx="1376834" cy="3373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latin typeface="Calibri" pitchFamily="34" charset="0"/>
                  </a:rPr>
                  <a:t>Deputy Group Chairs</a:t>
                </a:r>
                <a:endParaRPr lang="en-US" sz="1200" b="1" dirty="0">
                  <a:latin typeface="Calibri" pitchFamily="34" charset="0"/>
                </a:endParaRP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4876800" y="1442705"/>
              <a:ext cx="0" cy="10470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63"/>
            <p:cNvCxnSpPr>
              <a:cxnSpLocks noChangeShapeType="1"/>
            </p:cNvCxnSpPr>
            <p:nvPr/>
          </p:nvCxnSpPr>
          <p:spPr bwMode="auto">
            <a:xfrm flipH="1" flipV="1">
              <a:off x="3529735" y="2872115"/>
              <a:ext cx="2468880" cy="0"/>
            </a:xfrm>
            <a:prstGeom prst="line">
              <a:avLst/>
            </a:prstGeom>
            <a:noFill/>
            <a:ln w="19050" algn="ctr">
              <a:solidFill>
                <a:schemeClr val="bg1">
                  <a:lumMod val="50000"/>
                </a:schemeClr>
              </a:solidFill>
              <a:prstDash val="dash"/>
              <a:round/>
              <a:headEnd/>
              <a:tailEnd/>
            </a:ln>
          </p:spPr>
        </p:cxnSp>
        <p:sp>
          <p:nvSpPr>
            <p:cNvPr id="23" name="Rectangle 22"/>
            <p:cNvSpPr/>
            <p:nvPr/>
          </p:nvSpPr>
          <p:spPr>
            <a:xfrm>
              <a:off x="4155120" y="3648041"/>
              <a:ext cx="1575839" cy="5272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A4C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38473" y="4343183"/>
              <a:ext cx="1592487" cy="52800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A4C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55120" y="3023360"/>
              <a:ext cx="1575840" cy="52800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A4C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7"/>
            <p:cNvSpPr txBox="1">
              <a:spLocks noChangeArrowheads="1"/>
            </p:cNvSpPr>
            <p:nvPr/>
          </p:nvSpPr>
          <p:spPr bwMode="auto">
            <a:xfrm>
              <a:off x="4206942" y="3747608"/>
              <a:ext cx="1319249" cy="3629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Calibri" pitchFamily="34" charset="0"/>
                </a:rPr>
                <a:t>Research</a:t>
              </a:r>
            </a:p>
            <a:p>
              <a:pPr algn="ctr"/>
              <a:r>
                <a:rPr lang="en-US" sz="900" dirty="0">
                  <a:latin typeface="Calibri" pitchFamily="34" charset="0"/>
                </a:rPr>
                <a:t>Mitchell </a:t>
              </a:r>
              <a:r>
                <a:rPr lang="en-US" sz="900" dirty="0" err="1">
                  <a:latin typeface="Calibri" pitchFamily="34" charset="0"/>
                </a:rPr>
                <a:t>Machtay</a:t>
              </a:r>
              <a:r>
                <a:rPr lang="en-US" sz="900" dirty="0">
                  <a:latin typeface="Calibri" pitchFamily="34" charset="0"/>
                </a:rPr>
                <a:t>, MD</a:t>
              </a:r>
              <a:endParaRPr lang="en-US" sz="1100" dirty="0">
                <a:latin typeface="Calibri" pitchFamily="34" charset="0"/>
              </a:endParaRPr>
            </a:p>
          </p:txBody>
        </p:sp>
        <p:sp>
          <p:nvSpPr>
            <p:cNvPr id="27" name="TextBox 7"/>
            <p:cNvSpPr txBox="1">
              <a:spLocks noChangeArrowheads="1"/>
            </p:cNvSpPr>
            <p:nvPr/>
          </p:nvSpPr>
          <p:spPr bwMode="auto">
            <a:xfrm>
              <a:off x="4138473" y="4323077"/>
              <a:ext cx="1456187" cy="52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latin typeface="Calibri" pitchFamily="34" charset="0"/>
                </a:rPr>
                <a:t>   </a:t>
              </a:r>
              <a:r>
                <a:rPr lang="en-US" sz="1200" b="1" dirty="0">
                  <a:latin typeface="Calibri" pitchFamily="34" charset="0"/>
                </a:rPr>
                <a:t>Membership &amp; Research Integrity</a:t>
              </a:r>
            </a:p>
            <a:p>
              <a:pPr algn="ctr"/>
              <a:r>
                <a:rPr lang="en-US" sz="900" dirty="0">
                  <a:latin typeface="Calibri" pitchFamily="34" charset="0"/>
                </a:rPr>
                <a:t>David S. Miller, MD</a:t>
              </a:r>
              <a:endParaRPr lang="en-US" sz="900" dirty="0">
                <a:latin typeface="Calibri" pitchFamily="34" charset="0"/>
              </a:endParaRPr>
            </a:p>
          </p:txBody>
        </p:sp>
        <p:sp>
          <p:nvSpPr>
            <p:cNvPr id="28" name="TextBox 7"/>
            <p:cNvSpPr txBox="1">
              <a:spLocks noChangeArrowheads="1"/>
            </p:cNvSpPr>
            <p:nvPr/>
          </p:nvSpPr>
          <p:spPr bwMode="auto">
            <a:xfrm>
              <a:off x="4165288" y="3021096"/>
              <a:ext cx="1402556" cy="52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Calibri" pitchFamily="34" charset="0"/>
                </a:rPr>
                <a:t>Publications &amp; Communications </a:t>
              </a:r>
            </a:p>
            <a:p>
              <a:pPr algn="ctr"/>
              <a:r>
                <a:rPr lang="en-US" sz="900" dirty="0">
                  <a:latin typeface="Calibri" pitchFamily="34" charset="0"/>
                </a:rPr>
                <a:t>Harry Bear, MD, PhD</a:t>
              </a:r>
              <a:endParaRPr lang="en-US" sz="1100" dirty="0">
                <a:latin typeface="Calibri" pitchFamily="34" charset="0"/>
              </a:endParaRPr>
            </a:p>
          </p:txBody>
        </p:sp>
        <p:sp>
          <p:nvSpPr>
            <p:cNvPr id="29" name="TextBox 14"/>
            <p:cNvSpPr txBox="1">
              <a:spLocks noChangeArrowheads="1"/>
            </p:cNvSpPr>
            <p:nvPr/>
          </p:nvSpPr>
          <p:spPr bwMode="auto">
            <a:xfrm>
              <a:off x="6181642" y="5281321"/>
              <a:ext cx="1554480" cy="215073"/>
            </a:xfrm>
            <a:prstGeom prst="rect">
              <a:avLst/>
            </a:prstGeom>
            <a:noFill/>
            <a:ln w="19050">
              <a:solidFill>
                <a:srgbClr val="9A4C68"/>
              </a:solidFill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en-US" sz="1000" b="1" dirty="0">
                  <a:latin typeface="Calibri" pitchFamily="34" charset="0"/>
                </a:rPr>
                <a:t>Meeting Services</a:t>
              </a:r>
            </a:p>
          </p:txBody>
        </p:sp>
        <p:sp>
          <p:nvSpPr>
            <p:cNvPr id="30" name="TextBox 14"/>
            <p:cNvSpPr txBox="1">
              <a:spLocks noChangeArrowheads="1"/>
            </p:cNvSpPr>
            <p:nvPr/>
          </p:nvSpPr>
          <p:spPr bwMode="auto">
            <a:xfrm>
              <a:off x="6170588" y="4519516"/>
              <a:ext cx="1554480" cy="215073"/>
            </a:xfrm>
            <a:prstGeom prst="rect">
              <a:avLst/>
            </a:prstGeom>
            <a:noFill/>
            <a:ln w="19050">
              <a:solidFill>
                <a:srgbClr val="9A4C68"/>
              </a:solidFill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en-US" sz="1000" b="1" dirty="0">
                  <a:latin typeface="Calibri" pitchFamily="34" charset="0"/>
                </a:rPr>
                <a:t>Member Services</a:t>
              </a:r>
            </a:p>
          </p:txBody>
        </p:sp>
        <p:sp>
          <p:nvSpPr>
            <p:cNvPr id="31" name="TextBox 14"/>
            <p:cNvSpPr txBox="1">
              <a:spLocks noChangeArrowheads="1"/>
            </p:cNvSpPr>
            <p:nvPr/>
          </p:nvSpPr>
          <p:spPr bwMode="auto">
            <a:xfrm>
              <a:off x="6240665" y="3414465"/>
              <a:ext cx="1554480" cy="215073"/>
            </a:xfrm>
            <a:prstGeom prst="rect">
              <a:avLst/>
            </a:prstGeom>
            <a:noFill/>
            <a:ln w="19050">
              <a:solidFill>
                <a:srgbClr val="9A4C68"/>
              </a:solidFill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en-US" sz="1000" b="1" dirty="0">
                  <a:latin typeface="Calibri" pitchFamily="34" charset="0"/>
                </a:rPr>
                <a:t>Protocol Development</a:t>
              </a:r>
            </a:p>
          </p:txBody>
        </p:sp>
        <p:sp>
          <p:nvSpPr>
            <p:cNvPr id="32" name="TextBox 14"/>
            <p:cNvSpPr txBox="1">
              <a:spLocks noChangeArrowheads="1"/>
            </p:cNvSpPr>
            <p:nvPr/>
          </p:nvSpPr>
          <p:spPr bwMode="auto">
            <a:xfrm>
              <a:off x="6181642" y="3787836"/>
              <a:ext cx="1554480" cy="215073"/>
            </a:xfrm>
            <a:prstGeom prst="rect">
              <a:avLst/>
            </a:prstGeom>
            <a:noFill/>
            <a:ln w="19050">
              <a:solidFill>
                <a:srgbClr val="9A4C68"/>
              </a:solidFill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en-US" sz="1000" b="1" dirty="0">
                  <a:latin typeface="Calibri" pitchFamily="34" charset="0"/>
                </a:rPr>
                <a:t>Regulatory Affairs</a:t>
              </a:r>
            </a:p>
          </p:txBody>
        </p:sp>
        <p:sp>
          <p:nvSpPr>
            <p:cNvPr id="33" name="TextBox 14"/>
            <p:cNvSpPr txBox="1">
              <a:spLocks noChangeArrowheads="1"/>
            </p:cNvSpPr>
            <p:nvPr/>
          </p:nvSpPr>
          <p:spPr bwMode="auto">
            <a:xfrm>
              <a:off x="6170588" y="4872268"/>
              <a:ext cx="1554480" cy="215073"/>
            </a:xfrm>
            <a:prstGeom prst="rect">
              <a:avLst/>
            </a:prstGeom>
            <a:noFill/>
            <a:ln w="19050">
              <a:solidFill>
                <a:srgbClr val="9A4C68"/>
              </a:solidFill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en-US" sz="1000" b="1" dirty="0">
                  <a:latin typeface="Calibri" pitchFamily="34" charset="0"/>
                </a:rPr>
                <a:t>Finance</a:t>
              </a:r>
            </a:p>
          </p:txBody>
        </p:sp>
        <p:sp>
          <p:nvSpPr>
            <p:cNvPr id="34" name="TextBox 14"/>
            <p:cNvSpPr txBox="1">
              <a:spLocks noChangeArrowheads="1"/>
            </p:cNvSpPr>
            <p:nvPr/>
          </p:nvSpPr>
          <p:spPr bwMode="auto">
            <a:xfrm>
              <a:off x="6181642" y="4161206"/>
              <a:ext cx="1554480" cy="215073"/>
            </a:xfrm>
            <a:prstGeom prst="rect">
              <a:avLst/>
            </a:prstGeom>
            <a:noFill/>
            <a:ln w="19050">
              <a:solidFill>
                <a:srgbClr val="9A4C68"/>
              </a:solidFill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en-US" sz="1000" b="1" dirty="0">
                  <a:latin typeface="Calibri" pitchFamily="34" charset="0"/>
                </a:rPr>
                <a:t>Translational Science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5400000" flipH="1">
              <a:off x="7802583" y="3461104"/>
              <a:ext cx="1" cy="10972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 flipH="1">
              <a:off x="5950559" y="2838808"/>
              <a:ext cx="1" cy="40233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>
              <a:off x="5955792" y="2997256"/>
              <a:ext cx="1" cy="40233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 flipH="1">
              <a:off x="5945326" y="3440379"/>
              <a:ext cx="1" cy="40233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>
              <a:off x="5950559" y="3699133"/>
              <a:ext cx="1" cy="40233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 flipH="1">
              <a:off x="5945326" y="3941924"/>
              <a:ext cx="1" cy="40233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>
              <a:off x="5950559" y="4388076"/>
              <a:ext cx="1" cy="40233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>
              <a:off x="7790985" y="3840508"/>
              <a:ext cx="1" cy="10972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>
              <a:off x="7795235" y="4195414"/>
              <a:ext cx="1" cy="10972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 flipH="1">
              <a:off x="7790985" y="4586323"/>
              <a:ext cx="1" cy="10972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>
              <a:off x="7805288" y="4960621"/>
              <a:ext cx="1" cy="10972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 flipH="1">
              <a:off x="7800559" y="5327739"/>
              <a:ext cx="1" cy="10972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 flipH="1">
              <a:off x="6958880" y="2315616"/>
              <a:ext cx="1" cy="1554480"/>
            </a:xfrm>
            <a:prstGeom prst="line">
              <a:avLst/>
            </a:prstGeom>
            <a:ln w="9525">
              <a:solidFill>
                <a:srgbClr val="9A4C68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/>
          <p:cNvCxnSpPr>
            <a:stCxn id="23" idx="1"/>
          </p:cNvCxnSpPr>
          <p:nvPr/>
        </p:nvCxnSpPr>
        <p:spPr>
          <a:xfrm flipH="1" flipV="1">
            <a:off x="4310604" y="4370709"/>
            <a:ext cx="1356294" cy="18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3048000" y="4370709"/>
            <a:ext cx="1219200" cy="489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4970330" y="4398935"/>
            <a:ext cx="10948" cy="659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3863496" y="4398935"/>
            <a:ext cx="702983" cy="727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869968" y="4926602"/>
            <a:ext cx="1229979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Research Strategy </a:t>
            </a:r>
            <a:r>
              <a:rPr lang="en-US" sz="1000" dirty="0" err="1"/>
              <a:t>Cte</a:t>
            </a:r>
            <a:r>
              <a:rPr lang="en-US" sz="1000" dirty="0"/>
              <a:t>.</a:t>
            </a:r>
            <a:endParaRPr lang="en-US" sz="1000" dirty="0"/>
          </a:p>
        </p:txBody>
      </p:sp>
      <p:sp>
        <p:nvSpPr>
          <p:cNvPr id="79" name="TextBox 78"/>
          <p:cNvSpPr txBox="1"/>
          <p:nvPr/>
        </p:nvSpPr>
        <p:spPr>
          <a:xfrm>
            <a:off x="3251831" y="5165071"/>
            <a:ext cx="971567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Protocol Oversight &amp; Management</a:t>
            </a:r>
          </a:p>
          <a:p>
            <a:pPr algn="ctr"/>
            <a:r>
              <a:rPr lang="en-US" sz="1000" dirty="0" err="1"/>
              <a:t>Cte</a:t>
            </a:r>
            <a:r>
              <a:rPr lang="en-US" sz="1000" dirty="0"/>
              <a:t>.</a:t>
            </a:r>
            <a:endParaRPr lang="en-US" sz="1000" dirty="0"/>
          </a:p>
        </p:txBody>
      </p:sp>
      <p:sp>
        <p:nvSpPr>
          <p:cNvPr id="82" name="TextBox 81"/>
          <p:cNvSpPr txBox="1"/>
          <p:nvPr/>
        </p:nvSpPr>
        <p:spPr>
          <a:xfrm>
            <a:off x="4505815" y="5121541"/>
            <a:ext cx="917385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Ancillary Projects </a:t>
            </a:r>
            <a:r>
              <a:rPr lang="en-US" sz="1000" dirty="0" err="1"/>
              <a:t>Cte</a:t>
            </a:r>
            <a:r>
              <a:rPr lang="en-US" sz="1000" dirty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1429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914400"/>
            <a:ext cx="8229600" cy="636588"/>
          </a:xfrm>
        </p:spPr>
        <p:txBody>
          <a:bodyPr/>
          <a:lstStyle/>
          <a:p>
            <a:r>
              <a:rPr lang="en-US" dirty="0" smtClean="0"/>
              <a:t>Research Center Senior Leadership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676400" y="1736045"/>
            <a:ext cx="8763000" cy="1981200"/>
          </a:xfrm>
        </p:spPr>
        <p:txBody>
          <a:bodyPr/>
          <a:lstStyle/>
          <a:p>
            <a:r>
              <a:rPr lang="en-US" sz="2200" dirty="0"/>
              <a:t> Mitch Machtay, M.D.: Deputy Group Chair for Research</a:t>
            </a:r>
          </a:p>
          <a:p>
            <a:r>
              <a:rPr lang="en-US" sz="2200" dirty="0"/>
              <a:t> </a:t>
            </a:r>
            <a:r>
              <a:rPr lang="en-US" sz="2200" dirty="0"/>
              <a:t>Ron Alvarez, M.D.: Chair, Research Strategy Committee</a:t>
            </a:r>
          </a:p>
          <a:p>
            <a:r>
              <a:rPr lang="en-US" sz="2200" dirty="0"/>
              <a:t> </a:t>
            </a:r>
            <a:r>
              <a:rPr lang="en-US" sz="2200" dirty="0" err="1"/>
              <a:t>Jame</a:t>
            </a:r>
            <a:r>
              <a:rPr lang="en-US" sz="2200" dirty="0"/>
              <a:t> Abraham, M.D.:  Vice-Chair, Research Strategy Committee</a:t>
            </a:r>
          </a:p>
          <a:p>
            <a:r>
              <a:rPr lang="en-US" sz="2200" dirty="0"/>
              <a:t> </a:t>
            </a:r>
            <a:r>
              <a:rPr lang="en-US" sz="2200" dirty="0"/>
              <a:t>Maria Werner-</a:t>
            </a:r>
            <a:r>
              <a:rPr lang="en-US" sz="2200" dirty="0" err="1"/>
              <a:t>Wasik</a:t>
            </a:r>
            <a:r>
              <a:rPr lang="en-US" sz="2200" dirty="0"/>
              <a:t>, M.D.: Chair, Protocol Monitoring Committee</a:t>
            </a:r>
          </a:p>
          <a:p>
            <a:r>
              <a:rPr lang="en-US" sz="2200" dirty="0"/>
              <a:t> </a:t>
            </a:r>
            <a:r>
              <a:rPr lang="en-US" sz="2200" dirty="0"/>
              <a:t>James </a:t>
            </a:r>
            <a:r>
              <a:rPr lang="en-US" sz="2200" dirty="0" err="1"/>
              <a:t>Dignam</a:t>
            </a:r>
            <a:r>
              <a:rPr lang="en-US" sz="2200" dirty="0"/>
              <a:t>, Ph.D.:  Group Statistician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3886201"/>
            <a:ext cx="1543891" cy="2055813"/>
          </a:xfrm>
          <a:prstGeom prst="rect">
            <a:avLst/>
          </a:prstGeom>
          <a:ln w="31750">
            <a:solidFill>
              <a:prstClr val="black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886200"/>
            <a:ext cx="1720688" cy="2063070"/>
          </a:xfrm>
          <a:prstGeom prst="rect">
            <a:avLst/>
          </a:prstGeom>
          <a:ln w="28575">
            <a:solidFill>
              <a:prstClr val="black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5" t="1690" r="11881" b="16653"/>
          <a:stretch/>
        </p:blipFill>
        <p:spPr>
          <a:xfrm>
            <a:off x="8047203" y="3846981"/>
            <a:ext cx="1600200" cy="2136336"/>
          </a:xfrm>
          <a:prstGeom prst="rect">
            <a:avLst/>
          </a:prstGeom>
          <a:ln w="28575">
            <a:solidFill>
              <a:prstClr val="black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339380" y="5943600"/>
            <a:ext cx="130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Dr. Alvarez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721471" y="5943600"/>
            <a:ext cx="1475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Dr. Abraham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848600" y="5943600"/>
            <a:ext cx="199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Dr. Werner-</a:t>
            </a:r>
            <a:r>
              <a:rPr lang="en-US" i="1" dirty="0" err="1"/>
              <a:t>Wasik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544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0"/>
            <a:ext cx="8229600" cy="636588"/>
          </a:xfrm>
        </p:spPr>
        <p:txBody>
          <a:bodyPr/>
          <a:lstStyle/>
          <a:p>
            <a:r>
              <a:rPr lang="en-US" dirty="0" smtClean="0"/>
              <a:t>NRG Protocol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676400" y="1398588"/>
            <a:ext cx="9144000" cy="1573212"/>
          </a:xfrm>
        </p:spPr>
        <p:txBody>
          <a:bodyPr/>
          <a:lstStyle/>
          <a:p>
            <a:pPr marL="342900" indent="-342900"/>
            <a:r>
              <a:rPr lang="en-US" sz="2200" dirty="0">
                <a:solidFill>
                  <a:srgbClr val="002060"/>
                </a:solidFill>
              </a:rPr>
              <a:t>To Date: 41 NRG trials have been activated/open to enrollment since birth of NRG (3/1/2014):  35 CTEP; 2 Intergroup; 4 NCORP</a:t>
            </a:r>
          </a:p>
          <a:p>
            <a:pPr marL="342900" indent="-342900"/>
            <a:r>
              <a:rPr lang="en-US" sz="2200" dirty="0">
                <a:solidFill>
                  <a:srgbClr val="002060"/>
                </a:solidFill>
              </a:rPr>
              <a:t>1 study activated in 2018 to date.</a:t>
            </a:r>
          </a:p>
          <a:p>
            <a:pPr marL="342900" indent="-342900"/>
            <a:r>
              <a:rPr lang="en-US" sz="2200" dirty="0">
                <a:solidFill>
                  <a:srgbClr val="002060"/>
                </a:solidFill>
              </a:rPr>
              <a:t>38 new studies in development by NRG HQ (approved by RSC).</a:t>
            </a:r>
          </a:p>
          <a:p>
            <a:endParaRPr lang="en-US" sz="2200" dirty="0">
              <a:solidFill>
                <a:srgbClr val="002060"/>
              </a:solidFill>
            </a:endParaRPr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3130682938"/>
              </p:ext>
            </p:extLst>
          </p:nvPr>
        </p:nvGraphicFramePr>
        <p:xfrm>
          <a:off x="2724150" y="3371930"/>
          <a:ext cx="6438900" cy="2803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Picture 9" descr="NRG PPCoverNewOptionTop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23674"/>
          <a:stretch/>
        </p:blipFill>
        <p:spPr bwMode="auto">
          <a:xfrm>
            <a:off x="7567892" y="6397292"/>
            <a:ext cx="3100108" cy="4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5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188" y="616997"/>
            <a:ext cx="8164412" cy="709825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NRG Activation:  2018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678850" y="1258908"/>
            <a:ext cx="8537510" cy="159405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NRG-GU006: </a:t>
            </a:r>
            <a:r>
              <a:rPr lang="en-US" dirty="0"/>
              <a:t>A Phase II, Double‐Blinded, Placebo‐Controlled Randomized Trial of Salvage Radiotherapy With or Without Enhanced </a:t>
            </a:r>
            <a:r>
              <a:rPr lang="en-US" dirty="0" smtClean="0"/>
              <a:t>Anti‐Androgen Therapy </a:t>
            </a:r>
            <a:r>
              <a:rPr lang="en-US" dirty="0"/>
              <a:t>With </a:t>
            </a:r>
            <a:r>
              <a:rPr lang="en-US" dirty="0" smtClean="0"/>
              <a:t>Apalutamide </a:t>
            </a:r>
            <a:r>
              <a:rPr lang="en-US" dirty="0"/>
              <a:t>in Recurrent Prostate </a:t>
            </a:r>
            <a:r>
              <a:rPr lang="en-US" dirty="0" smtClean="0"/>
              <a:t>Cancer </a:t>
            </a:r>
            <a:r>
              <a:rPr lang="en-US" dirty="0" smtClean="0">
                <a:solidFill>
                  <a:srgbClr val="003366"/>
                </a:solidFill>
              </a:rPr>
              <a:t>(Activated April 2018; first patient enrolled July 2018).</a:t>
            </a:r>
          </a:p>
          <a:p>
            <a:pPr>
              <a:buNone/>
            </a:pPr>
            <a:endParaRPr lang="en-US" dirty="0" smtClean="0">
              <a:solidFill>
                <a:srgbClr val="003366"/>
              </a:solidFill>
            </a:endParaRPr>
          </a:p>
        </p:txBody>
      </p:sp>
      <p:pic>
        <p:nvPicPr>
          <p:cNvPr id="4" name="Picture 9" descr="NRG PPCoverNewOptionTo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23674"/>
          <a:stretch/>
        </p:blipFill>
        <p:spPr bwMode="auto">
          <a:xfrm>
            <a:off x="7567892" y="6414082"/>
            <a:ext cx="3100108" cy="4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/>
          <p:nvPr/>
        </p:nvSpPr>
        <p:spPr>
          <a:xfrm>
            <a:off x="1646193" y="3397653"/>
            <a:ext cx="1754686" cy="520745"/>
          </a:xfrm>
          <a:prstGeom prst="rect">
            <a:avLst/>
          </a:prstGeom>
          <a:solidFill>
            <a:srgbClr val="003366"/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</a:rPr>
              <a:t>REGISTER</a:t>
            </a:r>
            <a:endParaRPr lang="en-US" sz="2400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28153" y="4853574"/>
            <a:ext cx="2740255" cy="133931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Stratification:</a:t>
            </a:r>
          </a:p>
          <a:p>
            <a:pPr marL="342900" indent="-342900"/>
            <a:r>
              <a:rPr lang="en-US" sz="1400" dirty="0">
                <a:solidFill>
                  <a:schemeClr val="bg1"/>
                </a:solidFill>
              </a:rPr>
              <a:t>Margins (+ vs. -)</a:t>
            </a:r>
          </a:p>
          <a:p>
            <a:pPr marL="342900" indent="-342900"/>
            <a:r>
              <a:rPr lang="en-US" sz="1400" dirty="0">
                <a:solidFill>
                  <a:schemeClr val="bg1"/>
                </a:solidFill>
              </a:rPr>
              <a:t>PSA (&lt;0.5 vs. 0.5-1.0)</a:t>
            </a:r>
          </a:p>
          <a:p>
            <a:pPr marL="342900" indent="-342900"/>
            <a:r>
              <a:rPr lang="en-US" sz="1400" dirty="0">
                <a:solidFill>
                  <a:schemeClr val="bg1"/>
                </a:solidFill>
              </a:rPr>
              <a:t>Decipher PAM50 result (Luminal B vs. other)</a:t>
            </a:r>
          </a:p>
          <a:p>
            <a:pPr marL="342900" indent="-342900"/>
            <a:r>
              <a:rPr lang="en-US" sz="140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05200" y="3657600"/>
            <a:ext cx="34798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"/>
          <p:cNvSpPr txBox="1"/>
          <p:nvPr/>
        </p:nvSpPr>
        <p:spPr>
          <a:xfrm>
            <a:off x="3853180" y="3132004"/>
            <a:ext cx="1500689" cy="1284032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ea typeface="MS Mincho"/>
              </a:rPr>
              <a:t>Tissue Analysis (Decipher PAM50)</a:t>
            </a:r>
            <a:endParaRPr lang="en-US" sz="2000" dirty="0">
              <a:solidFill>
                <a:schemeClr val="bg1"/>
              </a:solidFill>
              <a:latin typeface="Times New Roman"/>
              <a:ea typeface="MS Mincho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410200" y="3691980"/>
            <a:ext cx="34798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668408" y="3189742"/>
            <a:ext cx="582612" cy="2656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653810" y="3918397"/>
            <a:ext cx="582612" cy="27644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4"/>
          <p:cNvSpPr txBox="1"/>
          <p:nvPr/>
        </p:nvSpPr>
        <p:spPr>
          <a:xfrm>
            <a:off x="7358656" y="2713846"/>
            <a:ext cx="2667000" cy="672657"/>
          </a:xfrm>
          <a:prstGeom prst="rect">
            <a:avLst/>
          </a:prstGeom>
          <a:solidFill>
            <a:srgbClr val="003366"/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</a:rPr>
              <a:t>XRT (64.8-70.2 Gy) + placebo x 6 mo.</a:t>
            </a:r>
            <a:endParaRPr lang="en-US" sz="2000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14511" y="3346653"/>
            <a:ext cx="798848" cy="714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</a:t>
            </a:r>
            <a:endParaRPr lang="en-US" sz="3200" dirty="0"/>
          </a:p>
        </p:txBody>
      </p:sp>
      <p:sp>
        <p:nvSpPr>
          <p:cNvPr id="16" name="Text Box 14"/>
          <p:cNvSpPr txBox="1"/>
          <p:nvPr/>
        </p:nvSpPr>
        <p:spPr>
          <a:xfrm>
            <a:off x="7358656" y="3858515"/>
            <a:ext cx="2667000" cy="672657"/>
          </a:xfrm>
          <a:prstGeom prst="rect">
            <a:avLst/>
          </a:prstGeom>
          <a:solidFill>
            <a:srgbClr val="003366"/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</a:rPr>
              <a:t>XRT (64.8-70.2 Gy) + Apalutamide  x  6 mo.</a:t>
            </a:r>
            <a:endParaRPr lang="en-US" sz="2000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7789889" y="5415060"/>
            <a:ext cx="2656114" cy="635617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Sample Size: N=324 pts</a:t>
            </a: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1° endpoint </a:t>
            </a:r>
            <a:r>
              <a:rPr lang="en-US" sz="1400" dirty="0">
                <a:solidFill>
                  <a:schemeClr val="bg1"/>
                </a:solidFill>
              </a:rPr>
              <a:t>= </a:t>
            </a:r>
            <a:r>
              <a:rPr lang="en-US" sz="1400" dirty="0" err="1">
                <a:solidFill>
                  <a:schemeClr val="bg1"/>
                </a:solidFill>
              </a:rPr>
              <a:t>bDFS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2601" y="6437512"/>
            <a:ext cx="5943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PIs: Felix </a:t>
            </a:r>
            <a:r>
              <a:rPr lang="en-US" sz="1400" i="1" dirty="0" err="1"/>
              <a:t>Feng,MD</a:t>
            </a:r>
            <a:r>
              <a:rPr lang="en-US" sz="1400" i="1" dirty="0"/>
              <a:t>; Dan Spratt, MD;  Industry Collaborator: Janssen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0554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38200"/>
            <a:ext cx="8229600" cy="471714"/>
          </a:xfrm>
        </p:spPr>
        <p:txBody>
          <a:bodyPr>
            <a:normAutofit fontScale="90000"/>
          </a:bodyPr>
          <a:lstStyle/>
          <a:p>
            <a:r>
              <a:rPr lang="en-US" i="1" u="sng" dirty="0" smtClean="0">
                <a:solidFill>
                  <a:srgbClr val="002060"/>
                </a:solidFill>
              </a:rPr>
              <a:t>Coming </a:t>
            </a:r>
            <a:r>
              <a:rPr lang="en-US" i="1" u="sng" dirty="0">
                <a:solidFill>
                  <a:srgbClr val="002060"/>
                </a:solidFill>
              </a:rPr>
              <a:t>soon</a:t>
            </a:r>
            <a:r>
              <a:rPr lang="en-US" i="1" u="sng" dirty="0" smtClean="0">
                <a:solidFill>
                  <a:srgbClr val="002060"/>
                </a:solidFill>
              </a:rPr>
              <a:t>! - </a:t>
            </a:r>
            <a:r>
              <a:rPr lang="en-US" u="sng" dirty="0">
                <a:solidFill>
                  <a:srgbClr val="002060"/>
                </a:solidFill>
              </a:rPr>
              <a:t>Anticipated Activations</a:t>
            </a:r>
            <a:r>
              <a:rPr lang="en-US" dirty="0">
                <a:solidFill>
                  <a:srgbClr val="002060"/>
                </a:solidFill>
              </a:rPr>
              <a:t>: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i="1" u="sng" dirty="0">
                <a:solidFill>
                  <a:srgbClr val="002060"/>
                </a:solidFill>
              </a:rPr>
              <a:t/>
            </a:r>
            <a:br>
              <a:rPr lang="en-US" i="1" u="sng" dirty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730829" y="1309914"/>
            <a:ext cx="8763000" cy="4804229"/>
          </a:xfrm>
        </p:spPr>
        <p:txBody>
          <a:bodyPr/>
          <a:lstStyle/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NRG-GY012</a:t>
            </a:r>
            <a:r>
              <a:rPr lang="en-US" sz="1800" b="1" dirty="0">
                <a:solidFill>
                  <a:srgbClr val="002060"/>
                </a:solidFill>
              </a:rPr>
              <a:t>: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/>
              <a:t>IIR of Olaparib</a:t>
            </a:r>
            <a:r>
              <a:rPr lang="en-US" sz="1800" dirty="0"/>
              <a:t>, </a:t>
            </a:r>
            <a:r>
              <a:rPr lang="en-US" sz="1800" dirty="0"/>
              <a:t>Cediranib </a:t>
            </a:r>
            <a:r>
              <a:rPr lang="en-US" sz="1800" dirty="0"/>
              <a:t>and combo Cediranib</a:t>
            </a:r>
            <a:r>
              <a:rPr lang="en-US" sz="1800" dirty="0"/>
              <a:t>/ Olaparib in recurrent </a:t>
            </a:r>
            <a:r>
              <a:rPr lang="en-US" sz="1800" dirty="0"/>
              <a:t>or persistent endometrial </a:t>
            </a:r>
            <a:r>
              <a:rPr lang="en-US" sz="1800" dirty="0"/>
              <a:t>CA.</a:t>
            </a:r>
            <a:endParaRPr lang="en-US" sz="1800" dirty="0">
              <a:solidFill>
                <a:srgbClr val="002060"/>
              </a:solidFill>
            </a:endParaRPr>
          </a:p>
          <a:p>
            <a:pPr marL="285750" indent="-285750"/>
            <a:r>
              <a:rPr lang="en-US" sz="1800" b="1" dirty="0">
                <a:solidFill>
                  <a:srgbClr val="003366"/>
                </a:solidFill>
              </a:rPr>
              <a:t>NRG-GY017:</a:t>
            </a:r>
            <a:r>
              <a:rPr lang="en-US" sz="1800" dirty="0">
                <a:solidFill>
                  <a:srgbClr val="003366"/>
                </a:solidFill>
              </a:rPr>
              <a:t>  </a:t>
            </a:r>
            <a:r>
              <a:rPr lang="en-US" sz="1800" dirty="0" err="1">
                <a:solidFill>
                  <a:srgbClr val="003366"/>
                </a:solidFill>
              </a:rPr>
              <a:t>Ph</a:t>
            </a:r>
            <a:r>
              <a:rPr lang="en-US" sz="1800" dirty="0">
                <a:solidFill>
                  <a:srgbClr val="003366"/>
                </a:solidFill>
              </a:rPr>
              <a:t> I </a:t>
            </a:r>
            <a:r>
              <a:rPr lang="en-US" sz="1800" dirty="0"/>
              <a:t>Atezolizumab as </a:t>
            </a:r>
            <a:r>
              <a:rPr lang="en-US" sz="1800" dirty="0"/>
              <a:t>immune </a:t>
            </a:r>
            <a:r>
              <a:rPr lang="en-US" sz="1800" dirty="0"/>
              <a:t>primer in Locally Adv. Cervix CA</a:t>
            </a:r>
            <a:endParaRPr lang="en-US" sz="1800" dirty="0">
              <a:solidFill>
                <a:srgbClr val="003366"/>
              </a:solidFill>
            </a:endParaRP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NRG-GY018:</a:t>
            </a:r>
            <a:r>
              <a:rPr lang="en-US" sz="1800" dirty="0">
                <a:solidFill>
                  <a:srgbClr val="002060"/>
                </a:solidFill>
              </a:rPr>
              <a:t>  </a:t>
            </a:r>
            <a:r>
              <a:rPr lang="en-US" sz="1800" dirty="0" err="1"/>
              <a:t>Ph</a:t>
            </a:r>
            <a:r>
              <a:rPr lang="en-US" sz="1800" dirty="0"/>
              <a:t> III </a:t>
            </a:r>
            <a:r>
              <a:rPr lang="en-US" sz="1800" dirty="0"/>
              <a:t>carbo/</a:t>
            </a:r>
            <a:r>
              <a:rPr lang="en-US" sz="1800" dirty="0" err="1"/>
              <a:t>taxol</a:t>
            </a:r>
            <a:r>
              <a:rPr lang="en-US" sz="1800" dirty="0"/>
              <a:t> </a:t>
            </a:r>
            <a:r>
              <a:rPr lang="en-US" sz="1800" dirty="0"/>
              <a:t>+/- pembrolizumab </a:t>
            </a:r>
            <a:r>
              <a:rPr lang="en-US" sz="1800" dirty="0"/>
              <a:t>as initial </a:t>
            </a:r>
            <a:r>
              <a:rPr lang="en-US" sz="1800" dirty="0" err="1"/>
              <a:t>tx</a:t>
            </a:r>
            <a:r>
              <a:rPr lang="en-US" sz="1800" dirty="0"/>
              <a:t> </a:t>
            </a:r>
            <a:r>
              <a:rPr lang="en-US" sz="1800" dirty="0"/>
              <a:t>in advanced endometrial CA</a:t>
            </a: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NRG-BR004:</a:t>
            </a:r>
            <a:r>
              <a:rPr lang="en-US" sz="1800" dirty="0">
                <a:solidFill>
                  <a:srgbClr val="002060"/>
                </a:solidFill>
              </a:rPr>
              <a:t>  </a:t>
            </a:r>
            <a:r>
              <a:rPr lang="en-US" sz="1800" dirty="0" err="1"/>
              <a:t>PhIII</a:t>
            </a:r>
            <a:r>
              <a:rPr lang="en-US" sz="1800" dirty="0"/>
              <a:t> Paclitaxel/Trastuzumab/</a:t>
            </a:r>
            <a:r>
              <a:rPr lang="en-US" sz="1800" dirty="0" err="1"/>
              <a:t>Pertuzumab</a:t>
            </a:r>
            <a:r>
              <a:rPr lang="en-US" sz="1800" dirty="0"/>
              <a:t> with Atezolizumab vs. Placebo </a:t>
            </a:r>
            <a:r>
              <a:rPr lang="en-US" sz="1800" dirty="0"/>
              <a:t>in </a:t>
            </a:r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Line HER2+ Metastatic </a:t>
            </a:r>
            <a:r>
              <a:rPr lang="en-US" sz="1800" dirty="0"/>
              <a:t>Breast </a:t>
            </a:r>
            <a:r>
              <a:rPr lang="en-US" sz="1800" dirty="0"/>
              <a:t>Cancer</a:t>
            </a: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NRG-GI005:</a:t>
            </a:r>
            <a:r>
              <a:rPr lang="en-US" sz="1800" dirty="0">
                <a:solidFill>
                  <a:srgbClr val="002060"/>
                </a:solidFill>
              </a:rPr>
              <a:t>  </a:t>
            </a:r>
            <a:r>
              <a:rPr lang="en-US" sz="1800" dirty="0" err="1"/>
              <a:t>Ph</a:t>
            </a:r>
            <a:r>
              <a:rPr lang="en-US" sz="1800" dirty="0"/>
              <a:t> </a:t>
            </a:r>
            <a:r>
              <a:rPr lang="en-US" sz="1800" dirty="0"/>
              <a:t>II/III </a:t>
            </a:r>
            <a:r>
              <a:rPr lang="en-US" sz="1800" dirty="0"/>
              <a:t>ctDNA  Predictive </a:t>
            </a:r>
            <a:r>
              <a:rPr lang="en-US" sz="1800" dirty="0"/>
              <a:t>Marker </a:t>
            </a:r>
            <a:r>
              <a:rPr lang="en-US" sz="1800" dirty="0"/>
              <a:t>in Stage </a:t>
            </a:r>
            <a:r>
              <a:rPr lang="en-US" sz="1800" dirty="0"/>
              <a:t>II </a:t>
            </a:r>
            <a:r>
              <a:rPr lang="en-US" sz="1800" dirty="0"/>
              <a:t>Colon Cancer</a:t>
            </a:r>
            <a:endParaRPr lang="en-US" sz="1800" dirty="0">
              <a:solidFill>
                <a:srgbClr val="002060"/>
              </a:solidFill>
            </a:endParaRP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NRG-GI006:</a:t>
            </a:r>
            <a:r>
              <a:rPr lang="en-US" sz="1800" dirty="0">
                <a:solidFill>
                  <a:srgbClr val="002060"/>
                </a:solidFill>
              </a:rPr>
              <a:t>  </a:t>
            </a:r>
            <a:r>
              <a:rPr lang="en-US" sz="1800" dirty="0" err="1"/>
              <a:t>Ph</a:t>
            </a:r>
            <a:r>
              <a:rPr lang="en-US" sz="1800" dirty="0"/>
              <a:t> III  Protons </a:t>
            </a:r>
            <a:r>
              <a:rPr lang="en-US" sz="1800" dirty="0"/>
              <a:t>vs IMRT </a:t>
            </a:r>
            <a:r>
              <a:rPr lang="en-US" sz="1800" dirty="0"/>
              <a:t>for Treatment </a:t>
            </a:r>
            <a:r>
              <a:rPr lang="en-US" sz="1800" dirty="0"/>
              <a:t>of Esophageal CA</a:t>
            </a:r>
            <a:endParaRPr lang="en-US" sz="1800" dirty="0">
              <a:solidFill>
                <a:srgbClr val="002060"/>
              </a:solidFill>
            </a:endParaRP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NRG-LU003: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/>
              <a:t>A Biomarker‐Driven Protocol for Previously Treated NSCLC ALK Positive Patients: The NCI‐NRG ALK Master Protocol </a:t>
            </a: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NRG-LU004: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/>
              <a:t>PhI</a:t>
            </a:r>
            <a:r>
              <a:rPr lang="en-US" sz="1800" dirty="0"/>
              <a:t>  RT (standard or Hypo) + Durvalumab (no chemo) </a:t>
            </a:r>
            <a:r>
              <a:rPr lang="en-US" sz="1800" dirty="0"/>
              <a:t>in PD‐L1 </a:t>
            </a:r>
            <a:r>
              <a:rPr lang="en-US" sz="1800" dirty="0"/>
              <a:t>Adv. NSCLC </a:t>
            </a: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NRG-CC007CD</a:t>
            </a:r>
            <a:r>
              <a:rPr lang="en-US" sz="1800" b="1" dirty="0">
                <a:solidFill>
                  <a:srgbClr val="002060"/>
                </a:solidFill>
              </a:rPr>
              <a:t>: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/>
              <a:t>Optimizing survivorship care plans for prostate cancer survivors who receive androgen deprivation therapy.</a:t>
            </a:r>
            <a:endParaRPr lang="en-US" sz="1800" dirty="0">
              <a:solidFill>
                <a:srgbClr val="003366"/>
              </a:solidFill>
            </a:endParaRPr>
          </a:p>
          <a:p>
            <a:pPr marL="285750" indent="-285750"/>
            <a:endParaRPr lang="en-US" sz="1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4" name="Picture 9" descr="NRG PPCoverNewOptionTo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23674"/>
          <a:stretch/>
        </p:blipFill>
        <p:spPr bwMode="auto">
          <a:xfrm>
            <a:off x="7570110" y="6414082"/>
            <a:ext cx="3100108" cy="4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30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773" y="0"/>
            <a:ext cx="8229600" cy="636588"/>
          </a:xfrm>
        </p:spPr>
        <p:txBody>
          <a:bodyPr>
            <a:normAutofit/>
          </a:bodyPr>
          <a:lstStyle/>
          <a:p>
            <a:r>
              <a:rPr lang="en-US" sz="3200" dirty="0"/>
              <a:t>Coming Attraction Protocols</a:t>
            </a:r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28800" y="762000"/>
            <a:ext cx="8037549" cy="94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200" b="1" dirty="0">
                <a:solidFill>
                  <a:srgbClr val="002060"/>
                </a:solidFill>
              </a:rPr>
              <a:t>GY018: </a:t>
            </a:r>
            <a:r>
              <a:rPr lang="en-US" sz="2400" dirty="0" err="1"/>
              <a:t>Ph</a:t>
            </a:r>
            <a:r>
              <a:rPr lang="en-US" sz="2400" dirty="0"/>
              <a:t> IIIR carbo/</a:t>
            </a:r>
            <a:r>
              <a:rPr lang="en-US" sz="2400" dirty="0" err="1"/>
              <a:t>taxol</a:t>
            </a:r>
            <a:r>
              <a:rPr lang="en-US" sz="2400" dirty="0"/>
              <a:t> with or w/o </a:t>
            </a:r>
            <a:r>
              <a:rPr lang="en-US" sz="2400" dirty="0" err="1"/>
              <a:t>pembrolizumab</a:t>
            </a:r>
            <a:r>
              <a:rPr lang="en-US" sz="2400" dirty="0"/>
              <a:t> as initial </a:t>
            </a:r>
            <a:r>
              <a:rPr lang="en-US" sz="2400" dirty="0" err="1"/>
              <a:t>tx</a:t>
            </a:r>
            <a:r>
              <a:rPr lang="en-US" sz="2400" dirty="0"/>
              <a:t> in measurable stage 3, 4A,4B or recurrent </a:t>
            </a:r>
            <a:r>
              <a:rPr lang="en-US" sz="2400" dirty="0"/>
              <a:t>Endometrial Cancer (CA)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99953" y="1785865"/>
            <a:ext cx="2658445" cy="130603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Paclitaxol</a:t>
            </a:r>
            <a:r>
              <a:rPr lang="en-US" sz="2000" dirty="0"/>
              <a:t>/Carboplatin</a:t>
            </a:r>
          </a:p>
          <a:p>
            <a:pPr algn="ctr"/>
            <a:r>
              <a:rPr lang="en-US" sz="2000" dirty="0"/>
              <a:t>+ Pembrolizumab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7399953" y="3501697"/>
            <a:ext cx="2658443" cy="154689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Paclitaxol</a:t>
            </a:r>
            <a:r>
              <a:rPr lang="en-US" sz="2000" dirty="0"/>
              <a:t>/Carboplatin</a:t>
            </a:r>
          </a:p>
          <a:p>
            <a:pPr algn="ctr"/>
            <a:r>
              <a:rPr lang="en-US" sz="2000" dirty="0"/>
              <a:t>+ Placebo</a:t>
            </a:r>
            <a:endParaRPr lang="en-US" sz="2000" dirty="0"/>
          </a:p>
        </p:txBody>
      </p:sp>
      <p:sp>
        <p:nvSpPr>
          <p:cNvPr id="16" name="Oval 15"/>
          <p:cNvSpPr/>
          <p:nvPr/>
        </p:nvSpPr>
        <p:spPr>
          <a:xfrm>
            <a:off x="4538560" y="2527552"/>
            <a:ext cx="795440" cy="742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</a:t>
            </a:r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1661242" y="2130554"/>
            <a:ext cx="2149142" cy="16753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Advanced Endometrial CA with </a:t>
            </a:r>
            <a:r>
              <a:rPr lang="en-US" sz="2000" b="1" dirty="0"/>
              <a:t>known MMR IHC status</a:t>
            </a:r>
            <a:endParaRPr lang="en-US" sz="20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825544" y="2862818"/>
            <a:ext cx="653145" cy="0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486400" y="3251918"/>
            <a:ext cx="1586204" cy="564873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486401" y="2438883"/>
            <a:ext cx="1468021" cy="378046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828800" y="4502108"/>
            <a:ext cx="4789715" cy="1292662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STRATIFICATION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Mismatch repair deficient (</a:t>
            </a:r>
            <a:r>
              <a:rPr lang="en-US" sz="1600" dirty="0" err="1">
                <a:solidFill>
                  <a:schemeClr val="bg1"/>
                </a:solidFill>
              </a:rPr>
              <a:t>dMMR</a:t>
            </a:r>
            <a:r>
              <a:rPr lang="en-US" sz="1600" dirty="0">
                <a:solidFill>
                  <a:schemeClr val="bg1"/>
                </a:solidFill>
              </a:rPr>
              <a:t>) (yes/no)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Performance status (0 vs 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Prior chemotherapy (yes/no)</a:t>
            </a: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4127" y="6449827"/>
            <a:ext cx="590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PI: </a:t>
            </a:r>
            <a:r>
              <a:rPr lang="en-US" i="1" dirty="0" err="1"/>
              <a:t>Ramez</a:t>
            </a:r>
            <a:r>
              <a:rPr lang="en-US" i="1" dirty="0"/>
              <a:t> </a:t>
            </a:r>
            <a:r>
              <a:rPr lang="en-US" i="1" dirty="0" err="1"/>
              <a:t>Eskander</a:t>
            </a:r>
            <a:r>
              <a:rPr lang="en-US" i="1" dirty="0"/>
              <a:t> M.D.  Industry Collaborator: Merck</a:t>
            </a:r>
            <a:endParaRPr lang="en-US" i="1" dirty="0"/>
          </a:p>
        </p:txBody>
      </p:sp>
      <p:pic>
        <p:nvPicPr>
          <p:cNvPr id="18" name="Picture 9" descr="NRG PPCoverNewOptionTo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23674"/>
          <a:stretch/>
        </p:blipFill>
        <p:spPr bwMode="auto">
          <a:xfrm>
            <a:off x="7570110" y="6414082"/>
            <a:ext cx="3100108" cy="4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91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/>
          <p:nvPr/>
        </p:nvSpPr>
        <p:spPr>
          <a:xfrm>
            <a:off x="1724932" y="3008342"/>
            <a:ext cx="2209800" cy="520745"/>
          </a:xfrm>
          <a:prstGeom prst="rect">
            <a:avLst/>
          </a:prstGeom>
          <a:solidFill>
            <a:srgbClr val="003366"/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</a:rPr>
              <a:t>REGISTER</a:t>
            </a:r>
            <a:endParaRPr lang="en-US" sz="2400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676400" y="4724401"/>
            <a:ext cx="4527550" cy="15158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</a:rPr>
              <a:t>Stratification:</a:t>
            </a:r>
          </a:p>
          <a:p>
            <a:pPr marL="342900" indent="-342900"/>
            <a:r>
              <a:rPr lang="en-US" sz="1600" dirty="0">
                <a:solidFill>
                  <a:schemeClr val="bg1"/>
                </a:solidFill>
              </a:rPr>
              <a:t>Histology (AdenoCA vs. Squamous)</a:t>
            </a:r>
          </a:p>
          <a:p>
            <a:pPr marL="342900" indent="-342900"/>
            <a:r>
              <a:rPr lang="en-US" sz="1600" dirty="0">
                <a:solidFill>
                  <a:schemeClr val="bg1"/>
                </a:solidFill>
              </a:rPr>
              <a:t>Anticipated post-CRT surgery </a:t>
            </a:r>
            <a:r>
              <a:rPr lang="en-US" sz="1600" dirty="0">
                <a:solidFill>
                  <a:schemeClr val="bg1"/>
                </a:solidFill>
              </a:rPr>
              <a:t>(Yes vs. No)</a:t>
            </a:r>
          </a:p>
          <a:p>
            <a:pPr marL="342900" indent="-342900"/>
            <a:r>
              <a:rPr lang="en-US" sz="1600" dirty="0">
                <a:solidFill>
                  <a:schemeClr val="bg1"/>
                </a:solidFill>
              </a:rPr>
              <a:t>Induction chemotherapy (Yes vs. No)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038600" y="3222172"/>
            <a:ext cx="34798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/>
          <p:cNvSpPr txBox="1"/>
          <p:nvPr/>
        </p:nvSpPr>
        <p:spPr>
          <a:xfrm>
            <a:off x="4534036" y="2587320"/>
            <a:ext cx="1295400" cy="1385967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ea typeface="MS Mincho"/>
              </a:rPr>
              <a:t>Confirm insurance coverage for PBT</a:t>
            </a:r>
            <a:endParaRPr lang="en-US" sz="2000" dirty="0">
              <a:solidFill>
                <a:schemeClr val="bg1"/>
              </a:solidFill>
              <a:latin typeface="Times New Roman"/>
              <a:ea typeface="MS Mincho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960110" y="3222172"/>
            <a:ext cx="34798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193015" y="2652951"/>
            <a:ext cx="578015" cy="35539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119321" y="3540849"/>
            <a:ext cx="582612" cy="398292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4"/>
          <p:cNvSpPr txBox="1"/>
          <p:nvPr/>
        </p:nvSpPr>
        <p:spPr>
          <a:xfrm>
            <a:off x="7848600" y="2126343"/>
            <a:ext cx="2667000" cy="1345315"/>
          </a:xfrm>
          <a:prstGeom prst="rect">
            <a:avLst/>
          </a:prstGeom>
          <a:solidFill>
            <a:srgbClr val="003366"/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</a:rPr>
              <a:t>Proton RT + Carboplatin/Paclitaxel followed by Surgery</a:t>
            </a:r>
            <a:endParaRPr lang="en-US" sz="2000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11" name="Text Box 14"/>
          <p:cNvSpPr txBox="1"/>
          <p:nvPr/>
        </p:nvSpPr>
        <p:spPr>
          <a:xfrm>
            <a:off x="7848600" y="3733800"/>
            <a:ext cx="2667000" cy="1262222"/>
          </a:xfrm>
          <a:prstGeom prst="rect">
            <a:avLst/>
          </a:prstGeom>
          <a:solidFill>
            <a:srgbClr val="003366"/>
          </a:solidFill>
          <a:ln w="127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</a:rPr>
              <a:t>IMRT + Carboplatin/Paclitaxel followed by Surgery 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849846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Coming Attraction Protocols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59610" y="875132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GI006: PHASE </a:t>
            </a:r>
            <a:r>
              <a:rPr lang="en-US" b="1" dirty="0"/>
              <a:t>III RANDOMIZED TRIAL OF PROTON BEAM THERAPY (PBT) VERSUS INTENSITY MODULATED PHOTON RADIOTHERAPY (IMRT) FOR THE TREATMENT OF ESOPHAGEAL CANCER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43241" y="643194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PI: Steven Lin, M.D</a:t>
            </a:r>
            <a:endParaRPr lang="en-US" i="1" dirty="0"/>
          </a:p>
        </p:txBody>
      </p:sp>
      <p:pic>
        <p:nvPicPr>
          <p:cNvPr id="15" name="Picture 9" descr="NRG PPCoverNewOptionTo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23674"/>
          <a:stretch/>
        </p:blipFill>
        <p:spPr bwMode="auto">
          <a:xfrm>
            <a:off x="7570110" y="6414082"/>
            <a:ext cx="3100108" cy="4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6324600" y="2851136"/>
            <a:ext cx="795440" cy="742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830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796142" y="747709"/>
            <a:ext cx="8037549" cy="111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200" b="1" dirty="0">
                <a:solidFill>
                  <a:srgbClr val="002060"/>
                </a:solidFill>
              </a:rPr>
              <a:t>BR004: </a:t>
            </a:r>
            <a:r>
              <a:rPr lang="en-US" sz="2400" dirty="0"/>
              <a:t>PhIIIR, Double‐Blind, </a:t>
            </a:r>
            <a:r>
              <a:rPr lang="en-US" sz="2400" dirty="0"/>
              <a:t>Paclitaxel/ Trastuzumab/ Pertuzumab </a:t>
            </a:r>
            <a:r>
              <a:rPr lang="en-US" sz="2400" dirty="0"/>
              <a:t>w/ Atezolizumab/Placebo in First Line HER2+ Metastatic Breast Cancer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7027" y="762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Coming Attraction </a:t>
            </a:r>
            <a:r>
              <a:rPr lang="en-US" dirty="0" smtClean="0"/>
              <a:t>Protocols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39685" y="2265401"/>
            <a:ext cx="1775150" cy="16753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HER2-Positive Metastatic Breast Cancer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64888" y="3103075"/>
            <a:ext cx="653145" cy="0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477121" y="2746039"/>
            <a:ext cx="838200" cy="714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</a:t>
            </a:r>
            <a:endParaRPr lang="en-US" sz="32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409418" y="2514600"/>
            <a:ext cx="1468021" cy="544036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409417" y="3460111"/>
            <a:ext cx="1527112" cy="685800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106821" y="1854307"/>
            <a:ext cx="3256379" cy="130603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Paclitaxel/ </a:t>
            </a:r>
            <a:r>
              <a:rPr lang="en-US" sz="2000" dirty="0" err="1"/>
              <a:t>Trastuzumab</a:t>
            </a:r>
            <a:r>
              <a:rPr lang="en-US" sz="2000" dirty="0"/>
              <a:t>/</a:t>
            </a:r>
            <a:r>
              <a:rPr lang="en-US" sz="2000" dirty="0" err="1"/>
              <a:t>Pertuzumab</a:t>
            </a:r>
            <a:r>
              <a:rPr lang="en-US" sz="2000" dirty="0"/>
              <a:t>/ Placebo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7128593" y="3503655"/>
            <a:ext cx="3256379" cy="154689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Paclitaxel/ </a:t>
            </a:r>
            <a:r>
              <a:rPr lang="en-US" sz="2000" dirty="0" err="1"/>
              <a:t>Trastuzumab</a:t>
            </a:r>
            <a:r>
              <a:rPr lang="en-US" sz="2000" dirty="0"/>
              <a:t>/</a:t>
            </a:r>
            <a:r>
              <a:rPr lang="en-US" sz="2000" dirty="0" err="1"/>
              <a:t>Pertuzumab</a:t>
            </a:r>
            <a:r>
              <a:rPr lang="en-US" sz="2000" dirty="0"/>
              <a:t>/ </a:t>
            </a:r>
            <a:r>
              <a:rPr lang="en-US" sz="2000" dirty="0" err="1"/>
              <a:t>Atezolizumab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780594" y="4573654"/>
            <a:ext cx="5096844" cy="1569660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STRATIFICATION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Prior neoadjuvant or adjuvant therapy with </a:t>
            </a:r>
            <a:r>
              <a:rPr lang="en-US" sz="1200" dirty="0" err="1">
                <a:solidFill>
                  <a:schemeClr val="bg1"/>
                </a:solidFill>
              </a:rPr>
              <a:t>trastuzumab</a:t>
            </a:r>
            <a:r>
              <a:rPr lang="en-US" sz="1200" dirty="0">
                <a:solidFill>
                  <a:schemeClr val="bg1"/>
                </a:solidFill>
              </a:rPr>
              <a:t> (no; yes without both </a:t>
            </a:r>
            <a:r>
              <a:rPr lang="en-US" sz="1200" dirty="0" err="1">
                <a:solidFill>
                  <a:schemeClr val="bg1"/>
                </a:solidFill>
              </a:rPr>
              <a:t>pertuzumab</a:t>
            </a:r>
            <a:r>
              <a:rPr lang="en-US" sz="1200" dirty="0">
                <a:solidFill>
                  <a:schemeClr val="bg1"/>
                </a:solidFill>
              </a:rPr>
              <a:t> and delayed adjuvant </a:t>
            </a:r>
            <a:r>
              <a:rPr lang="en-US" sz="1200" dirty="0" err="1">
                <a:solidFill>
                  <a:schemeClr val="bg1"/>
                </a:solidFill>
              </a:rPr>
              <a:t>neratinib</a:t>
            </a:r>
            <a:r>
              <a:rPr lang="en-US" sz="1200" dirty="0">
                <a:solidFill>
                  <a:schemeClr val="bg1"/>
                </a:solidFill>
              </a:rPr>
              <a:t>; yes with either </a:t>
            </a:r>
            <a:r>
              <a:rPr lang="en-US" sz="1200" dirty="0" err="1">
                <a:solidFill>
                  <a:schemeClr val="bg1"/>
                </a:solidFill>
              </a:rPr>
              <a:t>pertuzumab</a:t>
            </a:r>
            <a:r>
              <a:rPr lang="en-US" sz="1200" dirty="0">
                <a:solidFill>
                  <a:schemeClr val="bg1"/>
                </a:solidFill>
              </a:rPr>
              <a:t> or delayed adjuvant </a:t>
            </a:r>
            <a:r>
              <a:rPr lang="en-US" sz="1200" dirty="0" err="1">
                <a:solidFill>
                  <a:schemeClr val="bg1"/>
                </a:solidFill>
              </a:rPr>
              <a:t>neratinib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Estrogen receptor status (positive; negative)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PD-L1 status (positive; negative)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Disease sites (any visceral without brain metastasis; non-visceral only without brain metastasis; brain metastasis)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2517" y="6445759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PI: Charles Geyer M.D.</a:t>
            </a:r>
            <a:endParaRPr lang="en-US" i="1" dirty="0"/>
          </a:p>
        </p:txBody>
      </p:sp>
      <p:pic>
        <p:nvPicPr>
          <p:cNvPr id="14" name="Picture 9" descr="NRG PPCoverNewOptionTo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23674"/>
          <a:stretch/>
        </p:blipFill>
        <p:spPr bwMode="auto">
          <a:xfrm>
            <a:off x="7570110" y="6414082"/>
            <a:ext cx="3100108" cy="4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5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478" y="286127"/>
            <a:ext cx="7886700" cy="994172"/>
          </a:xfrm>
        </p:spPr>
        <p:txBody>
          <a:bodyPr/>
          <a:lstStyle/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NRG’s </a:t>
            </a:r>
            <a:r>
              <a:rPr lang="en-US" sz="3600" b="1" dirty="0" smtClean="0">
                <a:solidFill>
                  <a:schemeClr val="tx1">
                    <a:lumMod val="75000"/>
                  </a:schemeClr>
                </a:solidFill>
              </a:rPr>
              <a:t>Specific </a:t>
            </a:r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Patient Cohorts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63" y="1630950"/>
            <a:ext cx="11244021" cy="42218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Patients with common or rare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gender-specific malignancies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, including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gynecologic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prostate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, or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breast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cancers, and/or</a:t>
            </a:r>
          </a:p>
          <a:p>
            <a:pPr marL="342900" lvl="1" indent="0">
              <a:buNone/>
            </a:pP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Patients with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localized or locally advanced malignancies 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including other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GU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malignancies or those originating in other sites, including the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lungs, head and neck region, brain, or GI tract</a:t>
            </a:r>
          </a:p>
        </p:txBody>
      </p:sp>
    </p:spTree>
    <p:extLst>
      <p:ext uri="{BB962C8B-B14F-4D97-AF65-F5344CB8AC3E}">
        <p14:creationId xmlns:p14="http://schemas.microsoft.com/office/powerpoint/2010/main" val="350719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Research Strategy Results: Last 2 RSC </a:t>
            </a:r>
            <a:r>
              <a:rPr lang="en-US" dirty="0" err="1" smtClean="0"/>
              <a:t>mtgs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910642"/>
              </p:ext>
            </p:extLst>
          </p:nvPr>
        </p:nvGraphicFramePr>
        <p:xfrm>
          <a:off x="1676400" y="1295400"/>
          <a:ext cx="8683172" cy="4652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4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Disease Site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Concept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Status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4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Brain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BN1747 (meningioma)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CTEP reviewed</a:t>
                      </a:r>
                      <a:r>
                        <a:rPr lang="en-US" sz="1800" baseline="0" dirty="0" smtClean="0"/>
                        <a:t> 6/2018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4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Brain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BN1803</a:t>
                      </a:r>
                      <a:r>
                        <a:rPr lang="en-US" sz="1800" baseline="0" dirty="0" smtClean="0"/>
                        <a:t> (Rare Midline glioma)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Pending CTEP submission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4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Brain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BN1827 (GBM - vector)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BMSC to review 8/2018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4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GI: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GI1824</a:t>
                      </a:r>
                      <a:r>
                        <a:rPr lang="en-US" sz="1800" baseline="0" dirty="0" smtClean="0"/>
                        <a:t> (Esophageal - vector)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Pending CTEP submission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4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GI: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GI1802 (Pancreatic –</a:t>
                      </a:r>
                      <a:r>
                        <a:rPr lang="en-US" sz="1800" baseline="0" dirty="0" smtClean="0"/>
                        <a:t> SBRT/drugs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Pending CTEP submission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4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GU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GU1826 (Prostate</a:t>
                      </a:r>
                      <a:r>
                        <a:rPr lang="en-US" sz="1800" baseline="0" dirty="0" smtClean="0"/>
                        <a:t> CA Imaging)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TF to review 8/2018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4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GYN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CV1748/GY020</a:t>
                      </a:r>
                      <a:r>
                        <a:rPr lang="en-US" sz="1800" baseline="0" dirty="0" smtClean="0"/>
                        <a:t> (Vulvar GROINS)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GCSC approved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2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GYN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UC1731 (Low grade endometrial CA)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GCSC to review 8/2018</a:t>
                      </a:r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24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GYN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UC1805 (high risk endometrial CA)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Pending CTEP submission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24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HN1801 (high risk H&amp;N</a:t>
                      </a:r>
                      <a:r>
                        <a:rPr lang="en-US" sz="1800" baseline="0" dirty="0" smtClean="0"/>
                        <a:t> CA)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CTEP disapproved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24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Lung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LU1825 (Mesothelioma)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Pending CTEP submission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680028" y="800100"/>
            <a:ext cx="822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/2</a:t>
            </a:r>
            <a:r>
              <a:rPr lang="en-US" b="1" baseline="30000" dirty="0"/>
              <a:t>nd</a:t>
            </a:r>
            <a:r>
              <a:rPr lang="en-US" b="1" dirty="0"/>
              <a:t> Quarters of 2018 RSC meetings: 11 concepts</a:t>
            </a:r>
            <a:endParaRPr lang="en-US" dirty="0"/>
          </a:p>
          <a:p>
            <a:pPr marL="171450" indent="-171450"/>
            <a:endParaRPr lang="en-US" sz="1400" dirty="0"/>
          </a:p>
        </p:txBody>
      </p:sp>
      <p:pic>
        <p:nvPicPr>
          <p:cNvPr id="8" name="Picture 9" descr="NRG PPCoverNewOptionTo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23674"/>
          <a:stretch/>
        </p:blipFill>
        <p:spPr bwMode="auto">
          <a:xfrm>
            <a:off x="7570110" y="6414082"/>
            <a:ext cx="3100108" cy="4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186" y="707459"/>
            <a:ext cx="8229600" cy="636588"/>
          </a:xfrm>
        </p:spPr>
        <p:txBody>
          <a:bodyPr/>
          <a:lstStyle/>
          <a:p>
            <a:r>
              <a:rPr lang="en-US" dirty="0" smtClean="0"/>
              <a:t>NRG: Other Coming Attractions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4" b="30163"/>
          <a:stretch/>
        </p:blipFill>
        <p:spPr>
          <a:xfrm>
            <a:off x="7262079" y="2131584"/>
            <a:ext cx="3680069" cy="2133600"/>
          </a:xfrm>
          <a:ln w="31750">
            <a:solidFill>
              <a:prstClr val="black"/>
            </a:solidFill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681844" y="1730716"/>
            <a:ext cx="5480957" cy="360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400" dirty="0">
                <a:solidFill>
                  <a:srgbClr val="002060"/>
                </a:solidFill>
              </a:rPr>
              <a:t>Pink Sheets (Grant Critiques).</a:t>
            </a:r>
          </a:p>
          <a:p>
            <a:pPr marL="342900" indent="-342900"/>
            <a:r>
              <a:rPr lang="en-US" sz="2400" dirty="0">
                <a:solidFill>
                  <a:srgbClr val="002060"/>
                </a:solidFill>
              </a:rPr>
              <a:t>NCORP renewal process.</a:t>
            </a:r>
            <a:endParaRPr lang="en-US" dirty="0">
              <a:solidFill>
                <a:srgbClr val="002060"/>
              </a:solidFill>
            </a:endParaRPr>
          </a:p>
          <a:p>
            <a:pPr marL="342900" indent="-342900"/>
            <a:r>
              <a:rPr lang="en-US" sz="2400" dirty="0">
                <a:solidFill>
                  <a:srgbClr val="002060"/>
                </a:solidFill>
              </a:rPr>
              <a:t>Jointly sponsored </a:t>
            </a:r>
            <a:r>
              <a:rPr lang="en-US" sz="2400" dirty="0">
                <a:solidFill>
                  <a:srgbClr val="002060"/>
                </a:solidFill>
              </a:rPr>
              <a:t>NCTN protocols (e.g. NRG/SWOG).</a:t>
            </a:r>
          </a:p>
          <a:p>
            <a:pPr marL="342900" indent="-342900"/>
            <a:r>
              <a:rPr lang="en-US" sz="2400" dirty="0">
                <a:solidFill>
                  <a:srgbClr val="002060"/>
                </a:solidFill>
              </a:rPr>
              <a:t>PTMA’s for new agents/Phase I’s.</a:t>
            </a:r>
          </a:p>
          <a:p>
            <a:pPr marL="342900" indent="-342900"/>
            <a:r>
              <a:rPr lang="en-US" sz="2400" dirty="0">
                <a:solidFill>
                  <a:srgbClr val="002060"/>
                </a:solidFill>
              </a:rPr>
              <a:t>Digital Health Protocols.</a:t>
            </a:r>
          </a:p>
          <a:p>
            <a:pPr marL="342900" indent="-342900"/>
            <a:r>
              <a:rPr lang="en-US" sz="2400" dirty="0">
                <a:solidFill>
                  <a:srgbClr val="002060"/>
                </a:solidFill>
              </a:rPr>
              <a:t>New partnerships with industry, cancer centers/SPORES.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1011" y="5584598"/>
            <a:ext cx="7884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300"/>
                </a:solidFill>
              </a:rPr>
              <a:t>Junior/New Investigators NRG Workshop in Philadelphia</a:t>
            </a:r>
            <a:endParaRPr lang="en-US" sz="24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NRG PPCoverNewOptionTo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23674"/>
          <a:stretch/>
        </p:blipFill>
        <p:spPr bwMode="auto">
          <a:xfrm>
            <a:off x="7567892" y="6414082"/>
            <a:ext cx="3100108" cy="4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534064" y="990600"/>
            <a:ext cx="30480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98012E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8012E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8012E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8012E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8012E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8012E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8012E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8012E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8012E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</a:rPr>
              <a:t>Thank You!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4721" y="1752601"/>
            <a:ext cx="55198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3366"/>
                </a:solidFill>
              </a:rPr>
              <a:t>NRG Research Strategy Committee:</a:t>
            </a:r>
          </a:p>
          <a:p>
            <a:r>
              <a:rPr lang="en-US" sz="2200" dirty="0">
                <a:solidFill>
                  <a:srgbClr val="003366"/>
                </a:solidFill>
              </a:rPr>
              <a:t>Saturday 3 p.m.-6 p.m., </a:t>
            </a:r>
            <a:r>
              <a:rPr lang="en-US" sz="2400" dirty="0">
                <a:solidFill>
                  <a:srgbClr val="003366"/>
                </a:solidFill>
              </a:rPr>
              <a:t>Salon H/5th Fl.</a:t>
            </a:r>
            <a:endParaRPr lang="en-US" sz="2200" dirty="0">
              <a:solidFill>
                <a:srgbClr val="003366"/>
              </a:solidFill>
            </a:endParaRPr>
          </a:p>
          <a:p>
            <a:r>
              <a:rPr lang="en-US" sz="2200" dirty="0">
                <a:solidFill>
                  <a:srgbClr val="003366"/>
                </a:solidFill>
              </a:rPr>
              <a:t>NRG Investigators welcome  --  </a:t>
            </a:r>
          </a:p>
          <a:p>
            <a:endParaRPr lang="en-US" sz="2200" dirty="0">
              <a:solidFill>
                <a:srgbClr val="003366"/>
              </a:solidFill>
            </a:endParaRPr>
          </a:p>
          <a:p>
            <a:r>
              <a:rPr lang="en-US" sz="2200" dirty="0">
                <a:solidFill>
                  <a:srgbClr val="003366"/>
                </a:solidFill>
              </a:rPr>
              <a:t>RSVP to </a:t>
            </a:r>
          </a:p>
          <a:p>
            <a:endParaRPr lang="en-US" sz="2200" dirty="0">
              <a:solidFill>
                <a:srgbClr val="003366"/>
              </a:solidFill>
            </a:endParaRPr>
          </a:p>
          <a:p>
            <a:r>
              <a:rPr lang="en-US" sz="2200" dirty="0">
                <a:solidFill>
                  <a:srgbClr val="003366"/>
                </a:solidFill>
              </a:rPr>
              <a:t>Mitchell.Machtay@uhhospitals.org </a:t>
            </a:r>
          </a:p>
          <a:p>
            <a:r>
              <a:rPr lang="en-US" sz="2200" dirty="0">
                <a:solidFill>
                  <a:srgbClr val="003366"/>
                </a:solidFill>
              </a:rPr>
              <a:t>and/or</a:t>
            </a:r>
          </a:p>
          <a:p>
            <a:r>
              <a:rPr lang="en-US" sz="2200" dirty="0">
                <a:solidFill>
                  <a:srgbClr val="003366"/>
                </a:solidFill>
              </a:rPr>
              <a:t>Ronald.Alvarez@vanderbilt.edu</a:t>
            </a:r>
            <a:endParaRPr lang="en-US" sz="2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1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1480" y="1258068"/>
            <a:ext cx="75693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98012E"/>
                </a:solidFill>
                <a:latin typeface="Helvetica"/>
                <a:cs typeface="Helvetica"/>
              </a:rPr>
              <a:t>NRG Oncology Biospecimen Bank</a:t>
            </a:r>
          </a:p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Helvetica"/>
                <a:cs typeface="Helvetica"/>
              </a:rPr>
              <a:t>Richard Jordan DDS PhD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Helvetica"/>
                <a:cs typeface="Helvetica"/>
              </a:rPr>
              <a:t>Nilsa Ramirez, MD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Helvetica"/>
                <a:cs typeface="Helvetica"/>
              </a:rPr>
              <a:t>Peter Lucas, MD, PhD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8123" y="5289941"/>
            <a:ext cx="5236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Helvetica"/>
                <a:cs typeface="Helvetica"/>
              </a:rPr>
              <a:t>Summer NRG Oncology Meeting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Helvetica"/>
                <a:cs typeface="Helvetica"/>
              </a:rPr>
              <a:t>Philadelphia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794E9F5-0728-49BE-AC27-6D8D4D65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44419"/>
            <a:ext cx="9144000" cy="42319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NCTN # Trials by Phase &amp; Lead Group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133" dirty="0">
                <a:solidFill>
                  <a:schemeClr val="accent1"/>
                </a:solidFill>
              </a:rPr>
              <a:t>3/1/2014 through 2/28/2018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sz="2133" dirty="0">
                <a:solidFill>
                  <a:schemeClr val="tx1">
                    <a:lumMod val="50000"/>
                  </a:schemeClr>
                </a:solidFill>
              </a:rPr>
            </a:br>
            <a:endParaRPr lang="en-US" sz="2133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0D1A20-8E4E-48A4-9F9F-EC30887AC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50289"/>
              </p:ext>
            </p:extLst>
          </p:nvPr>
        </p:nvGraphicFramePr>
        <p:xfrm>
          <a:off x="1729747" y="1267612"/>
          <a:ext cx="8459788" cy="4130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4598">
                  <a:extLst>
                    <a:ext uri="{9D8B030D-6E8A-4147-A177-3AD203B41FA5}">
                      <a16:colId xmlns:a16="http://schemas.microsoft.com/office/drawing/2014/main" val="877631657"/>
                    </a:ext>
                  </a:extLst>
                </a:gridCol>
                <a:gridCol w="1030124">
                  <a:extLst>
                    <a:ext uri="{9D8B030D-6E8A-4147-A177-3AD203B41FA5}">
                      <a16:colId xmlns:a16="http://schemas.microsoft.com/office/drawing/2014/main" val="3935875183"/>
                    </a:ext>
                  </a:extLst>
                </a:gridCol>
                <a:gridCol w="847926">
                  <a:extLst>
                    <a:ext uri="{9D8B030D-6E8A-4147-A177-3AD203B41FA5}">
                      <a16:colId xmlns:a16="http://schemas.microsoft.com/office/drawing/2014/main" val="1960002227"/>
                    </a:ext>
                  </a:extLst>
                </a:gridCol>
                <a:gridCol w="1149254">
                  <a:extLst>
                    <a:ext uri="{9D8B030D-6E8A-4147-A177-3AD203B41FA5}">
                      <a16:colId xmlns:a16="http://schemas.microsoft.com/office/drawing/2014/main" val="1144265826"/>
                    </a:ext>
                  </a:extLst>
                </a:gridCol>
                <a:gridCol w="697505">
                  <a:extLst>
                    <a:ext uri="{9D8B030D-6E8A-4147-A177-3AD203B41FA5}">
                      <a16:colId xmlns:a16="http://schemas.microsoft.com/office/drawing/2014/main" val="1555347712"/>
                    </a:ext>
                  </a:extLst>
                </a:gridCol>
                <a:gridCol w="813539">
                  <a:extLst>
                    <a:ext uri="{9D8B030D-6E8A-4147-A177-3AD203B41FA5}">
                      <a16:colId xmlns:a16="http://schemas.microsoft.com/office/drawing/2014/main" val="2396941038"/>
                    </a:ext>
                  </a:extLst>
                </a:gridCol>
                <a:gridCol w="1200915">
                  <a:extLst>
                    <a:ext uri="{9D8B030D-6E8A-4147-A177-3AD203B41FA5}">
                      <a16:colId xmlns:a16="http://schemas.microsoft.com/office/drawing/2014/main" val="2063219600"/>
                    </a:ext>
                  </a:extLst>
                </a:gridCol>
                <a:gridCol w="840918">
                  <a:extLst>
                    <a:ext uri="{9D8B030D-6E8A-4147-A177-3AD203B41FA5}">
                      <a16:colId xmlns:a16="http://schemas.microsoft.com/office/drawing/2014/main" val="2703252636"/>
                    </a:ext>
                  </a:extLst>
                </a:gridCol>
                <a:gridCol w="925009">
                  <a:extLst>
                    <a:ext uri="{9D8B030D-6E8A-4147-A177-3AD203B41FA5}">
                      <a16:colId xmlns:a16="http://schemas.microsoft.com/office/drawing/2014/main" val="841265863"/>
                    </a:ext>
                  </a:extLst>
                </a:gridCol>
              </a:tblGrid>
              <a:tr h="6858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TRIAL</a:t>
                      </a:r>
                    </a:p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PHASE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ALLIANCE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COG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ECOG-ACRIN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NRG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SWOG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Other </a:t>
                      </a:r>
                    </a:p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(NCI CCR)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% of TOTAL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640908"/>
                  </a:ext>
                </a:extLst>
              </a:tr>
              <a:tr h="2728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1</a:t>
                      </a:r>
                    </a:p>
                  </a:txBody>
                  <a:tcPr marL="9525" marR="9525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9124784"/>
                  </a:ext>
                </a:extLst>
              </a:tr>
              <a:tr h="2728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1/2</a:t>
                      </a:r>
                    </a:p>
                  </a:txBody>
                  <a:tcPr marL="9525" marR="9525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340865"/>
                  </a:ext>
                </a:extLst>
              </a:tr>
              <a:tr h="2728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2</a:t>
                      </a:r>
                    </a:p>
                  </a:txBody>
                  <a:tcPr marL="9525" marR="9525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157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47%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508959"/>
                  </a:ext>
                </a:extLst>
              </a:tr>
              <a:tr h="2728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2/3</a:t>
                      </a:r>
                    </a:p>
                  </a:txBody>
                  <a:tcPr marL="9525" marR="9525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281122"/>
                  </a:ext>
                </a:extLst>
              </a:tr>
              <a:tr h="2728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3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32%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45337"/>
                  </a:ext>
                </a:extLst>
              </a:tr>
              <a:tr h="2728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Imaging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590381"/>
                  </a:ext>
                </a:extLst>
              </a:tr>
              <a:tr h="2728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81169"/>
                  </a:ext>
                </a:extLst>
              </a:tr>
              <a:tr h="2728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Pilot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7084641"/>
                  </a:ext>
                </a:extLst>
              </a:tr>
              <a:tr h="450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# Studies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332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64560"/>
                  </a:ext>
                </a:extLst>
              </a:tr>
              <a:tr h="6700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of </a:t>
                      </a:r>
                    </a:p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#                  Studies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25%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25%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16%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06739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F1B11EE-4ACC-44FC-BF92-F3249DB79AAB}"/>
              </a:ext>
            </a:extLst>
          </p:cNvPr>
          <p:cNvSpPr txBox="1"/>
          <p:nvPr/>
        </p:nvSpPr>
        <p:spPr>
          <a:xfrm>
            <a:off x="3026920" y="5818475"/>
            <a:ext cx="6662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 Phase based on latest version of the protocol if the trial was changed after activation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D8629E-CD4F-C34A-874A-3D7A3ADEE028}"/>
              </a:ext>
            </a:extLst>
          </p:cNvPr>
          <p:cNvSpPr/>
          <p:nvPr/>
        </p:nvSpPr>
        <p:spPr>
          <a:xfrm>
            <a:off x="5649434" y="4262194"/>
            <a:ext cx="822251" cy="1345914"/>
          </a:xfrm>
          <a:prstGeom prst="ellipse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FB355B-699F-E143-B3DC-0F0AD59C01A0}"/>
              </a:ext>
            </a:extLst>
          </p:cNvPr>
          <p:cNvSpPr/>
          <p:nvPr/>
        </p:nvSpPr>
        <p:spPr>
          <a:xfrm>
            <a:off x="5706140" y="1267611"/>
            <a:ext cx="765544" cy="609600"/>
          </a:xfrm>
          <a:prstGeom prst="ellipse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4D61E6-FBDD-9240-80C8-B8D5C0A0E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284" y="0"/>
            <a:ext cx="8537944" cy="68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50395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cs typeface="Arial"/>
              </a:rPr>
              <a:t>NRGBB Inventory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002750"/>
              </p:ext>
            </p:extLst>
          </p:nvPr>
        </p:nvGraphicFramePr>
        <p:xfrm>
          <a:off x="1981202" y="1005187"/>
          <a:ext cx="8229599" cy="485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9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8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6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 May 31st, 2018</a:t>
                      </a:r>
                      <a:endParaRPr lang="en-US" sz="16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SF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PGH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COL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Totals: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chemeClr val="accent1"/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10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Total Cases w/ Biospecimens</a:t>
                      </a:r>
                      <a:endParaRPr lang="en-US" sz="16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38,476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103,948 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44,007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186,431</a:t>
                      </a: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10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Total FFPE Biospecimens</a:t>
                      </a:r>
                      <a:endParaRPr lang="en-US" sz="16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288,257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806,334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244,985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1,339,576</a:t>
                      </a: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10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Total Frozen Tissue Biospecimens </a:t>
                      </a:r>
                      <a:endParaRPr lang="en-US" sz="16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607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2,416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67,356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80,379</a:t>
                      </a: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10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Total Frozen Liquid Biospecimens </a:t>
                      </a:r>
                      <a:endParaRPr lang="en-US" sz="16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341,952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65,054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541,305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948,311</a:t>
                      </a: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06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06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Annual Incoming Cases:</a:t>
                      </a:r>
                      <a:r>
                        <a:rPr lang="en-US" sz="1600" b="1" u="none" strike="noStrike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6/1/17- 5/31/18</a:t>
                      </a:r>
                      <a:endParaRPr lang="en-US" sz="16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1,836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1,275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1,294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4,405</a:t>
                      </a:r>
                    </a:p>
                  </a:txBody>
                  <a:tcPr marL="6736" marR="6736" marT="6736" marB="0" anchor="b">
                    <a:solidFill>
                      <a:srgbClr val="F7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259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Annual Incoming Biospecimens:     6/1/17- 5/31/18</a:t>
                      </a:r>
                      <a:endParaRPr lang="en-US" sz="16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28,721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4,733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21,153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54,607</a:t>
                      </a:r>
                    </a:p>
                  </a:txBody>
                  <a:tcPr marL="6736" marR="6736" marT="6736" marB="0" anchor="b">
                    <a:solidFill>
                      <a:srgbClr val="F7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23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703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Annual Distributed Biospecimens for Integral Marker Studies June 2017-May 2018</a:t>
                      </a:r>
                      <a:endParaRPr lang="en-US" sz="16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503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0*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0*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503 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980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Annual Distributed Biospecimens for TRP/Exploratory/Integrated studies:          June 2017- May 2018</a:t>
                      </a:r>
                      <a:endParaRPr lang="en-US" sz="16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10,171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468</a:t>
                      </a: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10,573**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21,212 </a:t>
                      </a:r>
                      <a:endParaRPr lang="en-US" sz="1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36" marR="6736" marT="6736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00971" y="6102536"/>
            <a:ext cx="74819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cs typeface="Helvetica"/>
              </a:rPr>
              <a:t>**</a:t>
            </a:r>
            <a:r>
              <a:rPr lang="en-US" sz="1200" b="1" dirty="0"/>
              <a:t>includes pre-NCTN biomarkers, NCTN integrated and exploratory biomarkers, and DCP/NCORP studies</a:t>
            </a:r>
          </a:p>
          <a:p>
            <a:endParaRPr lang="en-US" sz="1400" b="1" dirty="0">
              <a:cs typeface="Helvetica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C57D11-DDD0-1440-BD54-91EA3CDDB740}"/>
              </a:ext>
            </a:extLst>
          </p:cNvPr>
          <p:cNvSpPr/>
          <p:nvPr/>
        </p:nvSpPr>
        <p:spPr>
          <a:xfrm>
            <a:off x="8941942" y="2989780"/>
            <a:ext cx="1191802" cy="1345914"/>
          </a:xfrm>
          <a:prstGeom prst="ellipse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8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51A759-7AB2-3540-8D4D-45F91C19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12" y="373875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1"/>
                </a:solidFill>
              </a:rPr>
              <a:t>U24 supplement request 2018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AF21FD0-E28B-DA41-B570-5B628790D6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3877321"/>
              </p:ext>
            </p:extLst>
          </p:nvPr>
        </p:nvGraphicFramePr>
        <p:xfrm>
          <a:off x="1896139" y="1834116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014">
                  <a:extLst>
                    <a:ext uri="{9D8B030D-6E8A-4147-A177-3AD203B41FA5}">
                      <a16:colId xmlns:a16="http://schemas.microsoft.com/office/drawing/2014/main" val="185651151"/>
                    </a:ext>
                  </a:extLst>
                </a:gridCol>
                <a:gridCol w="1637414">
                  <a:extLst>
                    <a:ext uri="{9D8B030D-6E8A-4147-A177-3AD203B41FA5}">
                      <a16:colId xmlns:a16="http://schemas.microsoft.com/office/drawing/2014/main" val="2073345027"/>
                    </a:ext>
                  </a:extLst>
                </a:gridCol>
                <a:gridCol w="2059172">
                  <a:extLst>
                    <a:ext uri="{9D8B030D-6E8A-4147-A177-3AD203B41FA5}">
                      <a16:colId xmlns:a16="http://schemas.microsoft.com/office/drawing/2014/main" val="4106742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Amount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of Budget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70869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Francisco Bank Site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$232,973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78905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NCH (Columbus) Bank Site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$197,400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42171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Pittsburgh Bank Site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$159,104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27290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NRG Oncology Foundation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$10,523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82702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09262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Request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$600,000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72900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4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915669"/>
          </a:xfrm>
        </p:spPr>
        <p:txBody>
          <a:bodyPr/>
          <a:lstStyle/>
          <a:p>
            <a:r>
              <a:rPr lang="en-US" sz="2800" b="1" dirty="0">
                <a:solidFill>
                  <a:schemeClr val="accent1"/>
                </a:solidFill>
                <a:cs typeface="Arial"/>
              </a:rPr>
              <a:t>NRG Oncology Biospecimen Bank</a:t>
            </a:r>
            <a:br>
              <a:rPr lang="en-US" sz="2800" b="1" dirty="0">
                <a:solidFill>
                  <a:schemeClr val="accent1"/>
                </a:solidFill>
                <a:cs typeface="Arial"/>
              </a:rPr>
            </a:br>
            <a:r>
              <a:rPr lang="en-US" sz="2800" b="1" dirty="0">
                <a:solidFill>
                  <a:schemeClr val="accent1"/>
                </a:solidFill>
                <a:cs typeface="Arial"/>
              </a:rPr>
              <a:t>Integral/Integrated Markers: </a:t>
            </a:r>
            <a:br>
              <a:rPr lang="en-US" sz="2800" b="1" dirty="0">
                <a:solidFill>
                  <a:schemeClr val="accent1"/>
                </a:solidFill>
                <a:cs typeface="Arial"/>
              </a:rPr>
            </a:br>
            <a:r>
              <a:rPr lang="en-US" sz="2800" b="1" dirty="0">
                <a:solidFill>
                  <a:schemeClr val="accent1"/>
                </a:solidFill>
                <a:cs typeface="Arial"/>
              </a:rPr>
              <a:t>Investigators served by Biospecimen Bank </a:t>
            </a:r>
            <a:br>
              <a:rPr lang="en-US" sz="2800" b="1" dirty="0">
                <a:solidFill>
                  <a:schemeClr val="accent1"/>
                </a:solidFill>
                <a:cs typeface="Arial"/>
              </a:rPr>
            </a:br>
            <a:r>
              <a:rPr lang="en-US" sz="2800" dirty="0">
                <a:solidFill>
                  <a:schemeClr val="accent1"/>
                </a:solidFill>
                <a:cs typeface="Arial"/>
              </a:rPr>
              <a:t>(2013-May 31, 2018)</a:t>
            </a:r>
            <a:endParaRPr lang="en-US" sz="2800" dirty="0">
              <a:solidFill>
                <a:schemeClr val="accent1"/>
              </a:solidFill>
            </a:endParaRPr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7594759"/>
              </p:ext>
            </p:extLst>
          </p:nvPr>
        </p:nvGraphicFramePr>
        <p:xfrm>
          <a:off x="2395869" y="2447337"/>
          <a:ext cx="7265582" cy="2786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8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7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Investigators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368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Columbus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Pittsburgh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94893" y="5942182"/>
            <a:ext cx="5380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*individual investigators served, regardless of the type of biomarker testing and number of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4494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745548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ea typeface="Lucida Grande"/>
                <a:cs typeface="Arial"/>
              </a:rPr>
              <a:t>NRG Oncology Biospecimen Bank:</a:t>
            </a:r>
            <a:br>
              <a:rPr lang="en-US" sz="3600" b="1" dirty="0">
                <a:solidFill>
                  <a:schemeClr val="accent1"/>
                </a:solidFill>
                <a:ea typeface="Lucida Grande"/>
                <a:cs typeface="Arial"/>
              </a:rPr>
            </a:br>
            <a:r>
              <a:rPr lang="en-US" sz="3600" b="1" dirty="0">
                <a:solidFill>
                  <a:schemeClr val="accent1"/>
                </a:solidFill>
                <a:ea typeface="Lucida Grande"/>
                <a:cs typeface="Arial"/>
              </a:rPr>
              <a:t>Total Number of Distributed Samples</a:t>
            </a:r>
            <a:br>
              <a:rPr lang="en-US" sz="3600" b="1" dirty="0">
                <a:solidFill>
                  <a:schemeClr val="accent1"/>
                </a:solidFill>
                <a:ea typeface="Lucida Grande"/>
                <a:cs typeface="Arial"/>
              </a:rPr>
            </a:br>
            <a:r>
              <a:rPr lang="en-US" sz="2800" b="1" dirty="0">
                <a:solidFill>
                  <a:schemeClr val="accent1"/>
                </a:solidFill>
                <a:ea typeface="Lucida Grande"/>
                <a:cs typeface="Arial"/>
              </a:rPr>
              <a:t>(2015-May 31</a:t>
            </a:r>
            <a:r>
              <a:rPr lang="en-US" sz="2800" b="1" baseline="30000" dirty="0">
                <a:solidFill>
                  <a:schemeClr val="accent1"/>
                </a:solidFill>
                <a:ea typeface="Lucida Grande"/>
                <a:cs typeface="Arial"/>
              </a:rPr>
              <a:t>st</a:t>
            </a:r>
            <a:r>
              <a:rPr lang="en-US" sz="2800" b="1" dirty="0">
                <a:solidFill>
                  <a:schemeClr val="accent1"/>
                </a:solidFill>
                <a:ea typeface="Lucida Grande"/>
                <a:cs typeface="Arial"/>
              </a:rPr>
              <a:t>, 2018)</a:t>
            </a:r>
            <a:endParaRPr lang="en-US" sz="2800" dirty="0">
              <a:solidFill>
                <a:schemeClr val="accent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783155"/>
              </p:ext>
            </p:extLst>
          </p:nvPr>
        </p:nvGraphicFramePr>
        <p:xfrm>
          <a:off x="1981201" y="2376411"/>
          <a:ext cx="8346559" cy="3258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9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9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7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6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48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78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57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92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1734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NRG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Year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# of Trials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Total Cases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Total # Distributed Specimens/ Year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FFPE Tissue Block or PUNCH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FFPE Slides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Plasma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Serum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Other Fluids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Whole Blood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DNA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94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2015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4,661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17,657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530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12,207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2,097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2,266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385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34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94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2016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2,647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15,652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14,208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417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361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94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2017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2,296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16,055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585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10,667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2,150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2,651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51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2018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8,522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21,491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13,449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5,635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64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922" y="419712"/>
            <a:ext cx="10245953" cy="990634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NRG Oncology Grant - </a:t>
            </a:r>
            <a:r>
              <a:rPr lang="en-US" b="1" i="1" dirty="0">
                <a:solidFill>
                  <a:schemeClr val="tx1">
                    <a:lumMod val="75000"/>
                  </a:schemeClr>
                </a:solidFill>
              </a:rPr>
              <a:t>Specific Aim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921" y="2378990"/>
            <a:ext cx="11220773" cy="3651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Investigate developments in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medical technology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including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radiation oncology, imaging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&amp;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surgery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for opportunities to test these advances in its multi-institutional clinical trials. </a:t>
            </a:r>
          </a:p>
        </p:txBody>
      </p:sp>
    </p:spTree>
    <p:extLst>
      <p:ext uri="{BB962C8B-B14F-4D97-AF65-F5344CB8AC3E}">
        <p14:creationId xmlns:p14="http://schemas.microsoft.com/office/powerpoint/2010/main" val="79025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2277184"/>
          </a:xfrm>
        </p:spPr>
        <p:txBody>
          <a:bodyPr/>
          <a:lstStyle/>
          <a:p>
            <a:r>
              <a:rPr lang="en-US" sz="2800" b="1" dirty="0">
                <a:solidFill>
                  <a:schemeClr val="accent1"/>
                </a:solidFill>
                <a:cs typeface="Arial"/>
              </a:rPr>
              <a:t>NRG Oncology Biospecimen Bank</a:t>
            </a:r>
            <a:br>
              <a:rPr lang="en-US" sz="2800" b="1" dirty="0">
                <a:solidFill>
                  <a:schemeClr val="accent1"/>
                </a:solidFill>
                <a:cs typeface="Arial"/>
              </a:rPr>
            </a:br>
            <a:r>
              <a:rPr lang="en-US" sz="2800" b="1" dirty="0">
                <a:solidFill>
                  <a:schemeClr val="accent1"/>
                </a:solidFill>
                <a:cs typeface="Arial"/>
              </a:rPr>
              <a:t>Investigators Served with Biospecimens for Approved Translational Research Projects</a:t>
            </a:r>
            <a:endParaRPr lang="en-US" sz="2800" dirty="0">
              <a:solidFill>
                <a:schemeClr val="accent1"/>
              </a:solidFill>
            </a:endParaRPr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035749"/>
              </p:ext>
            </p:extLst>
          </p:nvPr>
        </p:nvGraphicFramePr>
        <p:xfrm>
          <a:off x="2048479" y="2551821"/>
          <a:ext cx="8229600" cy="2858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681386669"/>
                    </a:ext>
                  </a:extLst>
                </a:gridCol>
              </a:tblGrid>
              <a:tr h="542262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Columbus</a:t>
                      </a:r>
                      <a:endParaRPr lang="en-US" sz="28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Pittsburgh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80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vigator 11-18-16 Meeting Slides_Page_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15" y="501715"/>
            <a:ext cx="7142451" cy="53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5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2A3E4-93B0-E749-A95D-CF722CA43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1102"/>
            <a:ext cx="9144000" cy="4260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50291-F855-6D44-ABF8-89D5C6A8F50F}"/>
              </a:ext>
            </a:extLst>
          </p:cNvPr>
          <p:cNvSpPr txBox="1"/>
          <p:nvPr/>
        </p:nvSpPr>
        <p:spPr>
          <a:xfrm>
            <a:off x="3473302" y="5124893"/>
            <a:ext cx="4600362" cy="523220"/>
          </a:xfrm>
          <a:prstGeom prst="rect">
            <a:avLst/>
          </a:prstGeom>
          <a:solidFill>
            <a:srgbClr val="F7FFBE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cs typeface="Helvetica"/>
              </a:rPr>
              <a:t>https://</a:t>
            </a:r>
            <a:r>
              <a:rPr lang="en-US" sz="2800" b="1" dirty="0" err="1">
                <a:solidFill>
                  <a:schemeClr val="accent1"/>
                </a:solidFill>
                <a:cs typeface="Helvetica"/>
              </a:rPr>
              <a:t>navigator.ctsu.org</a:t>
            </a:r>
            <a:r>
              <a:rPr lang="en-US" sz="2800" b="1" dirty="0">
                <a:solidFill>
                  <a:schemeClr val="accent1"/>
                </a:solidFill>
                <a:cs typeface="Helvetica"/>
              </a:rPr>
              <a:t>/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EDDA41-0E2F-2D48-98D2-5BDCB304A433}"/>
              </a:ext>
            </a:extLst>
          </p:cNvPr>
          <p:cNvSpPr/>
          <p:nvPr/>
        </p:nvSpPr>
        <p:spPr>
          <a:xfrm>
            <a:off x="3540602" y="1467294"/>
            <a:ext cx="4362932" cy="396949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0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4517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NRG Oncology CCSC Proposals 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(2013-May 31, 2018: pre-Navigator)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236344" y="5864845"/>
            <a:ext cx="59744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*proposals not received prior to April 2, 2018, will “start over” in Navigator</a:t>
            </a:r>
          </a:p>
          <a:p>
            <a:r>
              <a:rPr lang="en-US" sz="1400" dirty="0"/>
              <a:t>** some unapproved will be revised and re-submitted through Navigator</a:t>
            </a:r>
          </a:p>
          <a:p>
            <a:endParaRPr lang="en-US" sz="1400" dirty="0"/>
          </a:p>
        </p:txBody>
      </p:sp>
      <p:graphicFrame>
        <p:nvGraphicFramePr>
          <p:cNvPr id="5" name="Shape 219"/>
          <p:cNvGraphicFramePr/>
          <p:nvPr>
            <p:extLst>
              <p:ext uri="{D42A27DB-BD31-4B8C-83A1-F6EECF244321}">
                <p14:modId xmlns:p14="http://schemas.microsoft.com/office/powerpoint/2010/main" val="359044523"/>
              </p:ext>
            </p:extLst>
          </p:nvPr>
        </p:nvGraphicFramePr>
        <p:xfrm>
          <a:off x="1913861" y="1140335"/>
          <a:ext cx="8296939" cy="47245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2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7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9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8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624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US" sz="1600" u="none" strike="noStrike" cap="none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US" sz="1600" u="none" strike="noStrike" cap="none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Disease Site</a:t>
                      </a:r>
                      <a:endParaRPr lang="en-US" sz="1600" b="1" u="none" strike="noStrike" cap="none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Feasibility Queries Received</a:t>
                      </a:r>
                      <a:endParaRPr lang="en-US" sz="1400" b="1" u="none" strike="noStrike" cap="none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b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Feasibility Queries Approved</a:t>
                      </a:r>
                    </a:p>
                  </a:txBody>
                  <a:tcPr marL="91450" marR="91450" marT="45725" marB="45725" anchor="b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CCSC Proposals Submitted</a:t>
                      </a:r>
                      <a:endParaRPr lang="en-US" sz="1400" b="1" u="none" strike="noStrike" cap="none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b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CCSC Proposals Approved</a:t>
                      </a:r>
                      <a:endParaRPr lang="en-US" sz="1400" b="1" u="none" strike="noStrike" cap="none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b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CCSC Decision Pending</a:t>
                      </a:r>
                    </a:p>
                  </a:txBody>
                  <a:tcPr marL="91450" marR="91450" marT="45725" marB="45725" anchor="b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0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BN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5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5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3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0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BR</a:t>
                      </a:r>
                      <a:endParaRPr lang="en-US" sz="1600" b="1" u="none" strike="noStrike" cap="none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7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2**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0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Cervix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0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Corpus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7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6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3*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0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GI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3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0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GU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7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7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7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6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0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HN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0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LU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0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Ovary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5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3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0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Totals</a:t>
                      </a:r>
                    </a:p>
                  </a:txBody>
                  <a:tcPr marL="91450" marR="91450" marT="45725" marB="45725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49</a:t>
                      </a:r>
                    </a:p>
                  </a:txBody>
                  <a:tcPr marL="91450" marR="91450" marT="45725" marB="45725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43</a:t>
                      </a:r>
                    </a:p>
                  </a:txBody>
                  <a:tcPr marL="91450" marR="91450" marT="45725" marB="45725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32</a:t>
                      </a:r>
                    </a:p>
                  </a:txBody>
                  <a:tcPr marL="91450" marR="91450" marT="45725" marB="45725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16</a:t>
                      </a:r>
                    </a:p>
                  </a:txBody>
                  <a:tcPr marL="91450" marR="91450" marT="45725" marB="45725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800" b="1" u="none" strike="noStrike" cap="none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5</a:t>
                      </a:r>
                    </a:p>
                  </a:txBody>
                  <a:tcPr marL="91450" marR="91450" marT="45725" marB="45725">
                    <a:solidFill>
                      <a:srgbClr val="F7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129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95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465" y="196666"/>
            <a:ext cx="8229600" cy="1841241"/>
          </a:xfrm>
        </p:spPr>
        <p:txBody>
          <a:bodyPr/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NRG Biospecimen Bank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NCI NCTN Navigator Requests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(April 2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-May 31, 2018)</a:t>
            </a:r>
            <a:endParaRPr lang="en-US" sz="2400" b="1" dirty="0"/>
          </a:p>
        </p:txBody>
      </p:sp>
      <p:graphicFrame>
        <p:nvGraphicFramePr>
          <p:cNvPr id="3" name="Shape 219"/>
          <p:cNvGraphicFramePr/>
          <p:nvPr>
            <p:extLst>
              <p:ext uri="{D42A27DB-BD31-4B8C-83A1-F6EECF244321}">
                <p14:modId xmlns:p14="http://schemas.microsoft.com/office/powerpoint/2010/main" val="234152804"/>
              </p:ext>
            </p:extLst>
          </p:nvPr>
        </p:nvGraphicFramePr>
        <p:xfrm>
          <a:off x="1757916" y="1866716"/>
          <a:ext cx="8718698" cy="42979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61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1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7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8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2735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US" sz="1600" b="1" u="none" strike="noStrike" cap="none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US" sz="1600" b="1" u="none" strike="noStrike" cap="none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Disease Site</a:t>
                      </a:r>
                      <a:endParaRPr lang="en-US" sz="1600" b="1" u="none" strike="noStrike" cap="none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LOI   &gt;   Navigator</a:t>
                      </a:r>
                      <a:endParaRPr lang="en-US" sz="1600" b="1" u="none" strike="noStrike" cap="none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Feasibility Report &gt; Group </a:t>
                      </a:r>
                    </a:p>
                  </a:txBody>
                  <a:tcPr marL="91450" marR="91450" marT="45725" marB="457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Feasibility Report &gt;  Navigator</a:t>
                      </a:r>
                      <a:endParaRPr lang="en-US" sz="1600" b="1" u="none" strike="noStrike" cap="none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Navigator Feasibility Approved: Proposal In Process</a:t>
                      </a:r>
                    </a:p>
                  </a:txBody>
                  <a:tcPr marL="91450" marR="91450" marT="45725" marB="457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CCSC Review Pending</a:t>
                      </a:r>
                    </a:p>
                  </a:txBody>
                  <a:tcPr marL="91450" marR="91450" marT="45725" marB="45725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7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BR</a:t>
                      </a:r>
                      <a:endParaRPr lang="en-US" sz="1600" b="1" u="none" strike="noStrike" cap="none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7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Cervix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7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GU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7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HN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7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Lung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1450" marR="91450" marT="45725" marB="45725">
                    <a:solidFill>
                      <a:srgbClr val="D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7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Totals</a:t>
                      </a:r>
                    </a:p>
                  </a:txBody>
                  <a:tcPr marL="91450" marR="91450" marT="45725" marB="45725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12</a:t>
                      </a:r>
                    </a:p>
                  </a:txBody>
                  <a:tcPr marL="91450" marR="91450" marT="45725" marB="45725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12</a:t>
                      </a:r>
                    </a:p>
                  </a:txBody>
                  <a:tcPr marL="91450" marR="91450" marT="45725" marB="45725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11</a:t>
                      </a:r>
                    </a:p>
                  </a:txBody>
                  <a:tcPr marL="91450" marR="91450" marT="45725" marB="45725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10</a:t>
                      </a:r>
                    </a:p>
                  </a:txBody>
                  <a:tcPr marL="91450" marR="91450" marT="45725" marB="45725">
                    <a:solidFill>
                      <a:srgbClr val="F7FF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</a:t>
                      </a:r>
                    </a:p>
                  </a:txBody>
                  <a:tcPr marL="91450" marR="91450" marT="45725" marB="45725">
                    <a:solidFill>
                      <a:srgbClr val="F7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72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88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74876" y="2045366"/>
            <a:ext cx="8378454" cy="1470025"/>
          </a:xfrm>
        </p:spPr>
        <p:txBody>
          <a:bodyPr>
            <a:normAutofit/>
          </a:bodyPr>
          <a:lstStyle/>
          <a:p>
            <a:r>
              <a:rPr lang="en-US" b="1" dirty="0"/>
              <a:t>Statistics and Data Management Center (SDMC)</a:t>
            </a:r>
          </a:p>
        </p:txBody>
      </p:sp>
    </p:spTree>
    <p:extLst>
      <p:ext uri="{BB962C8B-B14F-4D97-AF65-F5344CB8AC3E}">
        <p14:creationId xmlns:p14="http://schemas.microsoft.com/office/powerpoint/2010/main" val="144403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NCI Grant Renewal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33754"/>
            <a:ext cx="8229600" cy="4229313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Separate CTEP grants for the NRG Operations Office and SDMC.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Score for SDMC CTEP grant was 18.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New CTEP grant cycle starts March 1, 2019.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There is only one NCORP grant for all of NRG</a:t>
            </a:r>
          </a:p>
          <a:p>
            <a:pPr lvl="1"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We are working with the NCORP PIs to develop the NRG NCORP renewal grant application.</a:t>
            </a:r>
          </a:p>
          <a:p>
            <a:pPr lvl="1">
              <a:spcAft>
                <a:spcPts val="1200"/>
              </a:spcAft>
            </a:pPr>
            <a:r>
              <a:rPr lang="en-US" sz="2400" b="1">
                <a:solidFill>
                  <a:srgbClr val="050607"/>
                </a:solidFill>
              </a:rPr>
              <a:t>Application </a:t>
            </a:r>
            <a:r>
              <a:rPr lang="en-US" sz="2400" b="1" dirty="0">
                <a:solidFill>
                  <a:srgbClr val="050607"/>
                </a:solidFill>
              </a:rPr>
              <a:t>due the end of August.</a:t>
            </a:r>
          </a:p>
          <a:p>
            <a:pPr lvl="1">
              <a:spcAft>
                <a:spcPts val="1200"/>
              </a:spcAft>
            </a:pPr>
            <a:endParaRPr lang="en-US" sz="2400" b="1" dirty="0">
              <a:solidFill>
                <a:srgbClr val="050607"/>
              </a:solidFill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50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8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Data Quality Portal (DQP)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33754"/>
            <a:ext cx="8229600" cy="4229313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Reminder that CTSU has made the DQP available for NRG trials.  Select the DQP Tab at the CTSU website.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Allows each clinical site to identify a list of all delinquent forms from their site, for all RAVE trails in which they are participating.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Every two weeks, CTSU sends each site an e-mail reminder to use the portal to address their delinquent reports.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Should use the portal to identify which, if any, forms from your site are delinquent.</a:t>
            </a:r>
          </a:p>
          <a:p>
            <a:pPr marL="457200" lvl="1" indent="0">
              <a:spcAft>
                <a:spcPts val="1200"/>
              </a:spcAft>
              <a:buNone/>
            </a:pPr>
            <a:endParaRPr lang="en-US" sz="2400" b="1" dirty="0">
              <a:solidFill>
                <a:srgbClr val="050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5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Performance 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62874"/>
            <a:ext cx="8229600" cy="4229313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We are developing a NRG Oncology Network Performance Report that will assess performance for each Network within NRG trials.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Assessment based on: </a:t>
            </a:r>
          </a:p>
          <a:p>
            <a:pPr lvl="1"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delinquency of forms, </a:t>
            </a:r>
          </a:p>
          <a:p>
            <a:pPr lvl="1"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timely response to data request, </a:t>
            </a:r>
          </a:p>
          <a:p>
            <a:pPr lvl="1"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accrual achieved for the current year.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50607"/>
                </a:solidFill>
              </a:rPr>
              <a:t>Network as a whole and for sites within the Network</a:t>
            </a:r>
          </a:p>
          <a:p>
            <a:pPr lvl="1">
              <a:spcAft>
                <a:spcPts val="1200"/>
              </a:spcAft>
            </a:pPr>
            <a:endParaRPr lang="en-US" sz="2400" b="1" dirty="0">
              <a:solidFill>
                <a:srgbClr val="050607"/>
              </a:solidFill>
            </a:endParaRPr>
          </a:p>
          <a:p>
            <a:pPr>
              <a:spcAft>
                <a:spcPts val="1200"/>
              </a:spcAft>
            </a:pPr>
            <a:endParaRPr lang="en-US" sz="2800" b="1" dirty="0">
              <a:solidFill>
                <a:srgbClr val="050607"/>
              </a:solidFill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50607"/>
              </a:solidFill>
            </a:endParaRPr>
          </a:p>
          <a:p>
            <a:pPr marL="457200" lvl="1" indent="0">
              <a:spcAft>
                <a:spcPts val="1200"/>
              </a:spcAft>
              <a:buNone/>
            </a:pPr>
            <a:endParaRPr lang="en-US" sz="2400" b="1" dirty="0">
              <a:solidFill>
                <a:srgbClr val="050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74876" y="1310353"/>
            <a:ext cx="8378454" cy="1470025"/>
          </a:xfrm>
        </p:spPr>
        <p:txBody>
          <a:bodyPr>
            <a:normAutofit/>
          </a:bodyPr>
          <a:lstStyle/>
          <a:p>
            <a:r>
              <a:rPr lang="en-US" b="1" dirty="0"/>
              <a:t>Statistics and Data    Management Center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831805" y="3560245"/>
            <a:ext cx="6400800" cy="1752600"/>
          </a:xfrm>
        </p:spPr>
        <p:txBody>
          <a:bodyPr/>
          <a:lstStyle/>
          <a:p>
            <a:r>
              <a:rPr lang="en-US" sz="4400" b="1" dirty="0">
                <a:solidFill>
                  <a:srgbClr val="050607"/>
                </a:solidFill>
              </a:rPr>
              <a:t>Questions?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709" y="641901"/>
            <a:ext cx="10786820" cy="161957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NRG Oncology Grant -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Specific Aim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656004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Inform the design and execution of its phase II and phase III trials with employment of </a:t>
            </a:r>
            <a:r>
              <a:rPr lang="en-US" b="1" dirty="0"/>
              <a:t>biomarker- &amp; biologic pathway-defined approaches</a:t>
            </a:r>
            <a:r>
              <a:rPr lang="en-US" dirty="0"/>
              <a:t> to </a:t>
            </a:r>
            <a:r>
              <a:rPr lang="en-US" b="1" dirty="0"/>
              <a:t>risk stratification</a:t>
            </a:r>
            <a:r>
              <a:rPr lang="en-US" dirty="0"/>
              <a:t>, </a:t>
            </a:r>
            <a:r>
              <a:rPr lang="en-US" b="1" dirty="0"/>
              <a:t>investigational therapy assignment</a:t>
            </a:r>
            <a:r>
              <a:rPr lang="en-US" dirty="0"/>
              <a:t>, &amp; </a:t>
            </a:r>
            <a:r>
              <a:rPr lang="en-US" b="1" dirty="0"/>
              <a:t>clinical trial decision-making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95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778" y="607656"/>
            <a:ext cx="11232037" cy="1305985"/>
          </a:xfrm>
        </p:spPr>
        <p:txBody>
          <a:bodyPr/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NRG Oncology Grant - </a:t>
            </a:r>
            <a:r>
              <a:rPr lang="en-US" sz="4000" b="1" i="1" dirty="0">
                <a:solidFill>
                  <a:schemeClr val="tx2">
                    <a:lumMod val="75000"/>
                  </a:schemeClr>
                </a:solidFill>
              </a:rPr>
              <a:t>Specific Aim 3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091" y="2276573"/>
            <a:ext cx="11698663" cy="4772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Apply emerging knowledge in </a:t>
            </a:r>
            <a:r>
              <a:rPr lang="en-US" b="1" dirty="0"/>
              <a:t>precision oncology </a:t>
            </a:r>
            <a:r>
              <a:rPr lang="en-US" dirty="0"/>
              <a:t>and in </a:t>
            </a:r>
            <a:r>
              <a:rPr lang="en-US" b="1" dirty="0"/>
              <a:t>immuno-oncology</a:t>
            </a:r>
            <a:r>
              <a:rPr lang="en-US" dirty="0"/>
              <a:t> to the design &amp; execution of its translational and clinical research efforts for the </a:t>
            </a:r>
            <a:r>
              <a:rPr lang="en-US" b="1" dirty="0"/>
              <a:t>two defined patient cohorts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60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15" y="274637"/>
            <a:ext cx="11778792" cy="1243077"/>
          </a:xfrm>
        </p:spPr>
        <p:txBody>
          <a:bodyPr/>
          <a:lstStyle/>
          <a:p>
            <a:pPr algn="ctr"/>
            <a:r>
              <a:rPr lang="en-US" b="1" dirty="0"/>
              <a:t>NRG Achievements 2014-2017</a:t>
            </a:r>
            <a:br>
              <a:rPr lang="en-US" b="1" dirty="0"/>
            </a:br>
            <a:r>
              <a:rPr lang="en-US" b="1" i="1" dirty="0"/>
              <a:t>Publications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15" y="1955800"/>
            <a:ext cx="11944284" cy="43735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b="1" dirty="0"/>
              <a:t>302</a:t>
            </a:r>
            <a:r>
              <a:rPr lang="en-US" sz="3600" dirty="0"/>
              <a:t> peer-reviewed manuscripts</a:t>
            </a:r>
          </a:p>
          <a:p>
            <a:pPr marL="0" indent="0">
              <a:buNone/>
            </a:pPr>
            <a:endParaRPr lang="en-US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b="1" dirty="0"/>
              <a:t>365</a:t>
            </a:r>
            <a:r>
              <a:rPr lang="en-US" sz="3600" dirty="0"/>
              <a:t> published abstracts</a:t>
            </a:r>
          </a:p>
          <a:p>
            <a:pPr marL="0" indent="0">
              <a:buNone/>
            </a:pPr>
            <a:endParaRPr lang="en-US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4000" b="1" dirty="0"/>
              <a:t>At least 51 led to </a:t>
            </a:r>
            <a:r>
              <a:rPr lang="en-US" sz="4000" b="1" dirty="0" smtClean="0"/>
              <a:t>practice-defining </a:t>
            </a:r>
            <a:r>
              <a:rPr lang="en-US" sz="4000" b="1" dirty="0"/>
              <a:t>standards</a:t>
            </a:r>
          </a:p>
        </p:txBody>
      </p:sp>
    </p:spTree>
    <p:extLst>
      <p:ext uri="{BB962C8B-B14F-4D97-AF65-F5344CB8AC3E}">
        <p14:creationId xmlns:p14="http://schemas.microsoft.com/office/powerpoint/2010/main" val="145311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RG Color Theme 2nd slide">
      <a:dk1>
        <a:srgbClr val="565656"/>
      </a:dk1>
      <a:lt1>
        <a:srgbClr val="FFFFFF"/>
      </a:lt1>
      <a:dk2>
        <a:srgbClr val="565656"/>
      </a:dk2>
      <a:lt2>
        <a:srgbClr val="FFFFFF"/>
      </a:lt2>
      <a:accent1>
        <a:srgbClr val="98012E"/>
      </a:accent1>
      <a:accent2>
        <a:srgbClr val="56565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NRG Slide De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200" b="1" dirty="0">
            <a:solidFill>
              <a:schemeClr val="accent1"/>
            </a:solidFill>
            <a:cs typeface="Helvetic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NRG Slide De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NRG Color Theme 2nd slide">
      <a:dk1>
        <a:srgbClr val="565656"/>
      </a:dk1>
      <a:lt1>
        <a:srgbClr val="FFFFFF"/>
      </a:lt1>
      <a:dk2>
        <a:srgbClr val="565656"/>
      </a:dk2>
      <a:lt2>
        <a:srgbClr val="FFFFFF"/>
      </a:lt2>
      <a:accent1>
        <a:srgbClr val="98012E"/>
      </a:accent1>
      <a:accent2>
        <a:srgbClr val="56565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NRG Slide De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>
            <a:solidFill>
              <a:srgbClr val="7F7F7F"/>
            </a:solidFill>
            <a:latin typeface="Helvetica"/>
            <a:cs typeface="Helvetica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NRGOncologyOption1_Template03-24-14</Template>
  <TotalTime>655</TotalTime>
  <Words>3124</Words>
  <Application>Microsoft Office PowerPoint</Application>
  <PresentationFormat>Widescreen</PresentationFormat>
  <Paragraphs>862</Paragraphs>
  <Slides>69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ＭＳ Ｐゴシック</vt:lpstr>
      <vt:lpstr>Arial</vt:lpstr>
      <vt:lpstr>Calibri</vt:lpstr>
      <vt:lpstr>Helvetica</vt:lpstr>
      <vt:lpstr>Lucida Grande</vt:lpstr>
      <vt:lpstr>MS Mincho</vt:lpstr>
      <vt:lpstr>SapientSansBold</vt:lpstr>
      <vt:lpstr>SapientSansRegular</vt:lpstr>
      <vt:lpstr>Times New Roman</vt:lpstr>
      <vt:lpstr>Wingdings</vt:lpstr>
      <vt:lpstr>Office Theme</vt:lpstr>
      <vt:lpstr>1_Custom Design</vt:lpstr>
      <vt:lpstr>Custom Design</vt:lpstr>
      <vt:lpstr>NRG Oncology General Session July 2018  #NRG18  @NRGONC</vt:lpstr>
      <vt:lpstr> General Session Agenda   Overview      W Curran  Exec Director     K Stoermer  Scientific Update    M Machtay  Membership     L Wickerham  Publications  NRG NCORP     D Bruner  Stat Data Management   J Costantino  Tissue Banking    R Jordan  Wrap-Up      W Curran </vt:lpstr>
      <vt:lpstr>PowerPoint Presentation</vt:lpstr>
      <vt:lpstr>NRG Oncology Group Mission</vt:lpstr>
      <vt:lpstr>NRG’s Specific Patient Cohorts</vt:lpstr>
      <vt:lpstr>NRG Oncology Grant - Specific Aim 1</vt:lpstr>
      <vt:lpstr>NRG Oncology Grant - Specific Aim 2</vt:lpstr>
      <vt:lpstr>NRG Oncology Grant - Specific Aim 3</vt:lpstr>
      <vt:lpstr>NRG Achievements 2014-2017 Publications </vt:lpstr>
      <vt:lpstr>Congratulations!</vt:lpstr>
      <vt:lpstr>Congratulations NRG!!! !Sweet 16!! </vt:lpstr>
      <vt:lpstr>NCI Appropriations FY 2014-2019  (in millions)</vt:lpstr>
      <vt:lpstr>FY 2018 NCI Budget Overview  (dollars in thousands)</vt:lpstr>
      <vt:lpstr>NRG Deputy Chair Transitions</vt:lpstr>
      <vt:lpstr>NRG Deputy Chair Transitions</vt:lpstr>
      <vt:lpstr>New NRG Deputy Group Chair</vt:lpstr>
      <vt:lpstr>New NRG Leadership </vt:lpstr>
      <vt:lpstr>Deputy Group Chair Transitions</vt:lpstr>
      <vt:lpstr>Deputy Group Chair Transitions</vt:lpstr>
      <vt:lpstr>D. D Lawrence Wickerham, M.D.  </vt:lpstr>
      <vt:lpstr>New NRG Deputy Group Chairman</vt:lpstr>
      <vt:lpstr>Deputy Group Chair Transitions</vt:lpstr>
      <vt:lpstr>NRG Deputy Group Chair</vt:lpstr>
      <vt:lpstr>New NRG Oncology Research Center Leaders</vt:lpstr>
      <vt:lpstr>New NRG Oncology Research Center Leader Center</vt:lpstr>
      <vt:lpstr>NCI CTEP Leadership TransitionCenter</vt:lpstr>
      <vt:lpstr>PowerPoint Presentation</vt:lpstr>
      <vt:lpstr>NRG Achievements 2014-2017 NRG’s Vision 2019-2025 Thank You! </vt:lpstr>
      <vt:lpstr>PowerPoint Presentation</vt:lpstr>
      <vt:lpstr>Membership Categories – Voting Members –</vt:lpstr>
      <vt:lpstr>NRG Main Members</vt:lpstr>
      <vt:lpstr>PowerPoint Presentation</vt:lpstr>
      <vt:lpstr>NRG Main Member Site Locations</vt:lpstr>
      <vt:lpstr>NRG Oncology Accrual by Site Category Jan 1, 2018-June 30, 2018</vt:lpstr>
      <vt:lpstr>Top Accruing Main Member Sites January 1 – June 30, 2018</vt:lpstr>
      <vt:lpstr>Top Accruing Lead Academic Participating Sites (LAPS) January 1 – June 30, 2018</vt:lpstr>
      <vt:lpstr>Top Accruing NCI Community Oncology  Research Program (NCORP) January 1 – June 30, 2018</vt:lpstr>
      <vt:lpstr>Top Accruing Non-US Sites January 1 – June 30, 2018</vt:lpstr>
      <vt:lpstr>PowerPoint Presentation</vt:lpstr>
      <vt:lpstr>PowerPoint Presentation</vt:lpstr>
      <vt:lpstr>Selected Priorities of the NRG Research Center For the New Grant Period</vt:lpstr>
      <vt:lpstr>PowerPoint Presentation</vt:lpstr>
      <vt:lpstr>Research Center Senior Leadership</vt:lpstr>
      <vt:lpstr>NRG Protocol Metrics</vt:lpstr>
      <vt:lpstr>NRG Activation:  2018</vt:lpstr>
      <vt:lpstr>Coming soon! - Anticipated Activations:  </vt:lpstr>
      <vt:lpstr>Coming Attraction Protocols</vt:lpstr>
      <vt:lpstr>Coming Attraction Protocols</vt:lpstr>
      <vt:lpstr>Coming Attraction Protocols  </vt:lpstr>
      <vt:lpstr>Research Strategy Results: Last 2 RSC mtgs</vt:lpstr>
      <vt:lpstr>NRG: Other Coming Attractions</vt:lpstr>
      <vt:lpstr>PowerPoint Presentation</vt:lpstr>
      <vt:lpstr>PowerPoint Presentation</vt:lpstr>
      <vt:lpstr>NCTN # Trials by Phase &amp; Lead Group 3/1/2014 through 2/28/2018 </vt:lpstr>
      <vt:lpstr>PowerPoint Presentation</vt:lpstr>
      <vt:lpstr>NRGBB Inventory </vt:lpstr>
      <vt:lpstr>U24 supplement request 2018</vt:lpstr>
      <vt:lpstr>NRG Oncology Biospecimen Bank Integral/Integrated Markers:  Investigators served by Biospecimen Bank  (2013-May 31, 2018)</vt:lpstr>
      <vt:lpstr>NRG Oncology Biospecimen Bank: Total Number of Distributed Samples (2015-May 31st, 2018)</vt:lpstr>
      <vt:lpstr>NRG Oncology Biospecimen Bank Investigators Served with Biospecimens for Approved Translational Research Projects</vt:lpstr>
      <vt:lpstr>PowerPoint Presentation</vt:lpstr>
      <vt:lpstr>PowerPoint Presentation</vt:lpstr>
      <vt:lpstr>NRG Oncology CCSC Proposals  (2013-May 31, 2018: pre-Navigator)</vt:lpstr>
      <vt:lpstr>NRG Biospecimen Bank NCI NCTN Navigator Requests (April 2nd-May 31, 2018)</vt:lpstr>
      <vt:lpstr>Statistics and Data Management Center (SDMC)</vt:lpstr>
      <vt:lpstr>NCI Grant Renewal Status</vt:lpstr>
      <vt:lpstr>Data Quality Portal (DQP)</vt:lpstr>
      <vt:lpstr>Performance Assessments</vt:lpstr>
      <vt:lpstr>Statistics and Data    Management Center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NRG Oncology NCTN Grant Update</dc:title>
  <dc:creator>Stoermer, Kati</dc:creator>
  <cp:lastModifiedBy>LaPenta, Angela</cp:lastModifiedBy>
  <cp:revision>42</cp:revision>
  <dcterms:created xsi:type="dcterms:W3CDTF">2018-01-22T17:59:31Z</dcterms:created>
  <dcterms:modified xsi:type="dcterms:W3CDTF">2018-07-20T14:14:44Z</dcterms:modified>
</cp:coreProperties>
</file>