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7" r:id="rId4"/>
    <p:sldId id="260" r:id="rId5"/>
    <p:sldId id="263" r:id="rId6"/>
    <p:sldId id="265" r:id="rId7"/>
    <p:sldId id="266" r:id="rId8"/>
    <p:sldId id="267" r:id="rId9"/>
    <p:sldId id="286" r:id="rId10"/>
    <p:sldId id="287" r:id="rId11"/>
    <p:sldId id="299" r:id="rId12"/>
    <p:sldId id="292" r:id="rId13"/>
    <p:sldId id="293" r:id="rId14"/>
    <p:sldId id="294" r:id="rId15"/>
    <p:sldId id="297" r:id="rId16"/>
    <p:sldId id="298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012E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3" autoAdjust="0"/>
  </p:normalViewPr>
  <p:slideViewPr>
    <p:cSldViewPr>
      <p:cViewPr varScale="1">
        <p:scale>
          <a:sx n="156" d="100"/>
          <a:sy n="156" d="100"/>
        </p:scale>
        <p:origin x="3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A352-44FA-463B-939D-2BAE597A8F1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58F3E-494C-4153-B08F-EC15E632F990}">
      <dgm:prSet phldrT="[Text]" custT="1"/>
      <dgm:spPr/>
      <dgm:t>
        <a:bodyPr/>
        <a:lstStyle/>
        <a:p>
          <a:r>
            <a:rPr lang="en-US" sz="1200"/>
            <a:t>(-) mediastinal nodes</a:t>
          </a:r>
        </a:p>
      </dgm:t>
    </dgm:pt>
    <dgm:pt modelId="{160538F6-0A10-4542-A52B-F4E88007A49A}" type="parTrans" cxnId="{813B2077-F669-42CE-9BC5-D3AFD93BBE0C}">
      <dgm:prSet/>
      <dgm:spPr/>
      <dgm:t>
        <a:bodyPr/>
        <a:lstStyle/>
        <a:p>
          <a:endParaRPr lang="en-US" sz="1600"/>
        </a:p>
      </dgm:t>
    </dgm:pt>
    <dgm:pt modelId="{6A39D154-5987-492F-B6B1-DBA8B723EA6F}" type="sibTrans" cxnId="{813B2077-F669-42CE-9BC5-D3AFD93BBE0C}">
      <dgm:prSet/>
      <dgm:spPr/>
      <dgm:t>
        <a:bodyPr/>
        <a:lstStyle/>
        <a:p>
          <a:endParaRPr lang="en-US" sz="1600"/>
        </a:p>
      </dgm:t>
    </dgm:pt>
    <dgm:pt modelId="{E08F7DEA-5D8A-458F-B656-5E1EEFB5A9D9}">
      <dgm:prSet phldrT="[Text]" custT="1"/>
      <dgm:spPr/>
      <dgm:t>
        <a:bodyPr/>
        <a:lstStyle/>
        <a:p>
          <a:r>
            <a:rPr lang="en-US" sz="1200"/>
            <a:t>Operable</a:t>
          </a:r>
        </a:p>
      </dgm:t>
    </dgm:pt>
    <dgm:pt modelId="{24A19CF2-AC56-4548-8DA4-2AC371DF33FA}" type="parTrans" cxnId="{AD9B5D6E-3320-4A8C-858C-5F99E8D3016D}">
      <dgm:prSet/>
      <dgm:spPr/>
      <dgm:t>
        <a:bodyPr/>
        <a:lstStyle/>
        <a:p>
          <a:endParaRPr lang="en-US" sz="1600"/>
        </a:p>
      </dgm:t>
    </dgm:pt>
    <dgm:pt modelId="{BCCAD9D6-E51B-43C6-B15D-73EAF5CD6D01}" type="sibTrans" cxnId="{AD9B5D6E-3320-4A8C-858C-5F99E8D3016D}">
      <dgm:prSet/>
      <dgm:spPr/>
      <dgm:t>
        <a:bodyPr/>
        <a:lstStyle/>
        <a:p>
          <a:endParaRPr lang="en-US" sz="1600"/>
        </a:p>
      </dgm:t>
    </dgm:pt>
    <dgm:pt modelId="{7979927C-84B9-4DC2-9CEA-86295A4A5215}">
      <dgm:prSet phldrT="[Text]" custT="1"/>
      <dgm:spPr/>
      <dgm:t>
        <a:bodyPr/>
        <a:lstStyle/>
        <a:p>
          <a:r>
            <a:rPr lang="en-US" sz="1200"/>
            <a:t>Inoperable</a:t>
          </a:r>
        </a:p>
      </dgm:t>
    </dgm:pt>
    <dgm:pt modelId="{ABFEF3B3-01E9-4841-8941-5AED41855B89}" type="parTrans" cxnId="{38BAC13A-4F75-4E1B-8FBE-AE67F71E111C}">
      <dgm:prSet/>
      <dgm:spPr/>
      <dgm:t>
        <a:bodyPr/>
        <a:lstStyle/>
        <a:p>
          <a:endParaRPr lang="en-US" sz="1600"/>
        </a:p>
      </dgm:t>
    </dgm:pt>
    <dgm:pt modelId="{C39C0F3B-087A-42EB-B0C1-2E2D26B7FA85}" type="sibTrans" cxnId="{38BAC13A-4F75-4E1B-8FBE-AE67F71E111C}">
      <dgm:prSet/>
      <dgm:spPr/>
      <dgm:t>
        <a:bodyPr/>
        <a:lstStyle/>
        <a:p>
          <a:endParaRPr lang="en-US" sz="1600"/>
        </a:p>
      </dgm:t>
    </dgm:pt>
    <dgm:pt modelId="{3B6CA98F-0A25-4EE9-BB9F-27B95A47106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200"/>
            <a:t>Surgical Resection</a:t>
          </a:r>
        </a:p>
      </dgm:t>
    </dgm:pt>
    <dgm:pt modelId="{76CBF7FD-0917-409B-BCED-6DED4658AF67}" type="sibTrans" cxnId="{AF80C80F-28EE-4F3F-9873-9D387547A767}">
      <dgm:prSet/>
      <dgm:spPr/>
      <dgm:t>
        <a:bodyPr/>
        <a:lstStyle/>
        <a:p>
          <a:endParaRPr lang="en-US" sz="1600"/>
        </a:p>
      </dgm:t>
    </dgm:pt>
    <dgm:pt modelId="{4E75BA7C-99FA-4EFB-BD8A-6DCEE8DA3764}" type="parTrans" cxnId="{AF80C80F-28EE-4F3F-9873-9D387547A767}">
      <dgm:prSet/>
      <dgm:spPr/>
      <dgm:t>
        <a:bodyPr/>
        <a:lstStyle/>
        <a:p>
          <a:endParaRPr lang="en-US" sz="1600"/>
        </a:p>
      </dgm:t>
    </dgm:pt>
    <dgm:pt modelId="{D933BDAB-1780-4CC5-9F6A-89EFCE74B421}">
      <dgm:prSet phldrT="[Text]" custT="1"/>
      <dgm:spPr>
        <a:solidFill>
          <a:srgbClr val="00A9CE"/>
        </a:solidFill>
      </dgm:spPr>
      <dgm:t>
        <a:bodyPr/>
        <a:lstStyle/>
        <a:p>
          <a:r>
            <a:rPr lang="en-US" sz="1200"/>
            <a:t>Definitive RT (SBRT)</a:t>
          </a:r>
        </a:p>
      </dgm:t>
    </dgm:pt>
    <dgm:pt modelId="{FD9382A9-DC57-4584-94BE-773002A908B4}" type="parTrans" cxnId="{A7043831-C5D3-40C9-A1C9-18AEB8A988FE}">
      <dgm:prSet/>
      <dgm:spPr/>
      <dgm:t>
        <a:bodyPr/>
        <a:lstStyle/>
        <a:p>
          <a:endParaRPr lang="en-US" sz="1600"/>
        </a:p>
      </dgm:t>
    </dgm:pt>
    <dgm:pt modelId="{684B7004-A6AF-45C0-BC14-034C8F652997}" type="sibTrans" cxnId="{A7043831-C5D3-40C9-A1C9-18AEB8A988FE}">
      <dgm:prSet/>
      <dgm:spPr/>
      <dgm:t>
        <a:bodyPr/>
        <a:lstStyle/>
        <a:p>
          <a:endParaRPr lang="en-US" sz="1600"/>
        </a:p>
      </dgm:t>
    </dgm:pt>
    <dgm:pt modelId="{304491E2-CBCA-407B-88A2-779A1F48B6FD}">
      <dgm:prSet phldrT="[Text]" custT="1"/>
      <dgm:spPr/>
      <dgm:t>
        <a:bodyPr/>
        <a:lstStyle/>
        <a:p>
          <a:r>
            <a:rPr lang="en-US" sz="1200"/>
            <a:t>Stage IA</a:t>
          </a:r>
        </a:p>
      </dgm:t>
    </dgm:pt>
    <dgm:pt modelId="{7A4CFF28-77D4-4829-833D-C93B604735B5}" type="sibTrans" cxnId="{944A26B3-8C91-4944-80F6-20DA44E69AEC}">
      <dgm:prSet/>
      <dgm:spPr/>
      <dgm:t>
        <a:bodyPr/>
        <a:lstStyle/>
        <a:p>
          <a:endParaRPr lang="en-US" sz="1600"/>
        </a:p>
      </dgm:t>
    </dgm:pt>
    <dgm:pt modelId="{D095F4BE-361B-497B-ACCB-F17B4103DD2A}" type="parTrans" cxnId="{944A26B3-8C91-4944-80F6-20DA44E69AEC}">
      <dgm:prSet/>
      <dgm:spPr/>
      <dgm:t>
        <a:bodyPr/>
        <a:lstStyle/>
        <a:p>
          <a:endParaRPr lang="en-US" sz="1600"/>
        </a:p>
      </dgm:t>
    </dgm:pt>
    <dgm:pt modelId="{82E16692-7C31-4071-96D6-5BAB9959EBC0}" type="pres">
      <dgm:prSet presAssocID="{02F6A352-44FA-463B-939D-2BAE597A8F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B27486-A975-4717-9C9C-7502D8F44F89}" type="pres">
      <dgm:prSet presAssocID="{02F6A352-44FA-463B-939D-2BAE597A8F1B}" presName="hierFlow" presStyleCnt="0"/>
      <dgm:spPr/>
    </dgm:pt>
    <dgm:pt modelId="{F92B1DEA-7C4D-4A9D-A008-236EC0FC2E51}" type="pres">
      <dgm:prSet presAssocID="{02F6A352-44FA-463B-939D-2BAE597A8F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6052E72-E5FA-4908-9B9C-6A9ACA4C83CD}" type="pres">
      <dgm:prSet presAssocID="{304491E2-CBCA-407B-88A2-779A1F48B6FD}" presName="Name14" presStyleCnt="0"/>
      <dgm:spPr/>
    </dgm:pt>
    <dgm:pt modelId="{751E6F46-EFEA-4A5E-9505-EEF50EF95AA9}" type="pres">
      <dgm:prSet presAssocID="{304491E2-CBCA-407B-88A2-779A1F48B6F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E4E2A-5375-479B-98F8-E01FF18EF794}" type="pres">
      <dgm:prSet presAssocID="{304491E2-CBCA-407B-88A2-779A1F48B6FD}" presName="hierChild2" presStyleCnt="0"/>
      <dgm:spPr/>
    </dgm:pt>
    <dgm:pt modelId="{8CA7C06B-340E-497B-BBE1-20F55930BCB3}" type="pres">
      <dgm:prSet presAssocID="{160538F6-0A10-4542-A52B-F4E88007A49A}" presName="Name19" presStyleLbl="parChTrans1D2" presStyleIdx="0" presStyleCnt="1"/>
      <dgm:spPr/>
      <dgm:t>
        <a:bodyPr/>
        <a:lstStyle/>
        <a:p>
          <a:endParaRPr lang="en-US"/>
        </a:p>
      </dgm:t>
    </dgm:pt>
    <dgm:pt modelId="{9B7384EC-137D-467B-84FC-85F068580DDA}" type="pres">
      <dgm:prSet presAssocID="{26F58F3E-494C-4153-B08F-EC15E632F990}" presName="Name21" presStyleCnt="0"/>
      <dgm:spPr/>
    </dgm:pt>
    <dgm:pt modelId="{82C8185F-A902-4D60-A3E5-1FBFAD2C6C96}" type="pres">
      <dgm:prSet presAssocID="{26F58F3E-494C-4153-B08F-EC15E632F990}" presName="level2Shape" presStyleLbl="node2" presStyleIdx="0" presStyleCnt="1"/>
      <dgm:spPr/>
      <dgm:t>
        <a:bodyPr/>
        <a:lstStyle/>
        <a:p>
          <a:endParaRPr lang="en-US"/>
        </a:p>
      </dgm:t>
    </dgm:pt>
    <dgm:pt modelId="{8D03D904-D575-4AE8-BF46-BA9ECF7DF64E}" type="pres">
      <dgm:prSet presAssocID="{26F58F3E-494C-4153-B08F-EC15E632F990}" presName="hierChild3" presStyleCnt="0"/>
      <dgm:spPr/>
    </dgm:pt>
    <dgm:pt modelId="{949B3AE6-6C82-4A4F-8FE1-EA0C965367A9}" type="pres">
      <dgm:prSet presAssocID="{24A19CF2-AC56-4548-8DA4-2AC371DF33FA}" presName="Name19" presStyleLbl="parChTrans1D3" presStyleIdx="0" presStyleCnt="2"/>
      <dgm:spPr/>
      <dgm:t>
        <a:bodyPr/>
        <a:lstStyle/>
        <a:p>
          <a:endParaRPr lang="en-US"/>
        </a:p>
      </dgm:t>
    </dgm:pt>
    <dgm:pt modelId="{88F7935E-0A39-4AC9-B68B-06EF0C6B545E}" type="pres">
      <dgm:prSet presAssocID="{E08F7DEA-5D8A-458F-B656-5E1EEFB5A9D9}" presName="Name21" presStyleCnt="0"/>
      <dgm:spPr/>
    </dgm:pt>
    <dgm:pt modelId="{9364E698-3941-42A0-AD27-E86099127D80}" type="pres">
      <dgm:prSet presAssocID="{E08F7DEA-5D8A-458F-B656-5E1EEFB5A9D9}" presName="level2Shape" presStyleLbl="node3" presStyleIdx="0" presStyleCnt="2"/>
      <dgm:spPr/>
      <dgm:t>
        <a:bodyPr/>
        <a:lstStyle/>
        <a:p>
          <a:endParaRPr lang="en-US"/>
        </a:p>
      </dgm:t>
    </dgm:pt>
    <dgm:pt modelId="{ADA8A2BC-7DCE-4BFC-9C2F-41B5DB2A6E73}" type="pres">
      <dgm:prSet presAssocID="{E08F7DEA-5D8A-458F-B656-5E1EEFB5A9D9}" presName="hierChild3" presStyleCnt="0"/>
      <dgm:spPr/>
    </dgm:pt>
    <dgm:pt modelId="{4E33460B-661C-46F6-AAE4-89F1DE640503}" type="pres">
      <dgm:prSet presAssocID="{4E75BA7C-99FA-4EFB-BD8A-6DCEE8DA3764}" presName="Name19" presStyleLbl="parChTrans1D4" presStyleIdx="0" presStyleCnt="2"/>
      <dgm:spPr/>
      <dgm:t>
        <a:bodyPr/>
        <a:lstStyle/>
        <a:p>
          <a:endParaRPr lang="en-US"/>
        </a:p>
      </dgm:t>
    </dgm:pt>
    <dgm:pt modelId="{05CC732D-41A7-4C71-AAA3-0D4AE158A241}" type="pres">
      <dgm:prSet presAssocID="{3B6CA98F-0A25-4EE9-BB9F-27B95A471069}" presName="Name21" presStyleCnt="0"/>
      <dgm:spPr/>
    </dgm:pt>
    <dgm:pt modelId="{0732531C-8AA1-4308-A216-F6F26BC43BF1}" type="pres">
      <dgm:prSet presAssocID="{3B6CA98F-0A25-4EE9-BB9F-27B95A471069}" presName="level2Shape" presStyleLbl="node4" presStyleIdx="0" presStyleCnt="2"/>
      <dgm:spPr/>
      <dgm:t>
        <a:bodyPr/>
        <a:lstStyle/>
        <a:p>
          <a:endParaRPr lang="en-US"/>
        </a:p>
      </dgm:t>
    </dgm:pt>
    <dgm:pt modelId="{4F93186F-E3E6-4ACE-B573-8BEDA2570CFC}" type="pres">
      <dgm:prSet presAssocID="{3B6CA98F-0A25-4EE9-BB9F-27B95A471069}" presName="hierChild3" presStyleCnt="0"/>
      <dgm:spPr/>
    </dgm:pt>
    <dgm:pt modelId="{30686145-40E2-47CA-99A6-26D0CF8A1082}" type="pres">
      <dgm:prSet presAssocID="{ABFEF3B3-01E9-4841-8941-5AED41855B89}" presName="Name19" presStyleLbl="parChTrans1D3" presStyleIdx="1" presStyleCnt="2"/>
      <dgm:spPr/>
      <dgm:t>
        <a:bodyPr/>
        <a:lstStyle/>
        <a:p>
          <a:endParaRPr lang="en-US"/>
        </a:p>
      </dgm:t>
    </dgm:pt>
    <dgm:pt modelId="{65C56FDC-CCCE-49BB-8390-3480A93F622B}" type="pres">
      <dgm:prSet presAssocID="{7979927C-84B9-4DC2-9CEA-86295A4A5215}" presName="Name21" presStyleCnt="0"/>
      <dgm:spPr/>
    </dgm:pt>
    <dgm:pt modelId="{BE0037A4-9198-4366-BBB4-07E26A0F3610}" type="pres">
      <dgm:prSet presAssocID="{7979927C-84B9-4DC2-9CEA-86295A4A5215}" presName="level2Shape" presStyleLbl="node3" presStyleIdx="1" presStyleCnt="2"/>
      <dgm:spPr/>
      <dgm:t>
        <a:bodyPr/>
        <a:lstStyle/>
        <a:p>
          <a:endParaRPr lang="en-US"/>
        </a:p>
      </dgm:t>
    </dgm:pt>
    <dgm:pt modelId="{6FC29ED2-B662-41CB-9A3B-9A7E91EAAF42}" type="pres">
      <dgm:prSet presAssocID="{7979927C-84B9-4DC2-9CEA-86295A4A5215}" presName="hierChild3" presStyleCnt="0"/>
      <dgm:spPr/>
    </dgm:pt>
    <dgm:pt modelId="{A7FCCE5D-9210-4588-B95C-7C44F40A2091}" type="pres">
      <dgm:prSet presAssocID="{FD9382A9-DC57-4584-94BE-773002A908B4}" presName="Name19" presStyleLbl="parChTrans1D4" presStyleIdx="1" presStyleCnt="2"/>
      <dgm:spPr/>
      <dgm:t>
        <a:bodyPr/>
        <a:lstStyle/>
        <a:p>
          <a:endParaRPr lang="en-US"/>
        </a:p>
      </dgm:t>
    </dgm:pt>
    <dgm:pt modelId="{6C6C13FD-59A3-4D86-B319-94C278E398EB}" type="pres">
      <dgm:prSet presAssocID="{D933BDAB-1780-4CC5-9F6A-89EFCE74B421}" presName="Name21" presStyleCnt="0"/>
      <dgm:spPr/>
    </dgm:pt>
    <dgm:pt modelId="{55EEF044-1F91-4DFC-AA61-BF7F8C7C1571}" type="pres">
      <dgm:prSet presAssocID="{D933BDAB-1780-4CC5-9F6A-89EFCE74B421}" presName="level2Shape" presStyleLbl="node4" presStyleIdx="1" presStyleCnt="2"/>
      <dgm:spPr/>
      <dgm:t>
        <a:bodyPr/>
        <a:lstStyle/>
        <a:p>
          <a:endParaRPr lang="en-US"/>
        </a:p>
      </dgm:t>
    </dgm:pt>
    <dgm:pt modelId="{B3A0079A-7DF9-438C-ABEA-E9B4A11FC519}" type="pres">
      <dgm:prSet presAssocID="{D933BDAB-1780-4CC5-9F6A-89EFCE74B421}" presName="hierChild3" presStyleCnt="0"/>
      <dgm:spPr/>
    </dgm:pt>
    <dgm:pt modelId="{2EE8327F-5ABB-435E-871E-5F91D3ACB5D5}" type="pres">
      <dgm:prSet presAssocID="{02F6A352-44FA-463B-939D-2BAE597A8F1B}" presName="bgShapesFlow" presStyleCnt="0"/>
      <dgm:spPr/>
    </dgm:pt>
  </dgm:ptLst>
  <dgm:cxnLst>
    <dgm:cxn modelId="{34BEB88C-A4C6-4224-B824-18E7441A0087}" type="presOf" srcId="{4E75BA7C-99FA-4EFB-BD8A-6DCEE8DA3764}" destId="{4E33460B-661C-46F6-AAE4-89F1DE640503}" srcOrd="0" destOrd="0" presId="urn:microsoft.com/office/officeart/2005/8/layout/hierarchy6"/>
    <dgm:cxn modelId="{C566AEA1-3952-496C-915A-A06C3EF024FA}" type="presOf" srcId="{304491E2-CBCA-407B-88A2-779A1F48B6FD}" destId="{751E6F46-EFEA-4A5E-9505-EEF50EF95AA9}" srcOrd="0" destOrd="0" presId="urn:microsoft.com/office/officeart/2005/8/layout/hierarchy6"/>
    <dgm:cxn modelId="{1EEC21EF-A3F9-443F-8369-D7EA3E52218F}" type="presOf" srcId="{26F58F3E-494C-4153-B08F-EC15E632F990}" destId="{82C8185F-A902-4D60-A3E5-1FBFAD2C6C96}" srcOrd="0" destOrd="0" presId="urn:microsoft.com/office/officeart/2005/8/layout/hierarchy6"/>
    <dgm:cxn modelId="{1E14745A-AC6B-4DF6-93B8-18C4FAA1BC2F}" type="presOf" srcId="{24A19CF2-AC56-4548-8DA4-2AC371DF33FA}" destId="{949B3AE6-6C82-4A4F-8FE1-EA0C965367A9}" srcOrd="0" destOrd="0" presId="urn:microsoft.com/office/officeart/2005/8/layout/hierarchy6"/>
    <dgm:cxn modelId="{38BAC13A-4F75-4E1B-8FBE-AE67F71E111C}" srcId="{26F58F3E-494C-4153-B08F-EC15E632F990}" destId="{7979927C-84B9-4DC2-9CEA-86295A4A5215}" srcOrd="1" destOrd="0" parTransId="{ABFEF3B3-01E9-4841-8941-5AED41855B89}" sibTransId="{C39C0F3B-087A-42EB-B0C1-2E2D26B7FA85}"/>
    <dgm:cxn modelId="{AF80C80F-28EE-4F3F-9873-9D387547A767}" srcId="{E08F7DEA-5D8A-458F-B656-5E1EEFB5A9D9}" destId="{3B6CA98F-0A25-4EE9-BB9F-27B95A471069}" srcOrd="0" destOrd="0" parTransId="{4E75BA7C-99FA-4EFB-BD8A-6DCEE8DA3764}" sibTransId="{76CBF7FD-0917-409B-BCED-6DED4658AF67}"/>
    <dgm:cxn modelId="{944A26B3-8C91-4944-80F6-20DA44E69AEC}" srcId="{02F6A352-44FA-463B-939D-2BAE597A8F1B}" destId="{304491E2-CBCA-407B-88A2-779A1F48B6FD}" srcOrd="0" destOrd="0" parTransId="{D095F4BE-361B-497B-ACCB-F17B4103DD2A}" sibTransId="{7A4CFF28-77D4-4829-833D-C93B604735B5}"/>
    <dgm:cxn modelId="{9157ED27-1E6F-441C-B0DD-3A8AB81A51B1}" type="presOf" srcId="{3B6CA98F-0A25-4EE9-BB9F-27B95A471069}" destId="{0732531C-8AA1-4308-A216-F6F26BC43BF1}" srcOrd="0" destOrd="0" presId="urn:microsoft.com/office/officeart/2005/8/layout/hierarchy6"/>
    <dgm:cxn modelId="{CDAD6191-297C-4843-BD88-C5E55645C7BA}" type="presOf" srcId="{ABFEF3B3-01E9-4841-8941-5AED41855B89}" destId="{30686145-40E2-47CA-99A6-26D0CF8A1082}" srcOrd="0" destOrd="0" presId="urn:microsoft.com/office/officeart/2005/8/layout/hierarchy6"/>
    <dgm:cxn modelId="{AD9B5D6E-3320-4A8C-858C-5F99E8D3016D}" srcId="{26F58F3E-494C-4153-B08F-EC15E632F990}" destId="{E08F7DEA-5D8A-458F-B656-5E1EEFB5A9D9}" srcOrd="0" destOrd="0" parTransId="{24A19CF2-AC56-4548-8DA4-2AC371DF33FA}" sibTransId="{BCCAD9D6-E51B-43C6-B15D-73EAF5CD6D01}"/>
    <dgm:cxn modelId="{9FF79B30-8473-4A30-8E4B-54A5AA0E567A}" type="presOf" srcId="{160538F6-0A10-4542-A52B-F4E88007A49A}" destId="{8CA7C06B-340E-497B-BBE1-20F55930BCB3}" srcOrd="0" destOrd="0" presId="urn:microsoft.com/office/officeart/2005/8/layout/hierarchy6"/>
    <dgm:cxn modelId="{23389F2D-C9E4-4E29-B443-62AFC0CFE498}" type="presOf" srcId="{E08F7DEA-5D8A-458F-B656-5E1EEFB5A9D9}" destId="{9364E698-3941-42A0-AD27-E86099127D80}" srcOrd="0" destOrd="0" presId="urn:microsoft.com/office/officeart/2005/8/layout/hierarchy6"/>
    <dgm:cxn modelId="{70A3E16F-95BC-43CB-ABB8-C1A65A014A3B}" type="presOf" srcId="{02F6A352-44FA-463B-939D-2BAE597A8F1B}" destId="{82E16692-7C31-4071-96D6-5BAB9959EBC0}" srcOrd="0" destOrd="0" presId="urn:microsoft.com/office/officeart/2005/8/layout/hierarchy6"/>
    <dgm:cxn modelId="{DF9258E9-E405-4271-BEC6-D0D617BC67D4}" type="presOf" srcId="{7979927C-84B9-4DC2-9CEA-86295A4A5215}" destId="{BE0037A4-9198-4366-BBB4-07E26A0F3610}" srcOrd="0" destOrd="0" presId="urn:microsoft.com/office/officeart/2005/8/layout/hierarchy6"/>
    <dgm:cxn modelId="{A7043831-C5D3-40C9-A1C9-18AEB8A988FE}" srcId="{7979927C-84B9-4DC2-9CEA-86295A4A5215}" destId="{D933BDAB-1780-4CC5-9F6A-89EFCE74B421}" srcOrd="0" destOrd="0" parTransId="{FD9382A9-DC57-4584-94BE-773002A908B4}" sibTransId="{684B7004-A6AF-45C0-BC14-034C8F652997}"/>
    <dgm:cxn modelId="{75911866-83DD-47C4-9EEA-3B6598EBEC56}" type="presOf" srcId="{FD9382A9-DC57-4584-94BE-773002A908B4}" destId="{A7FCCE5D-9210-4588-B95C-7C44F40A2091}" srcOrd="0" destOrd="0" presId="urn:microsoft.com/office/officeart/2005/8/layout/hierarchy6"/>
    <dgm:cxn modelId="{C7DA7D9A-297A-4A20-9BAB-6B97E98C2A4A}" type="presOf" srcId="{D933BDAB-1780-4CC5-9F6A-89EFCE74B421}" destId="{55EEF044-1F91-4DFC-AA61-BF7F8C7C1571}" srcOrd="0" destOrd="0" presId="urn:microsoft.com/office/officeart/2005/8/layout/hierarchy6"/>
    <dgm:cxn modelId="{813B2077-F669-42CE-9BC5-D3AFD93BBE0C}" srcId="{304491E2-CBCA-407B-88A2-779A1F48B6FD}" destId="{26F58F3E-494C-4153-B08F-EC15E632F990}" srcOrd="0" destOrd="0" parTransId="{160538F6-0A10-4542-A52B-F4E88007A49A}" sibTransId="{6A39D154-5987-492F-B6B1-DBA8B723EA6F}"/>
    <dgm:cxn modelId="{2DAB2128-00D1-4A04-93D5-90809E9605A1}" type="presParOf" srcId="{82E16692-7C31-4071-96D6-5BAB9959EBC0}" destId="{3CB27486-A975-4717-9C9C-7502D8F44F89}" srcOrd="0" destOrd="0" presId="urn:microsoft.com/office/officeart/2005/8/layout/hierarchy6"/>
    <dgm:cxn modelId="{BF707A08-79A6-43BF-90BE-B8164D4C9865}" type="presParOf" srcId="{3CB27486-A975-4717-9C9C-7502D8F44F89}" destId="{F92B1DEA-7C4D-4A9D-A008-236EC0FC2E51}" srcOrd="0" destOrd="0" presId="urn:microsoft.com/office/officeart/2005/8/layout/hierarchy6"/>
    <dgm:cxn modelId="{D13458F5-8B12-4B92-A71A-29B9F06FEAA2}" type="presParOf" srcId="{F92B1DEA-7C4D-4A9D-A008-236EC0FC2E51}" destId="{B6052E72-E5FA-4908-9B9C-6A9ACA4C83CD}" srcOrd="0" destOrd="0" presId="urn:microsoft.com/office/officeart/2005/8/layout/hierarchy6"/>
    <dgm:cxn modelId="{B65D743D-0CD9-4E18-B70A-CBDAC6EED558}" type="presParOf" srcId="{B6052E72-E5FA-4908-9B9C-6A9ACA4C83CD}" destId="{751E6F46-EFEA-4A5E-9505-EEF50EF95AA9}" srcOrd="0" destOrd="0" presId="urn:microsoft.com/office/officeart/2005/8/layout/hierarchy6"/>
    <dgm:cxn modelId="{B99DDE20-EDD4-47C4-BBEC-0EE03FA811CB}" type="presParOf" srcId="{B6052E72-E5FA-4908-9B9C-6A9ACA4C83CD}" destId="{3B7E4E2A-5375-479B-98F8-E01FF18EF794}" srcOrd="1" destOrd="0" presId="urn:microsoft.com/office/officeart/2005/8/layout/hierarchy6"/>
    <dgm:cxn modelId="{C0F55F55-D178-4406-8B57-C3F95CDDDCC6}" type="presParOf" srcId="{3B7E4E2A-5375-479B-98F8-E01FF18EF794}" destId="{8CA7C06B-340E-497B-BBE1-20F55930BCB3}" srcOrd="0" destOrd="0" presId="urn:microsoft.com/office/officeart/2005/8/layout/hierarchy6"/>
    <dgm:cxn modelId="{24BCD4C3-B309-47F4-85AB-4757FB1946A2}" type="presParOf" srcId="{3B7E4E2A-5375-479B-98F8-E01FF18EF794}" destId="{9B7384EC-137D-467B-84FC-85F068580DDA}" srcOrd="1" destOrd="0" presId="urn:microsoft.com/office/officeart/2005/8/layout/hierarchy6"/>
    <dgm:cxn modelId="{8032E2EA-581D-48DC-993D-00C61A66DE1D}" type="presParOf" srcId="{9B7384EC-137D-467B-84FC-85F068580DDA}" destId="{82C8185F-A902-4D60-A3E5-1FBFAD2C6C96}" srcOrd="0" destOrd="0" presId="urn:microsoft.com/office/officeart/2005/8/layout/hierarchy6"/>
    <dgm:cxn modelId="{4DE42A20-D7AE-4880-834F-0CBA585B3470}" type="presParOf" srcId="{9B7384EC-137D-467B-84FC-85F068580DDA}" destId="{8D03D904-D575-4AE8-BF46-BA9ECF7DF64E}" srcOrd="1" destOrd="0" presId="urn:microsoft.com/office/officeart/2005/8/layout/hierarchy6"/>
    <dgm:cxn modelId="{2D698804-EB17-4335-9862-F955A617C1FF}" type="presParOf" srcId="{8D03D904-D575-4AE8-BF46-BA9ECF7DF64E}" destId="{949B3AE6-6C82-4A4F-8FE1-EA0C965367A9}" srcOrd="0" destOrd="0" presId="urn:microsoft.com/office/officeart/2005/8/layout/hierarchy6"/>
    <dgm:cxn modelId="{826C966B-00CA-442F-BCDB-A12AC8A4E103}" type="presParOf" srcId="{8D03D904-D575-4AE8-BF46-BA9ECF7DF64E}" destId="{88F7935E-0A39-4AC9-B68B-06EF0C6B545E}" srcOrd="1" destOrd="0" presId="urn:microsoft.com/office/officeart/2005/8/layout/hierarchy6"/>
    <dgm:cxn modelId="{BA5AC5A3-E9E3-4746-A7DC-E38DF715DF47}" type="presParOf" srcId="{88F7935E-0A39-4AC9-B68B-06EF0C6B545E}" destId="{9364E698-3941-42A0-AD27-E86099127D80}" srcOrd="0" destOrd="0" presId="urn:microsoft.com/office/officeart/2005/8/layout/hierarchy6"/>
    <dgm:cxn modelId="{AEAF76CE-E602-4723-840E-D96DF1F4C202}" type="presParOf" srcId="{88F7935E-0A39-4AC9-B68B-06EF0C6B545E}" destId="{ADA8A2BC-7DCE-4BFC-9C2F-41B5DB2A6E73}" srcOrd="1" destOrd="0" presId="urn:microsoft.com/office/officeart/2005/8/layout/hierarchy6"/>
    <dgm:cxn modelId="{A2F0B16A-F2FD-4960-B76C-51E2B6E088F2}" type="presParOf" srcId="{ADA8A2BC-7DCE-4BFC-9C2F-41B5DB2A6E73}" destId="{4E33460B-661C-46F6-AAE4-89F1DE640503}" srcOrd="0" destOrd="0" presId="urn:microsoft.com/office/officeart/2005/8/layout/hierarchy6"/>
    <dgm:cxn modelId="{302CC5ED-6077-4847-BD54-5D6EBCF1AD11}" type="presParOf" srcId="{ADA8A2BC-7DCE-4BFC-9C2F-41B5DB2A6E73}" destId="{05CC732D-41A7-4C71-AAA3-0D4AE158A241}" srcOrd="1" destOrd="0" presId="urn:microsoft.com/office/officeart/2005/8/layout/hierarchy6"/>
    <dgm:cxn modelId="{5E08D975-272C-4596-AD90-9FBDB6F50FF4}" type="presParOf" srcId="{05CC732D-41A7-4C71-AAA3-0D4AE158A241}" destId="{0732531C-8AA1-4308-A216-F6F26BC43BF1}" srcOrd="0" destOrd="0" presId="urn:microsoft.com/office/officeart/2005/8/layout/hierarchy6"/>
    <dgm:cxn modelId="{AC4BF9A0-070A-4867-9B6E-09174DB9241F}" type="presParOf" srcId="{05CC732D-41A7-4C71-AAA3-0D4AE158A241}" destId="{4F93186F-E3E6-4ACE-B573-8BEDA2570CFC}" srcOrd="1" destOrd="0" presId="urn:microsoft.com/office/officeart/2005/8/layout/hierarchy6"/>
    <dgm:cxn modelId="{46D9E53E-DFDF-4BCF-B05F-986A5A98856B}" type="presParOf" srcId="{8D03D904-D575-4AE8-BF46-BA9ECF7DF64E}" destId="{30686145-40E2-47CA-99A6-26D0CF8A1082}" srcOrd="2" destOrd="0" presId="urn:microsoft.com/office/officeart/2005/8/layout/hierarchy6"/>
    <dgm:cxn modelId="{1E9228EC-7886-4A4C-A5D4-9B378EEA619E}" type="presParOf" srcId="{8D03D904-D575-4AE8-BF46-BA9ECF7DF64E}" destId="{65C56FDC-CCCE-49BB-8390-3480A93F622B}" srcOrd="3" destOrd="0" presId="urn:microsoft.com/office/officeart/2005/8/layout/hierarchy6"/>
    <dgm:cxn modelId="{7BB22E38-4083-4E5E-B8AE-DE12186AD1D1}" type="presParOf" srcId="{65C56FDC-CCCE-49BB-8390-3480A93F622B}" destId="{BE0037A4-9198-4366-BBB4-07E26A0F3610}" srcOrd="0" destOrd="0" presId="urn:microsoft.com/office/officeart/2005/8/layout/hierarchy6"/>
    <dgm:cxn modelId="{46C63E62-23CF-4CE6-B428-A827E3B045F4}" type="presParOf" srcId="{65C56FDC-CCCE-49BB-8390-3480A93F622B}" destId="{6FC29ED2-B662-41CB-9A3B-9A7E91EAAF42}" srcOrd="1" destOrd="0" presId="urn:microsoft.com/office/officeart/2005/8/layout/hierarchy6"/>
    <dgm:cxn modelId="{1FEB1EB1-2CDB-473A-A635-0F4AAD88BB66}" type="presParOf" srcId="{6FC29ED2-B662-41CB-9A3B-9A7E91EAAF42}" destId="{A7FCCE5D-9210-4588-B95C-7C44F40A2091}" srcOrd="0" destOrd="0" presId="urn:microsoft.com/office/officeart/2005/8/layout/hierarchy6"/>
    <dgm:cxn modelId="{DC360DF5-B2CE-4AB6-BA4E-4362048DD06F}" type="presParOf" srcId="{6FC29ED2-B662-41CB-9A3B-9A7E91EAAF42}" destId="{6C6C13FD-59A3-4D86-B319-94C278E398EB}" srcOrd="1" destOrd="0" presId="urn:microsoft.com/office/officeart/2005/8/layout/hierarchy6"/>
    <dgm:cxn modelId="{D24090FC-E644-4AB5-99FF-321D420E7A9F}" type="presParOf" srcId="{6C6C13FD-59A3-4D86-B319-94C278E398EB}" destId="{55EEF044-1F91-4DFC-AA61-BF7F8C7C1571}" srcOrd="0" destOrd="0" presId="urn:microsoft.com/office/officeart/2005/8/layout/hierarchy6"/>
    <dgm:cxn modelId="{B6478CDD-CD51-4310-B4A2-039699C695E2}" type="presParOf" srcId="{6C6C13FD-59A3-4D86-B319-94C278E398EB}" destId="{B3A0079A-7DF9-438C-ABEA-E9B4A11FC519}" srcOrd="1" destOrd="0" presId="urn:microsoft.com/office/officeart/2005/8/layout/hierarchy6"/>
    <dgm:cxn modelId="{57608D95-3B96-4B94-AAA6-3B65DA05F9E9}" type="presParOf" srcId="{82E16692-7C31-4071-96D6-5BAB9959EBC0}" destId="{2EE8327F-5ABB-435E-871E-5F91D3ACB5D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6A352-44FA-463B-939D-2BAE597A8F1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4491E2-CBCA-407B-88A2-779A1F48B6FD}">
      <dgm:prSet phldrT="[Text]" custT="1"/>
      <dgm:spPr/>
      <dgm:t>
        <a:bodyPr/>
        <a:lstStyle/>
        <a:p>
          <a:r>
            <a:rPr lang="en-US" sz="1100"/>
            <a:t>Stage IB, Stage II</a:t>
          </a:r>
        </a:p>
      </dgm:t>
    </dgm:pt>
    <dgm:pt modelId="{D095F4BE-361B-497B-ACCB-F17B4103DD2A}" type="parTrans" cxnId="{944A26B3-8C91-4944-80F6-20DA44E69AEC}">
      <dgm:prSet/>
      <dgm:spPr/>
      <dgm:t>
        <a:bodyPr/>
        <a:lstStyle/>
        <a:p>
          <a:endParaRPr lang="en-US" sz="2400"/>
        </a:p>
      </dgm:t>
    </dgm:pt>
    <dgm:pt modelId="{7A4CFF28-77D4-4829-833D-C93B604735B5}" type="sibTrans" cxnId="{944A26B3-8C91-4944-80F6-20DA44E69AEC}">
      <dgm:prSet/>
      <dgm:spPr/>
      <dgm:t>
        <a:bodyPr/>
        <a:lstStyle/>
        <a:p>
          <a:endParaRPr lang="en-US" sz="2400"/>
        </a:p>
      </dgm:t>
    </dgm:pt>
    <dgm:pt modelId="{26F58F3E-494C-4153-B08F-EC15E632F990}">
      <dgm:prSet phldrT="[Text]" custT="1"/>
      <dgm:spPr/>
      <dgm:t>
        <a:bodyPr/>
        <a:lstStyle/>
        <a:p>
          <a:r>
            <a:rPr lang="en-US" sz="1100"/>
            <a:t>(-) mediastinal nodes</a:t>
          </a:r>
        </a:p>
      </dgm:t>
    </dgm:pt>
    <dgm:pt modelId="{160538F6-0A10-4542-A52B-F4E88007A49A}" type="parTrans" cxnId="{813B2077-F669-42CE-9BC5-D3AFD93BBE0C}">
      <dgm:prSet/>
      <dgm:spPr/>
      <dgm:t>
        <a:bodyPr/>
        <a:lstStyle/>
        <a:p>
          <a:endParaRPr lang="en-US" sz="2400"/>
        </a:p>
      </dgm:t>
    </dgm:pt>
    <dgm:pt modelId="{6A39D154-5987-492F-B6B1-DBA8B723EA6F}" type="sibTrans" cxnId="{813B2077-F669-42CE-9BC5-D3AFD93BBE0C}">
      <dgm:prSet/>
      <dgm:spPr/>
      <dgm:t>
        <a:bodyPr/>
        <a:lstStyle/>
        <a:p>
          <a:endParaRPr lang="en-US" sz="2400"/>
        </a:p>
      </dgm:t>
    </dgm:pt>
    <dgm:pt modelId="{E08F7DEA-5D8A-458F-B656-5E1EEFB5A9D9}">
      <dgm:prSet phldrT="[Text]" custT="1"/>
      <dgm:spPr/>
      <dgm:t>
        <a:bodyPr/>
        <a:lstStyle/>
        <a:p>
          <a:r>
            <a:rPr lang="en-US" sz="1100"/>
            <a:t>Operable</a:t>
          </a:r>
        </a:p>
      </dgm:t>
    </dgm:pt>
    <dgm:pt modelId="{24A19CF2-AC56-4548-8DA4-2AC371DF33FA}" type="parTrans" cxnId="{AD9B5D6E-3320-4A8C-858C-5F99E8D3016D}">
      <dgm:prSet/>
      <dgm:spPr/>
      <dgm:t>
        <a:bodyPr/>
        <a:lstStyle/>
        <a:p>
          <a:endParaRPr lang="en-US" sz="2400"/>
        </a:p>
      </dgm:t>
    </dgm:pt>
    <dgm:pt modelId="{BCCAD9D6-E51B-43C6-B15D-73EAF5CD6D01}" type="sibTrans" cxnId="{AD9B5D6E-3320-4A8C-858C-5F99E8D3016D}">
      <dgm:prSet/>
      <dgm:spPr/>
      <dgm:t>
        <a:bodyPr/>
        <a:lstStyle/>
        <a:p>
          <a:endParaRPr lang="en-US" sz="2400"/>
        </a:p>
      </dgm:t>
    </dgm:pt>
    <dgm:pt modelId="{7979927C-84B9-4DC2-9CEA-86295A4A5215}">
      <dgm:prSet phldrT="[Text]" custT="1"/>
      <dgm:spPr/>
      <dgm:t>
        <a:bodyPr/>
        <a:lstStyle/>
        <a:p>
          <a:r>
            <a:rPr lang="en-US" sz="1100"/>
            <a:t>Inoperable</a:t>
          </a:r>
        </a:p>
      </dgm:t>
    </dgm:pt>
    <dgm:pt modelId="{ABFEF3B3-01E9-4841-8941-5AED41855B89}" type="parTrans" cxnId="{38BAC13A-4F75-4E1B-8FBE-AE67F71E111C}">
      <dgm:prSet/>
      <dgm:spPr/>
      <dgm:t>
        <a:bodyPr/>
        <a:lstStyle/>
        <a:p>
          <a:endParaRPr lang="en-US" sz="2400"/>
        </a:p>
      </dgm:t>
    </dgm:pt>
    <dgm:pt modelId="{C39C0F3B-087A-42EB-B0C1-2E2D26B7FA85}" type="sibTrans" cxnId="{38BAC13A-4F75-4E1B-8FBE-AE67F71E111C}">
      <dgm:prSet/>
      <dgm:spPr/>
      <dgm:t>
        <a:bodyPr/>
        <a:lstStyle/>
        <a:p>
          <a:endParaRPr lang="en-US" sz="2400"/>
        </a:p>
      </dgm:t>
    </dgm:pt>
    <dgm:pt modelId="{3B6CA98F-0A25-4EE9-BB9F-27B95A47106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100"/>
            <a:t>Surgical Resection</a:t>
          </a:r>
        </a:p>
      </dgm:t>
    </dgm:pt>
    <dgm:pt modelId="{76CBF7FD-0917-409B-BCED-6DED4658AF67}" type="sibTrans" cxnId="{AF80C80F-28EE-4F3F-9873-9D387547A767}">
      <dgm:prSet/>
      <dgm:spPr/>
      <dgm:t>
        <a:bodyPr/>
        <a:lstStyle/>
        <a:p>
          <a:endParaRPr lang="en-US" sz="2400"/>
        </a:p>
      </dgm:t>
    </dgm:pt>
    <dgm:pt modelId="{4E75BA7C-99FA-4EFB-BD8A-6DCEE8DA3764}" type="parTrans" cxnId="{AF80C80F-28EE-4F3F-9873-9D387547A767}">
      <dgm:prSet/>
      <dgm:spPr/>
      <dgm:t>
        <a:bodyPr/>
        <a:lstStyle/>
        <a:p>
          <a:endParaRPr lang="en-US" sz="2400"/>
        </a:p>
      </dgm:t>
    </dgm:pt>
    <dgm:pt modelId="{D933BDAB-1780-4CC5-9F6A-89EFCE74B421}">
      <dgm:prSet phldrT="[Text]" custT="1"/>
      <dgm:spPr>
        <a:solidFill>
          <a:srgbClr val="00A9CE"/>
        </a:solidFill>
      </dgm:spPr>
      <dgm:t>
        <a:bodyPr/>
        <a:lstStyle/>
        <a:p>
          <a:r>
            <a:rPr lang="en-US" sz="1100"/>
            <a:t>N0</a:t>
          </a:r>
        </a:p>
        <a:p>
          <a:r>
            <a:rPr lang="en-US" sz="1100"/>
            <a:t>Definitive RT (SBRT)</a:t>
          </a:r>
        </a:p>
      </dgm:t>
    </dgm:pt>
    <dgm:pt modelId="{FD9382A9-DC57-4584-94BE-773002A908B4}" type="parTrans" cxnId="{A7043831-C5D3-40C9-A1C9-18AEB8A988FE}">
      <dgm:prSet/>
      <dgm:spPr/>
      <dgm:t>
        <a:bodyPr/>
        <a:lstStyle/>
        <a:p>
          <a:endParaRPr lang="en-US" sz="2400"/>
        </a:p>
      </dgm:t>
    </dgm:pt>
    <dgm:pt modelId="{684B7004-A6AF-45C0-BC14-034C8F652997}" type="sibTrans" cxnId="{A7043831-C5D3-40C9-A1C9-18AEB8A988FE}">
      <dgm:prSet/>
      <dgm:spPr/>
      <dgm:t>
        <a:bodyPr/>
        <a:lstStyle/>
        <a:p>
          <a:endParaRPr lang="en-US" sz="2400"/>
        </a:p>
      </dgm:t>
    </dgm:pt>
    <dgm:pt modelId="{E8F99270-12B4-4446-A375-BDD65FA2028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100"/>
            <a:t>N1</a:t>
          </a:r>
        </a:p>
        <a:p>
          <a:r>
            <a:rPr lang="en-US" sz="1100"/>
            <a:t>Definitive Chemoradiation</a:t>
          </a:r>
        </a:p>
      </dgm:t>
    </dgm:pt>
    <dgm:pt modelId="{1E68545F-9EF3-434D-A7B3-8F1D48942B94}" type="parTrans" cxnId="{3D63DECD-F8CC-40C1-9D51-3B7AC0F21141}">
      <dgm:prSet/>
      <dgm:spPr/>
      <dgm:t>
        <a:bodyPr/>
        <a:lstStyle/>
        <a:p>
          <a:endParaRPr lang="en-US" sz="2400"/>
        </a:p>
      </dgm:t>
    </dgm:pt>
    <dgm:pt modelId="{4A48A935-FA04-4589-BBF2-36600C51BD7B}" type="sibTrans" cxnId="{3D63DECD-F8CC-40C1-9D51-3B7AC0F21141}">
      <dgm:prSet/>
      <dgm:spPr/>
      <dgm:t>
        <a:bodyPr/>
        <a:lstStyle/>
        <a:p>
          <a:endParaRPr lang="en-US" sz="2400"/>
        </a:p>
      </dgm:t>
    </dgm:pt>
    <dgm:pt modelId="{A5A88C73-3731-4A7B-A4CD-100206EA7AEC}">
      <dgm:prSet phldrT="[Text]" custT="1"/>
      <dgm:spPr>
        <a:solidFill>
          <a:srgbClr val="00ADD0"/>
        </a:solidFill>
      </dgm:spPr>
      <dgm:t>
        <a:bodyPr/>
        <a:lstStyle/>
        <a:p>
          <a:r>
            <a:rPr lang="en-US" sz="1100"/>
            <a:t>Consider Adjuvant Chemo (Category 2B)</a:t>
          </a:r>
        </a:p>
        <a:p>
          <a:r>
            <a:rPr lang="en-US" sz="1100"/>
            <a:t>High Risk </a:t>
          </a:r>
          <a:r>
            <a:rPr lang="en-US" sz="1100" err="1"/>
            <a:t>Ib</a:t>
          </a:r>
          <a:r>
            <a:rPr lang="en-US" sz="1100"/>
            <a:t>-IIb </a:t>
          </a:r>
        </a:p>
      </dgm:t>
    </dgm:pt>
    <dgm:pt modelId="{B6DF166B-B8B5-45E6-9AA8-334EDCE2C473}" type="parTrans" cxnId="{7AFBA9DB-B232-4331-BDB3-4E85AFB3E37E}">
      <dgm:prSet/>
      <dgm:spPr/>
      <dgm:t>
        <a:bodyPr/>
        <a:lstStyle/>
        <a:p>
          <a:endParaRPr lang="en-US" sz="2400"/>
        </a:p>
      </dgm:t>
    </dgm:pt>
    <dgm:pt modelId="{163DFBDA-EEE7-4493-9AD7-075888970372}" type="sibTrans" cxnId="{7AFBA9DB-B232-4331-BDB3-4E85AFB3E37E}">
      <dgm:prSet/>
      <dgm:spPr/>
      <dgm:t>
        <a:bodyPr/>
        <a:lstStyle/>
        <a:p>
          <a:endParaRPr lang="en-US" sz="2400"/>
        </a:p>
      </dgm:t>
    </dgm:pt>
    <dgm:pt modelId="{82E16692-7C31-4071-96D6-5BAB9959EBC0}" type="pres">
      <dgm:prSet presAssocID="{02F6A352-44FA-463B-939D-2BAE597A8F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B27486-A975-4717-9C9C-7502D8F44F89}" type="pres">
      <dgm:prSet presAssocID="{02F6A352-44FA-463B-939D-2BAE597A8F1B}" presName="hierFlow" presStyleCnt="0"/>
      <dgm:spPr/>
    </dgm:pt>
    <dgm:pt modelId="{F92B1DEA-7C4D-4A9D-A008-236EC0FC2E51}" type="pres">
      <dgm:prSet presAssocID="{02F6A352-44FA-463B-939D-2BAE597A8F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6052E72-E5FA-4908-9B9C-6A9ACA4C83CD}" type="pres">
      <dgm:prSet presAssocID="{304491E2-CBCA-407B-88A2-779A1F48B6FD}" presName="Name14" presStyleCnt="0"/>
      <dgm:spPr/>
    </dgm:pt>
    <dgm:pt modelId="{751E6F46-EFEA-4A5E-9505-EEF50EF95AA9}" type="pres">
      <dgm:prSet presAssocID="{304491E2-CBCA-407B-88A2-779A1F48B6FD}" presName="level1Shape" presStyleLbl="node0" presStyleIdx="0" presStyleCnt="1" custScaleX="14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E4E2A-5375-479B-98F8-E01FF18EF794}" type="pres">
      <dgm:prSet presAssocID="{304491E2-CBCA-407B-88A2-779A1F48B6FD}" presName="hierChild2" presStyleCnt="0"/>
      <dgm:spPr/>
    </dgm:pt>
    <dgm:pt modelId="{8CA7C06B-340E-497B-BBE1-20F55930BCB3}" type="pres">
      <dgm:prSet presAssocID="{160538F6-0A10-4542-A52B-F4E88007A49A}" presName="Name19" presStyleLbl="parChTrans1D2" presStyleIdx="0" presStyleCnt="1"/>
      <dgm:spPr/>
      <dgm:t>
        <a:bodyPr/>
        <a:lstStyle/>
        <a:p>
          <a:endParaRPr lang="en-US"/>
        </a:p>
      </dgm:t>
    </dgm:pt>
    <dgm:pt modelId="{9B7384EC-137D-467B-84FC-85F068580DDA}" type="pres">
      <dgm:prSet presAssocID="{26F58F3E-494C-4153-B08F-EC15E632F990}" presName="Name21" presStyleCnt="0"/>
      <dgm:spPr/>
    </dgm:pt>
    <dgm:pt modelId="{82C8185F-A902-4D60-A3E5-1FBFAD2C6C96}" type="pres">
      <dgm:prSet presAssocID="{26F58F3E-494C-4153-B08F-EC15E632F990}" presName="level2Shape" presStyleLbl="node2" presStyleIdx="0" presStyleCnt="1"/>
      <dgm:spPr/>
      <dgm:t>
        <a:bodyPr/>
        <a:lstStyle/>
        <a:p>
          <a:endParaRPr lang="en-US"/>
        </a:p>
      </dgm:t>
    </dgm:pt>
    <dgm:pt modelId="{8D03D904-D575-4AE8-BF46-BA9ECF7DF64E}" type="pres">
      <dgm:prSet presAssocID="{26F58F3E-494C-4153-B08F-EC15E632F990}" presName="hierChild3" presStyleCnt="0"/>
      <dgm:spPr/>
    </dgm:pt>
    <dgm:pt modelId="{949B3AE6-6C82-4A4F-8FE1-EA0C965367A9}" type="pres">
      <dgm:prSet presAssocID="{24A19CF2-AC56-4548-8DA4-2AC371DF33FA}" presName="Name19" presStyleLbl="parChTrans1D3" presStyleIdx="0" presStyleCnt="2"/>
      <dgm:spPr/>
      <dgm:t>
        <a:bodyPr/>
        <a:lstStyle/>
        <a:p>
          <a:endParaRPr lang="en-US"/>
        </a:p>
      </dgm:t>
    </dgm:pt>
    <dgm:pt modelId="{88F7935E-0A39-4AC9-B68B-06EF0C6B545E}" type="pres">
      <dgm:prSet presAssocID="{E08F7DEA-5D8A-458F-B656-5E1EEFB5A9D9}" presName="Name21" presStyleCnt="0"/>
      <dgm:spPr/>
    </dgm:pt>
    <dgm:pt modelId="{9364E698-3941-42A0-AD27-E86099127D80}" type="pres">
      <dgm:prSet presAssocID="{E08F7DEA-5D8A-458F-B656-5E1EEFB5A9D9}" presName="level2Shape" presStyleLbl="node3" presStyleIdx="0" presStyleCnt="2"/>
      <dgm:spPr/>
      <dgm:t>
        <a:bodyPr/>
        <a:lstStyle/>
        <a:p>
          <a:endParaRPr lang="en-US"/>
        </a:p>
      </dgm:t>
    </dgm:pt>
    <dgm:pt modelId="{ADA8A2BC-7DCE-4BFC-9C2F-41B5DB2A6E73}" type="pres">
      <dgm:prSet presAssocID="{E08F7DEA-5D8A-458F-B656-5E1EEFB5A9D9}" presName="hierChild3" presStyleCnt="0"/>
      <dgm:spPr/>
    </dgm:pt>
    <dgm:pt modelId="{4E33460B-661C-46F6-AAE4-89F1DE640503}" type="pres">
      <dgm:prSet presAssocID="{4E75BA7C-99FA-4EFB-BD8A-6DCEE8DA3764}" presName="Name19" presStyleLbl="parChTrans1D4" presStyleIdx="0" presStyleCnt="4"/>
      <dgm:spPr/>
      <dgm:t>
        <a:bodyPr/>
        <a:lstStyle/>
        <a:p>
          <a:endParaRPr lang="en-US"/>
        </a:p>
      </dgm:t>
    </dgm:pt>
    <dgm:pt modelId="{05CC732D-41A7-4C71-AAA3-0D4AE158A241}" type="pres">
      <dgm:prSet presAssocID="{3B6CA98F-0A25-4EE9-BB9F-27B95A471069}" presName="Name21" presStyleCnt="0"/>
      <dgm:spPr/>
    </dgm:pt>
    <dgm:pt modelId="{0732531C-8AA1-4308-A216-F6F26BC43BF1}" type="pres">
      <dgm:prSet presAssocID="{3B6CA98F-0A25-4EE9-BB9F-27B95A471069}" presName="level2Shape" presStyleLbl="node4" presStyleIdx="0" presStyleCnt="4"/>
      <dgm:spPr/>
      <dgm:t>
        <a:bodyPr/>
        <a:lstStyle/>
        <a:p>
          <a:endParaRPr lang="en-US"/>
        </a:p>
      </dgm:t>
    </dgm:pt>
    <dgm:pt modelId="{4F93186F-E3E6-4ACE-B573-8BEDA2570CFC}" type="pres">
      <dgm:prSet presAssocID="{3B6CA98F-0A25-4EE9-BB9F-27B95A471069}" presName="hierChild3" presStyleCnt="0"/>
      <dgm:spPr/>
    </dgm:pt>
    <dgm:pt modelId="{30686145-40E2-47CA-99A6-26D0CF8A1082}" type="pres">
      <dgm:prSet presAssocID="{ABFEF3B3-01E9-4841-8941-5AED41855B89}" presName="Name19" presStyleLbl="parChTrans1D3" presStyleIdx="1" presStyleCnt="2"/>
      <dgm:spPr/>
      <dgm:t>
        <a:bodyPr/>
        <a:lstStyle/>
        <a:p>
          <a:endParaRPr lang="en-US"/>
        </a:p>
      </dgm:t>
    </dgm:pt>
    <dgm:pt modelId="{65C56FDC-CCCE-49BB-8390-3480A93F622B}" type="pres">
      <dgm:prSet presAssocID="{7979927C-84B9-4DC2-9CEA-86295A4A5215}" presName="Name21" presStyleCnt="0"/>
      <dgm:spPr/>
    </dgm:pt>
    <dgm:pt modelId="{BE0037A4-9198-4366-BBB4-07E26A0F3610}" type="pres">
      <dgm:prSet presAssocID="{7979927C-84B9-4DC2-9CEA-86295A4A5215}" presName="level2Shape" presStyleLbl="node3" presStyleIdx="1" presStyleCnt="2"/>
      <dgm:spPr/>
      <dgm:t>
        <a:bodyPr/>
        <a:lstStyle/>
        <a:p>
          <a:endParaRPr lang="en-US"/>
        </a:p>
      </dgm:t>
    </dgm:pt>
    <dgm:pt modelId="{6FC29ED2-B662-41CB-9A3B-9A7E91EAAF42}" type="pres">
      <dgm:prSet presAssocID="{7979927C-84B9-4DC2-9CEA-86295A4A5215}" presName="hierChild3" presStyleCnt="0"/>
      <dgm:spPr/>
    </dgm:pt>
    <dgm:pt modelId="{A7FCCE5D-9210-4588-B95C-7C44F40A2091}" type="pres">
      <dgm:prSet presAssocID="{FD9382A9-DC57-4584-94BE-773002A908B4}" presName="Name19" presStyleLbl="parChTrans1D4" presStyleIdx="1" presStyleCnt="4"/>
      <dgm:spPr/>
      <dgm:t>
        <a:bodyPr/>
        <a:lstStyle/>
        <a:p>
          <a:endParaRPr lang="en-US"/>
        </a:p>
      </dgm:t>
    </dgm:pt>
    <dgm:pt modelId="{6C6C13FD-59A3-4D86-B319-94C278E398EB}" type="pres">
      <dgm:prSet presAssocID="{D933BDAB-1780-4CC5-9F6A-89EFCE74B421}" presName="Name21" presStyleCnt="0"/>
      <dgm:spPr/>
    </dgm:pt>
    <dgm:pt modelId="{55EEF044-1F91-4DFC-AA61-BF7F8C7C1571}" type="pres">
      <dgm:prSet presAssocID="{D933BDAB-1780-4CC5-9F6A-89EFCE74B421}" presName="level2Shape" presStyleLbl="node4" presStyleIdx="1" presStyleCnt="4"/>
      <dgm:spPr/>
      <dgm:t>
        <a:bodyPr/>
        <a:lstStyle/>
        <a:p>
          <a:endParaRPr lang="en-US"/>
        </a:p>
      </dgm:t>
    </dgm:pt>
    <dgm:pt modelId="{B3A0079A-7DF9-438C-ABEA-E9B4A11FC519}" type="pres">
      <dgm:prSet presAssocID="{D933BDAB-1780-4CC5-9F6A-89EFCE74B421}" presName="hierChild3" presStyleCnt="0"/>
      <dgm:spPr/>
    </dgm:pt>
    <dgm:pt modelId="{55DF371C-8779-4AEA-810B-7983C9DB177F}" type="pres">
      <dgm:prSet presAssocID="{B6DF166B-B8B5-45E6-9AA8-334EDCE2C473}" presName="Name19" presStyleLbl="parChTrans1D4" presStyleIdx="2" presStyleCnt="4"/>
      <dgm:spPr/>
      <dgm:t>
        <a:bodyPr/>
        <a:lstStyle/>
        <a:p>
          <a:endParaRPr lang="en-US"/>
        </a:p>
      </dgm:t>
    </dgm:pt>
    <dgm:pt modelId="{3F300CB7-C4FE-4F6E-95B5-0E77F02D9AA0}" type="pres">
      <dgm:prSet presAssocID="{A5A88C73-3731-4A7B-A4CD-100206EA7AEC}" presName="Name21" presStyleCnt="0"/>
      <dgm:spPr/>
    </dgm:pt>
    <dgm:pt modelId="{25F25A90-3106-4009-9A2B-9625E4847715}" type="pres">
      <dgm:prSet presAssocID="{A5A88C73-3731-4A7B-A4CD-100206EA7AEC}" presName="level2Shape" presStyleLbl="node4" presStyleIdx="2" presStyleCnt="4" custScaleX="151076"/>
      <dgm:spPr/>
      <dgm:t>
        <a:bodyPr/>
        <a:lstStyle/>
        <a:p>
          <a:endParaRPr lang="en-US"/>
        </a:p>
      </dgm:t>
    </dgm:pt>
    <dgm:pt modelId="{94112C05-7D94-46B7-BC6D-2FEA4E1A9155}" type="pres">
      <dgm:prSet presAssocID="{A5A88C73-3731-4A7B-A4CD-100206EA7AEC}" presName="hierChild3" presStyleCnt="0"/>
      <dgm:spPr/>
    </dgm:pt>
    <dgm:pt modelId="{E4148EDC-0822-4EF8-A75A-9AFC59206AD6}" type="pres">
      <dgm:prSet presAssocID="{1E68545F-9EF3-434D-A7B3-8F1D48942B94}" presName="Name19" presStyleLbl="parChTrans1D4" presStyleIdx="3" presStyleCnt="4"/>
      <dgm:spPr/>
      <dgm:t>
        <a:bodyPr/>
        <a:lstStyle/>
        <a:p>
          <a:endParaRPr lang="en-US"/>
        </a:p>
      </dgm:t>
    </dgm:pt>
    <dgm:pt modelId="{F50A2C42-C8BF-48AB-9DA2-5EDE622A4423}" type="pres">
      <dgm:prSet presAssocID="{E8F99270-12B4-4446-A375-BDD65FA20285}" presName="Name21" presStyleCnt="0"/>
      <dgm:spPr/>
    </dgm:pt>
    <dgm:pt modelId="{B052B139-A27B-4896-A90A-C2A4679A23FA}" type="pres">
      <dgm:prSet presAssocID="{E8F99270-12B4-4446-A375-BDD65FA20285}" presName="level2Shape" presStyleLbl="node4" presStyleIdx="3" presStyleCnt="4" custScaleX="117390"/>
      <dgm:spPr/>
      <dgm:t>
        <a:bodyPr/>
        <a:lstStyle/>
        <a:p>
          <a:endParaRPr lang="en-US"/>
        </a:p>
      </dgm:t>
    </dgm:pt>
    <dgm:pt modelId="{08B1AE97-A87B-4D02-B2EB-742EA785B82D}" type="pres">
      <dgm:prSet presAssocID="{E8F99270-12B4-4446-A375-BDD65FA20285}" presName="hierChild3" presStyleCnt="0"/>
      <dgm:spPr/>
    </dgm:pt>
    <dgm:pt modelId="{2EE8327F-5ABB-435E-871E-5F91D3ACB5D5}" type="pres">
      <dgm:prSet presAssocID="{02F6A352-44FA-463B-939D-2BAE597A8F1B}" presName="bgShapesFlow" presStyleCnt="0"/>
      <dgm:spPr/>
    </dgm:pt>
  </dgm:ptLst>
  <dgm:cxnLst>
    <dgm:cxn modelId="{0724A7CE-E385-45F5-8727-84070029C5D3}" type="presOf" srcId="{1E68545F-9EF3-434D-A7B3-8F1D48942B94}" destId="{E4148EDC-0822-4EF8-A75A-9AFC59206AD6}" srcOrd="0" destOrd="0" presId="urn:microsoft.com/office/officeart/2005/8/layout/hierarchy6"/>
    <dgm:cxn modelId="{34BEB88C-A4C6-4224-B824-18E7441A0087}" type="presOf" srcId="{4E75BA7C-99FA-4EFB-BD8A-6DCEE8DA3764}" destId="{4E33460B-661C-46F6-AAE4-89F1DE640503}" srcOrd="0" destOrd="0" presId="urn:microsoft.com/office/officeart/2005/8/layout/hierarchy6"/>
    <dgm:cxn modelId="{C566AEA1-3952-496C-915A-A06C3EF024FA}" type="presOf" srcId="{304491E2-CBCA-407B-88A2-779A1F48B6FD}" destId="{751E6F46-EFEA-4A5E-9505-EEF50EF95AA9}" srcOrd="0" destOrd="0" presId="urn:microsoft.com/office/officeart/2005/8/layout/hierarchy6"/>
    <dgm:cxn modelId="{1EEC21EF-A3F9-443F-8369-D7EA3E52218F}" type="presOf" srcId="{26F58F3E-494C-4153-B08F-EC15E632F990}" destId="{82C8185F-A902-4D60-A3E5-1FBFAD2C6C96}" srcOrd="0" destOrd="0" presId="urn:microsoft.com/office/officeart/2005/8/layout/hierarchy6"/>
    <dgm:cxn modelId="{1E14745A-AC6B-4DF6-93B8-18C4FAA1BC2F}" type="presOf" srcId="{24A19CF2-AC56-4548-8DA4-2AC371DF33FA}" destId="{949B3AE6-6C82-4A4F-8FE1-EA0C965367A9}" srcOrd="0" destOrd="0" presId="urn:microsoft.com/office/officeart/2005/8/layout/hierarchy6"/>
    <dgm:cxn modelId="{38BAC13A-4F75-4E1B-8FBE-AE67F71E111C}" srcId="{26F58F3E-494C-4153-B08F-EC15E632F990}" destId="{7979927C-84B9-4DC2-9CEA-86295A4A5215}" srcOrd="1" destOrd="0" parTransId="{ABFEF3B3-01E9-4841-8941-5AED41855B89}" sibTransId="{C39C0F3B-087A-42EB-B0C1-2E2D26B7FA85}"/>
    <dgm:cxn modelId="{AF80C80F-28EE-4F3F-9873-9D387547A767}" srcId="{E08F7DEA-5D8A-458F-B656-5E1EEFB5A9D9}" destId="{3B6CA98F-0A25-4EE9-BB9F-27B95A471069}" srcOrd="0" destOrd="0" parTransId="{4E75BA7C-99FA-4EFB-BD8A-6DCEE8DA3764}" sibTransId="{76CBF7FD-0917-409B-BCED-6DED4658AF67}"/>
    <dgm:cxn modelId="{ADA353A9-DE41-4E2A-9535-93272F605909}" type="presOf" srcId="{E8F99270-12B4-4446-A375-BDD65FA20285}" destId="{B052B139-A27B-4896-A90A-C2A4679A23FA}" srcOrd="0" destOrd="0" presId="urn:microsoft.com/office/officeart/2005/8/layout/hierarchy6"/>
    <dgm:cxn modelId="{944A26B3-8C91-4944-80F6-20DA44E69AEC}" srcId="{02F6A352-44FA-463B-939D-2BAE597A8F1B}" destId="{304491E2-CBCA-407B-88A2-779A1F48B6FD}" srcOrd="0" destOrd="0" parTransId="{D095F4BE-361B-497B-ACCB-F17B4103DD2A}" sibTransId="{7A4CFF28-77D4-4829-833D-C93B604735B5}"/>
    <dgm:cxn modelId="{9157ED27-1E6F-441C-B0DD-3A8AB81A51B1}" type="presOf" srcId="{3B6CA98F-0A25-4EE9-BB9F-27B95A471069}" destId="{0732531C-8AA1-4308-A216-F6F26BC43BF1}" srcOrd="0" destOrd="0" presId="urn:microsoft.com/office/officeart/2005/8/layout/hierarchy6"/>
    <dgm:cxn modelId="{CDAD6191-297C-4843-BD88-C5E55645C7BA}" type="presOf" srcId="{ABFEF3B3-01E9-4841-8941-5AED41855B89}" destId="{30686145-40E2-47CA-99A6-26D0CF8A1082}" srcOrd="0" destOrd="0" presId="urn:microsoft.com/office/officeart/2005/8/layout/hierarchy6"/>
    <dgm:cxn modelId="{AD9B5D6E-3320-4A8C-858C-5F99E8D3016D}" srcId="{26F58F3E-494C-4153-B08F-EC15E632F990}" destId="{E08F7DEA-5D8A-458F-B656-5E1EEFB5A9D9}" srcOrd="0" destOrd="0" parTransId="{24A19CF2-AC56-4548-8DA4-2AC371DF33FA}" sibTransId="{BCCAD9D6-E51B-43C6-B15D-73EAF5CD6D01}"/>
    <dgm:cxn modelId="{9FF79B30-8473-4A30-8E4B-54A5AA0E567A}" type="presOf" srcId="{160538F6-0A10-4542-A52B-F4E88007A49A}" destId="{8CA7C06B-340E-497B-BBE1-20F55930BCB3}" srcOrd="0" destOrd="0" presId="urn:microsoft.com/office/officeart/2005/8/layout/hierarchy6"/>
    <dgm:cxn modelId="{23389F2D-C9E4-4E29-B443-62AFC0CFE498}" type="presOf" srcId="{E08F7DEA-5D8A-458F-B656-5E1EEFB5A9D9}" destId="{9364E698-3941-42A0-AD27-E86099127D80}" srcOrd="0" destOrd="0" presId="urn:microsoft.com/office/officeart/2005/8/layout/hierarchy6"/>
    <dgm:cxn modelId="{70A3E16F-95BC-43CB-ABB8-C1A65A014A3B}" type="presOf" srcId="{02F6A352-44FA-463B-939D-2BAE597A8F1B}" destId="{82E16692-7C31-4071-96D6-5BAB9959EBC0}" srcOrd="0" destOrd="0" presId="urn:microsoft.com/office/officeart/2005/8/layout/hierarchy6"/>
    <dgm:cxn modelId="{3D63DECD-F8CC-40C1-9D51-3B7AC0F21141}" srcId="{7979927C-84B9-4DC2-9CEA-86295A4A5215}" destId="{E8F99270-12B4-4446-A375-BDD65FA20285}" srcOrd="1" destOrd="0" parTransId="{1E68545F-9EF3-434D-A7B3-8F1D48942B94}" sibTransId="{4A48A935-FA04-4589-BBF2-36600C51BD7B}"/>
    <dgm:cxn modelId="{18DD6DDA-D37A-4ED1-A7C4-F63E6CF5BA13}" type="presOf" srcId="{B6DF166B-B8B5-45E6-9AA8-334EDCE2C473}" destId="{55DF371C-8779-4AEA-810B-7983C9DB177F}" srcOrd="0" destOrd="0" presId="urn:microsoft.com/office/officeart/2005/8/layout/hierarchy6"/>
    <dgm:cxn modelId="{DF9258E9-E405-4271-BEC6-D0D617BC67D4}" type="presOf" srcId="{7979927C-84B9-4DC2-9CEA-86295A4A5215}" destId="{BE0037A4-9198-4366-BBB4-07E26A0F3610}" srcOrd="0" destOrd="0" presId="urn:microsoft.com/office/officeart/2005/8/layout/hierarchy6"/>
    <dgm:cxn modelId="{A7043831-C5D3-40C9-A1C9-18AEB8A988FE}" srcId="{7979927C-84B9-4DC2-9CEA-86295A4A5215}" destId="{D933BDAB-1780-4CC5-9F6A-89EFCE74B421}" srcOrd="0" destOrd="0" parTransId="{FD9382A9-DC57-4584-94BE-773002A908B4}" sibTransId="{684B7004-A6AF-45C0-BC14-034C8F652997}"/>
    <dgm:cxn modelId="{7AFBA9DB-B232-4331-BDB3-4E85AFB3E37E}" srcId="{D933BDAB-1780-4CC5-9F6A-89EFCE74B421}" destId="{A5A88C73-3731-4A7B-A4CD-100206EA7AEC}" srcOrd="0" destOrd="0" parTransId="{B6DF166B-B8B5-45E6-9AA8-334EDCE2C473}" sibTransId="{163DFBDA-EEE7-4493-9AD7-075888970372}"/>
    <dgm:cxn modelId="{75911866-83DD-47C4-9EEA-3B6598EBEC56}" type="presOf" srcId="{FD9382A9-DC57-4584-94BE-773002A908B4}" destId="{A7FCCE5D-9210-4588-B95C-7C44F40A2091}" srcOrd="0" destOrd="0" presId="urn:microsoft.com/office/officeart/2005/8/layout/hierarchy6"/>
    <dgm:cxn modelId="{C7DA7D9A-297A-4A20-9BAB-6B97E98C2A4A}" type="presOf" srcId="{D933BDAB-1780-4CC5-9F6A-89EFCE74B421}" destId="{55EEF044-1F91-4DFC-AA61-BF7F8C7C1571}" srcOrd="0" destOrd="0" presId="urn:microsoft.com/office/officeart/2005/8/layout/hierarchy6"/>
    <dgm:cxn modelId="{9CA651C9-4805-4DE3-B3C7-092D4AE771C6}" type="presOf" srcId="{A5A88C73-3731-4A7B-A4CD-100206EA7AEC}" destId="{25F25A90-3106-4009-9A2B-9625E4847715}" srcOrd="0" destOrd="0" presId="urn:microsoft.com/office/officeart/2005/8/layout/hierarchy6"/>
    <dgm:cxn modelId="{813B2077-F669-42CE-9BC5-D3AFD93BBE0C}" srcId="{304491E2-CBCA-407B-88A2-779A1F48B6FD}" destId="{26F58F3E-494C-4153-B08F-EC15E632F990}" srcOrd="0" destOrd="0" parTransId="{160538F6-0A10-4542-A52B-F4E88007A49A}" sibTransId="{6A39D154-5987-492F-B6B1-DBA8B723EA6F}"/>
    <dgm:cxn modelId="{2DAB2128-00D1-4A04-93D5-90809E9605A1}" type="presParOf" srcId="{82E16692-7C31-4071-96D6-5BAB9959EBC0}" destId="{3CB27486-A975-4717-9C9C-7502D8F44F89}" srcOrd="0" destOrd="0" presId="urn:microsoft.com/office/officeart/2005/8/layout/hierarchy6"/>
    <dgm:cxn modelId="{BF707A08-79A6-43BF-90BE-B8164D4C9865}" type="presParOf" srcId="{3CB27486-A975-4717-9C9C-7502D8F44F89}" destId="{F92B1DEA-7C4D-4A9D-A008-236EC0FC2E51}" srcOrd="0" destOrd="0" presId="urn:microsoft.com/office/officeart/2005/8/layout/hierarchy6"/>
    <dgm:cxn modelId="{D13458F5-8B12-4B92-A71A-29B9F06FEAA2}" type="presParOf" srcId="{F92B1DEA-7C4D-4A9D-A008-236EC0FC2E51}" destId="{B6052E72-E5FA-4908-9B9C-6A9ACA4C83CD}" srcOrd="0" destOrd="0" presId="urn:microsoft.com/office/officeart/2005/8/layout/hierarchy6"/>
    <dgm:cxn modelId="{B65D743D-0CD9-4E18-B70A-CBDAC6EED558}" type="presParOf" srcId="{B6052E72-E5FA-4908-9B9C-6A9ACA4C83CD}" destId="{751E6F46-EFEA-4A5E-9505-EEF50EF95AA9}" srcOrd="0" destOrd="0" presId="urn:microsoft.com/office/officeart/2005/8/layout/hierarchy6"/>
    <dgm:cxn modelId="{B99DDE20-EDD4-47C4-BBEC-0EE03FA811CB}" type="presParOf" srcId="{B6052E72-E5FA-4908-9B9C-6A9ACA4C83CD}" destId="{3B7E4E2A-5375-479B-98F8-E01FF18EF794}" srcOrd="1" destOrd="0" presId="urn:microsoft.com/office/officeart/2005/8/layout/hierarchy6"/>
    <dgm:cxn modelId="{C0F55F55-D178-4406-8B57-C3F95CDDDCC6}" type="presParOf" srcId="{3B7E4E2A-5375-479B-98F8-E01FF18EF794}" destId="{8CA7C06B-340E-497B-BBE1-20F55930BCB3}" srcOrd="0" destOrd="0" presId="urn:microsoft.com/office/officeart/2005/8/layout/hierarchy6"/>
    <dgm:cxn modelId="{24BCD4C3-B309-47F4-85AB-4757FB1946A2}" type="presParOf" srcId="{3B7E4E2A-5375-479B-98F8-E01FF18EF794}" destId="{9B7384EC-137D-467B-84FC-85F068580DDA}" srcOrd="1" destOrd="0" presId="urn:microsoft.com/office/officeart/2005/8/layout/hierarchy6"/>
    <dgm:cxn modelId="{8032E2EA-581D-48DC-993D-00C61A66DE1D}" type="presParOf" srcId="{9B7384EC-137D-467B-84FC-85F068580DDA}" destId="{82C8185F-A902-4D60-A3E5-1FBFAD2C6C96}" srcOrd="0" destOrd="0" presId="urn:microsoft.com/office/officeart/2005/8/layout/hierarchy6"/>
    <dgm:cxn modelId="{4DE42A20-D7AE-4880-834F-0CBA585B3470}" type="presParOf" srcId="{9B7384EC-137D-467B-84FC-85F068580DDA}" destId="{8D03D904-D575-4AE8-BF46-BA9ECF7DF64E}" srcOrd="1" destOrd="0" presId="urn:microsoft.com/office/officeart/2005/8/layout/hierarchy6"/>
    <dgm:cxn modelId="{2D698804-EB17-4335-9862-F955A617C1FF}" type="presParOf" srcId="{8D03D904-D575-4AE8-BF46-BA9ECF7DF64E}" destId="{949B3AE6-6C82-4A4F-8FE1-EA0C965367A9}" srcOrd="0" destOrd="0" presId="urn:microsoft.com/office/officeart/2005/8/layout/hierarchy6"/>
    <dgm:cxn modelId="{826C966B-00CA-442F-BCDB-A12AC8A4E103}" type="presParOf" srcId="{8D03D904-D575-4AE8-BF46-BA9ECF7DF64E}" destId="{88F7935E-0A39-4AC9-B68B-06EF0C6B545E}" srcOrd="1" destOrd="0" presId="urn:microsoft.com/office/officeart/2005/8/layout/hierarchy6"/>
    <dgm:cxn modelId="{BA5AC5A3-E9E3-4746-A7DC-E38DF715DF47}" type="presParOf" srcId="{88F7935E-0A39-4AC9-B68B-06EF0C6B545E}" destId="{9364E698-3941-42A0-AD27-E86099127D80}" srcOrd="0" destOrd="0" presId="urn:microsoft.com/office/officeart/2005/8/layout/hierarchy6"/>
    <dgm:cxn modelId="{AEAF76CE-E602-4723-840E-D96DF1F4C202}" type="presParOf" srcId="{88F7935E-0A39-4AC9-B68B-06EF0C6B545E}" destId="{ADA8A2BC-7DCE-4BFC-9C2F-41B5DB2A6E73}" srcOrd="1" destOrd="0" presId="urn:microsoft.com/office/officeart/2005/8/layout/hierarchy6"/>
    <dgm:cxn modelId="{A2F0B16A-F2FD-4960-B76C-51E2B6E088F2}" type="presParOf" srcId="{ADA8A2BC-7DCE-4BFC-9C2F-41B5DB2A6E73}" destId="{4E33460B-661C-46F6-AAE4-89F1DE640503}" srcOrd="0" destOrd="0" presId="urn:microsoft.com/office/officeart/2005/8/layout/hierarchy6"/>
    <dgm:cxn modelId="{302CC5ED-6077-4847-BD54-5D6EBCF1AD11}" type="presParOf" srcId="{ADA8A2BC-7DCE-4BFC-9C2F-41B5DB2A6E73}" destId="{05CC732D-41A7-4C71-AAA3-0D4AE158A241}" srcOrd="1" destOrd="0" presId="urn:microsoft.com/office/officeart/2005/8/layout/hierarchy6"/>
    <dgm:cxn modelId="{5E08D975-272C-4596-AD90-9FBDB6F50FF4}" type="presParOf" srcId="{05CC732D-41A7-4C71-AAA3-0D4AE158A241}" destId="{0732531C-8AA1-4308-A216-F6F26BC43BF1}" srcOrd="0" destOrd="0" presId="urn:microsoft.com/office/officeart/2005/8/layout/hierarchy6"/>
    <dgm:cxn modelId="{AC4BF9A0-070A-4867-9B6E-09174DB9241F}" type="presParOf" srcId="{05CC732D-41A7-4C71-AAA3-0D4AE158A241}" destId="{4F93186F-E3E6-4ACE-B573-8BEDA2570CFC}" srcOrd="1" destOrd="0" presId="urn:microsoft.com/office/officeart/2005/8/layout/hierarchy6"/>
    <dgm:cxn modelId="{46D9E53E-DFDF-4BCF-B05F-986A5A98856B}" type="presParOf" srcId="{8D03D904-D575-4AE8-BF46-BA9ECF7DF64E}" destId="{30686145-40E2-47CA-99A6-26D0CF8A1082}" srcOrd="2" destOrd="0" presId="urn:microsoft.com/office/officeart/2005/8/layout/hierarchy6"/>
    <dgm:cxn modelId="{1E9228EC-7886-4A4C-A5D4-9B378EEA619E}" type="presParOf" srcId="{8D03D904-D575-4AE8-BF46-BA9ECF7DF64E}" destId="{65C56FDC-CCCE-49BB-8390-3480A93F622B}" srcOrd="3" destOrd="0" presId="urn:microsoft.com/office/officeart/2005/8/layout/hierarchy6"/>
    <dgm:cxn modelId="{7BB22E38-4083-4E5E-B8AE-DE12186AD1D1}" type="presParOf" srcId="{65C56FDC-CCCE-49BB-8390-3480A93F622B}" destId="{BE0037A4-9198-4366-BBB4-07E26A0F3610}" srcOrd="0" destOrd="0" presId="urn:microsoft.com/office/officeart/2005/8/layout/hierarchy6"/>
    <dgm:cxn modelId="{46C63E62-23CF-4CE6-B428-A827E3B045F4}" type="presParOf" srcId="{65C56FDC-CCCE-49BB-8390-3480A93F622B}" destId="{6FC29ED2-B662-41CB-9A3B-9A7E91EAAF42}" srcOrd="1" destOrd="0" presId="urn:microsoft.com/office/officeart/2005/8/layout/hierarchy6"/>
    <dgm:cxn modelId="{1FEB1EB1-2CDB-473A-A635-0F4AAD88BB66}" type="presParOf" srcId="{6FC29ED2-B662-41CB-9A3B-9A7E91EAAF42}" destId="{A7FCCE5D-9210-4588-B95C-7C44F40A2091}" srcOrd="0" destOrd="0" presId="urn:microsoft.com/office/officeart/2005/8/layout/hierarchy6"/>
    <dgm:cxn modelId="{DC360DF5-B2CE-4AB6-BA4E-4362048DD06F}" type="presParOf" srcId="{6FC29ED2-B662-41CB-9A3B-9A7E91EAAF42}" destId="{6C6C13FD-59A3-4D86-B319-94C278E398EB}" srcOrd="1" destOrd="0" presId="urn:microsoft.com/office/officeart/2005/8/layout/hierarchy6"/>
    <dgm:cxn modelId="{D24090FC-E644-4AB5-99FF-321D420E7A9F}" type="presParOf" srcId="{6C6C13FD-59A3-4D86-B319-94C278E398EB}" destId="{55EEF044-1F91-4DFC-AA61-BF7F8C7C1571}" srcOrd="0" destOrd="0" presId="urn:microsoft.com/office/officeart/2005/8/layout/hierarchy6"/>
    <dgm:cxn modelId="{B6478CDD-CD51-4310-B4A2-039699C695E2}" type="presParOf" srcId="{6C6C13FD-59A3-4D86-B319-94C278E398EB}" destId="{B3A0079A-7DF9-438C-ABEA-E9B4A11FC519}" srcOrd="1" destOrd="0" presId="urn:microsoft.com/office/officeart/2005/8/layout/hierarchy6"/>
    <dgm:cxn modelId="{5DBD2E85-CCCA-4BC5-89EF-9A122D87DE67}" type="presParOf" srcId="{B3A0079A-7DF9-438C-ABEA-E9B4A11FC519}" destId="{55DF371C-8779-4AEA-810B-7983C9DB177F}" srcOrd="0" destOrd="0" presId="urn:microsoft.com/office/officeart/2005/8/layout/hierarchy6"/>
    <dgm:cxn modelId="{1CB88A46-E0BD-486D-ABDE-140A5D2E3E29}" type="presParOf" srcId="{B3A0079A-7DF9-438C-ABEA-E9B4A11FC519}" destId="{3F300CB7-C4FE-4F6E-95B5-0E77F02D9AA0}" srcOrd="1" destOrd="0" presId="urn:microsoft.com/office/officeart/2005/8/layout/hierarchy6"/>
    <dgm:cxn modelId="{B91EE003-A233-49F6-82E4-4F062BF024F1}" type="presParOf" srcId="{3F300CB7-C4FE-4F6E-95B5-0E77F02D9AA0}" destId="{25F25A90-3106-4009-9A2B-9625E4847715}" srcOrd="0" destOrd="0" presId="urn:microsoft.com/office/officeart/2005/8/layout/hierarchy6"/>
    <dgm:cxn modelId="{C23C57C5-8365-4BCE-9D84-BA39A2AB03D1}" type="presParOf" srcId="{3F300CB7-C4FE-4F6E-95B5-0E77F02D9AA0}" destId="{94112C05-7D94-46B7-BC6D-2FEA4E1A9155}" srcOrd="1" destOrd="0" presId="urn:microsoft.com/office/officeart/2005/8/layout/hierarchy6"/>
    <dgm:cxn modelId="{A2638630-6567-4F82-922F-8A8779E04AA2}" type="presParOf" srcId="{6FC29ED2-B662-41CB-9A3B-9A7E91EAAF42}" destId="{E4148EDC-0822-4EF8-A75A-9AFC59206AD6}" srcOrd="2" destOrd="0" presId="urn:microsoft.com/office/officeart/2005/8/layout/hierarchy6"/>
    <dgm:cxn modelId="{D1BAA4CB-22AD-4096-A62B-7F6AA8672090}" type="presParOf" srcId="{6FC29ED2-B662-41CB-9A3B-9A7E91EAAF42}" destId="{F50A2C42-C8BF-48AB-9DA2-5EDE622A4423}" srcOrd="3" destOrd="0" presId="urn:microsoft.com/office/officeart/2005/8/layout/hierarchy6"/>
    <dgm:cxn modelId="{AC3FEEC5-135A-4AE8-98DC-03A8E18C7CA2}" type="presParOf" srcId="{F50A2C42-C8BF-48AB-9DA2-5EDE622A4423}" destId="{B052B139-A27B-4896-A90A-C2A4679A23FA}" srcOrd="0" destOrd="0" presId="urn:microsoft.com/office/officeart/2005/8/layout/hierarchy6"/>
    <dgm:cxn modelId="{7E9DA835-B8E6-446F-A253-85C43CED17AD}" type="presParOf" srcId="{F50A2C42-C8BF-48AB-9DA2-5EDE622A4423}" destId="{08B1AE97-A87B-4D02-B2EB-742EA785B82D}" srcOrd="1" destOrd="0" presId="urn:microsoft.com/office/officeart/2005/8/layout/hierarchy6"/>
    <dgm:cxn modelId="{57608D95-3B96-4B94-AAA6-3B65DA05F9E9}" type="presParOf" srcId="{82E16692-7C31-4071-96D6-5BAB9959EBC0}" destId="{2EE8327F-5ABB-435E-871E-5F91D3ACB5D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A4A80-785E-42E8-BAD5-8F8390FBDC6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A8E21-FE2C-4763-B1A9-2AAF281BF79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Stratifications:</a:t>
          </a:r>
          <a:endParaRPr lang="en-US" dirty="0">
            <a:solidFill>
              <a:schemeClr val="tx1"/>
            </a:solidFill>
          </a:endParaRPr>
        </a:p>
      </dgm:t>
    </dgm:pt>
    <dgm:pt modelId="{63E2DF75-C60B-4D6F-A88E-A3071F692CA2}" type="parTrans" cxnId="{216FB1D8-0AF3-4832-86D9-D994393EA414}">
      <dgm:prSet/>
      <dgm:spPr/>
      <dgm:t>
        <a:bodyPr/>
        <a:lstStyle/>
        <a:p>
          <a:endParaRPr lang="en-US"/>
        </a:p>
      </dgm:t>
    </dgm:pt>
    <dgm:pt modelId="{12AE4109-DAB6-43B0-8CBF-163AB715100C}" type="sibTrans" cxnId="{216FB1D8-0AF3-4832-86D9-D994393EA414}">
      <dgm:prSet/>
      <dgm:spPr/>
      <dgm:t>
        <a:bodyPr/>
        <a:lstStyle/>
        <a:p>
          <a:endParaRPr lang="en-US"/>
        </a:p>
      </dgm:t>
    </dgm:pt>
    <dgm:pt modelId="{0AF069FF-F961-4EBD-8A43-3F4580C92E7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T1 vs. T2/3</a:t>
          </a:r>
          <a:endParaRPr lang="en-US" dirty="0">
            <a:solidFill>
              <a:schemeClr val="tx1"/>
            </a:solidFill>
          </a:endParaRPr>
        </a:p>
      </dgm:t>
    </dgm:pt>
    <dgm:pt modelId="{FE85296D-2B70-4F0F-BD98-246581B6304A}" type="parTrans" cxnId="{41813127-211E-49D2-A4A7-459206ECAC17}">
      <dgm:prSet/>
      <dgm:spPr/>
      <dgm:t>
        <a:bodyPr/>
        <a:lstStyle/>
        <a:p>
          <a:endParaRPr lang="en-US"/>
        </a:p>
      </dgm:t>
    </dgm:pt>
    <dgm:pt modelId="{816F3D6E-FAA1-4FD1-9063-1E87E8E80266}" type="sibTrans" cxnId="{41813127-211E-49D2-A4A7-459206ECAC17}">
      <dgm:prSet/>
      <dgm:spPr/>
      <dgm:t>
        <a:bodyPr/>
        <a:lstStyle/>
        <a:p>
          <a:endParaRPr lang="en-US"/>
        </a:p>
      </dgm:t>
    </dgm:pt>
    <dgm:pt modelId="{1EA9582D-5C25-43AE-8E1C-9315F4D9E23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Central vs. peripheral</a:t>
          </a:r>
          <a:endParaRPr lang="en-US" dirty="0">
            <a:solidFill>
              <a:schemeClr val="tx1"/>
            </a:solidFill>
          </a:endParaRPr>
        </a:p>
      </dgm:t>
    </dgm:pt>
    <dgm:pt modelId="{CA20BBD8-1504-4011-857E-2270A90CE140}" type="parTrans" cxnId="{6DCCA45C-1BA8-4979-828E-D6C691B13489}">
      <dgm:prSet/>
      <dgm:spPr/>
      <dgm:t>
        <a:bodyPr/>
        <a:lstStyle/>
        <a:p>
          <a:endParaRPr lang="en-US"/>
        </a:p>
      </dgm:t>
    </dgm:pt>
    <dgm:pt modelId="{3DE923B4-97CF-439D-9BAB-1FA396F67CED}" type="sibTrans" cxnId="{6DCCA45C-1BA8-4979-828E-D6C691B13489}">
      <dgm:prSet/>
      <dgm:spPr/>
      <dgm:t>
        <a:bodyPr/>
        <a:lstStyle/>
        <a:p>
          <a:endParaRPr lang="en-US"/>
        </a:p>
      </dgm:t>
    </dgm:pt>
    <dgm:pt modelId="{D0293278-589A-48A3-938E-93F19C89E234}" type="pres">
      <dgm:prSet presAssocID="{85BA4A80-785E-42E8-BAD5-8F8390FBDC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05D4F-38EA-47E9-B7D0-588D88956041}" type="pres">
      <dgm:prSet presAssocID="{52FA8E21-FE2C-4763-B1A9-2AAF281BF79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42407-3CB6-440A-8383-C4C668BDF77E}" type="presOf" srcId="{1EA9582D-5C25-43AE-8E1C-9315F4D9E237}" destId="{70005D4F-38EA-47E9-B7D0-588D88956041}" srcOrd="0" destOrd="2" presId="urn:microsoft.com/office/officeart/2005/8/layout/cycle5"/>
    <dgm:cxn modelId="{8C0B393A-EEA1-4CA3-826B-F39F15E1B8DD}" type="presOf" srcId="{52FA8E21-FE2C-4763-B1A9-2AAF281BF79A}" destId="{70005D4F-38EA-47E9-B7D0-588D88956041}" srcOrd="0" destOrd="0" presId="urn:microsoft.com/office/officeart/2005/8/layout/cycle5"/>
    <dgm:cxn modelId="{216FB1D8-0AF3-4832-86D9-D994393EA414}" srcId="{85BA4A80-785E-42E8-BAD5-8F8390FBDC69}" destId="{52FA8E21-FE2C-4763-B1A9-2AAF281BF79A}" srcOrd="0" destOrd="0" parTransId="{63E2DF75-C60B-4D6F-A88E-A3071F692CA2}" sibTransId="{12AE4109-DAB6-43B0-8CBF-163AB715100C}"/>
    <dgm:cxn modelId="{0E6943E2-9BF5-4D49-BC87-3160A3FDF60F}" type="presOf" srcId="{0AF069FF-F961-4EBD-8A43-3F4580C92E7C}" destId="{70005D4F-38EA-47E9-B7D0-588D88956041}" srcOrd="0" destOrd="1" presId="urn:microsoft.com/office/officeart/2005/8/layout/cycle5"/>
    <dgm:cxn modelId="{B77055A0-8B85-4901-97E8-E6108F89B643}" type="presOf" srcId="{85BA4A80-785E-42E8-BAD5-8F8390FBDC69}" destId="{D0293278-589A-48A3-938E-93F19C89E234}" srcOrd="0" destOrd="0" presId="urn:microsoft.com/office/officeart/2005/8/layout/cycle5"/>
    <dgm:cxn modelId="{41813127-211E-49D2-A4A7-459206ECAC17}" srcId="{52FA8E21-FE2C-4763-B1A9-2AAF281BF79A}" destId="{0AF069FF-F961-4EBD-8A43-3F4580C92E7C}" srcOrd="0" destOrd="0" parTransId="{FE85296D-2B70-4F0F-BD98-246581B6304A}" sibTransId="{816F3D6E-FAA1-4FD1-9063-1E87E8E80266}"/>
    <dgm:cxn modelId="{6DCCA45C-1BA8-4979-828E-D6C691B13489}" srcId="{52FA8E21-FE2C-4763-B1A9-2AAF281BF79A}" destId="{1EA9582D-5C25-43AE-8E1C-9315F4D9E237}" srcOrd="1" destOrd="0" parTransId="{CA20BBD8-1504-4011-857E-2270A90CE140}" sibTransId="{3DE923B4-97CF-439D-9BAB-1FA396F67CED}"/>
    <dgm:cxn modelId="{2974625B-89CC-4F48-AADB-CFDBA741C392}" type="presParOf" srcId="{D0293278-589A-48A3-938E-93F19C89E234}" destId="{70005D4F-38EA-47E9-B7D0-588D88956041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E6F46-EFEA-4A5E-9505-EEF50EF95AA9}">
      <dsp:nvSpPr>
        <dsp:cNvPr id="0" name=""/>
        <dsp:cNvSpPr/>
      </dsp:nvSpPr>
      <dsp:spPr>
        <a:xfrm>
          <a:off x="885568" y="1784"/>
          <a:ext cx="1073794" cy="71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Stage IA</a:t>
          </a:r>
        </a:p>
      </dsp:txBody>
      <dsp:txXfrm>
        <a:off x="906535" y="22751"/>
        <a:ext cx="1031860" cy="673929"/>
      </dsp:txXfrm>
    </dsp:sp>
    <dsp:sp modelId="{8CA7C06B-340E-497B-BBE1-20F55930BCB3}">
      <dsp:nvSpPr>
        <dsp:cNvPr id="0" name=""/>
        <dsp:cNvSpPr/>
      </dsp:nvSpPr>
      <dsp:spPr>
        <a:xfrm>
          <a:off x="1376745" y="717647"/>
          <a:ext cx="91440" cy="286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8185F-A902-4D60-A3E5-1FBFAD2C6C96}">
      <dsp:nvSpPr>
        <dsp:cNvPr id="0" name=""/>
        <dsp:cNvSpPr/>
      </dsp:nvSpPr>
      <dsp:spPr>
        <a:xfrm>
          <a:off x="885568" y="1003993"/>
          <a:ext cx="1073794" cy="71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(-) mediastinal nodes</a:t>
          </a:r>
        </a:p>
      </dsp:txBody>
      <dsp:txXfrm>
        <a:off x="906535" y="1024960"/>
        <a:ext cx="1031860" cy="673929"/>
      </dsp:txXfrm>
    </dsp:sp>
    <dsp:sp modelId="{949B3AE6-6C82-4A4F-8FE1-EA0C965367A9}">
      <dsp:nvSpPr>
        <dsp:cNvPr id="0" name=""/>
        <dsp:cNvSpPr/>
      </dsp:nvSpPr>
      <dsp:spPr>
        <a:xfrm>
          <a:off x="724498" y="1719856"/>
          <a:ext cx="697966" cy="286345"/>
        </a:xfrm>
        <a:custGeom>
          <a:avLst/>
          <a:gdLst/>
          <a:ahLst/>
          <a:cxnLst/>
          <a:rect l="0" t="0" r="0" b="0"/>
          <a:pathLst>
            <a:path>
              <a:moveTo>
                <a:pt x="697966" y="0"/>
              </a:moveTo>
              <a:lnTo>
                <a:pt x="697966" y="143172"/>
              </a:lnTo>
              <a:lnTo>
                <a:pt x="0" y="143172"/>
              </a:lnTo>
              <a:lnTo>
                <a:pt x="0" y="286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4E698-3941-42A0-AD27-E86099127D80}">
      <dsp:nvSpPr>
        <dsp:cNvPr id="0" name=""/>
        <dsp:cNvSpPr/>
      </dsp:nvSpPr>
      <dsp:spPr>
        <a:xfrm>
          <a:off x="187601" y="2006201"/>
          <a:ext cx="1073794" cy="71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Operable</a:t>
          </a:r>
        </a:p>
      </dsp:txBody>
      <dsp:txXfrm>
        <a:off x="208568" y="2027168"/>
        <a:ext cx="1031860" cy="673929"/>
      </dsp:txXfrm>
    </dsp:sp>
    <dsp:sp modelId="{4E33460B-661C-46F6-AAE4-89F1DE640503}">
      <dsp:nvSpPr>
        <dsp:cNvPr id="0" name=""/>
        <dsp:cNvSpPr/>
      </dsp:nvSpPr>
      <dsp:spPr>
        <a:xfrm>
          <a:off x="678778" y="2722064"/>
          <a:ext cx="91440" cy="286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2531C-8AA1-4308-A216-F6F26BC43BF1}">
      <dsp:nvSpPr>
        <dsp:cNvPr id="0" name=""/>
        <dsp:cNvSpPr/>
      </dsp:nvSpPr>
      <dsp:spPr>
        <a:xfrm>
          <a:off x="187601" y="3008410"/>
          <a:ext cx="1073794" cy="71586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Surgical Resection</a:t>
          </a:r>
        </a:p>
      </dsp:txBody>
      <dsp:txXfrm>
        <a:off x="208568" y="3029377"/>
        <a:ext cx="1031860" cy="673929"/>
      </dsp:txXfrm>
    </dsp:sp>
    <dsp:sp modelId="{30686145-40E2-47CA-99A6-26D0CF8A1082}">
      <dsp:nvSpPr>
        <dsp:cNvPr id="0" name=""/>
        <dsp:cNvSpPr/>
      </dsp:nvSpPr>
      <dsp:spPr>
        <a:xfrm>
          <a:off x="1422465" y="1719856"/>
          <a:ext cx="697966" cy="28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72"/>
              </a:lnTo>
              <a:lnTo>
                <a:pt x="697966" y="143172"/>
              </a:lnTo>
              <a:lnTo>
                <a:pt x="697966" y="286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037A4-9198-4366-BBB4-07E26A0F3610}">
      <dsp:nvSpPr>
        <dsp:cNvPr id="0" name=""/>
        <dsp:cNvSpPr/>
      </dsp:nvSpPr>
      <dsp:spPr>
        <a:xfrm>
          <a:off x="1583534" y="2006201"/>
          <a:ext cx="1073794" cy="71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Inoperable</a:t>
          </a:r>
        </a:p>
      </dsp:txBody>
      <dsp:txXfrm>
        <a:off x="1604501" y="2027168"/>
        <a:ext cx="1031860" cy="673929"/>
      </dsp:txXfrm>
    </dsp:sp>
    <dsp:sp modelId="{A7FCCE5D-9210-4588-B95C-7C44F40A2091}">
      <dsp:nvSpPr>
        <dsp:cNvPr id="0" name=""/>
        <dsp:cNvSpPr/>
      </dsp:nvSpPr>
      <dsp:spPr>
        <a:xfrm>
          <a:off x="2074712" y="2722064"/>
          <a:ext cx="91440" cy="286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EF044-1F91-4DFC-AA61-BF7F8C7C1571}">
      <dsp:nvSpPr>
        <dsp:cNvPr id="0" name=""/>
        <dsp:cNvSpPr/>
      </dsp:nvSpPr>
      <dsp:spPr>
        <a:xfrm>
          <a:off x="1583534" y="3008410"/>
          <a:ext cx="1073794" cy="715863"/>
        </a:xfrm>
        <a:prstGeom prst="roundRect">
          <a:avLst>
            <a:gd name="adj" fmla="val 10000"/>
          </a:avLst>
        </a:prstGeom>
        <a:solidFill>
          <a:srgbClr val="00A9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Definitive RT (SBRT)</a:t>
          </a:r>
        </a:p>
      </dsp:txBody>
      <dsp:txXfrm>
        <a:off x="1604501" y="3029377"/>
        <a:ext cx="1031860" cy="673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E6F46-EFEA-4A5E-9505-EEF50EF95AA9}">
      <dsp:nvSpPr>
        <dsp:cNvPr id="0" name=""/>
        <dsp:cNvSpPr/>
      </dsp:nvSpPr>
      <dsp:spPr>
        <a:xfrm>
          <a:off x="1087958" y="1644"/>
          <a:ext cx="1443340" cy="67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Stage IB, Stage II</a:t>
          </a:r>
        </a:p>
      </dsp:txBody>
      <dsp:txXfrm>
        <a:off x="1107803" y="21489"/>
        <a:ext cx="1403650" cy="637872"/>
      </dsp:txXfrm>
    </dsp:sp>
    <dsp:sp modelId="{8CA7C06B-340E-497B-BBE1-20F55930BCB3}">
      <dsp:nvSpPr>
        <dsp:cNvPr id="0" name=""/>
        <dsp:cNvSpPr/>
      </dsp:nvSpPr>
      <dsp:spPr>
        <a:xfrm>
          <a:off x="1763908" y="679206"/>
          <a:ext cx="91440" cy="271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8185F-A902-4D60-A3E5-1FBFAD2C6C96}">
      <dsp:nvSpPr>
        <dsp:cNvPr id="0" name=""/>
        <dsp:cNvSpPr/>
      </dsp:nvSpPr>
      <dsp:spPr>
        <a:xfrm>
          <a:off x="1301456" y="950231"/>
          <a:ext cx="1016343" cy="67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(-) mediastinal nodes</a:t>
          </a:r>
        </a:p>
      </dsp:txBody>
      <dsp:txXfrm>
        <a:off x="1321301" y="970076"/>
        <a:ext cx="976653" cy="637872"/>
      </dsp:txXfrm>
    </dsp:sp>
    <dsp:sp modelId="{949B3AE6-6C82-4A4F-8FE1-EA0C965367A9}">
      <dsp:nvSpPr>
        <dsp:cNvPr id="0" name=""/>
        <dsp:cNvSpPr/>
      </dsp:nvSpPr>
      <dsp:spPr>
        <a:xfrm>
          <a:off x="644731" y="1627794"/>
          <a:ext cx="1164897" cy="271025"/>
        </a:xfrm>
        <a:custGeom>
          <a:avLst/>
          <a:gdLst/>
          <a:ahLst/>
          <a:cxnLst/>
          <a:rect l="0" t="0" r="0" b="0"/>
          <a:pathLst>
            <a:path>
              <a:moveTo>
                <a:pt x="1164897" y="0"/>
              </a:moveTo>
              <a:lnTo>
                <a:pt x="1164897" y="135512"/>
              </a:lnTo>
              <a:lnTo>
                <a:pt x="0" y="135512"/>
              </a:lnTo>
              <a:lnTo>
                <a:pt x="0" y="27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4E698-3941-42A0-AD27-E86099127D80}">
      <dsp:nvSpPr>
        <dsp:cNvPr id="0" name=""/>
        <dsp:cNvSpPr/>
      </dsp:nvSpPr>
      <dsp:spPr>
        <a:xfrm>
          <a:off x="136559" y="1898819"/>
          <a:ext cx="1016343" cy="67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Operable</a:t>
          </a:r>
        </a:p>
      </dsp:txBody>
      <dsp:txXfrm>
        <a:off x="156404" y="1918664"/>
        <a:ext cx="976653" cy="637872"/>
      </dsp:txXfrm>
    </dsp:sp>
    <dsp:sp modelId="{4E33460B-661C-46F6-AAE4-89F1DE640503}">
      <dsp:nvSpPr>
        <dsp:cNvPr id="0" name=""/>
        <dsp:cNvSpPr/>
      </dsp:nvSpPr>
      <dsp:spPr>
        <a:xfrm>
          <a:off x="599011" y="2576381"/>
          <a:ext cx="91440" cy="271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2531C-8AA1-4308-A216-F6F26BC43BF1}">
      <dsp:nvSpPr>
        <dsp:cNvPr id="0" name=""/>
        <dsp:cNvSpPr/>
      </dsp:nvSpPr>
      <dsp:spPr>
        <a:xfrm>
          <a:off x="136559" y="2847406"/>
          <a:ext cx="1016343" cy="67756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Surgical Resection</a:t>
          </a:r>
        </a:p>
      </dsp:txBody>
      <dsp:txXfrm>
        <a:off x="156404" y="2867251"/>
        <a:ext cx="976653" cy="637872"/>
      </dsp:txXfrm>
    </dsp:sp>
    <dsp:sp modelId="{30686145-40E2-47CA-99A6-26D0CF8A1082}">
      <dsp:nvSpPr>
        <dsp:cNvPr id="0" name=""/>
        <dsp:cNvSpPr/>
      </dsp:nvSpPr>
      <dsp:spPr>
        <a:xfrm>
          <a:off x="1809628" y="1627794"/>
          <a:ext cx="1164897" cy="27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12"/>
              </a:lnTo>
              <a:lnTo>
                <a:pt x="1164897" y="135512"/>
              </a:lnTo>
              <a:lnTo>
                <a:pt x="1164897" y="27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037A4-9198-4366-BBB4-07E26A0F3610}">
      <dsp:nvSpPr>
        <dsp:cNvPr id="0" name=""/>
        <dsp:cNvSpPr/>
      </dsp:nvSpPr>
      <dsp:spPr>
        <a:xfrm>
          <a:off x="2466354" y="1898819"/>
          <a:ext cx="1016343" cy="677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Inoperable</a:t>
          </a:r>
        </a:p>
      </dsp:txBody>
      <dsp:txXfrm>
        <a:off x="2486199" y="1918664"/>
        <a:ext cx="976653" cy="637872"/>
      </dsp:txXfrm>
    </dsp:sp>
    <dsp:sp modelId="{A7FCCE5D-9210-4588-B95C-7C44F40A2091}">
      <dsp:nvSpPr>
        <dsp:cNvPr id="0" name=""/>
        <dsp:cNvSpPr/>
      </dsp:nvSpPr>
      <dsp:spPr>
        <a:xfrm>
          <a:off x="2225531" y="2576381"/>
          <a:ext cx="748994" cy="271025"/>
        </a:xfrm>
        <a:custGeom>
          <a:avLst/>
          <a:gdLst/>
          <a:ahLst/>
          <a:cxnLst/>
          <a:rect l="0" t="0" r="0" b="0"/>
          <a:pathLst>
            <a:path>
              <a:moveTo>
                <a:pt x="748994" y="0"/>
              </a:moveTo>
              <a:lnTo>
                <a:pt x="748994" y="135512"/>
              </a:lnTo>
              <a:lnTo>
                <a:pt x="0" y="135512"/>
              </a:lnTo>
              <a:lnTo>
                <a:pt x="0" y="27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EF044-1F91-4DFC-AA61-BF7F8C7C1571}">
      <dsp:nvSpPr>
        <dsp:cNvPr id="0" name=""/>
        <dsp:cNvSpPr/>
      </dsp:nvSpPr>
      <dsp:spPr>
        <a:xfrm>
          <a:off x="1717359" y="2847406"/>
          <a:ext cx="1016343" cy="677562"/>
        </a:xfrm>
        <a:prstGeom prst="roundRect">
          <a:avLst>
            <a:gd name="adj" fmla="val 10000"/>
          </a:avLst>
        </a:prstGeom>
        <a:solidFill>
          <a:srgbClr val="00A9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N0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Definitive RT (SBRT)</a:t>
          </a:r>
        </a:p>
      </dsp:txBody>
      <dsp:txXfrm>
        <a:off x="1737204" y="2867251"/>
        <a:ext cx="976653" cy="637872"/>
      </dsp:txXfrm>
    </dsp:sp>
    <dsp:sp modelId="{55DF371C-8779-4AEA-810B-7983C9DB177F}">
      <dsp:nvSpPr>
        <dsp:cNvPr id="0" name=""/>
        <dsp:cNvSpPr/>
      </dsp:nvSpPr>
      <dsp:spPr>
        <a:xfrm>
          <a:off x="2179811" y="3524969"/>
          <a:ext cx="91440" cy="271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25A90-3106-4009-9A2B-9625E4847715}">
      <dsp:nvSpPr>
        <dsp:cNvPr id="0" name=""/>
        <dsp:cNvSpPr/>
      </dsp:nvSpPr>
      <dsp:spPr>
        <a:xfrm>
          <a:off x="1457806" y="3795994"/>
          <a:ext cx="1535451" cy="677562"/>
        </a:xfrm>
        <a:prstGeom prst="roundRect">
          <a:avLst>
            <a:gd name="adj" fmla="val 10000"/>
          </a:avLst>
        </a:prstGeom>
        <a:solidFill>
          <a:srgbClr val="00AD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Consider Adjuvant Chemo (Category 2B)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High Risk </a:t>
          </a:r>
          <a:r>
            <a:rPr lang="en-US" sz="1100" kern="1200" err="1"/>
            <a:t>Ib</a:t>
          </a:r>
          <a:r>
            <a:rPr lang="en-US" sz="1100" kern="1200"/>
            <a:t>-IIb </a:t>
          </a:r>
        </a:p>
      </dsp:txBody>
      <dsp:txXfrm>
        <a:off x="1477651" y="3815839"/>
        <a:ext cx="1495761" cy="637872"/>
      </dsp:txXfrm>
    </dsp:sp>
    <dsp:sp modelId="{E4148EDC-0822-4EF8-A75A-9AFC59206AD6}">
      <dsp:nvSpPr>
        <dsp:cNvPr id="0" name=""/>
        <dsp:cNvSpPr/>
      </dsp:nvSpPr>
      <dsp:spPr>
        <a:xfrm>
          <a:off x="2974526" y="2576381"/>
          <a:ext cx="660623" cy="27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12"/>
              </a:lnTo>
              <a:lnTo>
                <a:pt x="660623" y="135512"/>
              </a:lnTo>
              <a:lnTo>
                <a:pt x="660623" y="271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B139-A27B-4896-A90A-C2A4679A23FA}">
      <dsp:nvSpPr>
        <dsp:cNvPr id="0" name=""/>
        <dsp:cNvSpPr/>
      </dsp:nvSpPr>
      <dsp:spPr>
        <a:xfrm>
          <a:off x="3038606" y="2847406"/>
          <a:ext cx="1193085" cy="67756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N1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Definitive Chemoradiation</a:t>
          </a:r>
        </a:p>
      </dsp:txBody>
      <dsp:txXfrm>
        <a:off x="3058451" y="2867251"/>
        <a:ext cx="1153395" cy="637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05D4F-38EA-47E9-B7D0-588D88956041}">
      <dsp:nvSpPr>
        <dsp:cNvPr id="0" name=""/>
        <dsp:cNvSpPr/>
      </dsp:nvSpPr>
      <dsp:spPr>
        <a:xfrm>
          <a:off x="0" y="149023"/>
          <a:ext cx="1246074" cy="80994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  <a:headEnd type="none" w="med" len="med"/>
          <a:tailEnd type="non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tx1"/>
              </a:solidFill>
            </a:rPr>
            <a:t>Stratifications:</a:t>
          </a:r>
          <a:endParaRPr lang="en-US" sz="12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>
              <a:solidFill>
                <a:schemeClr val="tx1"/>
              </a:solidFill>
            </a:rPr>
            <a:t>T1 vs. T2/3</a:t>
          </a:r>
          <a:endParaRPr lang="en-US" sz="90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b="1" kern="1200" dirty="0">
              <a:solidFill>
                <a:schemeClr val="tx1"/>
              </a:solidFill>
            </a:rPr>
            <a:t>Central vs. peripheral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9538" y="188561"/>
        <a:ext cx="1166998" cy="73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CBF007-4B82-4693-BD1A-3E08B0F1EC65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2EAFA6-7FE9-42AC-A5FD-C1D511C8C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E00F4-5AA0-4039-8C9C-8A6E793E734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15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05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E00F4-5AA0-4039-8C9C-8A6E793E734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84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IO + SBRT  may augment response to SBRT, reduce recurrence risk through systemic action on subclinical sites of disease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EAFA6-7FE9-42AC-A5FD-C1D511C8CA4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81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EAFA6-7FE9-42AC-A5FD-C1D511C8CA4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751AE-7ABC-314D-AFAD-47B860ED6F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84D79-414D-418B-8C98-0C4A6D043F6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9200" y="285750"/>
            <a:ext cx="6477000" cy="514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19200" y="1200150"/>
            <a:ext cx="70866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6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F7804B-320D-43B5-B28F-634DE1533B7A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6F3E7C-59A1-45AF-994F-FE94C39A9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30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840B7-63D2-425F-8044-260A3AB6711E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5889E3-922F-4565-AF08-51951F9C6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8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0D6FCD-4A30-4BCE-8677-1F00CD083B4D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1AFCFC7-2CF7-4AA2-8318-D14D005B0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75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02EDAB-4777-4064-B4D4-F24BAD60D82A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2179E7-3C8D-4E53-A923-326F49AE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29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F0AF8B-04DE-4D58-BFB5-787BD64FF7CE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9F197BE-E4F4-48F7-BCCA-A0121AE96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5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D74EEB-E961-4C73-B89A-C49873825A60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41DA3B4-5152-4F88-A2DA-DE5E8D1BB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221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568C26-092D-408E-A4A1-359657EB6ADD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C3B89AF-ECAC-477F-84FB-1F5994C63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02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E98379-DFA6-4D35-B033-02C90897ED89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1DA6B68-DFA0-4114-97D3-66FFF5B8C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671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D81B38-4C09-4136-A30F-756EFDBB2652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6BC323C-40D1-4E83-A000-045FA97CC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853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4ABE0F-865B-45D6-BA25-80F5BC401954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5AB6D78-C468-4DE0-BCC7-6C57CBB81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5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9200" y="285750"/>
            <a:ext cx="6477000" cy="514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9801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19200" y="1200150"/>
            <a:ext cx="70866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98012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−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77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C07EE4-B81D-4E0B-8EF3-534DD956A87A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048E0EB-071C-42A7-A8E2-5F73F92AE8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44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20C094-782D-47BE-9FEF-803DB51A1A8B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ADC288-BF58-4F17-86F1-793B6A798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07F4E7-B038-4027-A2CA-E348EF83EB36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457215C-45F8-47DB-B7DD-059B22CDA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335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C9AC8C-80A2-4B18-A4E0-EFA78F5257F3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F6844F-B7AC-4D44-8A44-7AABC7EA2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43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02B3D9-71B2-40C5-AF29-D1EB49D838BB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EB9982-B1C5-44AC-8F0C-E0D40272E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95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237600" y="1234440"/>
            <a:ext cx="7056000" cy="1618488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r>
              <a:rPr lang="en-GB" noProof="0"/>
              <a:t>First level</a:t>
            </a:r>
          </a:p>
          <a:p>
            <a:pPr lvl="1"/>
            <a:r>
              <a:rPr lang="en-GB" noProof="0"/>
              <a:t>Second level</a:t>
            </a:r>
          </a:p>
          <a:p>
            <a:pPr lvl="1"/>
            <a:r>
              <a:rPr lang="en-GB" noProof="0"/>
              <a:t>Third level</a:t>
            </a:r>
          </a:p>
          <a:p>
            <a:pPr lvl="1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967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4846754"/>
            <a:ext cx="396000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237063" y="144000"/>
            <a:ext cx="8765651" cy="504000"/>
          </a:xfrm>
          <a:prstGeom prst="rect">
            <a:avLst/>
          </a:prstGeom>
        </p:spPr>
        <p:txBody>
          <a:bodyPr vert="horz"/>
          <a:lstStyle>
            <a:lvl1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56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1339F3-F180-4EBC-8358-96C75FADE06E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DD0EA2B-F224-4C92-B23E-BCDE1B5A2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4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7D3F5C-FA90-41A4-BD54-8D562ABBC07B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D2743F5-EAF6-4755-A893-902B50DAE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92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1A5C2A-964F-4001-B7B6-64FA5695EA02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9D25A44-6D97-4132-B58B-4E5F507D1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3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E9BA48-0D14-43AC-8A08-4B06959A9986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C71227D-5BB2-4033-BCAD-3CD37DF0F2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4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22E63D-BF68-4930-971B-E1513FAC2B77}" type="datetimeFigureOut">
              <a:rPr lang="en-US"/>
              <a:pPr>
                <a:defRPr/>
              </a:pPr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98C2A5C-0AD0-42E4-AD71-949CB7448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94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54588"/>
            <a:ext cx="9144000" cy="1889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7" descr="LogoForPPwhit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422775"/>
            <a:ext cx="10842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54" r:id="rId3"/>
    <p:sldLayoutId id="214748415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RG PPCoverNewOptionTo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4859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38200" y="2571750"/>
            <a:ext cx="7467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801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54588"/>
            <a:ext cx="9144000" cy="1889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5" name="Picture 7" descr="LogoForPPGRAY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414838"/>
            <a:ext cx="10858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 idx="4294967295"/>
          </p:nvPr>
        </p:nvSpPr>
        <p:spPr>
          <a:xfrm>
            <a:off x="533400" y="1812925"/>
            <a:ext cx="8001000" cy="1101725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PACIFIC 4 / RTOG </a:t>
            </a:r>
            <a:r>
              <a:rPr lang="en-US" altLang="en-US" sz="4000" b="1" dirty="0" smtClean="0"/>
              <a:t>3515</a:t>
            </a:r>
            <a:endParaRPr lang="en-US" altLang="en-US" i="1" dirty="0" smtClean="0"/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819400" y="3638550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NRG Summer 2020 Lung Committee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chemeClr val="tx2"/>
                </a:solidFill>
              </a:rPr>
              <a:t>07/17/20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33400" y="2941638"/>
            <a:ext cx="8001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accent2"/>
                </a:solidFill>
              </a:rPr>
              <a:t>Cliff Robinson, MD (PI)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accent2"/>
                </a:solidFill>
              </a:rPr>
              <a:t>Washington University in St. Louis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560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4756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438400" y="4732338"/>
            <a:ext cx="1381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accent5">
                    <a:lumMod val="50000"/>
                  </a:schemeClr>
                </a:solidFill>
              </a:rPr>
              <a:t>NRG Oncology</a:t>
            </a:r>
          </a:p>
        </p:txBody>
      </p:sp>
      <p:pic>
        <p:nvPicPr>
          <p:cNvPr id="256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02175"/>
            <a:ext cx="977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02175"/>
            <a:ext cx="1143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756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7561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6150"/>
            <a:ext cx="280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0" y="4732338"/>
            <a:ext cx="971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en-US" altLang="en-US" sz="1200" dirty="0" err="1" smtClean="0">
                <a:solidFill>
                  <a:schemeClr val="accent5">
                    <a:lumMod val="50000"/>
                  </a:schemeClr>
                </a:solidFill>
              </a:rPr>
              <a:t>NRGOnc</a:t>
            </a:r>
            <a:endParaRPr lang="en-US" alt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29" y="2999233"/>
            <a:ext cx="323016" cy="2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73265" y="2945963"/>
            <a:ext cx="1550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@SBRT_CR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175" y="86550"/>
            <a:ext cx="8765651" cy="504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PACIFIC-4 / RTOG 3515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E5FCF-4AE0-4757-90FD-2593A2AB7ADD}"/>
              </a:ext>
            </a:extLst>
          </p:cNvPr>
          <p:cNvSpPr/>
          <p:nvPr/>
        </p:nvSpPr>
        <p:spPr>
          <a:xfrm>
            <a:off x="1553186" y="1352550"/>
            <a:ext cx="2909827" cy="24160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Up to 28 Days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694648" y="1817734"/>
            <a:ext cx="1246074" cy="15933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457166">
              <a:defRPr/>
            </a:pPr>
            <a:r>
              <a:rPr lang="en-US" sz="1000" dirty="0"/>
              <a:t>Patient Screening</a:t>
            </a:r>
          </a:p>
          <a:p>
            <a:pPr algn="ctr" defTabSz="457166">
              <a:defRPr/>
            </a:pPr>
            <a:endParaRPr lang="en-GB" sz="1000" dirty="0">
              <a:cs typeface="Arial"/>
            </a:endParaRPr>
          </a:p>
          <a:p>
            <a:pPr algn="ctr" defTabSz="457166">
              <a:defRPr/>
            </a:pPr>
            <a:r>
              <a:rPr lang="en-GB" sz="1000" dirty="0">
                <a:latin typeface="Arial"/>
                <a:cs typeface="Arial"/>
              </a:rPr>
              <a:t>Baseline Scan</a:t>
            </a:r>
          </a:p>
          <a:p>
            <a:pPr algn="ctr" defTabSz="457166">
              <a:defRPr/>
            </a:pPr>
            <a:endParaRPr lang="en-GB" sz="1000" dirty="0">
              <a:latin typeface="Arial"/>
              <a:cs typeface="Arial"/>
            </a:endParaRPr>
          </a:p>
          <a:p>
            <a:pPr algn="ctr" defTabSz="457166">
              <a:defRPr/>
            </a:pPr>
            <a:r>
              <a:rPr lang="en-GB" sz="1000" dirty="0">
                <a:latin typeface="Arial"/>
                <a:cs typeface="Arial"/>
              </a:rPr>
              <a:t>Submit </a:t>
            </a:r>
            <a:r>
              <a:rPr lang="en-GB" sz="1000" dirty="0" err="1">
                <a:latin typeface="Arial"/>
                <a:cs typeface="Arial"/>
              </a:rPr>
              <a:t>Tumor</a:t>
            </a:r>
            <a:r>
              <a:rPr lang="en-GB" sz="1000" dirty="0">
                <a:latin typeface="Arial"/>
                <a:cs typeface="Arial"/>
              </a:rPr>
              <a:t> Samples</a:t>
            </a:r>
          </a:p>
          <a:p>
            <a:pPr algn="ctr" defTabSz="457166">
              <a:defRPr/>
            </a:pPr>
            <a:endParaRPr lang="en-GB" sz="1000" dirty="0">
              <a:latin typeface="Arial"/>
              <a:cs typeface="Arial"/>
            </a:endParaRPr>
          </a:p>
          <a:p>
            <a:pPr algn="ctr" defTabSz="457166">
              <a:defRPr/>
            </a:pPr>
            <a:r>
              <a:rPr lang="en-US" sz="1000" dirty="0">
                <a:latin typeface="Arial"/>
              </a:rPr>
              <a:t>Collect Baseline </a:t>
            </a:r>
            <a:r>
              <a:rPr lang="en-US" sz="1000" dirty="0" err="1">
                <a:latin typeface="Arial"/>
              </a:rPr>
              <a:t>ctDNA</a:t>
            </a:r>
            <a:endParaRPr lang="en-US" sz="1000" dirty="0">
              <a:latin typeface="Arial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808835" y="2222620"/>
            <a:ext cx="514229" cy="47515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10"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R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7548659" y="1417356"/>
            <a:ext cx="1246074" cy="20966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ctr" defTabSz="685732">
              <a:spcAft>
                <a:spcPts val="225"/>
              </a:spcAft>
              <a:buClr>
                <a:srgbClr val="FFFFFF"/>
              </a:buClr>
              <a:tabLst>
                <a:tab pos="71432" algn="l"/>
              </a:tabLst>
              <a:defRPr/>
            </a:pPr>
            <a:r>
              <a:rPr lang="en-GB" sz="1200" b="1" dirty="0">
                <a:solidFill>
                  <a:schemeClr val="tx1"/>
                </a:solidFill>
                <a:latin typeface="Arial"/>
              </a:rPr>
              <a:t>Primary Endpoint: PFS (BICR)</a:t>
            </a:r>
          </a:p>
          <a:p>
            <a:pPr algn="ctr" defTabSz="685732">
              <a:spcAft>
                <a:spcPts val="225"/>
              </a:spcAft>
              <a:buClr>
                <a:srgbClr val="FFFFFF"/>
              </a:buClr>
              <a:tabLst>
                <a:tab pos="71432" algn="l"/>
              </a:tabLst>
              <a:defRPr/>
            </a:pPr>
            <a:endParaRPr lang="en-GB" sz="1200" b="1" dirty="0">
              <a:solidFill>
                <a:schemeClr val="tx1"/>
              </a:solidFill>
              <a:latin typeface="Arial"/>
            </a:endParaRPr>
          </a:p>
          <a:p>
            <a:pPr algn="ctr" defTabSz="685732">
              <a:spcAft>
                <a:spcPts val="225"/>
              </a:spcAft>
              <a:buClr>
                <a:srgbClr val="FFFFFF"/>
              </a:buClr>
              <a:tabLst>
                <a:tab pos="71432" algn="l"/>
              </a:tabLst>
              <a:defRPr/>
            </a:pPr>
            <a:r>
              <a:rPr lang="en-GB" sz="1200" b="1" dirty="0">
                <a:solidFill>
                  <a:schemeClr val="tx1"/>
                </a:solidFill>
                <a:latin typeface="Arial"/>
              </a:rPr>
              <a:t>Key Secondary Endpoint:</a:t>
            </a:r>
          </a:p>
          <a:p>
            <a:pPr algn="ctr" defTabSz="685732">
              <a:spcAft>
                <a:spcPts val="225"/>
              </a:spcAft>
              <a:buClr>
                <a:srgbClr val="FFFFFF"/>
              </a:buClr>
              <a:tabLst>
                <a:tab pos="71432" algn="l"/>
              </a:tabLst>
              <a:defRPr/>
            </a:pPr>
            <a:r>
              <a:rPr lang="en-GB" sz="1200" b="1" dirty="0">
                <a:solidFill>
                  <a:schemeClr val="tx1"/>
                </a:solidFill>
                <a:latin typeface="Arial"/>
              </a:rPr>
              <a:t>OS </a:t>
            </a:r>
          </a:p>
          <a:p>
            <a:pPr algn="ctr" defTabSz="685732">
              <a:spcAft>
                <a:spcPts val="225"/>
              </a:spcAft>
              <a:buClr>
                <a:srgbClr val="FFFFFF"/>
              </a:buClr>
              <a:tabLst>
                <a:tab pos="71432" algn="l"/>
              </a:tabLst>
              <a:defRPr/>
            </a:pPr>
            <a:r>
              <a:rPr lang="en-GB" sz="1200" b="1" dirty="0">
                <a:solidFill>
                  <a:schemeClr val="tx1"/>
                </a:solidFill>
                <a:latin typeface="Arial"/>
              </a:rPr>
              <a:t>Lung Cancer Mortality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26565" y="2039398"/>
            <a:ext cx="949642" cy="848684"/>
          </a:xfrm>
          <a:prstGeom prst="roundRect">
            <a:avLst>
              <a:gd name="adj" fmla="val 1586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457166">
              <a:defRPr/>
            </a:pPr>
            <a:endParaRPr lang="en-US" sz="1000" dirty="0">
              <a:solidFill>
                <a:schemeClr val="tx1"/>
              </a:solidFill>
              <a:latin typeface="Arial"/>
            </a:endParaRPr>
          </a:p>
          <a:p>
            <a:pPr algn="ctr" defTabSz="457166">
              <a:defRPr/>
            </a:pPr>
            <a:r>
              <a:rPr lang="en-US" sz="1000" b="1" dirty="0">
                <a:solidFill>
                  <a:schemeClr val="tx1"/>
                </a:solidFill>
              </a:rPr>
              <a:t>SOC definitive SBRT</a:t>
            </a:r>
            <a:endParaRPr lang="en-US" sz="1000" dirty="0">
              <a:solidFill>
                <a:schemeClr val="tx1"/>
              </a:solidFill>
              <a:latin typeface="Arial"/>
            </a:endParaRPr>
          </a:p>
          <a:p>
            <a:pPr algn="ctr" defTabSz="457166">
              <a:defRPr/>
            </a:pPr>
            <a:endParaRPr lang="en-US" sz="10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764253" y="1715392"/>
            <a:ext cx="1506730" cy="3657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66">
              <a:defRPr/>
            </a:pPr>
            <a:r>
              <a:rPr lang="en-US" sz="1050" err="1">
                <a:solidFill>
                  <a:schemeClr val="tx1"/>
                </a:solidFill>
                <a:latin typeface="Arial"/>
              </a:rPr>
              <a:t>Durva</a:t>
            </a:r>
            <a:r>
              <a:rPr lang="en-US" sz="1050">
                <a:solidFill>
                  <a:schemeClr val="tx1"/>
                </a:solidFill>
                <a:latin typeface="Arial"/>
              </a:rPr>
              <a:t> 1500mg q 4 </a:t>
            </a:r>
            <a:r>
              <a:rPr lang="en-US" sz="1050" err="1">
                <a:solidFill>
                  <a:schemeClr val="tx1"/>
                </a:solidFill>
                <a:latin typeface="Arial"/>
              </a:rPr>
              <a:t>wks</a:t>
            </a:r>
            <a:r>
              <a:rPr lang="en-US" sz="1050">
                <a:solidFill>
                  <a:schemeClr val="tx1"/>
                </a:solidFill>
                <a:latin typeface="Arial"/>
              </a:rPr>
              <a:t> x 24 </a:t>
            </a:r>
            <a:r>
              <a:rPr lang="en-US" sz="1050" err="1">
                <a:solidFill>
                  <a:schemeClr val="tx1"/>
                </a:solidFill>
                <a:latin typeface="Arial"/>
              </a:rPr>
              <a:t>mos</a:t>
            </a:r>
            <a:endParaRPr lang="en-US" sz="1050">
              <a:solidFill>
                <a:schemeClr val="tx1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39646" y="1446944"/>
            <a:ext cx="881973" cy="738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166">
              <a:defRPr/>
            </a:pPr>
            <a:r>
              <a:rPr lang="en-US" sz="1050" b="1" dirty="0">
                <a:latin typeface="Arial"/>
              </a:rPr>
              <a:t>N=630</a:t>
            </a:r>
          </a:p>
          <a:p>
            <a:pPr algn="ctr" defTabSz="457166">
              <a:defRPr/>
            </a:pPr>
            <a:r>
              <a:rPr lang="en-US" sz="1050" b="1" dirty="0">
                <a:solidFill>
                  <a:schemeClr val="accent1"/>
                </a:solidFill>
                <a:latin typeface="Arial"/>
                <a:cs typeface="Arial"/>
              </a:rPr>
              <a:t>530 T1c-T3</a:t>
            </a:r>
            <a:endParaRPr lang="en-US" sz="1050" b="1" dirty="0">
              <a:solidFill>
                <a:schemeClr val="accent1"/>
              </a:solidFill>
              <a:latin typeface="Arial"/>
            </a:endParaRPr>
          </a:p>
          <a:p>
            <a:pPr algn="ctr" defTabSz="457166">
              <a:defRPr/>
            </a:pPr>
            <a:r>
              <a:rPr lang="en-US" sz="1050" b="1" dirty="0">
                <a:latin typeface="Arial"/>
                <a:cs typeface="Arial"/>
              </a:rPr>
              <a:t>100 T1a/b</a:t>
            </a:r>
            <a:endParaRPr lang="en-US" sz="1050" b="1" dirty="0">
              <a:latin typeface="Arial"/>
            </a:endParaRPr>
          </a:p>
          <a:p>
            <a:pPr algn="ctr" defTabSz="457166">
              <a:defRPr/>
            </a:pPr>
            <a:r>
              <a:rPr lang="en-US" sz="1050" b="1" dirty="0">
                <a:latin typeface="Arial"/>
              </a:rPr>
              <a:t>1:1</a:t>
            </a:r>
            <a:endParaRPr lang="en-US" sz="1050" b="1" dirty="0">
              <a:latin typeface="Arial"/>
              <a:cs typeface="Arial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63091" y="2729540"/>
            <a:ext cx="1507893" cy="3657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66">
              <a:defRPr/>
            </a:pPr>
            <a:r>
              <a:rPr lang="en-US" sz="1050">
                <a:solidFill>
                  <a:schemeClr val="tx1"/>
                </a:solidFill>
                <a:latin typeface="Arial"/>
              </a:rPr>
              <a:t>Placebo q 4 </a:t>
            </a:r>
            <a:r>
              <a:rPr lang="en-US" sz="1050" err="1">
                <a:solidFill>
                  <a:schemeClr val="tx1"/>
                </a:solidFill>
                <a:latin typeface="Arial"/>
              </a:rPr>
              <a:t>wks</a:t>
            </a:r>
            <a:r>
              <a:rPr lang="en-US" sz="1050">
                <a:solidFill>
                  <a:schemeClr val="tx1"/>
                </a:solidFill>
                <a:latin typeface="Arial"/>
              </a:rPr>
              <a:t> x 24 </a:t>
            </a:r>
            <a:r>
              <a:rPr lang="en-US" sz="1050" err="1">
                <a:solidFill>
                  <a:schemeClr val="tx1"/>
                </a:solidFill>
                <a:latin typeface="Arial"/>
              </a:rPr>
              <a:t>mos</a:t>
            </a:r>
            <a:endParaRPr lang="en-US" sz="1050">
              <a:solidFill>
                <a:schemeClr val="tx1"/>
              </a:solidFill>
              <a:latin typeface="Arial"/>
            </a:endParaRPr>
          </a:p>
        </p:txBody>
      </p:sp>
      <p:cxnSp>
        <p:nvCxnSpPr>
          <p:cNvPr id="8" name="Elbow Connector 7"/>
          <p:cNvCxnSpPr>
            <a:cxnSpLocks/>
            <a:stCxn id="25" idx="6"/>
            <a:endCxn id="51" idx="1"/>
          </p:cNvCxnSpPr>
          <p:nvPr/>
        </p:nvCxnSpPr>
        <p:spPr>
          <a:xfrm flipV="1">
            <a:off x="5323064" y="1898272"/>
            <a:ext cx="441190" cy="561926"/>
          </a:xfrm>
          <a:prstGeom prst="bentConnector3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cxnSpLocks/>
            <a:stCxn id="25" idx="6"/>
            <a:endCxn id="27" idx="1"/>
          </p:cNvCxnSpPr>
          <p:nvPr/>
        </p:nvCxnSpPr>
        <p:spPr>
          <a:xfrm>
            <a:off x="5323064" y="2460198"/>
            <a:ext cx="440027" cy="452223"/>
          </a:xfrm>
          <a:prstGeom prst="bentConnector3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D14E383-8559-49C2-8318-29887FFBD511}"/>
              </a:ext>
            </a:extLst>
          </p:cNvPr>
          <p:cNvCxnSpPr>
            <a:cxnSpLocks/>
          </p:cNvCxnSpPr>
          <p:nvPr/>
        </p:nvCxnSpPr>
        <p:spPr>
          <a:xfrm>
            <a:off x="2940722" y="2465354"/>
            <a:ext cx="38584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DD7F53F-39E2-4456-AEBF-12312A48CD55}"/>
              </a:ext>
            </a:extLst>
          </p:cNvPr>
          <p:cNvSpPr txBox="1"/>
          <p:nvPr/>
        </p:nvSpPr>
        <p:spPr>
          <a:xfrm>
            <a:off x="55870" y="844371"/>
            <a:ext cx="13573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6">
              <a:defRPr/>
            </a:pPr>
            <a:r>
              <a:rPr lang="en-US" sz="1200" b="1" i="1" u="sng" dirty="0">
                <a:latin typeface="Arial"/>
              </a:rPr>
              <a:t>Inclusion Criteria</a:t>
            </a:r>
          </a:p>
          <a:p>
            <a:pPr marL="171438" indent="-171438" defTabSz="457166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Arial"/>
              </a:rPr>
              <a:t>Clinical Stage I/II node negative (T1 – T3 N0)</a:t>
            </a:r>
          </a:p>
          <a:p>
            <a:pPr marL="171438" indent="-171438" defTabSz="457166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Arial"/>
              </a:rPr>
              <a:t>Medically inoperable or refuse surgery </a:t>
            </a:r>
          </a:p>
          <a:p>
            <a:pPr marL="171438" indent="-171438" defTabSz="457166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Arial"/>
              </a:rPr>
              <a:t>ECOG PS 0-2</a:t>
            </a:r>
          </a:p>
          <a:p>
            <a:pPr marL="171438" indent="-171438" defTabSz="457166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Arial"/>
              </a:rPr>
              <a:t>All comers for histology and PDL-1 </a:t>
            </a:r>
            <a:r>
              <a:rPr lang="en-US" sz="1200" b="1" dirty="0" smtClean="0">
                <a:latin typeface="Arial"/>
              </a:rPr>
              <a:t>status</a:t>
            </a:r>
          </a:p>
          <a:p>
            <a:pPr marL="171438" indent="-171438" defTabSz="457166">
              <a:buFont typeface="Arial" panose="020B0604020202020204" pitchFamily="34" charset="0"/>
              <a:buChar char="•"/>
              <a:defRPr/>
            </a:pPr>
            <a:r>
              <a:rPr lang="en-US" sz="1200" b="1" dirty="0" smtClean="0">
                <a:solidFill>
                  <a:schemeClr val="accent1"/>
                </a:solidFill>
                <a:latin typeface="Arial"/>
              </a:rPr>
              <a:t>Sync/</a:t>
            </a:r>
            <a:r>
              <a:rPr lang="en-US" sz="1200" b="1" dirty="0" err="1" smtClean="0">
                <a:solidFill>
                  <a:schemeClr val="accent1"/>
                </a:solidFill>
                <a:latin typeface="Arial"/>
              </a:rPr>
              <a:t>Metach</a:t>
            </a:r>
            <a:r>
              <a:rPr lang="en-US" sz="1200" b="1" dirty="0" smtClean="0">
                <a:solidFill>
                  <a:schemeClr val="accent1"/>
                </a:solidFill>
                <a:latin typeface="Arial"/>
              </a:rPr>
              <a:t> allowed</a:t>
            </a:r>
            <a:endParaRPr lang="en-US" sz="1200" b="1" dirty="0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14" name="Diagram 14">
            <a:extLst>
              <a:ext uri="{FF2B5EF4-FFF2-40B4-BE49-F238E27FC236}">
                <a16:creationId xmlns:a16="http://schemas.microsoft.com/office/drawing/2014/main" id="{54B00034-E8ED-4779-99B3-39D9D30FC04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2789289"/>
              </p:ext>
            </p:extLst>
          </p:nvPr>
        </p:nvGraphicFramePr>
        <p:xfrm>
          <a:off x="4490014" y="2894993"/>
          <a:ext cx="1246074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D4CE4A-3A2A-4DCD-AD18-487B7071B300}"/>
              </a:ext>
            </a:extLst>
          </p:cNvPr>
          <p:cNvCxnSpPr>
            <a:stCxn id="50" idx="3"/>
            <a:endCxn id="25" idx="2"/>
          </p:cNvCxnSpPr>
          <p:nvPr/>
        </p:nvCxnSpPr>
        <p:spPr>
          <a:xfrm flipV="1">
            <a:off x="4276206" y="2460198"/>
            <a:ext cx="532628" cy="354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3227" y="3957188"/>
            <a:ext cx="3171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chemeClr val="accent1"/>
                </a:solidFill>
              </a:rPr>
              <a:t>SBRT Dose Reflects Int’l Variability</a:t>
            </a:r>
          </a:p>
          <a:p>
            <a:r>
              <a:rPr lang="en-US" sz="1400" b="1" dirty="0" smtClean="0"/>
              <a:t>50-60 </a:t>
            </a:r>
            <a:r>
              <a:rPr lang="en-US" sz="1400" b="1" dirty="0" err="1" smtClean="0"/>
              <a:t>Gy</a:t>
            </a:r>
            <a:r>
              <a:rPr lang="en-US" sz="1400" b="1" dirty="0" smtClean="0"/>
              <a:t>/8, 50-55 </a:t>
            </a:r>
            <a:r>
              <a:rPr lang="en-US" sz="1400" b="1" dirty="0" err="1" smtClean="0"/>
              <a:t>Gy</a:t>
            </a:r>
            <a:r>
              <a:rPr lang="en-US" sz="1400" b="1" dirty="0" smtClean="0"/>
              <a:t>/5, </a:t>
            </a:r>
          </a:p>
          <a:p>
            <a:r>
              <a:rPr lang="en-US" sz="1400" b="1" dirty="0" smtClean="0"/>
              <a:t>42-48 </a:t>
            </a:r>
            <a:r>
              <a:rPr lang="en-US" sz="1400" b="1" dirty="0" err="1" smtClean="0"/>
              <a:t>Gy</a:t>
            </a:r>
            <a:r>
              <a:rPr lang="en-US" sz="1400" b="1" dirty="0" smtClean="0"/>
              <a:t>/4, 54 </a:t>
            </a:r>
            <a:r>
              <a:rPr lang="en-US" sz="1400" b="1" dirty="0" err="1" smtClean="0"/>
              <a:t>Gy</a:t>
            </a:r>
            <a:r>
              <a:rPr lang="en-US" sz="1400" b="1" dirty="0" smtClean="0"/>
              <a:t>/3</a:t>
            </a:r>
          </a:p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42598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D14EC1-479D-4F03-BCF9-078A7F27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75" y="86550"/>
            <a:ext cx="8765651" cy="504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PACIFIC-4 International Enrollment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951FA-9A72-41A0-9835-6C2276CFD4FC}"/>
              </a:ext>
            </a:extLst>
          </p:cNvPr>
          <p:cNvSpPr/>
          <p:nvPr/>
        </p:nvSpPr>
        <p:spPr>
          <a:xfrm>
            <a:off x="682053" y="868035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4 </a:t>
            </a:r>
            <a:r>
              <a:rPr lang="en-US" sz="2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Countries,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~200 sites</a:t>
            </a:r>
            <a:endParaRPr lang="en-US" sz="28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9220" y="680384"/>
            <a:ext cx="2701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FSI 03/2019</a:t>
            </a:r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97 randomized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7" y="1581150"/>
            <a:ext cx="8878366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9175" y="557774"/>
            <a:ext cx="3853637" cy="4288779"/>
            <a:chOff x="5251785" y="389089"/>
            <a:chExt cx="3853637" cy="42887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2823350"/>
              <a:ext cx="2191703" cy="18545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595748" y="2804363"/>
              <a:ext cx="0" cy="17084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51785" y="819150"/>
              <a:ext cx="2191703" cy="18745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571685" y="807122"/>
              <a:ext cx="0" cy="17084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251785" y="389089"/>
              <a:ext cx="23102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</a:rPr>
                <a:t>Ohri </a:t>
              </a:r>
              <a:r>
                <a:rPr lang="en-US" sz="1600" b="1" i="1" dirty="0">
                  <a:solidFill>
                    <a:schemeClr val="accent2"/>
                  </a:solidFill>
                </a:rPr>
                <a:t>et al </a:t>
              </a:r>
              <a:r>
                <a:rPr lang="en-US" sz="1600" b="1" dirty="0">
                  <a:solidFill>
                    <a:schemeClr val="accent2"/>
                  </a:solidFill>
                </a:rPr>
                <a:t>(JNCI, 2013)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995978" y="1180518"/>
              <a:ext cx="1109444" cy="999431"/>
              <a:chOff x="7037192" y="976697"/>
              <a:chExt cx="1479258" cy="133257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037192" y="976697"/>
                <a:ext cx="1332574" cy="133257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073805" y="1013309"/>
                <a:ext cx="1267570" cy="126756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065104" y="1145415"/>
                <a:ext cx="451346" cy="45134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137292" y="1209012"/>
                <a:ext cx="295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  <a:latin typeface="Calibri"/>
                    <a:cs typeface="Calibri"/>
                  </a:rPr>
                  <a:t>X</a:t>
                </a:r>
                <a:endParaRPr lang="en-US" sz="1050" b="1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061497" y="1096641"/>
                <a:ext cx="1238249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spc="-113" dirty="0">
                    <a:solidFill>
                      <a:schemeClr val="bg1"/>
                    </a:solidFill>
                    <a:latin typeface="Calibri"/>
                    <a:cs typeface="Calibri"/>
                  </a:rPr>
                  <a:t>1.74</a:t>
                </a:r>
                <a:endParaRPr lang="en-US" sz="3300" b="1" spc="-113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097495" y="1790409"/>
                <a:ext cx="1202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Calibri"/>
                    <a:cs typeface="Calibri"/>
                  </a:rPr>
                  <a:t>Mortality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954041" y="3209273"/>
              <a:ext cx="1109444" cy="999432"/>
              <a:chOff x="7045069" y="3851823"/>
              <a:chExt cx="1479258" cy="133257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045069" y="3851823"/>
                <a:ext cx="1332574" cy="133257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081682" y="3888435"/>
                <a:ext cx="1267570" cy="126756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8072981" y="4020541"/>
                <a:ext cx="451346" cy="45134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157868" y="4077787"/>
                <a:ext cx="2952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  <a:latin typeface="Calibri"/>
                    <a:cs typeface="Calibri"/>
                  </a:rPr>
                  <a:t>X</a:t>
                </a:r>
                <a:endParaRPr lang="en-US" sz="1050" b="1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130908" y="3931548"/>
                <a:ext cx="1246735" cy="80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300" b="1" spc="-113" dirty="0">
                    <a:solidFill>
                      <a:schemeClr val="bg1"/>
                    </a:solidFill>
                    <a:latin typeface="Calibri"/>
                    <a:cs typeface="Calibri"/>
                  </a:rPr>
                  <a:t>1.79</a:t>
                </a:r>
                <a:endParaRPr lang="en-US" sz="3300" b="1" spc="-113" dirty="0">
                  <a:solidFill>
                    <a:schemeClr val="bg1"/>
                  </a:solidFill>
                  <a:latin typeface="Calibri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109604" y="4631668"/>
                <a:ext cx="1202266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Calibri"/>
                    <a:cs typeface="Calibri"/>
                  </a:rPr>
                  <a:t>Recurrence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7231605" y="1714045"/>
              <a:ext cx="76437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7202364" y="3758158"/>
              <a:ext cx="764372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8">
            <a:extLst>
              <a:ext uri="{FF2B5EF4-FFF2-40B4-BE49-F238E27FC236}">
                <a16:creationId xmlns:a16="http://schemas.microsoft.com/office/drawing/2014/main" id="{FAD14EC1-479D-4F03-BCF9-078A7F279090}"/>
              </a:ext>
            </a:extLst>
          </p:cNvPr>
          <p:cNvSpPr txBox="1">
            <a:spLocks/>
          </p:cNvSpPr>
          <p:nvPr/>
        </p:nvSpPr>
        <p:spPr>
          <a:xfrm>
            <a:off x="189175" y="86550"/>
            <a:ext cx="8765651" cy="504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dirty="0" smtClean="0">
                <a:solidFill>
                  <a:schemeClr val="accent1"/>
                </a:solidFill>
              </a:rPr>
              <a:t>International QA/QC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5" name="Content Placeholder 3">
            <a:extLst>
              <a:ext uri="{FF2B5EF4-FFF2-40B4-BE49-F238E27FC236}">
                <a16:creationId xmlns:a16="http://schemas.microsoft.com/office/drawing/2014/main" id="{2E975CB1-F4C3-4E8C-B8C1-C7E625F61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0001" y="975807"/>
            <a:ext cx="2743200" cy="20570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86" y="2796199"/>
            <a:ext cx="2743200" cy="183376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987625" y="590550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Credentialing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44105" y="4671596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Plan QA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t="31738" r="64201" b="11377"/>
          <a:stretch/>
        </p:blipFill>
        <p:spPr>
          <a:xfrm>
            <a:off x="7900208" y="3542354"/>
            <a:ext cx="1184070" cy="1143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t="27054" r="64310" b="20224"/>
          <a:stretch/>
        </p:blipFill>
        <p:spPr>
          <a:xfrm>
            <a:off x="7139347" y="2290855"/>
            <a:ext cx="118407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">
            <a:extLst>
              <a:ext uri="{FF2B5EF4-FFF2-40B4-BE49-F238E27FC236}">
                <a16:creationId xmlns:a16="http://schemas.microsoft.com/office/drawing/2014/main" id="{63CD9483-50E1-4CFD-A79D-DBDAC81FB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6250"/>
            <a:ext cx="6529092" cy="392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26"/>
            <a:ext cx="8229600" cy="857250"/>
          </a:xfrm>
        </p:spPr>
        <p:txBody>
          <a:bodyPr/>
          <a:lstStyle/>
          <a:p>
            <a:r>
              <a:rPr lang="en-US" dirty="0"/>
              <a:t>Predictors of failure – </a:t>
            </a:r>
            <a:r>
              <a:rPr lang="en-US" dirty="0" err="1" smtClean="0"/>
              <a:t>ctDNA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9938" name="TextBox 8">
            <a:extLst>
              <a:ext uri="{FF2B5EF4-FFF2-40B4-BE49-F238E27FC236}">
                <a16:creationId xmlns:a16="http://schemas.microsoft.com/office/drawing/2014/main" id="{50276431-9E63-4C11-8A5F-EF188A27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2950"/>
            <a:ext cx="29209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 dirty="0"/>
              <a:t>Chaudhuri et al, Cancer Disc 2017</a:t>
            </a:r>
          </a:p>
        </p:txBody>
      </p:sp>
    </p:spTree>
    <p:extLst>
      <p:ext uri="{BB962C8B-B14F-4D97-AF65-F5344CB8AC3E}">
        <p14:creationId xmlns:p14="http://schemas.microsoft.com/office/powerpoint/2010/main" val="28617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@SBRT_CR</a:t>
            </a:r>
            <a:endParaRPr lang="en-US" dirty="0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1641"/>
            <a:ext cx="533400" cy="4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2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Disclosures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/>
              <a:t>Stock </a:t>
            </a:r>
            <a:r>
              <a:rPr lang="en-US" altLang="en-US" sz="1800" b="0" dirty="0"/>
              <a:t>– Radialogica</a:t>
            </a:r>
          </a:p>
          <a:p>
            <a:r>
              <a:rPr lang="en-US" altLang="en-US" sz="1800" dirty="0"/>
              <a:t>Research Grants </a:t>
            </a:r>
            <a:r>
              <a:rPr lang="en-US" altLang="en-US" sz="1800" b="0" dirty="0"/>
              <a:t>–</a:t>
            </a:r>
            <a:r>
              <a:rPr lang="en-US" altLang="en-US" sz="1800" dirty="0"/>
              <a:t> </a:t>
            </a:r>
            <a:r>
              <a:rPr lang="en-US" altLang="en-US" sz="1800" b="0" dirty="0"/>
              <a:t>Varian, </a:t>
            </a:r>
            <a:r>
              <a:rPr lang="en-US" altLang="en-US" sz="1800" b="0" dirty="0" err="1"/>
              <a:t>Elekta</a:t>
            </a:r>
            <a:r>
              <a:rPr lang="en-US" altLang="en-US" sz="1800" b="0" dirty="0"/>
              <a:t>, Merck</a:t>
            </a:r>
          </a:p>
          <a:p>
            <a:r>
              <a:rPr lang="en-US" altLang="en-US" sz="1800" dirty="0"/>
              <a:t>Consulting</a:t>
            </a:r>
            <a:r>
              <a:rPr lang="en-US" altLang="en-US" sz="1800" b="0" dirty="0"/>
              <a:t> – Astra Zeneca, EMD </a:t>
            </a:r>
            <a:r>
              <a:rPr lang="en-US" altLang="en-US" sz="1800" b="0" dirty="0" err="1"/>
              <a:t>Serono</a:t>
            </a:r>
            <a:endParaRPr lang="en-US" altLang="en-US" sz="1800" b="0" dirty="0"/>
          </a:p>
          <a:p>
            <a:r>
              <a:rPr lang="en-US" altLang="en-US" sz="1800" dirty="0"/>
              <a:t>Speaking</a:t>
            </a:r>
            <a:r>
              <a:rPr lang="en-US" altLang="en-US" sz="1800" b="0" dirty="0"/>
              <a:t> – Varian, </a:t>
            </a:r>
            <a:r>
              <a:rPr lang="en-US" altLang="en-US" sz="1800" b="0" dirty="0" err="1"/>
              <a:t>ViewRay</a:t>
            </a:r>
            <a:endParaRPr lang="en-US" altLang="en-US" sz="1800" b="0" dirty="0"/>
          </a:p>
          <a:p>
            <a:pPr>
              <a:buFont typeface="Arial" charset="0"/>
              <a:buNone/>
              <a:defRPr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4933950"/>
            <a:ext cx="9239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/>
                </a:solidFill>
                <a:latin typeface="Helvetica"/>
                <a:cs typeface="Helvetica"/>
              </a:rPr>
              <a:t>NRG-XXXX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6AF5A3-20DC-4BA1-8F4A-4C6F88A7F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050" y="57150"/>
            <a:ext cx="8343900" cy="514350"/>
          </a:xfrm>
        </p:spPr>
        <p:txBody>
          <a:bodyPr/>
          <a:lstStyle/>
          <a:p>
            <a:r>
              <a:rPr lang="en-US" b="1" dirty="0" smtClean="0"/>
              <a:t>Increasing Use of SBRT for Early NSCLC</a:t>
            </a:r>
            <a:endParaRPr lang="en-US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5E9749-5117-4A68-AB93-F387797ECC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609600"/>
            <a:ext cx="3712561" cy="18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0171016_120810">
            <a:hlinkClick r:id="" action="ppaction://media"/>
            <a:extLst>
              <a:ext uri="{FF2B5EF4-FFF2-40B4-BE49-F238E27FC236}">
                <a16:creationId xmlns:a16="http://schemas.microsoft.com/office/drawing/2014/main" id="{67732B9C-CA91-4427-AC41-8947F32307A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2474281"/>
            <a:ext cx="3712561" cy="2372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F69C8E-BEC5-443B-907E-A5FF5BA8E423}"/>
              </a:ext>
            </a:extLst>
          </p:cNvPr>
          <p:cNvSpPr txBox="1"/>
          <p:nvPr/>
        </p:nvSpPr>
        <p:spPr>
          <a:xfrm>
            <a:off x="6248400" y="4556761"/>
            <a:ext cx="2875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Corso, et al Am J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Oncol</a:t>
            </a:r>
            <a:r>
              <a:rPr lang="en-US" sz="1400" i="1" dirty="0" smtClean="0"/>
              <a:t> 2017</a:t>
            </a:r>
            <a:endParaRPr lang="en-US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t="51200"/>
          <a:stretch/>
        </p:blipFill>
        <p:spPr>
          <a:xfrm>
            <a:off x="4114800" y="1123950"/>
            <a:ext cx="4749572" cy="33985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953000" y="1352550"/>
            <a:ext cx="3733800" cy="2590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>
            <a:extLst>
              <a:ext uri="{FF2B5EF4-FFF2-40B4-BE49-F238E27FC236}">
                <a16:creationId xmlns:a16="http://schemas.microsoft.com/office/drawing/2014/main" id="{A54A4819-A32B-4F89-B8A3-F2CC2C95450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52400" y="57150"/>
            <a:ext cx="8839200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SBRT Failures Increase With Size</a:t>
            </a:r>
            <a:endParaRPr lang="en-US" altLang="en-US" b="1" dirty="0"/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F23839EC-CF4C-4BAE-B4F8-489E1E380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295"/>
            <a:ext cx="5334000" cy="355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19A679-6BFC-4B4E-872E-5BE1ABA31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96368"/>
              </p:ext>
            </p:extLst>
          </p:nvPr>
        </p:nvGraphicFramePr>
        <p:xfrm>
          <a:off x="5334000" y="1577310"/>
          <a:ext cx="3764208" cy="1482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5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</a:rPr>
                        <a:t>Freedom from First</a:t>
                      </a:r>
                      <a:r>
                        <a:rPr lang="en-US" sz="1600" b="1" u="sng" strike="noStrike" baseline="0" dirty="0">
                          <a:effectLst/>
                        </a:rPr>
                        <a:t> </a:t>
                      </a:r>
                      <a:r>
                        <a:rPr lang="en-US" sz="1600" b="1" u="sng" strike="noStrike" dirty="0">
                          <a:effectLst/>
                        </a:rPr>
                        <a:t>Failure </a:t>
                      </a:r>
                      <a:endParaRPr lang="en-US" sz="1600" b="1" u="sng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b="1" u="sng" strike="noStrike" dirty="0" smtClean="0">
                          <a:effectLst/>
                        </a:rPr>
                        <a:t>(</a:t>
                      </a:r>
                      <a:r>
                        <a:rPr lang="en-US" sz="1600" b="1" u="sng" strike="noStrike" dirty="0">
                          <a:effectLst/>
                        </a:rPr>
                        <a:t>Deat</a:t>
                      </a:r>
                      <a:r>
                        <a:rPr lang="en-US" sz="1600" b="1" u="sng" strike="noStrike" baseline="0" dirty="0">
                          <a:effectLst/>
                        </a:rPr>
                        <a:t>h Competing Risk</a:t>
                      </a:r>
                      <a:r>
                        <a:rPr lang="en-US" sz="1600" b="1" u="sng" strike="noStrike" dirty="0">
                          <a:effectLst/>
                        </a:rPr>
                        <a:t>)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&lt;=2 cm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80.3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69.1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62.8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98012E"/>
                          </a:solidFill>
                          <a:effectLst/>
                        </a:rPr>
                        <a:t>&gt;2-3 cm</a:t>
                      </a:r>
                      <a:endParaRPr lang="en-US" sz="1600" b="1" i="0" u="none" strike="noStrike" dirty="0">
                        <a:solidFill>
                          <a:srgbClr val="9801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74.1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65.1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60.2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&gt;3-7 cm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67.2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51.1</a:t>
                      </a:r>
                      <a:endParaRPr lang="en-US" sz="16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73" name="TextBox 5">
            <a:extLst>
              <a:ext uri="{FF2B5EF4-FFF2-40B4-BE49-F238E27FC236}">
                <a16:creationId xmlns:a16="http://schemas.microsoft.com/office/drawing/2014/main" id="{8F513E41-5800-4490-8DC4-47716D38E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88" y="4552950"/>
            <a:ext cx="3201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 dirty="0"/>
              <a:t>Washington University - Unpublished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641FC3-6FA6-435F-B689-19A37A52A2E3}"/>
              </a:ext>
            </a:extLst>
          </p:cNvPr>
          <p:cNvSpPr txBox="1"/>
          <p:nvPr/>
        </p:nvSpPr>
        <p:spPr>
          <a:xfrm>
            <a:off x="1219200" y="2056745"/>
            <a:ext cx="121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n=821</a:t>
            </a:r>
          </a:p>
        </p:txBody>
      </p:sp>
    </p:spTree>
    <p:extLst>
      <p:ext uri="{BB962C8B-B14F-4D97-AF65-F5344CB8AC3E}">
        <p14:creationId xmlns:p14="http://schemas.microsoft.com/office/powerpoint/2010/main" val="31778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74" y="44121"/>
            <a:ext cx="8765651" cy="504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98012E"/>
                </a:solidFill>
              </a:rPr>
              <a:t>NCCN </a:t>
            </a:r>
            <a:r>
              <a:rPr lang="en-US" sz="3200" dirty="0" smtClean="0">
                <a:solidFill>
                  <a:srgbClr val="98012E"/>
                </a:solidFill>
              </a:rPr>
              <a:t>Guidelines - NSCLC</a:t>
            </a:r>
            <a:endParaRPr lang="en-US" sz="3200" dirty="0">
              <a:solidFill>
                <a:srgbClr val="98012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>
              <a:defRPr/>
            </a:pPr>
            <a:fld id="{3C4F54F3-C349-4609-AFEE-01462D5C7942}" type="slidenum">
              <a:rPr lang="en-GB">
                <a:solidFill>
                  <a:srgbClr val="000000"/>
                </a:solidFill>
              </a:rPr>
              <a:pPr defTabSz="457189"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6"/>
            <p:custDataLst>
              <p:tags r:id="rId1"/>
            </p:custDataLst>
            <p:extLst/>
          </p:nvPr>
        </p:nvGraphicFramePr>
        <p:xfrm>
          <a:off x="-10633" y="648000"/>
          <a:ext cx="2844931" cy="372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4073896" y="648000"/>
          <a:ext cx="4368252" cy="447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39426" y="875002"/>
            <a:ext cx="2092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US" sz="1200" b="1">
                <a:solidFill>
                  <a:srgbClr val="000000"/>
                </a:solidFill>
                <a:latin typeface="Arial"/>
              </a:rPr>
              <a:t>IA: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 	Peripheral T1abc, N0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9390" y="648000"/>
            <a:ext cx="2044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US" sz="1200" b="1">
                <a:solidFill>
                  <a:srgbClr val="000000"/>
                </a:solidFill>
                <a:latin typeface="Arial"/>
              </a:rPr>
              <a:t>IB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: 	Peripheral T2a, N0</a:t>
            </a:r>
          </a:p>
          <a:p>
            <a:pPr defTabSz="457189">
              <a:defRPr/>
            </a:pPr>
            <a:r>
              <a:rPr lang="en-US" sz="1200" b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: 	Central T1-2a, N0</a:t>
            </a:r>
          </a:p>
          <a:p>
            <a:pPr defTabSz="457189">
              <a:defRPr/>
            </a:pPr>
            <a:r>
              <a:rPr lang="en-US" sz="1200" b="1">
                <a:solidFill>
                  <a:srgbClr val="000000"/>
                </a:solidFill>
                <a:latin typeface="Arial"/>
              </a:rPr>
              <a:t>II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: 	T1-2ab, N1; T2b, N0</a:t>
            </a:r>
          </a:p>
          <a:p>
            <a:pPr defTabSz="457189">
              <a:defRPr/>
            </a:pPr>
            <a:r>
              <a:rPr lang="en-US" sz="1200" b="1">
                <a:solidFill>
                  <a:srgbClr val="000000"/>
                </a:solidFill>
                <a:latin typeface="Arial"/>
              </a:rPr>
              <a:t>IIB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: 	T3, N0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5289" y="3474721"/>
            <a:ext cx="1501541" cy="10780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5580" y="3296030"/>
            <a:ext cx="1501541" cy="107802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1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BA6A42FA-5419-42F1-8CBF-8EE2528CD78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219200" y="76200"/>
            <a:ext cx="6477000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Adjuvant therapy after SBRT?</a:t>
            </a:r>
            <a:endParaRPr lang="en-US" alt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1BB7A-3B37-4173-871D-AB52F90CD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1200150"/>
            <a:ext cx="8763000" cy="3086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Effective </a:t>
            </a:r>
            <a:r>
              <a:rPr lang="en-US" altLang="en-US" dirty="0">
                <a:solidFill>
                  <a:srgbClr val="98012E"/>
                </a:solidFill>
              </a:rPr>
              <a:t>adjuvant therapy </a:t>
            </a:r>
            <a:r>
              <a:rPr lang="en-US" altLang="en-US" b="0" dirty="0"/>
              <a:t>needed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b="0" dirty="0"/>
              <a:t>Cytotoxic chemo NCCN Category 2B recommendation for “high risk” based on surgical data.  </a:t>
            </a:r>
          </a:p>
          <a:p>
            <a:pPr marL="1200150" lvl="1" indent="-457200">
              <a:defRPr/>
            </a:pPr>
            <a:r>
              <a:rPr lang="en-US" altLang="en-US" b="1" i="1" dirty="0">
                <a:solidFill>
                  <a:srgbClr val="98012E"/>
                </a:solidFill>
              </a:rPr>
              <a:t>Challenging in frail SBRT population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98012E"/>
                </a:solidFill>
              </a:rPr>
              <a:t>Immunotherapy</a:t>
            </a:r>
            <a:r>
              <a:rPr lang="en-US" altLang="en-US" b="0" dirty="0"/>
              <a:t> well tolerated in Stage III and IV </a:t>
            </a:r>
            <a:r>
              <a:rPr lang="en-US" altLang="en-US" b="0" dirty="0" smtClean="0"/>
              <a:t>population…</a:t>
            </a:r>
            <a:endParaRPr lang="en-US" altLang="en-US" b="0" i="1" dirty="0">
              <a:solidFill>
                <a:srgbClr val="98012E"/>
              </a:solidFill>
            </a:endParaRPr>
          </a:p>
          <a:p>
            <a:pPr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10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DC926FA-6A65-456B-A03F-6F8BD4CB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17"/>
            <a:ext cx="8229600" cy="62033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accent1"/>
                </a:solidFill>
              </a:rPr>
              <a:t>PACIFIC – CRT +/- </a:t>
            </a:r>
            <a:r>
              <a:rPr lang="en-US" altLang="en-US" sz="3200" dirty="0" err="1">
                <a:solidFill>
                  <a:schemeClr val="accent1"/>
                </a:solidFill>
              </a:rPr>
              <a:t>durva</a:t>
            </a:r>
            <a:r>
              <a:rPr lang="en-US" altLang="en-US" sz="3200" dirty="0">
                <a:solidFill>
                  <a:schemeClr val="accent1"/>
                </a:solidFill>
              </a:rPr>
              <a:t> for stage III</a:t>
            </a:r>
          </a:p>
        </p:txBody>
      </p:sp>
      <p:pic>
        <p:nvPicPr>
          <p:cNvPr id="11" name="Picture 2" descr="https://www.nejm.org/na101/home/literatum/publisher/mms/journals/content/nejm/2018/nejm_2018.379.issue-24/nejmoa1809697/20181211/images/img_xlarge/nejmoa1809697_f2.jpeg">
            <a:extLst>
              <a:ext uri="{FF2B5EF4-FFF2-40B4-BE49-F238E27FC236}">
                <a16:creationId xmlns:a16="http://schemas.microsoft.com/office/drawing/2014/main" id="{22125BBC-E941-41F1-A52B-BF0AE0F1142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075" y="2557463"/>
            <a:ext cx="320992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624A14A-D064-4C14-B9E8-459BE44C2721}"/>
              </a:ext>
            </a:extLst>
          </p:cNvPr>
          <p:cNvSpPr txBox="1">
            <a:spLocks/>
          </p:cNvSpPr>
          <p:nvPr/>
        </p:nvSpPr>
        <p:spPr>
          <a:xfrm>
            <a:off x="152400" y="874713"/>
            <a:ext cx="3151504" cy="3394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/>
              <a:t>713 pts, 2:1</a:t>
            </a:r>
            <a:r>
              <a:rPr lang="en-US" altLang="en-US" sz="2000" dirty="0"/>
              <a:t> randomized</a:t>
            </a:r>
          </a:p>
          <a:p>
            <a:r>
              <a:rPr lang="en-US" altLang="en-US" sz="2000" b="1" dirty="0" err="1"/>
              <a:t>Durva</a:t>
            </a:r>
            <a:r>
              <a:rPr lang="en-US" altLang="en-US" sz="2000" dirty="0"/>
              <a:t> q2wk 10 mg/kg or placebo up to 12 </a:t>
            </a:r>
            <a:r>
              <a:rPr lang="en-US" altLang="en-US" sz="2000" dirty="0" err="1"/>
              <a:t>mo</a:t>
            </a:r>
            <a:endParaRPr lang="en-US" altLang="en-US" sz="2000" dirty="0"/>
          </a:p>
          <a:p>
            <a:r>
              <a:rPr lang="en-US" altLang="en-US" sz="2000" b="1" dirty="0"/>
              <a:t>PFS	</a:t>
            </a:r>
            <a:r>
              <a:rPr lang="en-US" altLang="en-US" sz="2000" dirty="0"/>
              <a:t>17.2 </a:t>
            </a:r>
            <a:r>
              <a:rPr lang="en-US" altLang="en-US" sz="2000" dirty="0" err="1"/>
              <a:t>mo</a:t>
            </a:r>
            <a:r>
              <a:rPr lang="en-US" altLang="en-US" sz="2000" dirty="0"/>
              <a:t> vs. 5.6 </a:t>
            </a:r>
            <a:r>
              <a:rPr lang="en-US" altLang="en-US" sz="2000" dirty="0" err="1"/>
              <a:t>mo</a:t>
            </a:r>
            <a:endParaRPr lang="en-US" altLang="en-US" sz="2000" dirty="0"/>
          </a:p>
          <a:p>
            <a:r>
              <a:rPr lang="en-US" altLang="en-US" sz="2000" b="1" dirty="0"/>
              <a:t>OS</a:t>
            </a:r>
            <a:r>
              <a:rPr lang="en-US" altLang="en-US" sz="2000" dirty="0"/>
              <a:t> 	NR vs. 28.7 </a:t>
            </a:r>
            <a:r>
              <a:rPr lang="en-US" altLang="en-US" sz="2000" dirty="0" err="1"/>
              <a:t>mo</a:t>
            </a:r>
            <a:endParaRPr lang="en-US" altLang="en-US" sz="2000" dirty="0"/>
          </a:p>
          <a:p>
            <a:r>
              <a:rPr lang="en-US" altLang="en-US" sz="2000" b="1" dirty="0"/>
              <a:t>Well tolerated</a:t>
            </a:r>
          </a:p>
          <a:p>
            <a:pPr lvl="1"/>
            <a:r>
              <a:rPr lang="en-US" altLang="en-US" sz="1800" dirty="0">
                <a:solidFill>
                  <a:schemeClr val="accent1"/>
                </a:solidFill>
              </a:rPr>
              <a:t>G3/4 AEs – 30.5% vs. 26.1%</a:t>
            </a:r>
          </a:p>
          <a:p>
            <a:pPr lvl="1"/>
            <a:r>
              <a:rPr lang="en-US" altLang="en-US" sz="1800" dirty="0">
                <a:solidFill>
                  <a:schemeClr val="accent1"/>
                </a:solidFill>
              </a:rPr>
              <a:t>Pulmonary – 4.8% vs. 2.6%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99B995-6882-48AD-AD43-CF7AFB54651B}"/>
              </a:ext>
            </a:extLst>
          </p:cNvPr>
          <p:cNvSpPr/>
          <p:nvPr/>
        </p:nvSpPr>
        <p:spPr>
          <a:xfrm>
            <a:off x="3631419" y="4493765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Antonia et al, NEJM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33419-C9D8-4E2F-9577-8A04331B9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71" y="877014"/>
            <a:ext cx="3170039" cy="20288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C933F4-3CFC-4C52-A2FB-C777DBE34095}"/>
              </a:ext>
            </a:extLst>
          </p:cNvPr>
          <p:cNvSpPr/>
          <p:nvPr/>
        </p:nvSpPr>
        <p:spPr>
          <a:xfrm>
            <a:off x="6428291" y="1559267"/>
            <a:ext cx="2670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err="1"/>
              <a:t>mPFS</a:t>
            </a:r>
            <a:r>
              <a:rPr lang="en-US" altLang="en-US" sz="1600" b="1" dirty="0"/>
              <a:t> 16.8 </a:t>
            </a:r>
            <a:r>
              <a:rPr lang="en-US" altLang="en-US" sz="1600" b="1" dirty="0" err="1"/>
              <a:t>mo</a:t>
            </a:r>
            <a:r>
              <a:rPr lang="en-US" altLang="en-US" sz="1600" b="1" dirty="0"/>
              <a:t> </a:t>
            </a:r>
            <a:r>
              <a:rPr lang="en-US" altLang="en-US" sz="1600" dirty="0"/>
              <a:t>vs. </a:t>
            </a:r>
            <a:r>
              <a:rPr lang="en-US" altLang="en-US" sz="1600" b="1" dirty="0"/>
              <a:t>5.6 </a:t>
            </a:r>
            <a:r>
              <a:rPr lang="en-US" altLang="en-US" sz="1600" b="1" dirty="0" err="1"/>
              <a:t>mo</a:t>
            </a:r>
            <a:r>
              <a:rPr lang="en-US" altLang="en-US" sz="1600" b="1" dirty="0"/>
              <a:t> </a:t>
            </a:r>
            <a:endParaRPr lang="en-US" alt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A18F8D-5316-4093-AE94-B692BABCDD44}"/>
              </a:ext>
            </a:extLst>
          </p:cNvPr>
          <p:cNvSpPr/>
          <p:nvPr/>
        </p:nvSpPr>
        <p:spPr>
          <a:xfrm>
            <a:off x="3631419" y="3557383"/>
            <a:ext cx="22156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err="1"/>
              <a:t>mOS</a:t>
            </a:r>
            <a:r>
              <a:rPr lang="en-US" altLang="en-US" sz="1600" b="1" dirty="0"/>
              <a:t> NR</a:t>
            </a:r>
            <a:r>
              <a:rPr lang="en-US" altLang="en-US" sz="1600" dirty="0"/>
              <a:t> vs. </a:t>
            </a:r>
            <a:r>
              <a:rPr lang="en-US" altLang="en-US" sz="1600" b="1" dirty="0"/>
              <a:t>28.7 </a:t>
            </a:r>
            <a:r>
              <a:rPr lang="en-US" altLang="en-US" sz="1600" b="1" dirty="0" err="1"/>
              <a:t>mo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49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1C220-F1B5-4F72-83DA-6E4000A7CC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38150"/>
            <a:ext cx="8766175" cy="3163888"/>
          </a:xfrm>
          <a:prstGeom prst="rect">
            <a:avLst/>
          </a:prstGeom>
        </p:spPr>
        <p:txBody>
          <a:bodyPr anchor="t"/>
          <a:lstStyle/>
          <a:p>
            <a:pPr marL="539678" lvl="1" indent="-179696"/>
            <a:endParaRPr lang="en-US" sz="1400" dirty="0" smtClean="0"/>
          </a:p>
          <a:p>
            <a:pPr marL="139628" indent="-179696"/>
            <a:r>
              <a:rPr lang="en-US" sz="1800" dirty="0" smtClean="0"/>
              <a:t>Radiation </a:t>
            </a:r>
            <a:r>
              <a:rPr lang="en-US" sz="1800" dirty="0"/>
              <a:t>therapy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Immunogenic cell death</a:t>
            </a:r>
          </a:p>
          <a:p>
            <a:pPr marL="139673" indent="-179696"/>
            <a:r>
              <a:rPr lang="en-US" sz="1800" dirty="0"/>
              <a:t>Higher fraction doses (SBRT) </a:t>
            </a:r>
            <a:r>
              <a:rPr lang="en-US" sz="1800" dirty="0">
                <a:sym typeface="Wingdings" panose="05000000000000000000" pitchFamily="2" charset="2"/>
              </a:rPr>
              <a:t> increased antigen release and uptake by APCs, increased T cell priming in draining lymph nodes</a:t>
            </a:r>
            <a:endParaRPr lang="en-US" sz="1800" dirty="0"/>
          </a:p>
          <a:p>
            <a:pPr marL="139673" indent="-179696"/>
            <a:r>
              <a:rPr lang="en-US" sz="1800" dirty="0">
                <a:sym typeface="Wingdings" panose="05000000000000000000" pitchFamily="2" charset="2"/>
              </a:rPr>
              <a:t>Increased T cell infiltration into TME</a:t>
            </a:r>
            <a:endParaRPr lang="en-US" sz="1800" dirty="0"/>
          </a:p>
          <a:p>
            <a:pPr marL="139673" indent="-179696"/>
            <a:r>
              <a:rPr lang="en-US" sz="1800" dirty="0">
                <a:sym typeface="Wingdings" panose="05000000000000000000" pitchFamily="2" charset="2"/>
              </a:rPr>
              <a:t>Upregulation of PD-L1 </a:t>
            </a:r>
            <a:r>
              <a:rPr lang="en-US" sz="1800" dirty="0" smtClean="0">
                <a:sym typeface="Wingdings" panose="05000000000000000000" pitchFamily="2" charset="2"/>
              </a:rPr>
              <a:t>expression</a:t>
            </a:r>
          </a:p>
          <a:p>
            <a:pPr marL="360027" lvl="1" indent="0">
              <a:buNone/>
            </a:pPr>
            <a:endParaRPr lang="en-US" dirty="0" smtClean="0"/>
          </a:p>
          <a:p>
            <a:pPr marL="360027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A3FCF-3ACC-4011-87D0-30C46F4B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18" y="3365891"/>
            <a:ext cx="2122153" cy="1431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ADDD4-39A2-4449-8207-2E51AE1EB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0"/>
          <a:stretch/>
        </p:blipFill>
        <p:spPr>
          <a:xfrm>
            <a:off x="3444208" y="3353249"/>
            <a:ext cx="2344956" cy="14283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BDF2F1-DD68-4BE3-806A-6E1967C05968}"/>
              </a:ext>
            </a:extLst>
          </p:cNvPr>
          <p:cNvGrpSpPr/>
          <p:nvPr/>
        </p:nvGrpSpPr>
        <p:grpSpPr>
          <a:xfrm>
            <a:off x="407224" y="2493805"/>
            <a:ext cx="2278979" cy="826901"/>
            <a:chOff x="0" y="978521"/>
            <a:chExt cx="2893277" cy="1328517"/>
          </a:xfrm>
          <a:scene3d>
            <a:camera prst="orthographicFront"/>
            <a:lightRig rig="flat" dir="t"/>
          </a:scene3d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75AB50-A964-488F-9D35-037F652C2740}"/>
                </a:ext>
              </a:extLst>
            </p:cNvPr>
            <p:cNvSpPr/>
            <p:nvPr/>
          </p:nvSpPr>
          <p:spPr>
            <a:xfrm>
              <a:off x="0" y="978521"/>
              <a:ext cx="2893277" cy="132851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9237C03A-0AEF-49CC-B0B6-2D6FCE1A0863}"/>
                </a:ext>
              </a:extLst>
            </p:cNvPr>
            <p:cNvSpPr txBox="1"/>
            <p:nvPr/>
          </p:nvSpPr>
          <p:spPr>
            <a:xfrm>
              <a:off x="38910" y="1017432"/>
              <a:ext cx="2815455" cy="12506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285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SBRT</a:t>
              </a:r>
            </a:p>
            <a:p>
              <a:pPr marL="0" marR="0" lvl="0" indent="0" algn="ctr" defTabSz="622285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Triggers or augments antigenic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antitumour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response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3FA77F-0E5D-4F7E-ADFA-C8B725381A3C}"/>
              </a:ext>
            </a:extLst>
          </p:cNvPr>
          <p:cNvGrpSpPr/>
          <p:nvPr/>
        </p:nvGrpSpPr>
        <p:grpSpPr>
          <a:xfrm>
            <a:off x="3315966" y="2451930"/>
            <a:ext cx="2729849" cy="859726"/>
            <a:chOff x="4045200" y="982105"/>
            <a:chExt cx="2893277" cy="1321938"/>
          </a:xfrm>
          <a:scene3d>
            <a:camera prst="orthographicFront"/>
            <a:lightRig rig="flat" dir="t"/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E01CD08-5B01-4334-8FFF-C64867A89F71}"/>
                </a:ext>
              </a:extLst>
            </p:cNvPr>
            <p:cNvSpPr/>
            <p:nvPr/>
          </p:nvSpPr>
          <p:spPr>
            <a:xfrm>
              <a:off x="4045200" y="982105"/>
              <a:ext cx="2893277" cy="132193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605307"/>
                <a:satOff val="-17487"/>
                <a:lumOff val="22157"/>
                <a:alphaOff val="0"/>
              </a:schemeClr>
            </a:fillRef>
            <a:effectRef idx="1">
              <a:schemeClr val="accent2">
                <a:hueOff val="-605307"/>
                <a:satOff val="-17487"/>
                <a:lumOff val="2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065D650-FBD9-44AF-9EF9-D6F57DB1AF46}"/>
                </a:ext>
              </a:extLst>
            </p:cNvPr>
            <p:cNvSpPr txBox="1"/>
            <p:nvPr/>
          </p:nvSpPr>
          <p:spPr>
            <a:xfrm>
              <a:off x="4083918" y="1020823"/>
              <a:ext cx="2815841" cy="12445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285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Anti-PD-L1</a:t>
              </a:r>
            </a:p>
            <a:p>
              <a:pPr marL="0" marR="0" lvl="0" indent="0" algn="ctr" defTabSz="622285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Acts to preserve ongoing immune responses by blocking an immunosuppressive signal, PD-L1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BFF651-008B-42E2-BB0C-2EB7222C2413}"/>
              </a:ext>
            </a:extLst>
          </p:cNvPr>
          <p:cNvGrpSpPr/>
          <p:nvPr/>
        </p:nvGrpSpPr>
        <p:grpSpPr>
          <a:xfrm>
            <a:off x="6771088" y="2443164"/>
            <a:ext cx="2183469" cy="859726"/>
            <a:chOff x="8095789" y="986957"/>
            <a:chExt cx="2893277" cy="1312824"/>
          </a:xfrm>
          <a:scene3d>
            <a:camera prst="orthographicFront"/>
            <a:lightRig rig="flat" dir="t"/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A6467D5-5715-49A1-AAAB-CEE094EFFB49}"/>
                </a:ext>
              </a:extLst>
            </p:cNvPr>
            <p:cNvSpPr/>
            <p:nvPr/>
          </p:nvSpPr>
          <p:spPr>
            <a:xfrm>
              <a:off x="8095789" y="986957"/>
              <a:ext cx="2893277" cy="131282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210614"/>
                <a:satOff val="-34973"/>
                <a:lumOff val="44314"/>
                <a:alphaOff val="0"/>
              </a:schemeClr>
            </a:fillRef>
            <a:effectRef idx="1">
              <a:schemeClr val="accent2">
                <a:hueOff val="-1210614"/>
                <a:satOff val="-34973"/>
                <a:lumOff val="4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1AA8EF50-6F6A-4F70-BCB3-9A1E2A1A305F}"/>
                </a:ext>
              </a:extLst>
            </p:cNvPr>
            <p:cNvSpPr txBox="1"/>
            <p:nvPr/>
          </p:nvSpPr>
          <p:spPr>
            <a:xfrm>
              <a:off x="8134240" y="1025408"/>
              <a:ext cx="2816375" cy="12359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285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Enhanced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antitumour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activity by improving local control and decreasing systemic spread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34E3ADE-2C91-4A21-B72C-9FA70D72B883}"/>
              </a:ext>
            </a:extLst>
          </p:cNvPr>
          <p:cNvSpPr/>
          <p:nvPr/>
        </p:nvSpPr>
        <p:spPr>
          <a:xfrm>
            <a:off x="6735444" y="3405679"/>
            <a:ext cx="2412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Daly ME, et al. J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Thorac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Oncol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. 2015;10(12):1685-1693, </a:t>
            </a:r>
            <a:endParaRPr kumimoji="0" lang="en-US" sz="1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  <a:p>
            <a:pPr marL="0" marR="0" lvl="0" indent="0" algn="l" defTabSz="6095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Kaur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P,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Asea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A. Front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Oncol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. 2012;2:191, </a:t>
            </a:r>
            <a:endParaRPr kumimoji="0" lang="en-US" sz="1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  <a:p>
            <a:pPr marL="0" marR="0" lvl="0" indent="0" algn="l" defTabSz="6095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Deng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L, et al. J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Clin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Invest. 2014;124(2):687-695, </a:t>
            </a:r>
            <a:endParaRPr kumimoji="0" lang="en-US" sz="10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  <a:p>
            <a:pPr marL="0" marR="0" lvl="0" indent="0" algn="l" defTabSz="6095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Stewart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R, et al. Cancer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Immunol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Res 2015;3:1052-62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B6175A-C81A-40BD-82D4-985C57FABE09}"/>
              </a:ext>
            </a:extLst>
          </p:cNvPr>
          <p:cNvGrpSpPr/>
          <p:nvPr/>
        </p:nvGrpSpPr>
        <p:grpSpPr>
          <a:xfrm>
            <a:off x="2780235" y="2633732"/>
            <a:ext cx="525762" cy="478587"/>
            <a:chOff x="7227805" y="1284457"/>
            <a:chExt cx="613374" cy="717532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A61CE374-3960-4BA9-ADDD-70DE3D8FC05B}"/>
                </a:ext>
              </a:extLst>
            </p:cNvPr>
            <p:cNvSpPr/>
            <p:nvPr/>
          </p:nvSpPr>
          <p:spPr>
            <a:xfrm rot="250">
              <a:off x="7227805" y="1284457"/>
              <a:ext cx="613374" cy="7175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210614"/>
                <a:satOff val="-34973"/>
                <a:lumOff val="44314"/>
                <a:alphaOff val="0"/>
              </a:schemeClr>
            </a:fillRef>
            <a:effectRef idx="1">
              <a:schemeClr val="accent2">
                <a:hueOff val="-1210614"/>
                <a:satOff val="-34973"/>
                <a:lumOff val="4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Arrow: Right 4">
              <a:extLst>
                <a:ext uri="{FF2B5EF4-FFF2-40B4-BE49-F238E27FC236}">
                  <a16:creationId xmlns:a16="http://schemas.microsoft.com/office/drawing/2014/main" id="{64EB4533-D934-4D0C-9C22-BA18CC645E0C}"/>
                </a:ext>
              </a:extLst>
            </p:cNvPr>
            <p:cNvSpPr txBox="1"/>
            <p:nvPr/>
          </p:nvSpPr>
          <p:spPr>
            <a:xfrm rot="250">
              <a:off x="7227805" y="1427956"/>
              <a:ext cx="429362" cy="430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422365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F29078-2A12-412E-8252-66707405D700}"/>
              </a:ext>
            </a:extLst>
          </p:cNvPr>
          <p:cNvGrpSpPr/>
          <p:nvPr/>
        </p:nvGrpSpPr>
        <p:grpSpPr>
          <a:xfrm>
            <a:off x="6145019" y="2633726"/>
            <a:ext cx="525762" cy="478587"/>
            <a:chOff x="7227805" y="1284457"/>
            <a:chExt cx="613374" cy="717532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EE990099-0738-490B-A15C-B4CDD0523390}"/>
                </a:ext>
              </a:extLst>
            </p:cNvPr>
            <p:cNvSpPr/>
            <p:nvPr/>
          </p:nvSpPr>
          <p:spPr>
            <a:xfrm rot="250">
              <a:off x="7227805" y="1284457"/>
              <a:ext cx="613374" cy="71753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1210614"/>
                <a:satOff val="-34973"/>
                <a:lumOff val="44314"/>
                <a:alphaOff val="0"/>
              </a:schemeClr>
            </a:fillRef>
            <a:effectRef idx="1">
              <a:schemeClr val="accent2">
                <a:hueOff val="-1210614"/>
                <a:satOff val="-34973"/>
                <a:lumOff val="4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Arrow: Right 4">
              <a:extLst>
                <a:ext uri="{FF2B5EF4-FFF2-40B4-BE49-F238E27FC236}">
                  <a16:creationId xmlns:a16="http://schemas.microsoft.com/office/drawing/2014/main" id="{5D397092-B331-49A3-AF33-7C4FB4AA63D9}"/>
                </a:ext>
              </a:extLst>
            </p:cNvPr>
            <p:cNvSpPr txBox="1"/>
            <p:nvPr/>
          </p:nvSpPr>
          <p:spPr>
            <a:xfrm rot="250">
              <a:off x="7227805" y="1427956"/>
              <a:ext cx="429362" cy="430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422365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C07D72B-334C-4222-BD70-5D080FB68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76200"/>
            <a:ext cx="7010400" cy="514350"/>
          </a:xfrm>
        </p:spPr>
        <p:txBody>
          <a:bodyPr/>
          <a:lstStyle/>
          <a:p>
            <a:r>
              <a:rPr lang="en-US" b="1" dirty="0"/>
              <a:t>Scientific </a:t>
            </a:r>
            <a:r>
              <a:rPr lang="en-US" b="1" dirty="0" smtClean="0"/>
              <a:t>Rationale SBRT + 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5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C07D72B-334C-4222-BD70-5D080FB68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76200"/>
            <a:ext cx="8001000" cy="514350"/>
          </a:xfrm>
        </p:spPr>
        <p:txBody>
          <a:bodyPr/>
          <a:lstStyle/>
          <a:p>
            <a:r>
              <a:rPr lang="en-US" b="1" dirty="0" smtClean="0"/>
              <a:t>Early Clinical Data Shows Safety Signal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9613" y="735032"/>
            <a:ext cx="2836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iSABR</a:t>
            </a:r>
            <a:r>
              <a:rPr lang="en-US" b="1" u="sng" dirty="0" smtClean="0"/>
              <a:t> (MDACC)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rPh2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SBRT +/- </a:t>
            </a:r>
            <a:r>
              <a:rPr lang="en-US" b="1" dirty="0" err="1" smtClean="0"/>
              <a:t>nivo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SBRT w/</a:t>
            </a:r>
            <a:r>
              <a:rPr lang="en-US" dirty="0" err="1" smtClean="0"/>
              <a:t>nivo</a:t>
            </a:r>
            <a:r>
              <a:rPr lang="en-US" dirty="0" smtClean="0"/>
              <a:t> =&gt; </a:t>
            </a:r>
            <a:r>
              <a:rPr lang="en-US" dirty="0" err="1" smtClean="0"/>
              <a:t>nivo</a:t>
            </a:r>
            <a:r>
              <a:rPr lang="en-US" dirty="0" smtClean="0"/>
              <a:t> (7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N=92/145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2xG2 RP, 1xG3 dyspnea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No </a:t>
            </a:r>
            <a:r>
              <a:rPr lang="en-US" dirty="0" err="1" smtClean="0">
                <a:solidFill>
                  <a:schemeClr val="accent1"/>
                </a:solidFill>
              </a:rPr>
              <a:t>pt</a:t>
            </a:r>
            <a:r>
              <a:rPr lang="en-US" dirty="0" smtClean="0">
                <a:solidFill>
                  <a:schemeClr val="accent1"/>
                </a:solidFill>
              </a:rPr>
              <a:t> discontinue therapy from AE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55493" y="735032"/>
            <a:ext cx="2864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iSABR</a:t>
            </a:r>
            <a:r>
              <a:rPr lang="en-US" b="1" u="sng" dirty="0" smtClean="0"/>
              <a:t> (UCLA)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Ph1/rRh2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SBRT +/- </a:t>
            </a:r>
            <a:r>
              <a:rPr lang="en-US" b="1" dirty="0" err="1" smtClean="0"/>
              <a:t>durva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Durva</a:t>
            </a:r>
            <a:r>
              <a:rPr lang="en-US" dirty="0" smtClean="0"/>
              <a:t> x 1 =&gt; SBRT =&gt; </a:t>
            </a:r>
            <a:r>
              <a:rPr lang="en-US" dirty="0" err="1" smtClean="0"/>
              <a:t>durva</a:t>
            </a:r>
            <a:r>
              <a:rPr lang="en-US" dirty="0" smtClean="0"/>
              <a:t> (4 </a:t>
            </a:r>
            <a:r>
              <a:rPr lang="en-US" dirty="0" err="1" smtClean="0"/>
              <a:t>mo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Ph1 (N=15)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No SAEs, go to rPh2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49746" y="735032"/>
            <a:ext cx="2841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UC Davis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Ph1/Ph2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SBRT + </a:t>
            </a:r>
            <a:r>
              <a:rPr lang="en-US" b="1" dirty="0" err="1" smtClean="0"/>
              <a:t>atezo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Atezo</a:t>
            </a:r>
            <a:r>
              <a:rPr lang="en-US" dirty="0" smtClean="0"/>
              <a:t> x 2 =&gt; SBRT w </a:t>
            </a:r>
            <a:r>
              <a:rPr lang="en-US" dirty="0" err="1" smtClean="0"/>
              <a:t>atezo</a:t>
            </a:r>
            <a:r>
              <a:rPr lang="en-US" dirty="0" smtClean="0"/>
              <a:t> =&gt; </a:t>
            </a:r>
            <a:r>
              <a:rPr lang="en-US" dirty="0" err="1" smtClean="0"/>
              <a:t>atezo</a:t>
            </a:r>
            <a:r>
              <a:rPr lang="en-US" dirty="0" smtClean="0"/>
              <a:t> x 3 (6 total)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3+3 (3mg/kg, 10mg/kg 1200 mg flat)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Ph1 (N=15)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1xG3 rash DLT @ 10mg/kg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RP2D 1200 mg, N=5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No other SAEs to 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76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SMARTAR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SMARTAR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TRAZENECA" val="SMARTART"/>
</p:tagLst>
</file>

<file path=ppt/theme/theme1.xml><?xml version="1.0" encoding="utf-8"?>
<a:theme xmlns:a="http://schemas.openxmlformats.org/drawingml/2006/main" name="Office Theme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2B9966-D419-4B5D-A69F-A03A142509B5}"/>
</file>

<file path=customXml/itemProps2.xml><?xml version="1.0" encoding="utf-8"?>
<ds:datastoreItem xmlns:ds="http://schemas.openxmlformats.org/officeDocument/2006/customXml" ds:itemID="{56980CDE-680C-4762-ADCE-BDC05DD01D0C}"/>
</file>

<file path=customXml/itemProps3.xml><?xml version="1.0" encoding="utf-8"?>
<ds:datastoreItem xmlns:ds="http://schemas.openxmlformats.org/officeDocument/2006/customXml" ds:itemID="{1982CC9F-2A2B-4896-ABF9-C147F555FFD1}"/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746</Words>
  <Application>Microsoft Office PowerPoint</Application>
  <PresentationFormat>On-screen Show (16:9)</PresentationFormat>
  <Paragraphs>180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Helvetica</vt:lpstr>
      <vt:lpstr>Wingdings</vt:lpstr>
      <vt:lpstr>Office Theme</vt:lpstr>
      <vt:lpstr>Custom Design</vt:lpstr>
      <vt:lpstr>1_Custom Design</vt:lpstr>
      <vt:lpstr>PACIFIC 4 / RTOG 3515</vt:lpstr>
      <vt:lpstr>PowerPoint Presentation</vt:lpstr>
      <vt:lpstr>PowerPoint Presentation</vt:lpstr>
      <vt:lpstr>PowerPoint Presentation</vt:lpstr>
      <vt:lpstr>NCCN Guidelines - NSCLC</vt:lpstr>
      <vt:lpstr>PowerPoint Presentation</vt:lpstr>
      <vt:lpstr>PACIFIC – CRT +/- durva for stage III</vt:lpstr>
      <vt:lpstr>PowerPoint Presentation</vt:lpstr>
      <vt:lpstr>PowerPoint Presentation</vt:lpstr>
      <vt:lpstr>PACIFIC-4 / RTOG 3515</vt:lpstr>
      <vt:lpstr>PACIFIC-4 International Enrollment</vt:lpstr>
      <vt:lpstr>PowerPoint Presentation</vt:lpstr>
      <vt:lpstr>Predictors of failure – ctDNA?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Fredericks</dc:creator>
  <cp:lastModifiedBy>Bradley, Fran</cp:lastModifiedBy>
  <cp:revision>59</cp:revision>
  <dcterms:created xsi:type="dcterms:W3CDTF">2014-03-18T21:00:30Z</dcterms:created>
  <dcterms:modified xsi:type="dcterms:W3CDTF">2020-07-12T17:45:23Z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