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8" r:id="rId5"/>
    <p:sldId id="259" r:id="rId6"/>
    <p:sldId id="260" r:id="rId7"/>
    <p:sldId id="263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7" autoAdjust="0"/>
  </p:normalViewPr>
  <p:slideViewPr>
    <p:cSldViewPr snapToGrid="0">
      <p:cViewPr varScale="1">
        <p:scale>
          <a:sx n="120" d="100"/>
          <a:sy n="120" d="100"/>
        </p:scale>
        <p:origin x="10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DBE6-DB02-462B-8A5B-ECEAE923539A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F8FB-EF46-41CF-8984-58EBF3993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7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insert photo, select the desired shape, select “Format”&gt;”Fill”&gt;”Image” and select the image to use.   Update the titles below for the session roles.  Add or delete as necessary.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5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76931"/>
      </p:ext>
    </p:extLst>
  </p:cSld>
  <p:clrMapOvr>
    <a:masterClrMapping/>
  </p:clrMapOvr>
  <p:transition spd="med" advTm="1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65697"/>
      </p:ext>
    </p:extLst>
  </p:cSld>
  <p:clrMapOvr>
    <a:masterClrMapping/>
  </p:clrMapOvr>
  <p:transition spd="med" advTm="1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55256"/>
      </p:ext>
    </p:extLst>
  </p:cSld>
  <p:clrMapOvr>
    <a:masterClrMapping/>
  </p:clrMapOvr>
  <p:transition spd="med" advTm="15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06B21B-447A-4BA3-86A5-25BFA4E4F67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440E3-F81E-4C97-AB11-3EECCF95317E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3448"/>
      </p:ext>
    </p:extLst>
  </p:cSld>
  <p:clrMapOvr>
    <a:masterClrMapping/>
  </p:clrMapOvr>
  <p:transition spd="med" advTm="15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C5EA08-4144-494C-9909-A3AC874DF11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6B24D-6C13-4B0A-90E5-A5EE2E27D973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72477"/>
      </p:ext>
    </p:extLst>
  </p:cSld>
  <p:clrMapOvr>
    <a:masterClrMapping/>
  </p:clrMapOvr>
  <p:transition spd="med" advTm="15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2C25F5-DB3D-4C64-9A92-53F02C6AD3D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10E38-351E-4EF2-8D0A-8247F32250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1171"/>
      </p:ext>
    </p:extLst>
  </p:cSld>
  <p:clrMapOvr>
    <a:masterClrMapping/>
  </p:clrMapOvr>
  <p:transition spd="med" advTm="15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843A83-44D3-4DBA-A2F7-CD6AF29BEC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FB51D-109B-426B-997A-8EB15D1366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1856"/>
      </p:ext>
    </p:extLst>
  </p:cSld>
  <p:clrMapOvr>
    <a:masterClrMapping/>
  </p:clrMapOvr>
  <p:transition spd="med" advTm="15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42F3B-5C3D-460C-832E-981E99E4A6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A928C-3FD5-4D19-88B5-4E138A0781ED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12076"/>
      </p:ext>
    </p:extLst>
  </p:cSld>
  <p:clrMapOvr>
    <a:masterClrMapping/>
  </p:clrMapOvr>
  <p:transition spd="med" advTm="15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3615D-9314-4AB7-81BD-CEA008CF5AB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AADCD-921B-444A-B32D-5EB959B1BDA9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7710"/>
      </p:ext>
    </p:extLst>
  </p:cSld>
  <p:clrMapOvr>
    <a:masterClrMapping/>
  </p:clrMapOvr>
  <p:transition spd="med" advTm="15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F0D50E-06EA-46A8-9FAC-90A69970C8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F4DD4-B6F0-4803-BC73-5363DB88C67A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43448"/>
      </p:ext>
    </p:extLst>
  </p:cSld>
  <p:clrMapOvr>
    <a:masterClrMapping/>
  </p:clrMapOvr>
  <p:transition spd="med" advTm="15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057243-63E9-4D13-ADAC-1BD76251D71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6A026-1027-4B72-9BB6-35B6AE51C626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07818"/>
      </p:ext>
    </p:extLst>
  </p:cSld>
  <p:clrMapOvr>
    <a:masterClrMapping/>
  </p:clrMapOvr>
  <p:transition spd="med" advTm="15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80484"/>
      </p:ext>
    </p:extLst>
  </p:cSld>
  <p:clrMapOvr>
    <a:masterClrMapping/>
  </p:clrMapOvr>
  <p:transition spd="med" advTm="15000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49468-CA62-4A92-A780-EF8B7F8D5B4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DF18F-49EF-4F87-A728-77C8004A6CEB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5210"/>
      </p:ext>
    </p:extLst>
  </p:cSld>
  <p:clrMapOvr>
    <a:masterClrMapping/>
  </p:clrMapOvr>
  <p:transition spd="med" advTm="15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9DB681-D27E-4974-BFAF-C748AF9743D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D1877-712D-419B-B659-DEF220A18BA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7477"/>
      </p:ext>
    </p:extLst>
  </p:cSld>
  <p:clrMapOvr>
    <a:masterClrMapping/>
  </p:clrMapOvr>
  <p:transition spd="med" advTm="15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61139-01AF-495B-BBF3-366D20DFFA4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69361-FFCD-46DE-84F5-FB07044B9E22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0922"/>
      </p:ext>
    </p:extLst>
  </p:cSld>
  <p:clrMapOvr>
    <a:masterClrMapping/>
  </p:clrMapOvr>
  <p:transition spd="med" advTm="15000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5600" y="381000"/>
            <a:ext cx="863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25600" y="1600200"/>
            <a:ext cx="9448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46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5600" y="381000"/>
            <a:ext cx="863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25600" y="1600200"/>
            <a:ext cx="9448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1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58258"/>
      </p:ext>
    </p:extLst>
  </p:cSld>
  <p:clrMapOvr>
    <a:masterClrMapping/>
  </p:clrMapOvr>
  <p:transition spd="med" advTm="1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62383"/>
      </p:ext>
    </p:extLst>
  </p:cSld>
  <p:clrMapOvr>
    <a:masterClrMapping/>
  </p:clrMapOvr>
  <p:transition spd="med" advTm="1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82274"/>
      </p:ext>
    </p:extLst>
  </p:cSld>
  <p:clrMapOvr>
    <a:masterClrMapping/>
  </p:clrMapOvr>
  <p:transition spd="med" advTm="1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2763"/>
      </p:ext>
    </p:extLst>
  </p:cSld>
  <p:clrMapOvr>
    <a:masterClrMapping/>
  </p:clrMapOvr>
  <p:transition spd="med" advTm="1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27725"/>
      </p:ext>
    </p:extLst>
  </p:cSld>
  <p:clrMapOvr>
    <a:masterClrMapping/>
  </p:clrMapOvr>
  <p:transition spd="med" advTm="1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91048"/>
      </p:ext>
    </p:extLst>
  </p:cSld>
  <p:clrMapOvr>
    <a:masterClrMapping/>
  </p:clrMapOvr>
  <p:transition spd="med" advTm="1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65272"/>
      </p:ext>
    </p:extLst>
  </p:cSld>
  <p:clrMapOvr>
    <a:masterClrMapping/>
  </p:clrMapOvr>
  <p:transition spd="med" advTm="1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B45-C458-4AE7-9E70-BA2F2DA62D5D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6F0F-1D9A-4E24-8C6D-1BEB7FB7F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075" name="Picture 7" descr="LogoForPPGRA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7" y="5886451"/>
            <a:ext cx="144780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5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1027" name="Picture 7" descr="LogoForPP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5897034"/>
            <a:ext cx="1445684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3">
                <a:lumMod val="5000"/>
                <a:lumOff val="95000"/>
              </a:schemeClr>
            </a:gs>
            <a:gs pos="6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9008"/>
            <a:ext cx="12192000" cy="349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31" y="-1897415"/>
            <a:ext cx="9470275" cy="6700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695" y="87464"/>
            <a:ext cx="12009748" cy="668098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8892" y="6030902"/>
            <a:ext cx="11302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Advancing Research. Improving Lives. 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T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ogether.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166" y="3363310"/>
            <a:ext cx="62326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Genitourinary Cancer Committee</a:t>
            </a:r>
          </a:p>
          <a:p>
            <a:pPr algn="ctr"/>
            <a:r>
              <a:rPr lang="en-US" sz="3200" dirty="0" smtClean="0"/>
              <a:t>Felix Feng, MD</a:t>
            </a:r>
          </a:p>
          <a:p>
            <a:pPr algn="ctr"/>
            <a:r>
              <a:rPr lang="en-US" sz="3200" dirty="0" smtClean="0"/>
              <a:t>July 17, 2020  2:45 pm – 4:30 pm ET</a:t>
            </a:r>
          </a:p>
        </p:txBody>
      </p:sp>
    </p:spTree>
    <p:extLst>
      <p:ext uri="{BB962C8B-B14F-4D97-AF65-F5344CB8AC3E}">
        <p14:creationId xmlns:p14="http://schemas.microsoft.com/office/powerpoint/2010/main" val="435011151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625600" y="381000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About this Webinar Format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384800" cy="40990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69025" y="1310535"/>
            <a:ext cx="5384800" cy="452596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Attendees will join in “listen only” mode; only the Zoom host can unmute you.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Your participation is encouraged! 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 the chat for questions and comments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Raise your hand, the Host can unmute you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GU Core Committee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5617200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830552" y="375745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Your NRG Team for this Session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04" y="1449549"/>
            <a:ext cx="1366432" cy="1930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46" y="1427328"/>
            <a:ext cx="1410828" cy="1975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5416" y="3445222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Felix Feng,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Session Chair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363" y="3380383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Carol Lam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Zoom Host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6782" y="3445220"/>
            <a:ext cx="245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Jason Efstathiou,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Chat Moderator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8365" y="3370184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Sheralee Miller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Zoom Co-Host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536" y="1585288"/>
            <a:ext cx="1607323" cy="1795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785" y="1575089"/>
            <a:ext cx="1443514" cy="17950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GU Core Committee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2929307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9" y="1850021"/>
            <a:ext cx="3934961" cy="2213416"/>
          </a:xfrm>
        </p:spPr>
      </p:pic>
      <p:sp>
        <p:nvSpPr>
          <p:cNvPr id="4" name="TextBox 3"/>
          <p:cNvSpPr txBox="1"/>
          <p:nvPr/>
        </p:nvSpPr>
        <p:spPr>
          <a:xfrm>
            <a:off x="4310280" y="735596"/>
            <a:ext cx="74728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Session may be </a:t>
            </a:r>
            <a:r>
              <a:rPr lang="en-US" sz="3200" dirty="0" smtClean="0">
                <a:solidFill>
                  <a:srgbClr val="FFFF00"/>
                </a:solidFill>
              </a:rPr>
              <a:t>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Unauthorized use of any materials viewed during this session is strictly prohibited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These are working </a:t>
            </a:r>
            <a:r>
              <a:rPr lang="en-US" sz="3200" dirty="0" smtClean="0">
                <a:solidFill>
                  <a:schemeClr val="bg1"/>
                </a:solidFill>
              </a:rPr>
              <a:t>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While we’d love to see you on social media </a:t>
            </a:r>
            <a:r>
              <a:rPr lang="en-US" sz="3200" dirty="0" smtClean="0">
                <a:solidFill>
                  <a:srgbClr val="FFFF00"/>
                </a:solidFill>
              </a:rPr>
              <a:t>#NRG2020@NRGonc</a:t>
            </a:r>
            <a:r>
              <a:rPr lang="en-US" sz="3200" dirty="0" smtClean="0">
                <a:solidFill>
                  <a:schemeClr val="bg1"/>
                </a:solidFill>
              </a:rPr>
              <a:t>, we don’t want to see any session content that isn’t explicitly authorized for such!</a:t>
            </a:r>
          </a:p>
          <a:p>
            <a:pPr lvl="1"/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GU Core Committee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310135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835" y="239185"/>
            <a:ext cx="11489635" cy="640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4000" b="1" dirty="0" smtClean="0">
                <a:solidFill>
                  <a:srgbClr val="98012E"/>
                </a:solidFill>
                <a:latin typeface="Arial"/>
                <a:cs typeface="Helvetica"/>
              </a:rPr>
              <a:t>NRG GU </a:t>
            </a:r>
            <a:r>
              <a:rPr lang="en-US" sz="4000" b="1" dirty="0" smtClean="0">
                <a:solidFill>
                  <a:srgbClr val="98012E"/>
                </a:solidFill>
                <a:latin typeface="Arial"/>
                <a:cs typeface="Helvetica"/>
              </a:rPr>
              <a:t>CORE COMMITTEE AGENDA</a:t>
            </a:r>
            <a:endParaRPr lang="en-US" dirty="0">
              <a:solidFill>
                <a:srgbClr val="565656"/>
              </a:solidFill>
              <a:latin typeface="Arial"/>
              <a:cs typeface="Helvetica"/>
            </a:endParaRPr>
          </a:p>
          <a:p>
            <a:pPr algn="ctr" defTabSz="1219170">
              <a:defRPr/>
            </a:pPr>
            <a:endParaRPr lang="en-US" sz="800" dirty="0">
              <a:solidFill>
                <a:srgbClr val="565656"/>
              </a:solidFill>
              <a:latin typeface="Arial"/>
              <a:cs typeface="Helvetica"/>
            </a:endParaRPr>
          </a:p>
          <a:p>
            <a:pPr>
              <a:spcAft>
                <a:spcPts val="800"/>
              </a:spcAft>
            </a:pPr>
            <a:r>
              <a:rPr lang="en-US" sz="2300" dirty="0"/>
              <a:t>2:45 – 2:55	</a:t>
            </a:r>
            <a:r>
              <a:rPr lang="en-US" sz="2300" b="1" dirty="0"/>
              <a:t>Opening Remarks and Update (FENG/EFSTATHIOU)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2:55 – 3:02	</a:t>
            </a:r>
            <a:r>
              <a:rPr lang="en-US" sz="2300" b="1" dirty="0"/>
              <a:t>NRG GU002 (HURWITZ)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3:02 – 3:09	</a:t>
            </a:r>
            <a:r>
              <a:rPr lang="en-US" sz="2300" b="1" dirty="0"/>
              <a:t>NRG GU005 (ELLIS)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3:09 – 3:11	</a:t>
            </a:r>
            <a:r>
              <a:rPr lang="en-US" sz="2300" b="1" dirty="0"/>
              <a:t>NRG GU006 (SPRATT)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3:11 – 3:18	</a:t>
            </a:r>
            <a:r>
              <a:rPr lang="en-US" sz="2300" b="1" dirty="0"/>
              <a:t>NRG GU007 (MICHAELSON/ZUMSTEG)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3:18 – 3:33	</a:t>
            </a:r>
            <a:r>
              <a:rPr lang="en-US" sz="2300" b="1" dirty="0"/>
              <a:t>NRG GU008 (CHEN)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3:33 – 3:40	</a:t>
            </a:r>
            <a:r>
              <a:rPr lang="en-US" sz="2300" b="1" dirty="0"/>
              <a:t>RTOG 3506 (POSADAS/GAY)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3:40 – 3:47	</a:t>
            </a:r>
            <a:r>
              <a:rPr lang="en-US" sz="2300" b="1" dirty="0"/>
              <a:t>SWOG/NRG 1806 (EFSTATHIOU)</a:t>
            </a:r>
            <a:r>
              <a:rPr lang="en-US" sz="2300" dirty="0"/>
              <a:t> </a:t>
            </a:r>
          </a:p>
          <a:p>
            <a:pPr>
              <a:spcAft>
                <a:spcPts val="800"/>
              </a:spcAft>
            </a:pPr>
            <a:r>
              <a:rPr lang="en-US" sz="2300" dirty="0"/>
              <a:t>3:47 – 4:02	</a:t>
            </a:r>
            <a:r>
              <a:rPr lang="en-US" sz="2300" b="1" dirty="0"/>
              <a:t>ECOG/NRG 8185 (SOLANKI)</a:t>
            </a:r>
            <a:r>
              <a:rPr lang="en-US" sz="2300" dirty="0"/>
              <a:t> </a:t>
            </a:r>
            <a:endParaRPr lang="en-US" sz="2300" u="sng" dirty="0"/>
          </a:p>
          <a:p>
            <a:pPr>
              <a:spcAft>
                <a:spcPts val="800"/>
              </a:spcAft>
            </a:pPr>
            <a:r>
              <a:rPr lang="en-US" sz="2300" dirty="0"/>
              <a:t>4:02 – 4:17	</a:t>
            </a:r>
            <a:r>
              <a:rPr lang="en-US" sz="2300" b="1" dirty="0"/>
              <a:t>NRG GU009 (NGUYEN/SARTOR)</a:t>
            </a:r>
            <a:endParaRPr lang="en-US" sz="2300" dirty="0"/>
          </a:p>
          <a:p>
            <a:pPr>
              <a:spcAft>
                <a:spcPts val="800"/>
              </a:spcAft>
            </a:pPr>
            <a:r>
              <a:rPr lang="en-US" sz="2300" dirty="0"/>
              <a:t>4:17 – 4:30	</a:t>
            </a:r>
            <a:r>
              <a:rPr lang="en-US" sz="2300" b="1" dirty="0" smtClean="0"/>
              <a:t>Concluding Comments </a:t>
            </a:r>
            <a:r>
              <a:rPr lang="en-US" sz="2300" b="1" dirty="0"/>
              <a:t>(FENG/EFSTATHIOU)</a:t>
            </a:r>
            <a:endParaRPr lang="en-US" sz="2300" dirty="0"/>
          </a:p>
          <a:p>
            <a:pPr defTabSz="1219170">
              <a:defRPr/>
            </a:pPr>
            <a:endParaRPr lang="en-US" sz="3600" b="1" dirty="0">
              <a:solidFill>
                <a:srgbClr val="98012E"/>
              </a:solidFill>
              <a:latin typeface="Arial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GU Core Committee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0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459B9E-4140-4BEE-ABCB-C98D8042E16D}"/>
</file>

<file path=customXml/itemProps2.xml><?xml version="1.0" encoding="utf-8"?>
<ds:datastoreItem xmlns:ds="http://schemas.openxmlformats.org/officeDocument/2006/customXml" ds:itemID="{75955B68-DEFB-40AC-9E4C-551D9CD89273}"/>
</file>

<file path=customXml/itemProps3.xml><?xml version="1.0" encoding="utf-8"?>
<ds:datastoreItem xmlns:ds="http://schemas.openxmlformats.org/officeDocument/2006/customXml" ds:itemID="{FC219034-A3C7-4DE5-A217-783A49379049}"/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302</Words>
  <Application>Microsoft Office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Edwardian Script ITC</vt:lpstr>
      <vt:lpstr>Garamond</vt:lpstr>
      <vt:lpstr>Helvetica</vt:lpstr>
      <vt:lpstr>Office Theme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kati.stoermer@nsabp.org</dc:creator>
  <cp:lastModifiedBy>Miller, Sheralee</cp:lastModifiedBy>
  <cp:revision>34</cp:revision>
  <dcterms:created xsi:type="dcterms:W3CDTF">2020-05-18T19:58:01Z</dcterms:created>
  <dcterms:modified xsi:type="dcterms:W3CDTF">2020-07-15T18:48:53Z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