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7" r:id="rId5"/>
    <p:sldMasterId id="2147483773" r:id="rId6"/>
    <p:sldMasterId id="2147483804" r:id="rId7"/>
    <p:sldMasterId id="2147483842" r:id="rId8"/>
  </p:sldMasterIdLst>
  <p:notesMasterIdLst>
    <p:notesMasterId r:id="rId31"/>
  </p:notesMasterIdLst>
  <p:sldIdLst>
    <p:sldId id="6060" r:id="rId9"/>
    <p:sldId id="2327" r:id="rId10"/>
    <p:sldId id="4551" r:id="rId11"/>
    <p:sldId id="6056" r:id="rId12"/>
    <p:sldId id="280" r:id="rId13"/>
    <p:sldId id="4550" r:id="rId14"/>
    <p:sldId id="4547" r:id="rId15"/>
    <p:sldId id="4544" r:id="rId16"/>
    <p:sldId id="257" r:id="rId17"/>
    <p:sldId id="4542" r:id="rId18"/>
    <p:sldId id="6057" r:id="rId19"/>
    <p:sldId id="6055" r:id="rId20"/>
    <p:sldId id="6058" r:id="rId21"/>
    <p:sldId id="4468" r:id="rId22"/>
    <p:sldId id="4552" r:id="rId23"/>
    <p:sldId id="6059" r:id="rId24"/>
    <p:sldId id="4490" r:id="rId25"/>
    <p:sldId id="1651" r:id="rId26"/>
    <p:sldId id="4470" r:id="rId27"/>
    <p:sldId id="6046" r:id="rId28"/>
    <p:sldId id="1626" r:id="rId29"/>
    <p:sldId id="60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F97B08-EB43-4E66-B736-B0E036EC6081}">
          <p14:sldIdLst>
            <p14:sldId id="6060"/>
            <p14:sldId id="2327"/>
            <p14:sldId id="4551"/>
            <p14:sldId id="6056"/>
            <p14:sldId id="280"/>
            <p14:sldId id="4550"/>
            <p14:sldId id="4547"/>
            <p14:sldId id="4544"/>
            <p14:sldId id="257"/>
            <p14:sldId id="4542"/>
            <p14:sldId id="6057"/>
            <p14:sldId id="6055"/>
            <p14:sldId id="6058"/>
            <p14:sldId id="4468"/>
            <p14:sldId id="4552"/>
            <p14:sldId id="6059"/>
            <p14:sldId id="4490"/>
            <p14:sldId id="1651"/>
            <p14:sldId id="4470"/>
            <p14:sldId id="6046"/>
            <p14:sldId id="1626"/>
            <p14:sldId id="60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C0099"/>
    <a:srgbClr val="FF6600"/>
    <a:srgbClr val="319FBE"/>
    <a:srgbClr val="2DC799"/>
    <a:srgbClr val="D6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288" autoAdjust="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el, Kelli (NIH/NCI) [E]" userId="173905b7-c395-411d-8c96-4e0f3d1db8c1" providerId="ADAL" clId="{ED0B8C78-DBDF-435A-A851-B48CEFF4D325}"/>
    <pc:docChg chg="modSld">
      <pc:chgData name="Marciel, Kelli (NIH/NCI) [E]" userId="173905b7-c395-411d-8c96-4e0f3d1db8c1" providerId="ADAL" clId="{ED0B8C78-DBDF-435A-A851-B48CEFF4D325}" dt="2020-07-15T00:50:46.698" v="1" actId="20577"/>
      <pc:docMkLst>
        <pc:docMk/>
      </pc:docMkLst>
      <pc:sldChg chg="modNotesTx">
        <pc:chgData name="Marciel, Kelli (NIH/NCI) [E]" userId="173905b7-c395-411d-8c96-4e0f3d1db8c1" providerId="ADAL" clId="{ED0B8C78-DBDF-435A-A851-B48CEFF4D325}" dt="2020-07-15T00:50:39.396" v="0" actId="20577"/>
        <pc:sldMkLst>
          <pc:docMk/>
          <pc:sldMk cId="1435073743" sldId="1651"/>
        </pc:sldMkLst>
      </pc:sldChg>
      <pc:sldChg chg="modNotesTx">
        <pc:chgData name="Marciel, Kelli (NIH/NCI) [E]" userId="173905b7-c395-411d-8c96-4e0f3d1db8c1" providerId="ADAL" clId="{ED0B8C78-DBDF-435A-A851-B48CEFF4D325}" dt="2020-07-15T00:50:46.698" v="1" actId="20577"/>
        <pc:sldMkLst>
          <pc:docMk/>
          <pc:sldMk cId="3047841967" sldId="447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16409905283599E-2"/>
          <c:y val="0.161058046973138"/>
          <c:w val="0.91671402487732501"/>
          <c:h val="0.713114219120646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 Appropriation</c:v>
                </c:pt>
              </c:strCache>
            </c:strRef>
          </c:tx>
          <c:spPr>
            <a:solidFill>
              <a:srgbClr val="319FBE"/>
            </a:solidFill>
            <a:ln w="127000"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319FBE"/>
              </a:solidFill>
              <a:ln w="12700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48-6946-9F97-9A8F74C3A44A}"/>
              </c:ext>
            </c:extLst>
          </c:dPt>
          <c:dPt>
            <c:idx val="1"/>
            <c:invertIfNegative val="0"/>
            <c:bubble3D val="0"/>
            <c:spPr>
              <a:solidFill>
                <a:srgbClr val="319FBE"/>
              </a:solidFill>
              <a:ln w="12700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48-6946-9F97-9A8F74C3A44A}"/>
              </c:ext>
            </c:extLst>
          </c:dPt>
          <c:dPt>
            <c:idx val="2"/>
            <c:invertIfNegative val="0"/>
            <c:bubble3D val="0"/>
            <c:spPr>
              <a:solidFill>
                <a:srgbClr val="319FBE"/>
              </a:solidFill>
              <a:ln w="12700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48-6946-9F97-9A8F74C3A44A}"/>
              </c:ext>
            </c:extLst>
          </c:dPt>
          <c:dPt>
            <c:idx val="3"/>
            <c:invertIfNegative val="0"/>
            <c:bubble3D val="0"/>
            <c:spPr>
              <a:solidFill>
                <a:srgbClr val="319FBE"/>
              </a:solidFill>
              <a:ln w="12700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48-6946-9F97-9A8F74C3A44A}"/>
              </c:ext>
            </c:extLst>
          </c:dPt>
          <c:dPt>
            <c:idx val="4"/>
            <c:invertIfNegative val="0"/>
            <c:bubble3D val="0"/>
            <c:spPr>
              <a:solidFill>
                <a:srgbClr val="319FBE"/>
              </a:solidFill>
              <a:ln w="12700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48-6946-9F97-9A8F74C3A44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700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97F-4729-9C75-C7B0704CDAD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0A688DF-9217-43A3-9C58-A0C155B62A7A}" type="VALUE">
                      <a:rPr lang="en-US">
                        <a:effectLst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48-6946-9F97-9A8F74C3A44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C88E480-A7CA-4939-AA14-BE7B3511019A}" type="VALUE">
                      <a:rPr lang="en-US">
                        <a:effectLst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A48-6946-9F97-9A8F74C3A44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6231884057971015E-3"/>
                  <c:y val="-0.28864698342255779"/>
                </c:manualLayout>
              </c:layout>
              <c:tx>
                <c:rich>
                  <a:bodyPr/>
                  <a:lstStyle/>
                  <a:p>
                    <a:fld id="{BE2E2D8A-1A6F-415A-B355-C23652D7812C}" type="VALUE">
                      <a:rPr lang="en-US">
                        <a:effectLst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A48-6946-9F97-9A8F74C3A44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734EB37-39DF-4EF1-B1FF-99F27171803D}" type="VALUE">
                      <a:rPr lang="en-US">
                        <a:effectLst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A48-6946-9F97-9A8F74C3A44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E2B8A80-F02D-47ED-B045-CA7531C1E8B2}" type="VALUE">
                      <a:rPr lang="en-US">
                        <a:effectLst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A48-6946-9F97-9A8F74C3A44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3E1463C-546F-473F-A150-52CE48F8A7BA}" type="VALUE">
                      <a:rPr lang="en-US">
                        <a:effectLst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173-4CD7-8579-9B43942BF9F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 </c:v>
                </c:pt>
                <c:pt idx="4">
                  <c:v>FY 2019</c:v>
                </c:pt>
                <c:pt idx="5">
                  <c:v>FY 2020</c:v>
                </c:pt>
                <c:pt idx="6">
                  <c:v>FY 2021               House Mark</c:v>
                </c:pt>
              </c:strCache>
            </c:strRef>
          </c:cat>
          <c:val>
            <c:numRef>
              <c:f>Sheet1!$B$2:$B$8</c:f>
              <c:numCache>
                <c:formatCode>"$"#,##0</c:formatCode>
                <c:ptCount val="7"/>
                <c:pt idx="0">
                  <c:v>4950</c:v>
                </c:pt>
                <c:pt idx="1">
                  <c:v>5215</c:v>
                </c:pt>
                <c:pt idx="2">
                  <c:v>5389</c:v>
                </c:pt>
                <c:pt idx="3">
                  <c:v>5664.8</c:v>
                </c:pt>
                <c:pt idx="4">
                  <c:v>5744</c:v>
                </c:pt>
                <c:pt idx="5">
                  <c:v>6195</c:v>
                </c:pt>
                <c:pt idx="6">
                  <c:v>6249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A48-6946-9F97-9A8F74C3A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71334696"/>
        <c:axId val="971339792"/>
      </c:barChart>
      <c:catAx>
        <c:axId val="97133469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defRPr>
            </a:pPr>
            <a:endParaRPr lang="en-US"/>
          </a:p>
        </c:txPr>
        <c:crossAx val="971339792"/>
        <c:crosses val="autoZero"/>
        <c:auto val="1"/>
        <c:lblAlgn val="ctr"/>
        <c:lblOffset val="100"/>
        <c:noMultiLvlLbl val="0"/>
      </c:catAx>
      <c:valAx>
        <c:axId val="971339792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defRPr>
            </a:pPr>
            <a:endParaRPr lang="en-US"/>
          </a:p>
        </c:txPr>
        <c:crossAx val="971334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45511788669142E-2"/>
          <c:y val="3.6126411646985782E-2"/>
          <c:w val="0.90797194481720722"/>
          <c:h val="0.75551462303341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Screening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d\-mmm</c:formatCode>
                <c:ptCount val="25"/>
                <c:pt idx="0">
                  <c:v>43835</c:v>
                </c:pt>
                <c:pt idx="1">
                  <c:v>43842</c:v>
                </c:pt>
                <c:pt idx="2">
                  <c:v>43849</c:v>
                </c:pt>
                <c:pt idx="3">
                  <c:v>43856</c:v>
                </c:pt>
                <c:pt idx="4">
                  <c:v>43863</c:v>
                </c:pt>
                <c:pt idx="5">
                  <c:v>43870</c:v>
                </c:pt>
                <c:pt idx="6">
                  <c:v>43877</c:v>
                </c:pt>
                <c:pt idx="7">
                  <c:v>43884</c:v>
                </c:pt>
                <c:pt idx="8">
                  <c:v>43891</c:v>
                </c:pt>
                <c:pt idx="9">
                  <c:v>43898</c:v>
                </c:pt>
                <c:pt idx="10">
                  <c:v>43905</c:v>
                </c:pt>
                <c:pt idx="11">
                  <c:v>43912</c:v>
                </c:pt>
                <c:pt idx="12">
                  <c:v>43919</c:v>
                </c:pt>
                <c:pt idx="13">
                  <c:v>43926</c:v>
                </c:pt>
                <c:pt idx="14">
                  <c:v>43933</c:v>
                </c:pt>
                <c:pt idx="15">
                  <c:v>43940</c:v>
                </c:pt>
                <c:pt idx="16">
                  <c:v>43947</c:v>
                </c:pt>
                <c:pt idx="17">
                  <c:v>43954</c:v>
                </c:pt>
                <c:pt idx="18">
                  <c:v>43961</c:v>
                </c:pt>
                <c:pt idx="19">
                  <c:v>43968</c:v>
                </c:pt>
                <c:pt idx="20">
                  <c:v>43975</c:v>
                </c:pt>
                <c:pt idx="21">
                  <c:v>43982</c:v>
                </c:pt>
                <c:pt idx="22">
                  <c:v>43989</c:v>
                </c:pt>
                <c:pt idx="23">
                  <c:v>43996</c:v>
                </c:pt>
                <c:pt idx="24">
                  <c:v>44003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57</c:v>
                </c:pt>
                <c:pt idx="1">
                  <c:v>83</c:v>
                </c:pt>
                <c:pt idx="2">
                  <c:v>79</c:v>
                </c:pt>
                <c:pt idx="3">
                  <c:v>81</c:v>
                </c:pt>
                <c:pt idx="4">
                  <c:v>101</c:v>
                </c:pt>
                <c:pt idx="5">
                  <c:v>90</c:v>
                </c:pt>
                <c:pt idx="6">
                  <c:v>88</c:v>
                </c:pt>
                <c:pt idx="7">
                  <c:v>109</c:v>
                </c:pt>
                <c:pt idx="8">
                  <c:v>90</c:v>
                </c:pt>
                <c:pt idx="9">
                  <c:v>86</c:v>
                </c:pt>
                <c:pt idx="10">
                  <c:v>92</c:v>
                </c:pt>
                <c:pt idx="11">
                  <c:v>77</c:v>
                </c:pt>
                <c:pt idx="12">
                  <c:v>52</c:v>
                </c:pt>
                <c:pt idx="13">
                  <c:v>58</c:v>
                </c:pt>
                <c:pt idx="14">
                  <c:v>53</c:v>
                </c:pt>
                <c:pt idx="15">
                  <c:v>62</c:v>
                </c:pt>
                <c:pt idx="16">
                  <c:v>48</c:v>
                </c:pt>
                <c:pt idx="17">
                  <c:v>48</c:v>
                </c:pt>
                <c:pt idx="18">
                  <c:v>61</c:v>
                </c:pt>
                <c:pt idx="19">
                  <c:v>65</c:v>
                </c:pt>
                <c:pt idx="20">
                  <c:v>65</c:v>
                </c:pt>
                <c:pt idx="21">
                  <c:v>54</c:v>
                </c:pt>
                <c:pt idx="22">
                  <c:v>76</c:v>
                </c:pt>
                <c:pt idx="23">
                  <c:v>81</c:v>
                </c:pt>
                <c:pt idx="24">
                  <c:v>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A87-4691-922F-B032078901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</c:v>
                </c:pt>
              </c:strCache>
            </c:strRef>
          </c:tx>
          <c:spPr>
            <a:ln w="571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d\-mmm</c:formatCode>
                <c:ptCount val="25"/>
                <c:pt idx="0">
                  <c:v>43835</c:v>
                </c:pt>
                <c:pt idx="1">
                  <c:v>43842</c:v>
                </c:pt>
                <c:pt idx="2">
                  <c:v>43849</c:v>
                </c:pt>
                <c:pt idx="3">
                  <c:v>43856</c:v>
                </c:pt>
                <c:pt idx="4">
                  <c:v>43863</c:v>
                </c:pt>
                <c:pt idx="5">
                  <c:v>43870</c:v>
                </c:pt>
                <c:pt idx="6">
                  <c:v>43877</c:v>
                </c:pt>
                <c:pt idx="7">
                  <c:v>43884</c:v>
                </c:pt>
                <c:pt idx="8">
                  <c:v>43891</c:v>
                </c:pt>
                <c:pt idx="9">
                  <c:v>43898</c:v>
                </c:pt>
                <c:pt idx="10">
                  <c:v>43905</c:v>
                </c:pt>
                <c:pt idx="11">
                  <c:v>43912</c:v>
                </c:pt>
                <c:pt idx="12">
                  <c:v>43919</c:v>
                </c:pt>
                <c:pt idx="13">
                  <c:v>43926</c:v>
                </c:pt>
                <c:pt idx="14">
                  <c:v>43933</c:v>
                </c:pt>
                <c:pt idx="15">
                  <c:v>43940</c:v>
                </c:pt>
                <c:pt idx="16">
                  <c:v>43947</c:v>
                </c:pt>
                <c:pt idx="17">
                  <c:v>43954</c:v>
                </c:pt>
                <c:pt idx="18">
                  <c:v>43961</c:v>
                </c:pt>
                <c:pt idx="19">
                  <c:v>43968</c:v>
                </c:pt>
                <c:pt idx="20">
                  <c:v>43975</c:v>
                </c:pt>
                <c:pt idx="21">
                  <c:v>43982</c:v>
                </c:pt>
                <c:pt idx="22">
                  <c:v>43989</c:v>
                </c:pt>
                <c:pt idx="23">
                  <c:v>43996</c:v>
                </c:pt>
                <c:pt idx="24">
                  <c:v>44003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200</c:v>
                </c:pt>
                <c:pt idx="1">
                  <c:v>279</c:v>
                </c:pt>
                <c:pt idx="2">
                  <c:v>296</c:v>
                </c:pt>
                <c:pt idx="3">
                  <c:v>274</c:v>
                </c:pt>
                <c:pt idx="4">
                  <c:v>284</c:v>
                </c:pt>
                <c:pt idx="5">
                  <c:v>276</c:v>
                </c:pt>
                <c:pt idx="6">
                  <c:v>304</c:v>
                </c:pt>
                <c:pt idx="7">
                  <c:v>268</c:v>
                </c:pt>
                <c:pt idx="8">
                  <c:v>301</c:v>
                </c:pt>
                <c:pt idx="9">
                  <c:v>306</c:v>
                </c:pt>
                <c:pt idx="10">
                  <c:v>292</c:v>
                </c:pt>
                <c:pt idx="11">
                  <c:v>258</c:v>
                </c:pt>
                <c:pt idx="12">
                  <c:v>162</c:v>
                </c:pt>
                <c:pt idx="13">
                  <c:v>168</c:v>
                </c:pt>
                <c:pt idx="14">
                  <c:v>160</c:v>
                </c:pt>
                <c:pt idx="15">
                  <c:v>151</c:v>
                </c:pt>
                <c:pt idx="16">
                  <c:v>188</c:v>
                </c:pt>
                <c:pt idx="17">
                  <c:v>170</c:v>
                </c:pt>
                <c:pt idx="18">
                  <c:v>191</c:v>
                </c:pt>
                <c:pt idx="19">
                  <c:v>172</c:v>
                </c:pt>
                <c:pt idx="20">
                  <c:v>222</c:v>
                </c:pt>
                <c:pt idx="21">
                  <c:v>176</c:v>
                </c:pt>
                <c:pt idx="22">
                  <c:v>210</c:v>
                </c:pt>
                <c:pt idx="23">
                  <c:v>239</c:v>
                </c:pt>
                <c:pt idx="24">
                  <c:v>251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A87-4691-922F-B03207890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1340184"/>
        <c:axId val="971340576"/>
      </c:lineChart>
      <c:dateAx>
        <c:axId val="971340184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1340576"/>
        <c:crosses val="autoZero"/>
        <c:auto val="1"/>
        <c:lblOffset val="100"/>
        <c:baseTimeUnit val="days"/>
      </c:dateAx>
      <c:valAx>
        <c:axId val="97134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1340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Majority </c:v>
                </c:pt>
              </c:strCache>
            </c:strRef>
          </c:tx>
          <c:spPr>
            <a:ln w="63500" cap="flat">
              <a:solidFill>
                <a:srgbClr val="7030A0"/>
              </a:solidFill>
              <a:bevel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1999-2001</c:v>
                </c:pt>
                <c:pt idx="1">
                  <c:v>2002-2004</c:v>
                </c:pt>
                <c:pt idx="2">
                  <c:v>2005-2007</c:v>
                </c:pt>
                <c:pt idx="3">
                  <c:v>2008-2010</c:v>
                </c:pt>
                <c:pt idx="4">
                  <c:v>2011-2013</c:v>
                </c:pt>
                <c:pt idx="5">
                  <c:v>2014-2016</c:v>
                </c:pt>
                <c:pt idx="6">
                  <c:v>2017-2019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0.84</c:v>
                </c:pt>
                <c:pt idx="1">
                  <c:v>0.82</c:v>
                </c:pt>
                <c:pt idx="2">
                  <c:v>0.81</c:v>
                </c:pt>
                <c:pt idx="3">
                  <c:v>0.78</c:v>
                </c:pt>
                <c:pt idx="4">
                  <c:v>0.77</c:v>
                </c:pt>
                <c:pt idx="5">
                  <c:v>0.73</c:v>
                </c:pt>
                <c:pt idx="6">
                  <c:v>0.71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27-41BF-87CD-362A36CE42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Minority</c:v>
                </c:pt>
              </c:strCache>
            </c:strRef>
          </c:tx>
          <c:spPr>
            <a:ln w="63500" cap="flat">
              <a:solidFill>
                <a:srgbClr val="5EC132"/>
              </a:solidFill>
              <a:bevel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1999-2001</c:v>
                </c:pt>
                <c:pt idx="1">
                  <c:v>2002-2004</c:v>
                </c:pt>
                <c:pt idx="2">
                  <c:v>2005-2007</c:v>
                </c:pt>
                <c:pt idx="3">
                  <c:v>2008-2010</c:v>
                </c:pt>
                <c:pt idx="4">
                  <c:v>2011-2013</c:v>
                </c:pt>
                <c:pt idx="5">
                  <c:v>2014-2016</c:v>
                </c:pt>
                <c:pt idx="6">
                  <c:v>2017-2019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0.14000000000000001</c:v>
                </c:pt>
                <c:pt idx="1">
                  <c:v>0.16</c:v>
                </c:pt>
                <c:pt idx="2">
                  <c:v>0.17</c:v>
                </c:pt>
                <c:pt idx="3">
                  <c:v>0.19</c:v>
                </c:pt>
                <c:pt idx="4">
                  <c:v>0.21</c:v>
                </c:pt>
                <c:pt idx="5">
                  <c:v>0.22</c:v>
                </c:pt>
                <c:pt idx="6">
                  <c:v>0.25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827-41BF-87CD-362A36CE42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ln w="63500" cap="flat">
              <a:solidFill>
                <a:srgbClr val="00B0F0"/>
              </a:solidFill>
              <a:bevel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1999-2001</c:v>
                </c:pt>
                <c:pt idx="1">
                  <c:v>2002-2004</c:v>
                </c:pt>
                <c:pt idx="2">
                  <c:v>2005-2007</c:v>
                </c:pt>
                <c:pt idx="3">
                  <c:v>2008-2010</c:v>
                </c:pt>
                <c:pt idx="4">
                  <c:v>2011-2013</c:v>
                </c:pt>
                <c:pt idx="5">
                  <c:v>2014-2016</c:v>
                </c:pt>
                <c:pt idx="6">
                  <c:v>2017-2019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0.08</c:v>
                </c:pt>
                <c:pt idx="1">
                  <c:v>0.09</c:v>
                </c:pt>
                <c:pt idx="2">
                  <c:v>0.08</c:v>
                </c:pt>
                <c:pt idx="3">
                  <c:v>0.09</c:v>
                </c:pt>
                <c:pt idx="4">
                  <c:v>0.09</c:v>
                </c:pt>
                <c:pt idx="5">
                  <c:v>0.08</c:v>
                </c:pt>
                <c:pt idx="6">
                  <c:v>0.11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827-41BF-87CD-362A36CE4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1335480"/>
        <c:axId val="971331952"/>
      </c:lineChart>
      <c:catAx>
        <c:axId val="971335480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1331952"/>
        <c:crosses val="autoZero"/>
        <c:auto val="1"/>
        <c:lblAlgn val="ctr"/>
        <c:lblOffset val="100"/>
        <c:noMultiLvlLbl val="0"/>
      </c:catAx>
      <c:valAx>
        <c:axId val="97133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1335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0.35793</cdr:x>
      <cdr:y>0.17933</cdr:y>
    </cdr:from>
    <cdr:to>
      <cdr:x>0.45124</cdr:x>
      <cdr:y>0.22248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xmlns="" id="{5BE97EA2-98F6-0E42-A2FC-ACA62DC9A14A}"/>
            </a:ext>
          </a:extLst>
        </cdr:cNvPr>
        <cdr:cNvSpPr/>
      </cdr:nvSpPr>
      <cdr:spPr>
        <a:xfrm xmlns:a="http://schemas.openxmlformats.org/drawingml/2006/main">
          <a:off x="3763875" y="832419"/>
          <a:ext cx="981233" cy="200296"/>
        </a:xfrm>
        <a:prstGeom xmlns:a="http://schemas.openxmlformats.org/drawingml/2006/main" prst="rect">
          <a:avLst/>
        </a:prstGeom>
        <a:solidFill xmlns:a="http://schemas.openxmlformats.org/drawingml/2006/main">
          <a:srgbClr val="FF5F00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09585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400" b="1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0.76205</cdr:x>
      <cdr:y>0.15648</cdr:y>
    </cdr:from>
    <cdr:to>
      <cdr:x>0.83355</cdr:x>
      <cdr:y>0.22229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0052CE57-F178-4465-A3A3-C01E7615347B}"/>
            </a:ext>
          </a:extLst>
        </cdr:cNvPr>
        <cdr:cNvSpPr txBox="1"/>
      </cdr:nvSpPr>
      <cdr:spPr>
        <a:xfrm xmlns:a="http://schemas.openxmlformats.org/drawingml/2006/main">
          <a:off x="8013430" y="726347"/>
          <a:ext cx="751865" cy="305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$6,195</a:t>
          </a:r>
        </a:p>
      </cdr:txBody>
    </cdr:sp>
  </cdr:relSizeAnchor>
  <cdr:relSizeAnchor xmlns:cdr="http://schemas.openxmlformats.org/drawingml/2006/chartDrawing">
    <cdr:from>
      <cdr:x>0.76685</cdr:x>
      <cdr:y>0.29685</cdr:y>
    </cdr:from>
    <cdr:to>
      <cdr:x>0.86776</cdr:x>
      <cdr:y>0.54167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xmlns="" id="{8038B56C-9782-4DBE-BCF5-B51F75BC41AA}"/>
            </a:ext>
          </a:extLst>
        </cdr:cNvPr>
        <cdr:cNvSpPr/>
      </cdr:nvSpPr>
      <cdr:spPr>
        <a:xfrm xmlns:a="http://schemas.openxmlformats.org/drawingml/2006/main">
          <a:off x="8063857" y="1377915"/>
          <a:ext cx="1061171" cy="11364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2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0.65146</cdr:x>
      <cdr:y>0.13697</cdr:y>
    </cdr:from>
    <cdr:to>
      <cdr:x>0.86962</cdr:x>
      <cdr:y>0.39115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7457972-950F-4DA5-B5C0-49D43D636B3C}"/>
            </a:ext>
          </a:extLst>
        </cdr:cNvPr>
        <cdr:cNvSpPr txBox="1"/>
      </cdr:nvSpPr>
      <cdr:spPr>
        <a:xfrm xmlns:a="http://schemas.openxmlformats.org/drawingml/2006/main">
          <a:off x="6526060" y="580440"/>
          <a:ext cx="2185361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Intervention </a:t>
          </a:r>
        </a:p>
      </cdr:txBody>
    </cdr:sp>
  </cdr:relSizeAnchor>
  <cdr:relSizeAnchor xmlns:cdr="http://schemas.openxmlformats.org/drawingml/2006/chartDrawing">
    <cdr:from>
      <cdr:x>0.70945</cdr:x>
      <cdr:y>0.4604</cdr:y>
    </cdr:from>
    <cdr:to>
      <cdr:x>0.97948</cdr:x>
      <cdr:y>0.58982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E11E6D70-9319-4E47-9899-9D633BC4145E}"/>
            </a:ext>
          </a:extLst>
        </cdr:cNvPr>
        <cdr:cNvSpPr txBox="1"/>
      </cdr:nvSpPr>
      <cdr:spPr>
        <a:xfrm xmlns:a="http://schemas.openxmlformats.org/drawingml/2006/main">
          <a:off x="7460330" y="2111542"/>
          <a:ext cx="2839453" cy="593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0.7281</cdr:x>
      <cdr:y>0.22884</cdr:y>
    </cdr:from>
    <cdr:to>
      <cdr:x>0.90265</cdr:x>
      <cdr:y>0.33995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D9FFF0D-A3F0-4DC8-B640-439A3186F4CD}"/>
            </a:ext>
          </a:extLst>
        </cdr:cNvPr>
        <cdr:cNvSpPr txBox="1"/>
      </cdr:nvSpPr>
      <cdr:spPr>
        <a:xfrm xmlns:a="http://schemas.openxmlformats.org/drawingml/2006/main">
          <a:off x="6047448" y="958357"/>
          <a:ext cx="1449787" cy="465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Majority</a:t>
          </a:r>
        </a:p>
      </cdr:txBody>
    </cdr:sp>
  </cdr:relSizeAnchor>
  <cdr:relSizeAnchor xmlns:cdr="http://schemas.openxmlformats.org/drawingml/2006/chartDrawing">
    <cdr:from>
      <cdr:x>0.76606</cdr:x>
      <cdr:y>0.52465</cdr:y>
    </cdr:from>
    <cdr:to>
      <cdr:x>1</cdr:x>
      <cdr:y>0.62009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B6F84609-4789-439C-BF8F-C7C723EF5A3D}"/>
            </a:ext>
          </a:extLst>
        </cdr:cNvPr>
        <cdr:cNvSpPr txBox="1"/>
      </cdr:nvSpPr>
      <cdr:spPr>
        <a:xfrm xmlns:a="http://schemas.openxmlformats.org/drawingml/2006/main">
          <a:off x="7449431" y="2406190"/>
          <a:ext cx="2274913" cy="4377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33866" tIns="33866" rIns="33866" bIns="33866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50333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spc="0" normalizeH="0" baseline="0" dirty="0">
              <a:ln>
                <a:noFill/>
              </a:ln>
              <a:solidFill>
                <a:srgbClr val="5EC132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Minority</a:t>
          </a:r>
          <a:endParaRPr kumimoji="0" lang="en-US" sz="2000" b="1" i="0" u="none" strike="noStrike" cap="none" spc="0" normalizeH="0" baseline="0" dirty="0">
            <a:ln>
              <a:noFill/>
            </a:ln>
            <a:solidFill>
              <a:srgbClr val="5EC132"/>
            </a:solidFill>
            <a:effectLst/>
            <a:uFillTx/>
            <a:latin typeface="Arial" panose="020B0604020202020204" pitchFamily="34" charset="0"/>
            <a:ea typeface="Helvetica Neue"/>
            <a:cs typeface="Arial" panose="020B0604020202020204" pitchFamily="34" charset="0"/>
            <a:sym typeface="Helvetica Neue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9F3F1-0715-49AE-BBAD-A5E8113463B5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36B5E-F062-43A7-ACF7-C29C324EA6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8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2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28ECA-BE98-45E3-AEDA-0112A6508F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27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960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6B5E-F062-43A7-ACF7-C29C324EA66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38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92FA1-7F2A-489D-BE22-5A1D69846A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3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92192-FD5F-3F4B-8275-DF328467AB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918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92192-FD5F-3F4B-8275-DF328467AB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7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6B5E-F062-43A7-ACF7-C29C324EA66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39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92FA1-7F2A-489D-BE22-5A1D69846A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6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30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22697-7748-E34D-B2EF-B03381150F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30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2929F5-F11E-4C75-9668-002BE1B697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84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39507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6B5E-F062-43A7-ACF7-C29C324EA6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2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A9E4D-E670-41FE-946B-5EA2752836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96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92192-FD5F-3F4B-8275-DF328467AB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37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AAAA3-6168-4327-8F7C-A9F938B4D1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4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6B5E-F062-43A7-ACF7-C29C324EA66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65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6B5E-F062-43A7-ACF7-C29C324EA66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25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92192-FD5F-3F4B-8275-DF328467AB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8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Title-Wide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3">
            <a:extLst>
              <a:ext uri="{FF2B5EF4-FFF2-40B4-BE49-F238E27FC236}">
                <a16:creationId xmlns:a16="http://schemas.microsoft.com/office/drawing/2014/main" xmlns="" id="{D91540C9-7140-7E49-9523-B2DCB1E3E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0" y="1122363"/>
            <a:ext cx="109639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0" y="3602038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667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0" y="3509963"/>
            <a:ext cx="10985788" cy="3245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2Col-wLogo+Line-NoBgI-NoLogo-No#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tBg-3Grfx-wLogo+Line-NoBg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tBg-SlideTitle-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3">
            <a:extLst>
              <a:ext uri="{FF2B5EF4-FFF2-40B4-BE49-F238E27FC236}">
                <a16:creationId xmlns:a16="http://schemas.microsoft.com/office/drawing/2014/main" xmlns="" id="{051CCED2-B9BD-394F-834E-B0BF7E25E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67AD19-E794-014A-BED9-F33FEDB0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98C-17ED-9744-9B31-FCC18B1C251F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51EE2F-E512-AC4F-9FE5-DD7B1085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6F1277-2C74-9D4B-98C2-2860B52E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FFC-F515-8A40-AA65-E121940723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D120F59-3D30-7742-B2AC-020908B2492C}"/>
              </a:ext>
            </a:extLst>
          </p:cNvPr>
          <p:cNvSpPr txBox="1">
            <a:spLocks/>
          </p:cNvSpPr>
          <p:nvPr userDrawn="1"/>
        </p:nvSpPr>
        <p:spPr>
          <a:xfrm>
            <a:off x="838200" y="239266"/>
            <a:ext cx="10515600" cy="1042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i="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9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tBg-SlideTitle-CustomLayout-NoB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67AD19-E794-014A-BED9-F33FEDB0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98C-17ED-9744-9B31-FCC18B1C251F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51EE2F-E512-AC4F-9FE5-DD7B1085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6F1277-2C74-9D4B-98C2-2860B52E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FFC-F515-8A40-AA65-E121940723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D120F59-3D30-7742-B2AC-020908B2492C}"/>
              </a:ext>
            </a:extLst>
          </p:cNvPr>
          <p:cNvSpPr txBox="1">
            <a:spLocks/>
          </p:cNvSpPr>
          <p:nvPr userDrawn="1"/>
        </p:nvSpPr>
        <p:spPr>
          <a:xfrm>
            <a:off x="838200" y="239266"/>
            <a:ext cx="10515600" cy="1042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i="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38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931FE9-F2F1-8D48-9991-038DF5CDE1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94216" y="2417771"/>
            <a:ext cx="4218368" cy="1084580"/>
            <a:chOff x="2333626" y="1990725"/>
            <a:chExt cx="4519680" cy="1162050"/>
          </a:xfrm>
        </p:grpSpPr>
        <p:pic>
          <p:nvPicPr>
            <p:cNvPr id="9" name="Picture 8" descr="NCI-Logo-Stack.png">
              <a:extLst>
                <a:ext uri="{FF2B5EF4-FFF2-40B4-BE49-F238E27FC236}">
                  <a16:creationId xmlns:a16="http://schemas.microsoft.com/office/drawing/2014/main" xmlns="" id="{FEE08015-66A1-E242-A38A-C1D869EFC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10" name="Picture 9" descr="4_hhs_logo_white.png">
              <a:extLst>
                <a:ext uri="{FF2B5EF4-FFF2-40B4-BE49-F238E27FC236}">
                  <a16:creationId xmlns:a16="http://schemas.microsoft.com/office/drawing/2014/main" xmlns="" id="{F0EA5EAC-F0C9-3149-AB6F-E94D2552E3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E0049622-9249-1443-B480-A1061E1150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800741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www.cancer.gov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824E757-7154-CF4D-80D7-394339D4D37F}"/>
              </a:ext>
            </a:extLst>
          </p:cNvPr>
          <p:cNvSpPr/>
          <p:nvPr userDrawn="1"/>
        </p:nvSpPr>
        <p:spPr>
          <a:xfrm>
            <a:off x="0" y="426277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www.cancer.gov/espanol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54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-blue-w/page#s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FF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363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363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4" name="Picture 3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K-BG-TitleWide-Logo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3">
            <a:extLst>
              <a:ext uri="{FF2B5EF4-FFF2-40B4-BE49-F238E27FC236}">
                <a16:creationId xmlns:a16="http://schemas.microsoft.com/office/drawing/2014/main" xmlns="" id="{D91540C9-7140-7E49-9523-B2DCB1E3E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1" y="1122363"/>
            <a:ext cx="109639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2" y="3602043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7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en-US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1" y="3509964"/>
            <a:ext cx="10985788" cy="3245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K-BG-TitleNarrow-Logo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3">
            <a:extLst>
              <a:ext uri="{FF2B5EF4-FFF2-40B4-BE49-F238E27FC236}">
                <a16:creationId xmlns:a16="http://schemas.microsoft.com/office/drawing/2014/main" xmlns="" id="{507E6FE3-610D-394D-A626-C2628157F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2" y="1122363"/>
            <a:ext cx="7142909" cy="23908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2" y="3602043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70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en-US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2" y="3509963"/>
            <a:ext cx="7142909" cy="3244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K-BG-Ln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3">
            <a:extLst>
              <a:ext uri="{FF2B5EF4-FFF2-40B4-BE49-F238E27FC236}">
                <a16:creationId xmlns:a16="http://schemas.microsoft.com/office/drawing/2014/main" xmlns="" id="{4778FE30-730B-6744-A00B-4694180E9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84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1261"/>
            <a:ext cx="10515600" cy="46604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3409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K-Ln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84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1261"/>
            <a:ext cx="10515600" cy="46604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3409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K-BG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3">
            <a:extLst>
              <a:ext uri="{FF2B5EF4-FFF2-40B4-BE49-F238E27FC236}">
                <a16:creationId xmlns:a16="http://schemas.microsoft.com/office/drawing/2014/main" xmlns="" id="{0251D4BE-C23A-AB43-9776-A8B5DE87A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672"/>
            <a:ext cx="10515600" cy="13206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981"/>
            <a:ext cx="10515600" cy="464165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Grfx-wLogo+Line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3B756F2A-923A-3748-BC26-4F669A571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59EB93-E8E6-A645-9454-E66277032F78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22D36401-46E4-BC4C-9E42-C98DB96C3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89290BB-E596-FC49-86D1-D06EDE2CAC53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xmlns="" id="{83480CA2-EA86-5A44-8262-C38B0F3E31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723A812-D90F-E449-A4DC-3F45D9C15A3E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xmlns="" id="{1DB73738-4653-7D43-9290-2414EE1BCE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xmlns="" id="{BE5AD82E-03F8-4244-BA89-DEFD5D2E0A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xmlns="" id="{906548E4-5FAA-EB47-8D5D-430F78C5DB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xmlns="" id="{CE184082-1588-7242-A06C-23739EC081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97560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K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672"/>
            <a:ext cx="10515600" cy="13206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981"/>
            <a:ext cx="10515600" cy="464165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8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K-BG-Ln-2Col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3">
            <a:extLst>
              <a:ext uri="{FF2B5EF4-FFF2-40B4-BE49-F238E27FC236}">
                <a16:creationId xmlns:a16="http://schemas.microsoft.com/office/drawing/2014/main" xmlns="" id="{795C1B27-1A74-D64A-BA0D-A1CABC64B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K-Ln-2Col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K-Ln-2Col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K-Ln-2Col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7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BG-Ln-IMG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3B756F2A-923A-3748-BC26-4F669A571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59EB93-E8E6-A645-9454-E66277032F78}"/>
              </a:ext>
            </a:extLst>
          </p:cNvPr>
          <p:cNvSpPr/>
          <p:nvPr userDrawn="1"/>
        </p:nvSpPr>
        <p:spPr>
          <a:xfrm>
            <a:off x="838205" y="1769072"/>
            <a:ext cx="3118031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22D36401-46E4-BC4C-9E42-C98DB96C3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81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89290BB-E596-FC49-86D1-D06EDE2CAC53}"/>
              </a:ext>
            </a:extLst>
          </p:cNvPr>
          <p:cNvSpPr/>
          <p:nvPr userDrawn="1"/>
        </p:nvSpPr>
        <p:spPr>
          <a:xfrm>
            <a:off x="4543713" y="1769072"/>
            <a:ext cx="3118031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xmlns="" id="{83480CA2-EA86-5A44-8262-C38B0F3E31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9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723A812-D90F-E449-A4DC-3F45D9C15A3E}"/>
              </a:ext>
            </a:extLst>
          </p:cNvPr>
          <p:cNvSpPr/>
          <p:nvPr userDrawn="1"/>
        </p:nvSpPr>
        <p:spPr>
          <a:xfrm>
            <a:off x="8249222" y="1769072"/>
            <a:ext cx="3118031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xmlns="" id="{1DB73738-4653-7D43-9290-2414EE1BCE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7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xmlns="" id="{BE5AD82E-03F8-4244-BA89-DEFD5D2E0A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81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xmlns="" id="{906548E4-5FAA-EB47-8D5D-430F78C5DB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9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xmlns="" id="{CE184082-1588-7242-A06C-23739EC081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7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3090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Ln-IMG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59EB93-E8E6-A645-9454-E66277032F78}"/>
              </a:ext>
            </a:extLst>
          </p:cNvPr>
          <p:cNvSpPr/>
          <p:nvPr userDrawn="1"/>
        </p:nvSpPr>
        <p:spPr>
          <a:xfrm>
            <a:off x="838205" y="1769072"/>
            <a:ext cx="3118031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22D36401-46E4-BC4C-9E42-C98DB96C3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81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89290BB-E596-FC49-86D1-D06EDE2CAC53}"/>
              </a:ext>
            </a:extLst>
          </p:cNvPr>
          <p:cNvSpPr/>
          <p:nvPr userDrawn="1"/>
        </p:nvSpPr>
        <p:spPr>
          <a:xfrm>
            <a:off x="4543713" y="1769072"/>
            <a:ext cx="3118031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xmlns="" id="{83480CA2-EA86-5A44-8262-C38B0F3E31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9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723A812-D90F-E449-A4DC-3F45D9C15A3E}"/>
              </a:ext>
            </a:extLst>
          </p:cNvPr>
          <p:cNvSpPr/>
          <p:nvPr userDrawn="1"/>
        </p:nvSpPr>
        <p:spPr>
          <a:xfrm>
            <a:off x="8249222" y="1769072"/>
            <a:ext cx="3118031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xmlns="" id="{1DB73738-4653-7D43-9290-2414EE1BCE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7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xmlns="" id="{BE5AD82E-03F8-4244-BA89-DEFD5D2E0A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81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xmlns="" id="{906548E4-5FAA-EB47-8D5D-430F78C5DB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9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xmlns="" id="{CE184082-1588-7242-A06C-23739EC081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7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119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BG-Ln-IMG_2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3B756F2A-923A-3748-BC26-4F669A571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99879A9-C5CA-1447-B1DE-0E9E41856EBC}"/>
              </a:ext>
            </a:extLst>
          </p:cNvPr>
          <p:cNvSpPr/>
          <p:nvPr userDrawn="1"/>
        </p:nvSpPr>
        <p:spPr>
          <a:xfrm>
            <a:off x="838205" y="1769072"/>
            <a:ext cx="3118031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xmlns="" id="{B6476FC8-3656-3E46-8AD7-AF127A86547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81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E6613F1A-E1E7-574C-AC9E-6095CE7807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81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E1E2DF2-3734-7143-A787-441DA3E6277E}"/>
              </a:ext>
            </a:extLst>
          </p:cNvPr>
          <p:cNvSpPr/>
          <p:nvPr userDrawn="1"/>
        </p:nvSpPr>
        <p:spPr>
          <a:xfrm>
            <a:off x="4543713" y="1769072"/>
            <a:ext cx="3118031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xmlns="" id="{07612882-1140-5848-8BFF-7B728F6CEE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9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3A64950C-678E-F34A-A73A-F2E06E0019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9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6DCB067-8DAB-B340-A498-1EAC81BCA7EF}"/>
              </a:ext>
            </a:extLst>
          </p:cNvPr>
          <p:cNvSpPr/>
          <p:nvPr userDrawn="1"/>
        </p:nvSpPr>
        <p:spPr>
          <a:xfrm>
            <a:off x="8249222" y="1769072"/>
            <a:ext cx="3118031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xmlns="" id="{01608761-8DF0-FF4B-972E-73E86709DD0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7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1B56CF6D-DC2B-7240-ACCF-48C5E9C18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7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29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Ln-IMG_2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99879A9-C5CA-1447-B1DE-0E9E41856EBC}"/>
              </a:ext>
            </a:extLst>
          </p:cNvPr>
          <p:cNvSpPr/>
          <p:nvPr userDrawn="1"/>
        </p:nvSpPr>
        <p:spPr>
          <a:xfrm>
            <a:off x="838205" y="1769072"/>
            <a:ext cx="3118031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xmlns="" id="{B6476FC8-3656-3E46-8AD7-AF127A86547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81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E6613F1A-E1E7-574C-AC9E-6095CE7807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81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E1E2DF2-3734-7143-A787-441DA3E6277E}"/>
              </a:ext>
            </a:extLst>
          </p:cNvPr>
          <p:cNvSpPr/>
          <p:nvPr userDrawn="1"/>
        </p:nvSpPr>
        <p:spPr>
          <a:xfrm>
            <a:off x="4543713" y="1769072"/>
            <a:ext cx="3118031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xmlns="" id="{07612882-1140-5848-8BFF-7B728F6CEE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9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3A64950C-678E-F34A-A73A-F2E06E0019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9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6DCB067-8DAB-B340-A498-1EAC81BCA7EF}"/>
              </a:ext>
            </a:extLst>
          </p:cNvPr>
          <p:cNvSpPr/>
          <p:nvPr userDrawn="1"/>
        </p:nvSpPr>
        <p:spPr>
          <a:xfrm>
            <a:off x="8249222" y="1769072"/>
            <a:ext cx="3118031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xmlns="" id="{01608761-8DF0-FF4B-972E-73E86709DD0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7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1B56CF6D-DC2B-7240-ACCF-48C5E9C18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7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80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BG-Blank-Logo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3">
            <a:extLst>
              <a:ext uri="{FF2B5EF4-FFF2-40B4-BE49-F238E27FC236}">
                <a16:creationId xmlns:a16="http://schemas.microsoft.com/office/drawing/2014/main" xmlns="" id="{795C1B27-1A74-D64A-BA0D-A1CABC64B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Grfx-wLogo+Line-NoBgI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59EB93-E8E6-A645-9454-E66277032F78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22D36401-46E4-BC4C-9E42-C98DB96C3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89290BB-E596-FC49-86D1-D06EDE2CAC53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xmlns="" id="{83480CA2-EA86-5A44-8262-C38B0F3E31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723A812-D90F-E449-A4DC-3F45D9C15A3E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xmlns="" id="{1DB73738-4653-7D43-9290-2414EE1BCE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xmlns="" id="{BE5AD82E-03F8-4244-BA89-DEFD5D2E0A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xmlns="" id="{906548E4-5FAA-EB47-8D5D-430F78C5DB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xmlns="" id="{CE184082-1588-7242-A06C-23739EC081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9161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Blank-Logo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BG-Blank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3">
            <a:extLst>
              <a:ext uri="{FF2B5EF4-FFF2-40B4-BE49-F238E27FC236}">
                <a16:creationId xmlns:a16="http://schemas.microsoft.com/office/drawing/2014/main" xmlns="" id="{795C1B27-1A74-D64A-BA0D-A1CABC64B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Blank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28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T-BG-TitleNarrow-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3">
            <a:extLst>
              <a:ext uri="{FF2B5EF4-FFF2-40B4-BE49-F238E27FC236}">
                <a16:creationId xmlns:a16="http://schemas.microsoft.com/office/drawing/2014/main" xmlns="" id="{A422B2D4-91F2-F14B-B9E0-C5AAACD97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2" y="1122363"/>
            <a:ext cx="714290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2" y="3602043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70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en-US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2" y="3509963"/>
            <a:ext cx="7142909" cy="3244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T-BG-TitleNarrow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3">
            <a:extLst>
              <a:ext uri="{FF2B5EF4-FFF2-40B4-BE49-F238E27FC236}">
                <a16:creationId xmlns:a16="http://schemas.microsoft.com/office/drawing/2014/main" xmlns="" id="{78075941-CD7E-A249-954B-E58A73CE0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2" y="1122363"/>
            <a:ext cx="714290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2" y="3602043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70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en-US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2" y="3509963"/>
            <a:ext cx="7142909" cy="3244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B0C9CB8-499C-4687-A737-D33AC78DB6AE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-BG-Ln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3">
            <a:extLst>
              <a:ext uri="{FF2B5EF4-FFF2-40B4-BE49-F238E27FC236}">
                <a16:creationId xmlns:a16="http://schemas.microsoft.com/office/drawing/2014/main" xmlns="" id="{99105E88-5762-2745-ADCE-BFBF41BE2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4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248"/>
            <a:ext cx="10515600" cy="4562917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/>
          <p:nvPr userDrawn="1"/>
        </p:nvCxnSpPr>
        <p:spPr>
          <a:xfrm>
            <a:off x="838200" y="1544267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-Ln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4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248"/>
            <a:ext cx="10515600" cy="4562917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/>
          <p:nvPr userDrawn="1"/>
        </p:nvCxnSpPr>
        <p:spPr>
          <a:xfrm>
            <a:off x="838200" y="1544267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-BG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3">
            <a:extLst>
              <a:ext uri="{FF2B5EF4-FFF2-40B4-BE49-F238E27FC236}">
                <a16:creationId xmlns:a16="http://schemas.microsoft.com/office/drawing/2014/main" xmlns="" id="{BC1A4D6A-AEB5-6642-953F-1E146C5E4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919" y="1561568"/>
            <a:ext cx="10515600" cy="4586229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6" name="Picture 5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919" y="1561568"/>
            <a:ext cx="10515600" cy="4586229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6" name="Picture 5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DBAF097-057E-BC4D-906D-213CC482B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93609BC-8476-0445-8900-D44DA5D3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5"/>
            <a:ext cx="10515600" cy="4951991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2C942D3-D794-7D43-BB9B-BF621496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1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Grfx-3Clr-wLogo+Line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3B756F2A-923A-3748-BC26-4F669A571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99879A9-C5CA-1447-B1DE-0E9E41856EBC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xmlns="" id="{B6476FC8-3656-3E46-8AD7-AF127A86547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E6613F1A-E1E7-574C-AC9E-6095CE7807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E1E2DF2-3734-7143-A787-441DA3E6277E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xmlns="" id="{07612882-1140-5848-8BFF-7B728F6CEE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3A64950C-678E-F34A-A73A-F2E06E0019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6DCB067-8DAB-B340-A498-1EAC81BCA7EF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xmlns="" id="{01608761-8DF0-FF4B-972E-73E86709DD0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1B56CF6D-DC2B-7240-ACCF-48C5E9C18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93609BC-8476-0445-8900-D44DA5D3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5"/>
            <a:ext cx="10515600" cy="4951991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2C942D3-D794-7D43-BB9B-BF621496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98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T-BG-Ln-2Col-Logo-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3">
            <a:extLst>
              <a:ext uri="{FF2B5EF4-FFF2-40B4-BE49-F238E27FC236}">
                <a16:creationId xmlns:a16="http://schemas.microsoft.com/office/drawing/2014/main" xmlns="" id="{3FAE4055-BB4D-D445-8688-9EA9CAEEF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28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343816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1" name="Picture 10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T-Ln-2Col-Logo-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28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343816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1" name="Picture 10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2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BG-Ln-IMG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72C94069-5E94-2B4D-8AD6-F2E8F70AD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5" y="1769072"/>
            <a:ext cx="3118031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81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81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13" y="1769072"/>
            <a:ext cx="3118031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9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9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22" y="1769072"/>
            <a:ext cx="3118031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7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7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7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Ln-IMG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5" y="1769072"/>
            <a:ext cx="3118031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81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81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13" y="1769072"/>
            <a:ext cx="3118031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9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9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22" y="1769072"/>
            <a:ext cx="3118031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7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7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42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BG-Ln-IMG2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72C94069-5E94-2B4D-8AD6-F2E8F70AD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5" y="1769072"/>
            <a:ext cx="3118031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81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81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13" y="1769072"/>
            <a:ext cx="3118031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9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9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22" y="1769072"/>
            <a:ext cx="3118031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7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3" y="1830745"/>
            <a:ext cx="2995080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40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Ln-IMG2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 i="0" spc="-151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5" y="1769072"/>
            <a:ext cx="3118031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81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81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13" y="1769072"/>
            <a:ext cx="3118031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9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9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22" y="1769072"/>
            <a:ext cx="3118031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7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7" y="1830745"/>
            <a:ext cx="2981633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2764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BG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3">
            <a:extLst>
              <a:ext uri="{FF2B5EF4-FFF2-40B4-BE49-F238E27FC236}">
                <a16:creationId xmlns:a16="http://schemas.microsoft.com/office/drawing/2014/main" xmlns="" id="{051CCED2-B9BD-394F-834E-B0BF7E25E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" y="-5"/>
            <a:ext cx="12191999" cy="686003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67AD19-E794-014A-BED9-F33FEDB0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98C-17ED-9744-9B31-FCC18B1C251F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51EE2F-E512-AC4F-9FE5-DD7B1085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6F1277-2C74-9D4B-98C2-2860B52E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FFC-F515-8A40-AA65-E121940723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D120F59-3D30-7742-B2AC-020908B2492C}"/>
              </a:ext>
            </a:extLst>
          </p:cNvPr>
          <p:cNvSpPr txBox="1">
            <a:spLocks/>
          </p:cNvSpPr>
          <p:nvPr userDrawn="1"/>
        </p:nvSpPr>
        <p:spPr>
          <a:xfrm>
            <a:off x="838200" y="239265"/>
            <a:ext cx="10515600" cy="1042571"/>
          </a:xfrm>
          <a:prstGeom prst="rect">
            <a:avLst/>
          </a:prstGeom>
        </p:spPr>
        <p:txBody>
          <a:bodyPr vert="horz" lIns="91432" tIns="45718" rIns="91432" bIns="45718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i="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03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67AD19-E794-014A-BED9-F33FEDB0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98C-17ED-9744-9B31-FCC18B1C251F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51EE2F-E512-AC4F-9FE5-DD7B1085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6F1277-2C74-9D4B-98C2-2860B52E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FFC-F515-8A40-AA65-E121940723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D120F59-3D30-7742-B2AC-020908B2492C}"/>
              </a:ext>
            </a:extLst>
          </p:cNvPr>
          <p:cNvSpPr txBox="1">
            <a:spLocks/>
          </p:cNvSpPr>
          <p:nvPr userDrawn="1"/>
        </p:nvSpPr>
        <p:spPr>
          <a:xfrm>
            <a:off x="838200" y="239265"/>
            <a:ext cx="10515600" cy="1042571"/>
          </a:xfrm>
          <a:prstGeom prst="rect">
            <a:avLst/>
          </a:prstGeom>
        </p:spPr>
        <p:txBody>
          <a:bodyPr vert="horz" lIns="91432" tIns="45718" rIns="91432" bIns="45718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i="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Blank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algn="ctr" defTabSz="1088307">
              <a:defRPr/>
            </a:pPr>
            <a:fld id="{B8085FFC-F515-8A40-AA65-E121940723D8}" type="slidenum">
              <a:rPr lang="en-US" sz="1500" smtClean="0">
                <a:latin typeface="Arial Narrow" panose="020B0606020202030204" pitchFamily="34" charset="0"/>
              </a:rPr>
              <a:pPr algn="ctr" defTabSz="1088307">
                <a:defRPr/>
              </a:pPr>
              <a:t>‹#›</a:t>
            </a:fld>
            <a:endParaRPr lang="bg-BG" sz="15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6486144"/>
            <a:ext cx="2555849" cy="2438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1E095928-9D46-DD40-B4CE-9A667D53D33D}"/>
              </a:ext>
            </a:extLst>
          </p:cNvPr>
          <p:cNvSpPr txBox="1">
            <a:spLocks/>
          </p:cNvSpPr>
          <p:nvPr userDrawn="1"/>
        </p:nvSpPr>
        <p:spPr>
          <a:xfrm>
            <a:off x="838200" y="239265"/>
            <a:ext cx="10515600" cy="1042571"/>
          </a:xfrm>
          <a:prstGeom prst="rect">
            <a:avLst/>
          </a:prstGeom>
        </p:spPr>
        <p:txBody>
          <a:bodyPr vert="horz" lIns="91432" tIns="45718" rIns="91432" bIns="45718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i="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552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Grfx-3Clr-wLogo+Line-NoBgI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99879A9-C5CA-1447-B1DE-0E9E41856EBC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xmlns="" id="{B6476FC8-3656-3E46-8AD7-AF127A86547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E6613F1A-E1E7-574C-AC9E-6095CE7807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E1E2DF2-3734-7143-A787-441DA3E6277E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xmlns="" id="{07612882-1140-5848-8BFF-7B728F6CEE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3A64950C-678E-F34A-A73A-F2E06E0019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6DCB067-8DAB-B340-A498-1EAC81BCA7EF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xmlns="" id="{01608761-8DF0-FF4B-972E-73E86709DD0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1B56CF6D-DC2B-7240-ACCF-48C5E9C18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931FE9-F2F1-8D48-9991-038DF5CDE1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94216" y="2417771"/>
            <a:ext cx="4218368" cy="1084580"/>
            <a:chOff x="2333626" y="1990725"/>
            <a:chExt cx="4519680" cy="1162050"/>
          </a:xfrm>
        </p:grpSpPr>
        <p:pic>
          <p:nvPicPr>
            <p:cNvPr id="9" name="Picture 8" descr="NCI-Logo-Stack.png">
              <a:extLst>
                <a:ext uri="{FF2B5EF4-FFF2-40B4-BE49-F238E27FC236}">
                  <a16:creationId xmlns:a16="http://schemas.microsoft.com/office/drawing/2014/main" xmlns="" id="{FEE08015-66A1-E242-A38A-C1D869EFC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10" name="Picture 9" descr="4_hhs_logo_white.png">
              <a:extLst>
                <a:ext uri="{FF2B5EF4-FFF2-40B4-BE49-F238E27FC236}">
                  <a16:creationId xmlns:a16="http://schemas.microsoft.com/office/drawing/2014/main" xmlns="" id="{F0EA5EAC-F0C9-3149-AB6F-E94D2552E3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E0049622-9249-1443-B480-A1061E1150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800746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www.cancer.gov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824E757-7154-CF4D-80D7-394339D4D37F}"/>
              </a:ext>
            </a:extLst>
          </p:cNvPr>
          <p:cNvSpPr/>
          <p:nvPr userDrawn="1"/>
        </p:nvSpPr>
        <p:spPr>
          <a:xfrm>
            <a:off x="0" y="4262781"/>
            <a:ext cx="12192000" cy="46166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www.cancer.gov/espanol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26437F-C1F5-2F46-9919-0B24CBFBBD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11456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1-800-4CANCER</a:t>
            </a:r>
          </a:p>
        </p:txBody>
      </p:sp>
    </p:spTree>
    <p:extLst>
      <p:ext uri="{BB962C8B-B14F-4D97-AF65-F5344CB8AC3E}">
        <p14:creationId xmlns:p14="http://schemas.microsoft.com/office/powerpoint/2010/main" val="18793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C5DA974-7E1A-445A-8943-5D04E50F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636D-2714-4908-94F9-E4E16C10B53B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8AFCBB-1C5D-4339-A376-84ADE56F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704C0B-582C-4973-A1F2-492AFD2E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EFDB-D10E-483A-8F86-54AA6FD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867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A0A05C-E23D-46EC-91CF-4E34161EEB92}" type="datetimeFigureOut">
              <a:rPr lang="en-US">
                <a:solidFill>
                  <a:srgbClr val="565656"/>
                </a:solidFill>
              </a:rPr>
              <a:pPr>
                <a:defRPr/>
              </a:pPr>
              <a:t>7/15/2020</a:t>
            </a:fld>
            <a:endParaRPr lang="en-US">
              <a:solidFill>
                <a:srgbClr val="5656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656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31398-DD31-4285-A3B4-1DBAE8FB1147}" type="slidenum">
              <a:rPr lang="en-US" altLang="en-US">
                <a:solidFill>
                  <a:srgbClr val="56565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56565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930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BF6612-C60F-40F2-A505-53AAB8B617EC}" type="datetimeFigureOut">
              <a:rPr lang="en-US">
                <a:solidFill>
                  <a:srgbClr val="565656"/>
                </a:solidFill>
              </a:rPr>
              <a:pPr>
                <a:defRPr/>
              </a:pPr>
              <a:t>7/15/2020</a:t>
            </a:fld>
            <a:endParaRPr lang="en-US">
              <a:solidFill>
                <a:srgbClr val="5656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656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74BA7-B63F-41FF-9DE2-98462B8B675B}" type="slidenum">
              <a:rPr lang="en-US" altLang="en-US">
                <a:solidFill>
                  <a:srgbClr val="56565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56565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317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086C6E-24BB-4442-914B-1714CCF24409}" type="datetimeFigureOut">
              <a:rPr lang="en-US">
                <a:solidFill>
                  <a:srgbClr val="565656"/>
                </a:solidFill>
              </a:rPr>
              <a:pPr>
                <a:defRPr/>
              </a:pPr>
              <a:t>7/15/2020</a:t>
            </a:fld>
            <a:endParaRPr lang="en-US">
              <a:solidFill>
                <a:srgbClr val="5656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656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02B30-F00F-471D-9174-87E632A6372E}" type="slidenum">
              <a:rPr lang="en-US" altLang="en-US">
                <a:solidFill>
                  <a:srgbClr val="56565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56565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568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67599A-BBD0-4D87-8F99-3680B9901361}" type="datetimeFigureOut">
              <a:rPr lang="en-US">
                <a:solidFill>
                  <a:srgbClr val="565656"/>
                </a:solidFill>
              </a:rPr>
              <a:pPr>
                <a:defRPr/>
              </a:pPr>
              <a:t>7/15/2020</a:t>
            </a:fld>
            <a:endParaRPr lang="en-US">
              <a:solidFill>
                <a:srgbClr val="5656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656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EBB24-82FC-43EF-881B-5E09B3D995C0}" type="slidenum">
              <a:rPr lang="en-US" altLang="en-US">
                <a:solidFill>
                  <a:srgbClr val="56565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56565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776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77A1E5-F63C-4C3C-BFE3-467F32AA8259}" type="datetimeFigureOut">
              <a:rPr lang="en-US">
                <a:solidFill>
                  <a:srgbClr val="565656"/>
                </a:solidFill>
              </a:rPr>
              <a:pPr>
                <a:defRPr/>
              </a:pPr>
              <a:t>7/15/2020</a:t>
            </a:fld>
            <a:endParaRPr lang="en-US">
              <a:solidFill>
                <a:srgbClr val="5656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656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966DB8-BA1D-48A4-8676-868F447C5A64}" type="slidenum">
              <a:rPr lang="en-US" altLang="en-US">
                <a:solidFill>
                  <a:srgbClr val="56565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56565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083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B8062B-F12A-401A-9B78-99ABAD187A2F}" type="datetimeFigureOut">
              <a:rPr lang="en-US">
                <a:solidFill>
                  <a:srgbClr val="565656"/>
                </a:solidFill>
              </a:rPr>
              <a:pPr>
                <a:defRPr/>
              </a:pPr>
              <a:t>7/15/2020</a:t>
            </a:fld>
            <a:endParaRPr lang="en-US">
              <a:solidFill>
                <a:srgbClr val="5656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656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B1468-5712-4911-A0B9-020A2D03249D}" type="slidenum">
              <a:rPr lang="en-US" altLang="en-US">
                <a:solidFill>
                  <a:srgbClr val="56565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56565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112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EB1213-9693-461D-8743-4BC10AB5556E}" type="datetimeFigureOut">
              <a:rPr lang="en-US">
                <a:solidFill>
                  <a:srgbClr val="565656"/>
                </a:solidFill>
              </a:rPr>
              <a:pPr>
                <a:defRPr/>
              </a:pPr>
              <a:t>7/15/2020</a:t>
            </a:fld>
            <a:endParaRPr lang="en-US">
              <a:solidFill>
                <a:srgbClr val="5656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656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94899E-93C8-4035-AEB2-F23F8D5FB8CA}" type="slidenum">
              <a:rPr lang="en-US" altLang="en-US">
                <a:solidFill>
                  <a:srgbClr val="56565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56565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069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3021B4-1133-457B-BFA0-CC98C552DD6B}" type="datetimeFigureOut">
              <a:rPr lang="en-US">
                <a:solidFill>
                  <a:srgbClr val="565656"/>
                </a:solidFill>
              </a:rPr>
              <a:pPr>
                <a:defRPr/>
              </a:pPr>
              <a:t>7/15/2020</a:t>
            </a:fld>
            <a:endParaRPr lang="en-US">
              <a:solidFill>
                <a:srgbClr val="5656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656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5CD88B-C2EE-46EB-9CDE-B804F28EC660}" type="slidenum">
              <a:rPr lang="en-US" altLang="en-US">
                <a:solidFill>
                  <a:srgbClr val="56565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56565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6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-NoText-NoLine-Logo-NoPage#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3">
            <a:extLst>
              <a:ext uri="{FF2B5EF4-FFF2-40B4-BE49-F238E27FC236}">
                <a16:creationId xmlns:a16="http://schemas.microsoft.com/office/drawing/2014/main" xmlns="" id="{795C1B27-1A74-D64A-BA0D-A1CABC64B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76113A-F665-495B-8BA0-C21CABAE5317}" type="datetimeFigureOut">
              <a:rPr lang="en-US">
                <a:solidFill>
                  <a:srgbClr val="565656"/>
                </a:solidFill>
              </a:rPr>
              <a:pPr>
                <a:defRPr/>
              </a:pPr>
              <a:t>7/15/2020</a:t>
            </a:fld>
            <a:endParaRPr lang="en-US">
              <a:solidFill>
                <a:srgbClr val="5656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656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26C61-748B-4093-B008-E03548F16B37}" type="slidenum">
              <a:rPr lang="en-US" altLang="en-US">
                <a:solidFill>
                  <a:srgbClr val="56565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56565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G-NoText-NoLine-Logo-NoPage#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-NoText-NoLine-NoLogo-NoPage#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3">
            <a:extLst>
              <a:ext uri="{FF2B5EF4-FFF2-40B4-BE49-F238E27FC236}">
                <a16:creationId xmlns:a16="http://schemas.microsoft.com/office/drawing/2014/main" xmlns="" id="{795C1B27-1A74-D64A-BA0D-A1CABC64B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7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G-NoText-NoLine-NoLogo-NoPage#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8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T-SectionTitle-Narrow-NoN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3">
            <a:extLst>
              <a:ext uri="{FF2B5EF4-FFF2-40B4-BE49-F238E27FC236}">
                <a16:creationId xmlns:a16="http://schemas.microsoft.com/office/drawing/2014/main" xmlns="" id="{A422B2D4-91F2-F14B-B9E0-C5AAACD97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0" y="1122363"/>
            <a:ext cx="714290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0" y="3602038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667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0" y="3509963"/>
            <a:ext cx="7142909" cy="3244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Title-Narrow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3">
            <a:extLst>
              <a:ext uri="{FF2B5EF4-FFF2-40B4-BE49-F238E27FC236}">
                <a16:creationId xmlns:a16="http://schemas.microsoft.com/office/drawing/2014/main" xmlns="" id="{507E6FE3-610D-394D-A626-C2628157F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0" y="1122363"/>
            <a:ext cx="7142909" cy="23908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0" y="3602038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667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0" y="3509963"/>
            <a:ext cx="7142909" cy="3244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T-SectionTitle-Narrow-N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3">
            <a:extLst>
              <a:ext uri="{FF2B5EF4-FFF2-40B4-BE49-F238E27FC236}">
                <a16:creationId xmlns:a16="http://schemas.microsoft.com/office/drawing/2014/main" xmlns="" id="{78075941-CD7E-A249-954B-E58A73CE0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0" y="1122363"/>
            <a:ext cx="714290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0" y="3602038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667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0" y="3509963"/>
            <a:ext cx="7142909" cy="3244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B0C9CB8-499C-4687-A737-D33AC78DB6AE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-1Col-wLogo+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3">
            <a:extLst>
              <a:ext uri="{FF2B5EF4-FFF2-40B4-BE49-F238E27FC236}">
                <a16:creationId xmlns:a16="http://schemas.microsoft.com/office/drawing/2014/main" xmlns="" id="{99105E88-5762-2745-ADCE-BFBF41BE2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3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247"/>
            <a:ext cx="10515600" cy="4562917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/>
          <p:nvPr userDrawn="1"/>
        </p:nvCxnSpPr>
        <p:spPr>
          <a:xfrm>
            <a:off x="838200" y="1544267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-1Col-wLogo+Line-NoBg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3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247"/>
            <a:ext cx="10515600" cy="4562917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/>
          <p:nvPr userDrawn="1"/>
        </p:nvCxnSpPr>
        <p:spPr>
          <a:xfrm>
            <a:off x="838200" y="1544267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-1Col-wLogo-No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3">
            <a:extLst>
              <a:ext uri="{FF2B5EF4-FFF2-40B4-BE49-F238E27FC236}">
                <a16:creationId xmlns:a16="http://schemas.microsoft.com/office/drawing/2014/main" xmlns="" id="{BC1A4D6A-AEB5-6642-953F-1E146C5E4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919" y="1561568"/>
            <a:ext cx="10515600" cy="4586229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6" name="Picture 5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1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-1Col-wLogo-NoLine-NoBg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919" y="1561568"/>
            <a:ext cx="10515600" cy="4586229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6" name="Picture 5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1Col-Title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DBAF097-057E-BC4D-906D-213CC482B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93609BC-8476-0445-8900-D44DA5D3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0"/>
            <a:ext cx="10515600" cy="4951990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2C942D3-D794-7D43-BB9B-BF621496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1Col-TitleOnly-Nobg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93609BC-8476-0445-8900-D44DA5D3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0"/>
            <a:ext cx="10515600" cy="4951990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2C942D3-D794-7D43-BB9B-BF621496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3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T-2Col-wLogo+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3">
            <a:extLst>
              <a:ext uri="{FF2B5EF4-FFF2-40B4-BE49-F238E27FC236}">
                <a16:creationId xmlns:a16="http://schemas.microsoft.com/office/drawing/2014/main" xmlns="" id="{3FAE4055-BB4D-D445-8688-9EA9CAEEF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28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343816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1" name="Picture 10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T-2Col-wLogo+Line-NoB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28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343816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1" name="Picture 10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3Grfx-3Clr-wLogo+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72C94069-5E94-2B4D-8AD6-F2E8F70AD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3" y="1830745"/>
            <a:ext cx="2995080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wLogo+Line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3">
            <a:extLst>
              <a:ext uri="{FF2B5EF4-FFF2-40B4-BE49-F238E27FC236}">
                <a16:creationId xmlns:a16="http://schemas.microsoft.com/office/drawing/2014/main" xmlns="" id="{4778FE30-730B-6744-A00B-4694180E9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84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1261"/>
            <a:ext cx="10515600" cy="46604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3409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3Grfx-3Clr-wLogo+Line-NoBg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81633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3Grfx-wLogo+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72C94069-5E94-2B4D-8AD6-F2E8F70AD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3Grfx-wLogo+Line-NoBg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SlideTitle-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3">
            <a:extLst>
              <a:ext uri="{FF2B5EF4-FFF2-40B4-BE49-F238E27FC236}">
                <a16:creationId xmlns:a16="http://schemas.microsoft.com/office/drawing/2014/main" xmlns="" id="{051CCED2-B9BD-394F-834E-B0BF7E25E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67AD19-E794-014A-BED9-F33FEDB0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98C-17ED-9744-9B31-FCC18B1C251F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51EE2F-E512-AC4F-9FE5-DD7B1085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6F1277-2C74-9D4B-98C2-2860B52E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FFC-F515-8A40-AA65-E121940723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D120F59-3D30-7742-B2AC-020908B2492C}"/>
              </a:ext>
            </a:extLst>
          </p:cNvPr>
          <p:cNvSpPr txBox="1">
            <a:spLocks/>
          </p:cNvSpPr>
          <p:nvPr userDrawn="1"/>
        </p:nvSpPr>
        <p:spPr>
          <a:xfrm>
            <a:off x="838200" y="239266"/>
            <a:ext cx="10515600" cy="1042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i="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1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SlideTitle-CustomLayout-NoB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67AD19-E794-014A-BED9-F33FEDB0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98C-17ED-9744-9B31-FCC18B1C251F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51EE2F-E512-AC4F-9FE5-DD7B1085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6F1277-2C74-9D4B-98C2-2860B52E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FFC-F515-8A40-AA65-E121940723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D120F59-3D30-7742-B2AC-020908B2492C}"/>
              </a:ext>
            </a:extLst>
          </p:cNvPr>
          <p:cNvSpPr txBox="1">
            <a:spLocks/>
          </p:cNvSpPr>
          <p:nvPr userDrawn="1"/>
        </p:nvSpPr>
        <p:spPr>
          <a:xfrm>
            <a:off x="838200" y="239266"/>
            <a:ext cx="10515600" cy="1042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i="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419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+Page#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11529504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62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56EF61-623C-4DD8-AE61-BDD24ACA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C859-219D-46DA-BF7A-FE284E9E4858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73F629-7001-4DB2-B5EF-56A4A651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F68D7A-D6B9-4EF0-A9F6-CB4E1C4B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C423-47B8-427A-8E19-A255A9488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72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K-BG-TitleWide-Logo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3">
            <a:extLst>
              <a:ext uri="{FF2B5EF4-FFF2-40B4-BE49-F238E27FC236}">
                <a16:creationId xmlns:a16="http://schemas.microsoft.com/office/drawing/2014/main" xmlns="" id="{D91540C9-7140-7E49-9523-B2DCB1E3E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0" y="1122363"/>
            <a:ext cx="109639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0" y="3602038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667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0" y="3509963"/>
            <a:ext cx="10985788" cy="3245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K-BG-TitleNarrow-Logo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3">
            <a:extLst>
              <a:ext uri="{FF2B5EF4-FFF2-40B4-BE49-F238E27FC236}">
                <a16:creationId xmlns:a16="http://schemas.microsoft.com/office/drawing/2014/main" xmlns="" id="{507E6FE3-610D-394D-A626-C2628157F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0" y="1122363"/>
            <a:ext cx="7142909" cy="23908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0" y="3602038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667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0" y="3509963"/>
            <a:ext cx="7142909" cy="3244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wLogo+Line-NoBgI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84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1261"/>
            <a:ext cx="10515600" cy="46604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3409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K-BG-Ln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3">
            <a:extLst>
              <a:ext uri="{FF2B5EF4-FFF2-40B4-BE49-F238E27FC236}">
                <a16:creationId xmlns:a16="http://schemas.microsoft.com/office/drawing/2014/main" xmlns="" id="{4778FE30-730B-6744-A00B-4694180E9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84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1261"/>
            <a:ext cx="10515600" cy="46604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3409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K-Ln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84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1261"/>
            <a:ext cx="10515600" cy="46604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3409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K-BG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3">
            <a:extLst>
              <a:ext uri="{FF2B5EF4-FFF2-40B4-BE49-F238E27FC236}">
                <a16:creationId xmlns:a16="http://schemas.microsoft.com/office/drawing/2014/main" xmlns="" id="{0251D4BE-C23A-AB43-9776-A8B5DE87A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671"/>
            <a:ext cx="10515600" cy="13206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979"/>
            <a:ext cx="10515600" cy="464165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K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671"/>
            <a:ext cx="10515600" cy="13206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979"/>
            <a:ext cx="10515600" cy="464165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K-BG-Ln-2Col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3">
            <a:extLst>
              <a:ext uri="{FF2B5EF4-FFF2-40B4-BE49-F238E27FC236}">
                <a16:creationId xmlns:a16="http://schemas.microsoft.com/office/drawing/2014/main" xmlns="" id="{795C1B27-1A74-D64A-BA0D-A1CABC64B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K-Ln-2Col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K-Ln-2Col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K-Ln-2Col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BG-Ln-IMG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3B756F2A-923A-3748-BC26-4F669A571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59EB93-E8E6-A645-9454-E66277032F78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22D36401-46E4-BC4C-9E42-C98DB96C3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89290BB-E596-FC49-86D1-D06EDE2CAC53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xmlns="" id="{83480CA2-EA86-5A44-8262-C38B0F3E31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723A812-D90F-E449-A4DC-3F45D9C15A3E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xmlns="" id="{1DB73738-4653-7D43-9290-2414EE1BCE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xmlns="" id="{BE5AD82E-03F8-4244-BA89-DEFD5D2E0A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xmlns="" id="{906548E4-5FAA-EB47-8D5D-430F78C5DB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xmlns="" id="{CE184082-1588-7242-A06C-23739EC081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288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Ln-IMG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59EB93-E8E6-A645-9454-E66277032F78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22D36401-46E4-BC4C-9E42-C98DB96C3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89290BB-E596-FC49-86D1-D06EDE2CAC53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xmlns="" id="{83480CA2-EA86-5A44-8262-C38B0F3E31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723A812-D90F-E449-A4DC-3F45D9C15A3E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xmlns="" id="{1DB73738-4653-7D43-9290-2414EE1BCE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xmlns="" id="{BE5AD82E-03F8-4244-BA89-DEFD5D2E0A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xmlns="" id="{906548E4-5FAA-EB47-8D5D-430F78C5DB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xmlns="" id="{CE184082-1588-7242-A06C-23739EC081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11929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wLogo-NoLine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3">
            <a:extLst>
              <a:ext uri="{FF2B5EF4-FFF2-40B4-BE49-F238E27FC236}">
                <a16:creationId xmlns:a16="http://schemas.microsoft.com/office/drawing/2014/main" xmlns="" id="{0251D4BE-C23A-AB43-9776-A8B5DE87A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671"/>
            <a:ext cx="10515600" cy="13206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979"/>
            <a:ext cx="10515600" cy="464165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BG-Ln-IMG_2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3B756F2A-923A-3748-BC26-4F669A571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99879A9-C5CA-1447-B1DE-0E9E41856EBC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xmlns="" id="{B6476FC8-3656-3E46-8AD7-AF127A86547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E6613F1A-E1E7-574C-AC9E-6095CE7807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E1E2DF2-3734-7143-A787-441DA3E6277E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xmlns="" id="{07612882-1140-5848-8BFF-7B728F6CEE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3A64950C-678E-F34A-A73A-F2E06E0019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6DCB067-8DAB-B340-A498-1EAC81BCA7EF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xmlns="" id="{01608761-8DF0-FF4B-972E-73E86709DD0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1B56CF6D-DC2B-7240-ACCF-48C5E9C18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Ln-IMG_2-Logo-PG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99879A9-C5CA-1447-B1DE-0E9E41856EBC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xmlns="" id="{B6476FC8-3656-3E46-8AD7-AF127A86547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E6613F1A-E1E7-574C-AC9E-6095CE7807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E1E2DF2-3734-7143-A787-441DA3E6277E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xmlns="" id="{07612882-1140-5848-8BFF-7B728F6CEE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3A64950C-678E-F34A-A73A-F2E06E0019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6DCB067-8DAB-B340-A498-1EAC81BCA7EF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xmlns="" id="{01608761-8DF0-FF4B-972E-73E86709DD0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1B56CF6D-DC2B-7240-ACCF-48C5E9C18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BG-Blank-Logo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3">
            <a:extLst>
              <a:ext uri="{FF2B5EF4-FFF2-40B4-BE49-F238E27FC236}">
                <a16:creationId xmlns:a16="http://schemas.microsoft.com/office/drawing/2014/main" xmlns="" id="{795C1B27-1A74-D64A-BA0D-A1CABC64B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Blank-Logo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BG-Blank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3">
            <a:extLst>
              <a:ext uri="{FF2B5EF4-FFF2-40B4-BE49-F238E27FC236}">
                <a16:creationId xmlns:a16="http://schemas.microsoft.com/office/drawing/2014/main" xmlns="" id="{795C1B27-1A74-D64A-BA0D-A1CABC64B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-Blank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0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T-BG-TitleNarrow-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3">
            <a:extLst>
              <a:ext uri="{FF2B5EF4-FFF2-40B4-BE49-F238E27FC236}">
                <a16:creationId xmlns:a16="http://schemas.microsoft.com/office/drawing/2014/main" xmlns="" id="{A422B2D4-91F2-F14B-B9E0-C5AAACD97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0" y="1122363"/>
            <a:ext cx="714290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0" y="3602038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667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0" y="3509963"/>
            <a:ext cx="7142909" cy="3244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T-BG-TitleNarrow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3">
            <a:extLst>
              <a:ext uri="{FF2B5EF4-FFF2-40B4-BE49-F238E27FC236}">
                <a16:creationId xmlns:a16="http://schemas.microsoft.com/office/drawing/2014/main" xmlns="" id="{78075941-CD7E-A249-954B-E58A73CE0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0" y="1122363"/>
            <a:ext cx="714290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0" y="3602038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667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0" y="3509963"/>
            <a:ext cx="7142909" cy="3244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B0C9CB8-499C-4687-A737-D33AC78DB6AE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-BG-Ln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3">
            <a:extLst>
              <a:ext uri="{FF2B5EF4-FFF2-40B4-BE49-F238E27FC236}">
                <a16:creationId xmlns:a16="http://schemas.microsoft.com/office/drawing/2014/main" xmlns="" id="{99105E88-5762-2745-ADCE-BFBF41BE2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3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247"/>
            <a:ext cx="10515600" cy="4562917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/>
          <p:nvPr userDrawn="1"/>
        </p:nvCxnSpPr>
        <p:spPr>
          <a:xfrm>
            <a:off x="838200" y="1544267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-Ln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3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247"/>
            <a:ext cx="10515600" cy="4562917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/>
          <p:nvPr userDrawn="1"/>
        </p:nvCxnSpPr>
        <p:spPr>
          <a:xfrm>
            <a:off x="838200" y="1544267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wLogo-NoLine-NoBgI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671"/>
            <a:ext cx="10515600" cy="13206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979"/>
            <a:ext cx="10515600" cy="464165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-BG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3">
            <a:extLst>
              <a:ext uri="{FF2B5EF4-FFF2-40B4-BE49-F238E27FC236}">
                <a16:creationId xmlns:a16="http://schemas.microsoft.com/office/drawing/2014/main" xmlns="" id="{BC1A4D6A-AEB5-6642-953F-1E146C5E4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919" y="1561568"/>
            <a:ext cx="10515600" cy="4586229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6" name="Picture 5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919" y="1561568"/>
            <a:ext cx="10515600" cy="4586229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6" name="Picture 5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DBAF097-057E-BC4D-906D-213CC482B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93609BC-8476-0445-8900-D44DA5D3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0"/>
            <a:ext cx="10515600" cy="4951990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2C942D3-D794-7D43-BB9B-BF621496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4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93609BC-8476-0445-8900-D44DA5D3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0"/>
            <a:ext cx="10515600" cy="4951990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2C942D3-D794-7D43-BB9B-BF621496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7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T-BG-Ln-2Col-Logo-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3">
            <a:extLst>
              <a:ext uri="{FF2B5EF4-FFF2-40B4-BE49-F238E27FC236}">
                <a16:creationId xmlns:a16="http://schemas.microsoft.com/office/drawing/2014/main" xmlns="" id="{3FAE4055-BB4D-D445-8688-9EA9CAEEF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28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343816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1" name="Picture 10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2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T-Ln-2Col-Logo-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28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343816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1" name="Picture 10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BG-Ln-IMG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72C94069-5E94-2B4D-8AD6-F2E8F70AD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Ln-IMG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BG-Ln-IMG2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72C94069-5E94-2B4D-8AD6-F2E8F70AD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3" y="1830745"/>
            <a:ext cx="2995080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Ln-IMG2-Logo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81633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Col-WLogo+Line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3">
            <a:extLst>
              <a:ext uri="{FF2B5EF4-FFF2-40B4-BE49-F238E27FC236}">
                <a16:creationId xmlns:a16="http://schemas.microsoft.com/office/drawing/2014/main" xmlns="" id="{795C1B27-1A74-D64A-BA0D-A1CABC64B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BG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3">
            <a:extLst>
              <a:ext uri="{FF2B5EF4-FFF2-40B4-BE49-F238E27FC236}">
                <a16:creationId xmlns:a16="http://schemas.microsoft.com/office/drawing/2014/main" xmlns="" id="{051CCED2-B9BD-394F-834E-B0BF7E25E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67AD19-E794-014A-BED9-F33FEDB0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98C-17ED-9744-9B31-FCC18B1C251F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51EE2F-E512-AC4F-9FE5-DD7B1085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6F1277-2C74-9D4B-98C2-2860B52E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FFC-F515-8A40-AA65-E121940723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D120F59-3D30-7742-B2AC-020908B2492C}"/>
              </a:ext>
            </a:extLst>
          </p:cNvPr>
          <p:cNvSpPr txBox="1">
            <a:spLocks/>
          </p:cNvSpPr>
          <p:nvPr userDrawn="1"/>
        </p:nvSpPr>
        <p:spPr>
          <a:xfrm>
            <a:off x="838200" y="239266"/>
            <a:ext cx="10515600" cy="1042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i="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0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67AD19-E794-014A-BED9-F33FEDB0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98C-17ED-9744-9B31-FCC18B1C251F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51EE2F-E512-AC4F-9FE5-DD7B1085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6F1277-2C74-9D4B-98C2-2860B52E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FFC-F515-8A40-AA65-E121940723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D120F59-3D30-7742-B2AC-020908B2492C}"/>
              </a:ext>
            </a:extLst>
          </p:cNvPr>
          <p:cNvSpPr txBox="1">
            <a:spLocks/>
          </p:cNvSpPr>
          <p:nvPr userDrawn="1"/>
        </p:nvSpPr>
        <p:spPr>
          <a:xfrm>
            <a:off x="838200" y="239266"/>
            <a:ext cx="10515600" cy="1042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i="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4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-Blank-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 dirty="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1E095928-9D46-DD40-B4CE-9A667D53D33D}"/>
              </a:ext>
            </a:extLst>
          </p:cNvPr>
          <p:cNvSpPr txBox="1">
            <a:spLocks/>
          </p:cNvSpPr>
          <p:nvPr userDrawn="1"/>
        </p:nvSpPr>
        <p:spPr>
          <a:xfrm>
            <a:off x="838200" y="239266"/>
            <a:ext cx="10515600" cy="1042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i="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0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931FE9-F2F1-8D48-9991-038DF5CDE1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94216" y="2417771"/>
            <a:ext cx="4218368" cy="1084580"/>
            <a:chOff x="2333626" y="1990725"/>
            <a:chExt cx="4519680" cy="1162050"/>
          </a:xfrm>
        </p:grpSpPr>
        <p:pic>
          <p:nvPicPr>
            <p:cNvPr id="9" name="Picture 8" descr="NCI-Logo-Stack.png">
              <a:extLst>
                <a:ext uri="{FF2B5EF4-FFF2-40B4-BE49-F238E27FC236}">
                  <a16:creationId xmlns:a16="http://schemas.microsoft.com/office/drawing/2014/main" xmlns="" id="{FEE08015-66A1-E242-A38A-C1D869EFC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10" name="Picture 9" descr="4_hhs_logo_white.png">
              <a:extLst>
                <a:ext uri="{FF2B5EF4-FFF2-40B4-BE49-F238E27FC236}">
                  <a16:creationId xmlns:a16="http://schemas.microsoft.com/office/drawing/2014/main" xmlns="" id="{F0EA5EAC-F0C9-3149-AB6F-E94D2552E3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E0049622-9249-1443-B480-A1061E1150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800741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www.cancer.gov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824E757-7154-CF4D-80D7-394339D4D37F}"/>
              </a:ext>
            </a:extLst>
          </p:cNvPr>
          <p:cNvSpPr/>
          <p:nvPr userDrawn="1"/>
        </p:nvSpPr>
        <p:spPr>
          <a:xfrm>
            <a:off x="0" y="426277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www.cancer.gov/espanol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26437F-C1F5-2F46-9919-0B24CBFBBD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114557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1-800-4CANCER</a:t>
            </a:r>
          </a:p>
        </p:txBody>
      </p:sp>
    </p:spTree>
    <p:extLst>
      <p:ext uri="{BB962C8B-B14F-4D97-AF65-F5344CB8AC3E}">
        <p14:creationId xmlns:p14="http://schemas.microsoft.com/office/powerpoint/2010/main" val="21536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56EF61-623C-4DD8-AE61-BDD24ACA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C859-219D-46DA-BF7A-FE284E9E4858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73F629-7001-4DB2-B5EF-56A4A651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F68D7A-D6B9-4EF0-A9F6-CB4E1C4B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C423-47B8-427A-8E19-A255A9488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0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kBg-SectionTitle-Wide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3">
            <a:extLst>
              <a:ext uri="{FF2B5EF4-FFF2-40B4-BE49-F238E27FC236}">
                <a16:creationId xmlns:a16="http://schemas.microsoft.com/office/drawing/2014/main" xmlns="" id="{D91540C9-7140-7E49-9523-B2DCB1E3E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0" y="1122363"/>
            <a:ext cx="109639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0" y="3602038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667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0" y="3509963"/>
            <a:ext cx="10985788" cy="3245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kBg-SectionTitle-Narrow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3">
            <a:extLst>
              <a:ext uri="{FF2B5EF4-FFF2-40B4-BE49-F238E27FC236}">
                <a16:creationId xmlns:a16="http://schemas.microsoft.com/office/drawing/2014/main" xmlns="" id="{507E6FE3-610D-394D-A626-C2628157F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0" y="1122363"/>
            <a:ext cx="7142909" cy="23908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0" y="3602038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667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0" y="3509963"/>
            <a:ext cx="7142909" cy="3244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0BDD91A-9557-4525-BB12-CB601DB0FA8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8" name="Picture 7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kBg-1Col-wLogo+Line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3">
            <a:extLst>
              <a:ext uri="{FF2B5EF4-FFF2-40B4-BE49-F238E27FC236}">
                <a16:creationId xmlns:a16="http://schemas.microsoft.com/office/drawing/2014/main" xmlns="" id="{4778FE30-730B-6744-A00B-4694180E9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84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1261"/>
            <a:ext cx="10515600" cy="46604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3409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kBg-1Col-wLogo+Line-NoBgI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84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1261"/>
            <a:ext cx="10515600" cy="46604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3409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kBg-1Col-wLogo-NoLine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3">
            <a:extLst>
              <a:ext uri="{FF2B5EF4-FFF2-40B4-BE49-F238E27FC236}">
                <a16:creationId xmlns:a16="http://schemas.microsoft.com/office/drawing/2014/main" xmlns="" id="{0251D4BE-C23A-AB43-9776-A8B5DE87A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671"/>
            <a:ext cx="10515600" cy="13206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979"/>
            <a:ext cx="10515600" cy="464165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Col-wLogo+Line-NoBgI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kBg-1Col-wLogo-NoLine-NoBgI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671"/>
            <a:ext cx="10515600" cy="13206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979"/>
            <a:ext cx="10515600" cy="464165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kBg-2Col-WLogo+Line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3">
            <a:extLst>
              <a:ext uri="{FF2B5EF4-FFF2-40B4-BE49-F238E27FC236}">
                <a16:creationId xmlns:a16="http://schemas.microsoft.com/office/drawing/2014/main" xmlns="" id="{795C1B27-1A74-D64A-BA0D-A1CABC64B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kBg-2Col-wLogo+Line-NoBgI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Bg-3Grfx-wLogo+Line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3B756F2A-923A-3748-BC26-4F669A571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59EB93-E8E6-A645-9454-E66277032F78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22D36401-46E4-BC4C-9E42-C98DB96C3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89290BB-E596-FC49-86D1-D06EDE2CAC53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xmlns="" id="{83480CA2-EA86-5A44-8262-C38B0F3E31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723A812-D90F-E449-A4DC-3F45D9C15A3E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xmlns="" id="{1DB73738-4653-7D43-9290-2414EE1BCE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xmlns="" id="{BE5AD82E-03F8-4244-BA89-DEFD5D2E0A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xmlns="" id="{906548E4-5FAA-EB47-8D5D-430F78C5DB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xmlns="" id="{CE184082-1588-7242-A06C-23739EC081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452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Bg-3Grfx-wLogo+Line-NoBgI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59EB93-E8E6-A645-9454-E66277032F78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22D36401-46E4-BC4C-9E42-C98DB96C3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89290BB-E596-FC49-86D1-D06EDE2CAC53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xmlns="" id="{83480CA2-EA86-5A44-8262-C38B0F3E31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723A812-D90F-E449-A4DC-3F45D9C15A3E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xmlns="" id="{1DB73738-4653-7D43-9290-2414EE1BCE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xmlns="" id="{BE5AD82E-03F8-4244-BA89-DEFD5D2E0A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xmlns="" id="{906548E4-5FAA-EB47-8D5D-430F78C5DB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xmlns="" id="{CE184082-1588-7242-A06C-23739EC081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7964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Bg-3Grfx-3Clr-wLogo+Line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3B756F2A-923A-3748-BC26-4F669A571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99879A9-C5CA-1447-B1DE-0E9E41856EBC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xmlns="" id="{B6476FC8-3656-3E46-8AD7-AF127A86547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E6613F1A-E1E7-574C-AC9E-6095CE7807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E1E2DF2-3734-7143-A787-441DA3E6277E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xmlns="" id="{07612882-1140-5848-8BFF-7B728F6CEE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3A64950C-678E-F34A-A73A-F2E06E0019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6DCB067-8DAB-B340-A498-1EAC81BCA7EF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xmlns="" id="{01608761-8DF0-FF4B-972E-73E86709DD0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1B56CF6D-DC2B-7240-ACCF-48C5E9C18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Bg-3Grfx-3Clr-wLogo+Line-NoBgI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524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28992"/>
            <a:ext cx="2555849" cy="2438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99879A9-C5CA-1447-B1DE-0E9E41856EBC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xmlns="" id="{B6476FC8-3656-3E46-8AD7-AF127A86547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E6613F1A-E1E7-574C-AC9E-6095CE7807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E1E2DF2-3734-7143-A787-441DA3E6277E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xmlns="" id="{07612882-1140-5848-8BFF-7B728F6CEE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3A64950C-678E-F34A-A73A-F2E06E0019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6DCB067-8DAB-B340-A498-1EAC81BCA7EF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xmlns="" id="{01608761-8DF0-FF4B-972E-73E86709DD0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1B56CF6D-DC2B-7240-ACCF-48C5E9C18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tBg-SectionTitle-Narrow-NoN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3">
            <a:extLst>
              <a:ext uri="{FF2B5EF4-FFF2-40B4-BE49-F238E27FC236}">
                <a16:creationId xmlns:a16="http://schemas.microsoft.com/office/drawing/2014/main" xmlns="" id="{A422B2D4-91F2-F14B-B9E0-C5AAACD97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0" y="1122363"/>
            <a:ext cx="714290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0" y="3602038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667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0" y="3509963"/>
            <a:ext cx="7142909" cy="3244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tBg-SectionTitle-Narrow-N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3">
            <a:extLst>
              <a:ext uri="{FF2B5EF4-FFF2-40B4-BE49-F238E27FC236}">
                <a16:creationId xmlns:a16="http://schemas.microsoft.com/office/drawing/2014/main" xmlns="" id="{78075941-CD7E-A249-954B-E58A73CE0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030" y="1122363"/>
            <a:ext cx="714290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030" y="3602038"/>
            <a:ext cx="7142909" cy="1592815"/>
          </a:xfrm>
        </p:spPr>
        <p:txBody>
          <a:bodyPr>
            <a:normAutofit/>
          </a:bodyPr>
          <a:lstStyle>
            <a:lvl1pPr marL="0" indent="0" algn="l">
              <a:buNone/>
              <a:defRPr sz="2667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Insert presenter name or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A3BA09-B112-4A49-AF66-A0C548E09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030" y="3509963"/>
            <a:ext cx="7142909" cy="3244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B0C9CB8-499C-4687-A737-D33AC78DB6AE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0" name="Picture 9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tBg-1Col-wLogo+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3">
            <a:extLst>
              <a:ext uri="{FF2B5EF4-FFF2-40B4-BE49-F238E27FC236}">
                <a16:creationId xmlns:a16="http://schemas.microsoft.com/office/drawing/2014/main" xmlns="" id="{99105E88-5762-2745-ADCE-BFBF41BE2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3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247"/>
            <a:ext cx="10515600" cy="4562917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/>
          <p:nvPr userDrawn="1"/>
        </p:nvCxnSpPr>
        <p:spPr>
          <a:xfrm>
            <a:off x="838200" y="1544267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Col-wLogo+Line-NoBgI-NoLogo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8035"/>
            <a:ext cx="5181600" cy="4550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571796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0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tBg-1Col-wLogo+Line-NoBg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3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247"/>
            <a:ext cx="10515600" cy="4562917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/>
          <p:nvPr userDrawn="1"/>
        </p:nvCxnSpPr>
        <p:spPr>
          <a:xfrm>
            <a:off x="838200" y="1544267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tBg-1Col-wLogo-No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3">
            <a:extLst>
              <a:ext uri="{FF2B5EF4-FFF2-40B4-BE49-F238E27FC236}">
                <a16:creationId xmlns:a16="http://schemas.microsoft.com/office/drawing/2014/main" xmlns="" id="{BC1A4D6A-AEB5-6642-953F-1E146C5E4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919" y="1561568"/>
            <a:ext cx="10515600" cy="4586229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6" name="Picture 5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4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tBg-1Col-wLogo-NoLine-NoBg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919" y="1561568"/>
            <a:ext cx="10515600" cy="4586229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6" name="Picture 5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tBg-1Col-Title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DBAF097-057E-BC4D-906D-213CC482B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93609BC-8476-0445-8900-D44DA5D3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0"/>
            <a:ext cx="10515600" cy="4951990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2C942D3-D794-7D43-BB9B-BF621496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95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tBg-1Col-TitleOnly-Nobg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93609BC-8476-0445-8900-D44DA5D3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0"/>
            <a:ext cx="10515600" cy="4951990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2C942D3-D794-7D43-BB9B-BF621496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06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tBg-2Col-wLogo+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3">
            <a:extLst>
              <a:ext uri="{FF2B5EF4-FFF2-40B4-BE49-F238E27FC236}">
                <a16:creationId xmlns:a16="http://schemas.microsoft.com/office/drawing/2014/main" xmlns="" id="{3FAE4055-BB4D-D445-8688-9EA9CAEEF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28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343816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1" name="Picture 10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tBg-2Col-wLogo+Line-NoB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28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119"/>
            <a:ext cx="5181600" cy="4640844"/>
          </a:xfrm>
        </p:spPr>
        <p:txBody>
          <a:bodyPr/>
          <a:lstStyle>
            <a:lvl1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5F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532D4C-7B64-420F-8D22-D45C124A7BB6}"/>
              </a:ext>
            </a:extLst>
          </p:cNvPr>
          <p:cNvCxnSpPr/>
          <p:nvPr userDrawn="1"/>
        </p:nvCxnSpPr>
        <p:spPr>
          <a:xfrm>
            <a:off x="838200" y="1343816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027A85-37FF-4E35-A9C8-CE7C06D9BD94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pic>
        <p:nvPicPr>
          <p:cNvPr id="11" name="Picture 10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tBg-3Grfx-3Clr-wLogo+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72C94069-5E94-2B4D-8AD6-F2E8F70AD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3" y="1830745"/>
            <a:ext cx="2995080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tBg-3Grfx-3Clr-wLogo+Line-NoBg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81633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tBg-3Grfx-wLogo+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3">
            <a:extLst>
              <a:ext uri="{FF2B5EF4-FFF2-40B4-BE49-F238E27FC236}">
                <a16:creationId xmlns:a16="http://schemas.microsoft.com/office/drawing/2014/main" xmlns="" id="{72C94069-5E94-2B4D-8AD6-F2E8F70AD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5"/>
            <a:ext cx="12191999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 spc="-15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8B9CA4-D82D-458A-A7E1-EFC0C20A3D21}"/>
              </a:ext>
            </a:extLst>
          </p:cNvPr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19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19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A8FA9C6-CE4B-4808-81F3-8CB726BCC52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465"/>
            <a:ext cx="10515600" cy="0"/>
          </a:xfrm>
          <a:prstGeom prst="line">
            <a:avLst/>
          </a:prstGeom>
          <a:ln w="6350">
            <a:solidFill>
              <a:srgbClr val="0A35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CI-Logo-White-Knock.png">
            <a:extLst>
              <a:ext uri="{FF2B5EF4-FFF2-40B4-BE49-F238E27FC236}">
                <a16:creationId xmlns:a16="http://schemas.microsoft.com/office/drawing/2014/main" xmlns="" id="{38B9AA04-5934-4767-8632-70811F67C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86144"/>
            <a:ext cx="2555849" cy="243840"/>
          </a:xfrm>
          <a:prstGeom prst="rect">
            <a:avLst/>
          </a:prstGeom>
        </p:spPr>
      </p:pic>
      <p:pic>
        <p:nvPicPr>
          <p:cNvPr id="15" name="Picture 14" descr="NCI-Logo-Gray-Knock-NEW.png">
            <a:extLst>
              <a:ext uri="{FF2B5EF4-FFF2-40B4-BE49-F238E27FC236}">
                <a16:creationId xmlns:a16="http://schemas.microsoft.com/office/drawing/2014/main" xmlns="" id="{5F1A1E80-BF66-479F-9A87-8D09313FE4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0A35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" y="6383277"/>
            <a:ext cx="2555852" cy="243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C61022-D511-A14A-B4F5-3160650C81C9}"/>
              </a:ext>
            </a:extLst>
          </p:cNvPr>
          <p:cNvSpPr/>
          <p:nvPr userDrawn="1"/>
        </p:nvSpPr>
        <p:spPr>
          <a:xfrm>
            <a:off x="838200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xmlns="" id="{5514F731-37B5-9541-B4F0-BF88306D41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9675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AECEAC6-AD96-3945-9570-C3E8B554E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675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A3E067-AD4B-2F47-B33A-B1796FEDA285}"/>
              </a:ext>
            </a:extLst>
          </p:cNvPr>
          <p:cNvSpPr/>
          <p:nvPr userDrawn="1"/>
        </p:nvSpPr>
        <p:spPr>
          <a:xfrm>
            <a:off x="4543708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73AFCD4-35F5-AE44-93DC-5E1C5D4144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5183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0064029-F8DF-FC4B-A13A-0CDBC1A6F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5183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4B5CB7-CC09-8F49-9472-C8C04EED27D3}"/>
              </a:ext>
            </a:extLst>
          </p:cNvPr>
          <p:cNvSpPr/>
          <p:nvPr userDrawn="1"/>
        </p:nvSpPr>
        <p:spPr>
          <a:xfrm>
            <a:off x="8249217" y="1769072"/>
            <a:ext cx="3118030" cy="4096883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xmlns="" id="{DE2CEFBC-16D7-6048-A514-3ED2F33CDF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10692" y="3914745"/>
            <a:ext cx="2995081" cy="187963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6E96C717-335E-9A4C-BBC1-E63553E34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10692" y="1830745"/>
            <a:ext cx="2995081" cy="1887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29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14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21A98C-17ED-9744-9B31-FCC18B1C251F}" type="datetimeFigureOut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085FFC-F515-8A40-AA65-E121940723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2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735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spc="-150" baseline="0">
          <a:solidFill>
            <a:schemeClr val="tx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21A98C-17ED-9744-9B31-FCC18B1C251F}" type="datetimeFigureOut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085FFC-F515-8A40-AA65-E121940723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9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spc="-150" baseline="0">
          <a:solidFill>
            <a:schemeClr val="tx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A98C-17ED-9744-9B31-FCC18B1C251F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85FFC-F515-8A40-AA65-E121940723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2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spc="-15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21A98C-17ED-9744-9B31-FCC18B1C251F}" type="datetimeFigureOut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085FFC-F515-8A40-AA65-E121940723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9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1" r:id="rId27"/>
    <p:sldLayoutId id="2147483832" r:id="rId28"/>
    <p:sldLayoutId id="2147483833" r:id="rId29"/>
    <p:sldLayoutId id="2147483834" r:id="rId30"/>
    <p:sldLayoutId id="2147483835" r:id="rId31"/>
    <p:sldLayoutId id="2147483836" r:id="rId32"/>
    <p:sldLayoutId id="2147483837" r:id="rId33"/>
    <p:sldLayoutId id="2147483838" r:id="rId34"/>
    <p:sldLayoutId id="2147483839" r:id="rId35"/>
    <p:sldLayoutId id="2147483840" r:id="rId36"/>
    <p:sldLayoutId id="2147483841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NRG PPCoverNewOptionTop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1"/>
            <a:ext cx="12192000" cy="204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2"/>
          <p:cNvSpPr>
            <a:spLocks noGrp="1"/>
          </p:cNvSpPr>
          <p:nvPr>
            <p:ph type="title"/>
          </p:nvPr>
        </p:nvSpPr>
        <p:spPr bwMode="auto">
          <a:xfrm>
            <a:off x="609600" y="19812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1117600" y="3429001"/>
            <a:ext cx="9956800" cy="31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4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67" kern="1200">
          <a:solidFill>
            <a:srgbClr val="9801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98012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98012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98012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98012E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4267">
          <a:solidFill>
            <a:srgbClr val="98012E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4267">
          <a:solidFill>
            <a:srgbClr val="98012E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4267">
          <a:solidFill>
            <a:srgbClr val="98012E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4267">
          <a:solidFill>
            <a:srgbClr val="98012E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svg"/><Relationship Id="rId5" Type="http://schemas.openxmlformats.org/officeDocument/2006/relationships/image" Target="../media/image20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 idx="4294967295"/>
          </p:nvPr>
        </p:nvSpPr>
        <p:spPr>
          <a:xfrm>
            <a:off x="711200" y="2417234"/>
            <a:ext cx="10668000" cy="1468967"/>
          </a:xfrm>
        </p:spPr>
        <p:txBody>
          <a:bodyPr/>
          <a:lstStyle/>
          <a:p>
            <a:pPr eaLnBrk="1" hangingPunct="1"/>
            <a:r>
              <a:rPr lang="en-US" altLang="en-US" sz="3200" i="1" dirty="0" smtClean="0"/>
              <a:t>NRG Oncology Town Hall</a:t>
            </a:r>
            <a:endParaRPr lang="en-US" altLang="en-US" sz="2400" i="1" dirty="0"/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558800" y="3456284"/>
            <a:ext cx="1066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565656"/>
                </a:solidFill>
                <a:cs typeface="Arial" panose="020B0604020202020204" pitchFamily="34" charset="0"/>
              </a:rPr>
              <a:t>NRG Virtual Summer Meeting 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565656"/>
                </a:solidFill>
                <a:cs typeface="Arial" panose="020B0604020202020204" pitchFamily="34" charset="0"/>
              </a:rPr>
              <a:t>10-11am ET</a:t>
            </a:r>
            <a:endParaRPr lang="en-US" altLang="en-US" sz="2400" dirty="0">
              <a:solidFill>
                <a:srgbClr val="565656"/>
              </a:solidFill>
              <a:cs typeface="Arial" panose="020B0604020202020204" pitchFamily="34" charset="0"/>
            </a:endParaRPr>
          </a:p>
        </p:txBody>
      </p:sp>
      <p:pic>
        <p:nvPicPr>
          <p:cNvPr id="3891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17" y="63415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251201" y="6309785"/>
            <a:ext cx="1841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NRG Oncology</a:t>
            </a:r>
          </a:p>
        </p:txBody>
      </p:sp>
      <p:pic>
        <p:nvPicPr>
          <p:cNvPr id="389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6269567"/>
            <a:ext cx="1303867" cy="4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6269567"/>
            <a:ext cx="1524000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1" y="63415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63415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41533"/>
            <a:ext cx="3746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16000" y="6309785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@</a:t>
            </a:r>
            <a:r>
              <a:rPr lang="en-US" altLang="en-US" sz="160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NRGOnc</a:t>
            </a:r>
            <a:endParaRPr lang="en-US" altLang="en-US" sz="1600" dirty="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CD2591-D24D-4680-937C-5F15C2BC3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453" y="2389744"/>
            <a:ext cx="4916669" cy="19590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C12FB6-0258-4E11-BE3C-1693497E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78" y="2389745"/>
            <a:ext cx="5369698" cy="19590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0ADE179-598A-4774-9B00-115061F62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78" y="1040435"/>
            <a:ext cx="4372585" cy="971686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01953D71-91CA-494A-8FD4-6DB16A74D956}"/>
              </a:ext>
            </a:extLst>
          </p:cNvPr>
          <p:cNvSpPr txBox="1"/>
          <p:nvPr/>
        </p:nvSpPr>
        <p:spPr>
          <a:xfrm>
            <a:off x="2790380" y="1316903"/>
            <a:ext cx="239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Aparajita" panose="020B0502040204020203" pitchFamily="18" charset="0"/>
              </a:rPr>
              <a:t>19 June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D5DEB91-20BE-4EB3-8DC2-F88C6A83A044}"/>
              </a:ext>
            </a:extLst>
          </p:cNvPr>
          <p:cNvSpPr/>
          <p:nvPr/>
        </p:nvSpPr>
        <p:spPr>
          <a:xfrm>
            <a:off x="810879" y="1040435"/>
            <a:ext cx="10570244" cy="971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8F2EFA-99C2-46D9-B4ED-E10DC6AFE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750" y="1142843"/>
            <a:ext cx="5381084" cy="7668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55E496-1D64-4DBE-90C9-C7E44FCDC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763" y="4591290"/>
            <a:ext cx="5836474" cy="130705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790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38117B-43D1-4DA1-B5E2-A66DAC3F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602"/>
            <a:ext cx="109018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NCI National Clinical Trials Network (NCTN) Accrual to “Screening” and “Intervention” Steps in Trials by week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EC7CADB7-A3A1-4A3F-9BE8-E04279CB9A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6603" y="1916235"/>
          <a:ext cx="10943457" cy="423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16AA1A-684C-423A-8B25-9A10DE6BF392}"/>
              </a:ext>
            </a:extLst>
          </p:cNvPr>
          <p:cNvSpPr txBox="1"/>
          <p:nvPr/>
        </p:nvSpPr>
        <p:spPr>
          <a:xfrm>
            <a:off x="2755775" y="3429007"/>
            <a:ext cx="2185361" cy="523220"/>
          </a:xfrm>
          <a:prstGeom prst="rect">
            <a:avLst/>
          </a:prstGeom>
          <a:noFill/>
        </p:spPr>
        <p:txBody>
          <a:bodyPr wrap="square" lIns="91018" tIns="45506" rIns="91018" bIns="45506" rtlCol="0">
            <a:spAutoFit/>
          </a:bodyPr>
          <a:lstStyle/>
          <a:p>
            <a:pPr defTabSz="909975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Screening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45BE68-6625-4BAA-A5C8-A2010097EE48}"/>
              </a:ext>
            </a:extLst>
          </p:cNvPr>
          <p:cNvSpPr txBox="1"/>
          <p:nvPr/>
        </p:nvSpPr>
        <p:spPr>
          <a:xfrm>
            <a:off x="4940969" y="6154109"/>
            <a:ext cx="2037348" cy="461665"/>
          </a:xfrm>
          <a:prstGeom prst="rect">
            <a:avLst/>
          </a:prstGeom>
          <a:noFill/>
        </p:spPr>
        <p:txBody>
          <a:bodyPr wrap="square" lIns="91018" tIns="45506" rIns="91018" bIns="45506" rtlCol="0">
            <a:spAutoFit/>
          </a:bodyPr>
          <a:lstStyle/>
          <a:p>
            <a:pPr algn="ctr" defTabSz="909975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Week Ending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EDCA9C-6003-41B4-B232-7B79ECF27F7C}"/>
              </a:ext>
            </a:extLst>
          </p:cNvPr>
          <p:cNvSpPr txBox="1"/>
          <p:nvPr/>
        </p:nvSpPr>
        <p:spPr>
          <a:xfrm rot="16200000">
            <a:off x="-1433263" y="3228945"/>
            <a:ext cx="4181461" cy="400109"/>
          </a:xfrm>
          <a:prstGeom prst="rect">
            <a:avLst/>
          </a:prstGeom>
          <a:noFill/>
          <a:ln>
            <a:noFill/>
          </a:ln>
        </p:spPr>
        <p:txBody>
          <a:bodyPr wrap="square" lIns="91018" tIns="45506" rIns="91018" bIns="45506" rtlCol="0">
            <a:spAutoFit/>
          </a:bodyPr>
          <a:lstStyle/>
          <a:p>
            <a:pPr algn="ctr" defTabSz="909975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Accrual across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D654A6-E8D5-4BAD-ADC8-314685621846}"/>
              </a:ext>
            </a:extLst>
          </p:cNvPr>
          <p:cNvSpPr txBox="1"/>
          <p:nvPr/>
        </p:nvSpPr>
        <p:spPr>
          <a:xfrm>
            <a:off x="10955541" y="2473219"/>
            <a:ext cx="1093076" cy="461233"/>
          </a:xfrm>
          <a:prstGeom prst="rect">
            <a:avLst/>
          </a:prstGeom>
          <a:noFill/>
        </p:spPr>
        <p:txBody>
          <a:bodyPr wrap="square" lIns="91018" tIns="45506" rIns="91018" bIns="45506" rtlCol="0">
            <a:spAutoFit/>
          </a:bodyPr>
          <a:lstStyle/>
          <a:p>
            <a:pPr defTabSz="909975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251</a:t>
            </a:r>
            <a:endParaRPr lang="en-US" sz="1900" b="1" dirty="0">
              <a:solidFill>
                <a:srgbClr val="FF66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596494-8C96-4229-AF71-BB9FB628080D}"/>
              </a:ext>
            </a:extLst>
          </p:cNvPr>
          <p:cNvSpPr txBox="1"/>
          <p:nvPr/>
        </p:nvSpPr>
        <p:spPr>
          <a:xfrm>
            <a:off x="11160493" y="4093695"/>
            <a:ext cx="683172" cy="461233"/>
          </a:xfrm>
          <a:prstGeom prst="rect">
            <a:avLst/>
          </a:prstGeom>
          <a:noFill/>
        </p:spPr>
        <p:txBody>
          <a:bodyPr wrap="square" lIns="91018" tIns="45506" rIns="91018" bIns="45506" rtlCol="0">
            <a:spAutoFit/>
          </a:bodyPr>
          <a:lstStyle/>
          <a:p>
            <a:pPr defTabSz="909975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</a:t>
            </a:r>
            <a:endParaRPr lang="en-US" sz="1900" b="1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44DAD1-6F44-4D79-AD2A-433431A5A021}"/>
              </a:ext>
            </a:extLst>
          </p:cNvPr>
          <p:cNvSpPr txBox="1"/>
          <p:nvPr/>
        </p:nvSpPr>
        <p:spPr>
          <a:xfrm>
            <a:off x="4593108" y="2011544"/>
            <a:ext cx="746235" cy="461665"/>
          </a:xfrm>
          <a:prstGeom prst="rect">
            <a:avLst/>
          </a:prstGeom>
          <a:noFill/>
        </p:spPr>
        <p:txBody>
          <a:bodyPr wrap="square" lIns="91018" tIns="45506" rIns="91018" bIns="45506" rtlCol="0">
            <a:spAutoFit/>
          </a:bodyPr>
          <a:lstStyle/>
          <a:p>
            <a:pPr defTabSz="909975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304</a:t>
            </a:r>
            <a:endParaRPr lang="en-US" sz="1900" b="1" dirty="0">
              <a:solidFill>
                <a:srgbClr val="FF66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6B8A2F-D570-4AF8-A546-BE4B83C5843F}"/>
              </a:ext>
            </a:extLst>
          </p:cNvPr>
          <p:cNvSpPr txBox="1"/>
          <p:nvPr/>
        </p:nvSpPr>
        <p:spPr>
          <a:xfrm>
            <a:off x="4673317" y="3824302"/>
            <a:ext cx="833304" cy="461665"/>
          </a:xfrm>
          <a:prstGeom prst="rect">
            <a:avLst/>
          </a:prstGeom>
          <a:noFill/>
        </p:spPr>
        <p:txBody>
          <a:bodyPr wrap="square" lIns="91018" tIns="45506" rIns="91018" bIns="45506" rtlCol="0">
            <a:spAutoFit/>
          </a:bodyPr>
          <a:lstStyle/>
          <a:p>
            <a:pPr defTabSz="909975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109</a:t>
            </a:r>
            <a:endParaRPr lang="en-US" sz="1900" b="1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6539A-7711-4CBF-A884-A79E05CA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clinical trials during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4B4500-0341-43F9-8D2E-E06792966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Some study agents may be shipped to patients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Patient care may be transferred to other study sites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Some services can be provided by local providers, with oversight by responsible investigator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“Remote” informed consent (telephone + signature)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i="1" dirty="0"/>
              <a:t>Minor deviations</a:t>
            </a:r>
            <a:r>
              <a:rPr lang="en-US" sz="3200" dirty="0"/>
              <a:t>: study visits by telemedicine rather than in-person; delayed study visits; delayed lab or imaging tests; minimal treatment delays; biospecimen collections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48F88-5CA5-4184-B177-715E14921309}"/>
              </a:ext>
            </a:extLst>
          </p:cNvPr>
          <p:cNvSpPr txBox="1">
            <a:spLocks/>
          </p:cNvSpPr>
          <p:nvPr/>
        </p:nvSpPr>
        <p:spPr>
          <a:xfrm>
            <a:off x="320714" y="518669"/>
            <a:ext cx="11609002" cy="892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spc="-1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During the COVID-19 pandemic, has your site used the following modified clinical trials processes for NCTN trials?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xmlns="" id="{5E70796F-9863-4EE2-896D-245A14DF4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17695"/>
              </p:ext>
            </p:extLst>
          </p:nvPr>
        </p:nvGraphicFramePr>
        <p:xfrm>
          <a:off x="345712" y="1715752"/>
          <a:ext cx="11559006" cy="42214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765484">
                  <a:extLst>
                    <a:ext uri="{9D8B030D-6E8A-4147-A177-3AD203B41FA5}">
                      <a16:colId xmlns:a16="http://schemas.microsoft.com/office/drawing/2014/main" xmlns="" val="315802482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420164080"/>
                    </a:ext>
                  </a:extLst>
                </a:gridCol>
                <a:gridCol w="1541737">
                  <a:extLst>
                    <a:ext uri="{9D8B030D-6E8A-4147-A177-3AD203B41FA5}">
                      <a16:colId xmlns:a16="http://schemas.microsoft.com/office/drawing/2014/main" xmlns="" val="2135583414"/>
                    </a:ext>
                  </a:extLst>
                </a:gridCol>
                <a:gridCol w="2337385">
                  <a:extLst>
                    <a:ext uri="{9D8B030D-6E8A-4147-A177-3AD203B41FA5}">
                      <a16:colId xmlns:a16="http://schemas.microsoft.com/office/drawing/2014/main" xmlns="" val="279466961"/>
                    </a:ext>
                  </a:extLst>
                </a:gridCol>
              </a:tblGrid>
              <a:tr h="459370"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Usefulness</a:t>
                      </a:r>
                    </a:p>
                    <a:p>
                      <a:pPr algn="ctr" fontAlgn="b"/>
                      <a:r>
                        <a:rPr lang="en-US" sz="1700" b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1 - not at all useful to 5- very useful</a:t>
                      </a:r>
                    </a:p>
                    <a:p>
                      <a:pPr algn="ctr" fontAlgn="b"/>
                      <a:endParaRPr lang="en-US" sz="105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732539210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Worked with local healthcare providers to provide continuity of care for patients on NCTN trials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b="1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r>
                        <a:rPr lang="en-US" sz="2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(n=63)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41338012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virtual (telehealth / telephone) study visits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b="1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  <a:r>
                        <a:rPr lang="en-US" sz="2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(n=88)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55845861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Shipped oral IND agents directly to patients enrolled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b="1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r>
                        <a:rPr lang="en-US" sz="2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(n=63)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57032309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remote informed consent to enroll patients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b="1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r>
                        <a:rPr lang="en-US" sz="2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(n=64)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9988705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Underwent a remote audit by an NCTN group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4983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09952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4945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1990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74889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29864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84827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39818" algn="l" defTabSz="909952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400" b="1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r>
                        <a:rPr lang="en-US" sz="2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(n=29)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4763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4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F4F04-5AFC-44D9-BBE0-32EF6B08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58" y="547469"/>
            <a:ext cx="10515600" cy="782805"/>
          </a:xfrm>
        </p:spPr>
        <p:txBody>
          <a:bodyPr>
            <a:normAutofit/>
          </a:bodyPr>
          <a:lstStyle/>
          <a:p>
            <a:r>
              <a:rPr lang="en-US" sz="3600" spc="-150" dirty="0"/>
              <a:t>Pancreatic Cancer &amp; New Onset Diabetes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8040AE-A0AD-434C-9E13-068A5A240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68"/>
          <a:stretch/>
        </p:blipFill>
        <p:spPr>
          <a:xfrm>
            <a:off x="1466581" y="1585493"/>
            <a:ext cx="4629419" cy="46942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113C2-DE16-4F85-9A20-82355634376F}"/>
              </a:ext>
            </a:extLst>
          </p:cNvPr>
          <p:cNvSpPr/>
          <p:nvPr/>
        </p:nvSpPr>
        <p:spPr>
          <a:xfrm>
            <a:off x="245314" y="2244061"/>
            <a:ext cx="2833789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16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516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in 100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16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people with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516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onset diabetes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16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are diagnosed with pancreatic cancer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516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within 3 years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16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of their diabetes diagnosis.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5161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006C1C-997D-4384-89F7-8645E5CE8187}"/>
              </a:ext>
            </a:extLst>
          </p:cNvPr>
          <p:cNvSpPr txBox="1"/>
          <p:nvPr/>
        </p:nvSpPr>
        <p:spPr>
          <a:xfrm flipH="1">
            <a:off x="6207978" y="1964043"/>
            <a:ext cx="5610642" cy="416182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F5FA7">
                    <a:lumMod val="50000"/>
                  </a:srgbClr>
                </a:solidFill>
                <a:effectLst/>
                <a:uLnTx/>
                <a:uFillTx/>
                <a:latin typeface="Daytona" panose="020B0604020202020204" pitchFamily="34" charset="0"/>
                <a:ea typeface="Helvetica Neue"/>
                <a:cs typeface="Helvetica Neue"/>
                <a:sym typeface="Helvetica Neue"/>
              </a:rPr>
              <a:t>New Onset Diabetes Study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F5FA7">
                    <a:lumMod val="50000"/>
                  </a:srgbClr>
                </a:solidFill>
                <a:effectLst/>
                <a:uLnTx/>
                <a:uFillTx/>
                <a:latin typeface="Daytona" panose="020B0604020202020204" pitchFamily="34" charset="0"/>
                <a:ea typeface="Helvetica Neue"/>
                <a:cs typeface="Helvetica Neue"/>
                <a:sym typeface="Helvetica Neue"/>
              </a:rPr>
              <a:t>With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F5FA7">
                    <a:lumMod val="50000"/>
                  </a:srgbClr>
                </a:solidFill>
                <a:effectLst/>
                <a:uLnTx/>
                <a:uFillTx/>
                <a:latin typeface="Daytona" panose="020B0604020202020204" pitchFamily="34" charset="0"/>
                <a:ea typeface="+mn-ea"/>
                <a:cs typeface="+mn-cs"/>
              </a:rPr>
              <a:t>National Institute of Diabetes and Digestive and Kidney Diseases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F5FA7">
                    <a:lumMod val="50000"/>
                  </a:srgbClr>
                </a:solidFill>
                <a:effectLst/>
                <a:uLnTx/>
                <a:uFillTx/>
                <a:latin typeface="Daytona" panose="020B0604020202020204" pitchFamily="34" charset="0"/>
                <a:ea typeface="+mn-ea"/>
                <a:cs typeface="+mn-cs"/>
                <a:sym typeface="Helvetica Neue"/>
              </a:rPr>
              <a:t>  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F5FA7">
                  <a:lumMod val="50000"/>
                </a:srgbClr>
              </a:solidFill>
              <a:effectLst/>
              <a:uLnTx/>
              <a:uFillTx/>
              <a:latin typeface="Daytona" panose="020B0604020202020204" pitchFamily="34" charset="0"/>
              <a:ea typeface="+mn-ea"/>
              <a:cs typeface="+mn-cs"/>
              <a:sym typeface="Helvetica Neue"/>
            </a:endParaRP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25000"/>
                  </a:srgbClr>
                </a:solidFill>
                <a:effectLst/>
                <a:uLnTx/>
                <a:uFillTx/>
                <a:latin typeface="Daytona" panose="020B0604020202020204" pitchFamily="34" charset="0"/>
                <a:ea typeface="+mn-ea"/>
                <a:cs typeface="+mn-cs"/>
                <a:sym typeface="Helvetica Neue"/>
              </a:rPr>
              <a:t>Cohort study recruiting 10,000 people aged 50-85 with newly diagnosed diabetes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D5D5D5">
                  <a:lumMod val="25000"/>
                </a:srgbClr>
              </a:solidFill>
              <a:effectLst/>
              <a:uLnTx/>
              <a:uFillTx/>
              <a:latin typeface="Daytona" panose="020B0604020202020204" pitchFamily="34" charset="0"/>
              <a:ea typeface="+mn-ea"/>
              <a:cs typeface="+mn-cs"/>
              <a:sym typeface="Helvetica Neue"/>
            </a:endParaRP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25000"/>
                  </a:srgbClr>
                </a:solidFill>
                <a:effectLst/>
                <a:uLnTx/>
                <a:uFillTx/>
                <a:latin typeface="Daytona" panose="020B0604020202020204" pitchFamily="34" charset="0"/>
                <a:ea typeface="+mn-ea"/>
                <a:cs typeface="+mn-cs"/>
                <a:sym typeface="Helvetica Neue"/>
              </a:rPr>
              <a:t>Enrolling at 12 sites in 9 states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25000"/>
                  </a:srgbClr>
                </a:solidFill>
                <a:effectLst/>
                <a:uLnTx/>
                <a:uFillTx/>
                <a:latin typeface="Daytona" panose="020B0604020202020204" pitchFamily="34" charset="0"/>
                <a:ea typeface="+mn-ea"/>
                <a:cs typeface="+mn-cs"/>
                <a:sym typeface="Helvetica Neue"/>
              </a:rPr>
              <a:t>Partnering with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25000"/>
                  </a:srgbClr>
                </a:solidFill>
                <a:effectLst/>
                <a:uLnTx/>
                <a:uFillTx/>
                <a:latin typeface="Daytona" panose="020B0604020202020204" pitchFamily="34" charset="0"/>
                <a:ea typeface="+mn-ea"/>
                <a:cs typeface="+mn-cs"/>
              </a:rPr>
              <a:t>Pancreatic Cancer Action Network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5D5D5">
                  <a:lumMod val="25000"/>
                </a:srgbClr>
              </a:solidFill>
              <a:effectLst/>
              <a:uLnTx/>
              <a:uFillTx/>
              <a:latin typeface="Daytona" panose="020B0604020202020204" pitchFamily="34" charset="0"/>
              <a:ea typeface="+mn-ea"/>
              <a:cs typeface="+mn-cs"/>
              <a:sym typeface="Helvetica Neue"/>
            </a:endParaRP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5D5D5">
                  <a:lumMod val="25000"/>
                </a:srgbClr>
              </a:solidFill>
              <a:effectLst/>
              <a:uLnTx/>
              <a:uFillTx/>
              <a:latin typeface="Daytona" panose="020B0604020202020204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C0B957-1E1C-4BE9-BDAB-CAAFC0232096}"/>
              </a:ext>
            </a:extLst>
          </p:cNvPr>
          <p:cNvSpPr/>
          <p:nvPr/>
        </p:nvSpPr>
        <p:spPr>
          <a:xfrm>
            <a:off x="524558" y="3672069"/>
            <a:ext cx="21775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516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in 4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16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diagnosed with pancreatic cancer were first diagnosed with diabetes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16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3B277B-824E-494A-AF85-5DD41237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85379"/>
            <a:ext cx="10515600" cy="1325563"/>
          </a:xfrm>
        </p:spPr>
        <p:txBody>
          <a:bodyPr/>
          <a:lstStyle/>
          <a:p>
            <a:r>
              <a:rPr lang="en-US" dirty="0"/>
              <a:t>Pembrolizumab for TMB-H tumors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E492A1-C283-4E80-80BB-0A2B2B0BA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6" y="1901084"/>
            <a:ext cx="6226174" cy="37971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02BFDF-9DB6-4B57-9303-17D77D4C7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200" y="1901084"/>
            <a:ext cx="4651374" cy="17218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96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F504D7-8788-4C4C-AB21-77D6D39F8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69" y="1993160"/>
            <a:ext cx="10672860" cy="40242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3B1340-3969-4DA3-AEE5-B6D41D734650}"/>
              </a:ext>
            </a:extLst>
          </p:cNvPr>
          <p:cNvSpPr/>
          <p:nvPr/>
        </p:nvSpPr>
        <p:spPr>
          <a:xfrm>
            <a:off x="590235" y="391902"/>
            <a:ext cx="106728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Improvement in Patient-Reported Outcomes With Intensity-Modulated Radiotherapy (RT) Compared With Standard RT: A Report From the NRG Oncology RTOG 1203 Study</a:t>
            </a:r>
            <a:endParaRPr lang="en-US" sz="2800" b="1" i="0" dirty="0">
              <a:solidFill>
                <a:srgbClr val="21212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9DC004D-8819-4A86-B4D9-D5BD2E6F9FF0}"/>
              </a:ext>
            </a:extLst>
          </p:cNvPr>
          <p:cNvSpPr/>
          <p:nvPr/>
        </p:nvSpPr>
        <p:spPr>
          <a:xfrm>
            <a:off x="3454400" y="6233699"/>
            <a:ext cx="8263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 Clin Oncol. 2020 May 20;38(15):1685-1692. Epub 2020 Feb 19.</a:t>
            </a:r>
          </a:p>
        </p:txBody>
      </p:sp>
    </p:spTree>
    <p:extLst>
      <p:ext uri="{BB962C8B-B14F-4D97-AF65-F5344CB8AC3E}">
        <p14:creationId xmlns:p14="http://schemas.microsoft.com/office/powerpoint/2010/main" val="30010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F11E3D5-57A9-4AB7-B82B-7EB535F3EDDA}"/>
              </a:ext>
            </a:extLst>
          </p:cNvPr>
          <p:cNvSpPr/>
          <p:nvPr/>
        </p:nvSpPr>
        <p:spPr>
          <a:xfrm>
            <a:off x="8128000" y="1437817"/>
            <a:ext cx="3373120" cy="4589861"/>
          </a:xfrm>
          <a:prstGeom prst="rect">
            <a:avLst/>
          </a:prstGeom>
          <a:solidFill>
            <a:srgbClr val="319FBE"/>
          </a:solidFill>
          <a:ln>
            <a:solidFill>
              <a:srgbClr val="319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44CBF9B-7438-4AC3-926D-DA2084E56D45}"/>
              </a:ext>
            </a:extLst>
          </p:cNvPr>
          <p:cNvSpPr/>
          <p:nvPr/>
        </p:nvSpPr>
        <p:spPr>
          <a:xfrm>
            <a:off x="690880" y="1428577"/>
            <a:ext cx="3373120" cy="4589862"/>
          </a:xfrm>
          <a:prstGeom prst="rect">
            <a:avLst/>
          </a:prstGeom>
          <a:noFill/>
          <a:ln w="28575">
            <a:solidFill>
              <a:srgbClr val="2DC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0F5E65-E5D9-4146-BEF0-DE6262A489FE}"/>
              </a:ext>
            </a:extLst>
          </p:cNvPr>
          <p:cNvSpPr/>
          <p:nvPr/>
        </p:nvSpPr>
        <p:spPr>
          <a:xfrm>
            <a:off x="4409441" y="1428577"/>
            <a:ext cx="3373120" cy="458986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47D242A-F795-4338-8ED8-80D97C030A61}"/>
              </a:ext>
            </a:extLst>
          </p:cNvPr>
          <p:cNvSpPr/>
          <p:nvPr/>
        </p:nvSpPr>
        <p:spPr>
          <a:xfrm>
            <a:off x="8128002" y="1428577"/>
            <a:ext cx="3373120" cy="4589862"/>
          </a:xfrm>
          <a:prstGeom prst="rect">
            <a:avLst/>
          </a:prstGeom>
          <a:noFill/>
          <a:ln w="28575">
            <a:solidFill>
              <a:srgbClr val="319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31654A2-CBCC-411E-8AC2-BCB62190893E}"/>
              </a:ext>
            </a:extLst>
          </p:cNvPr>
          <p:cNvSpPr/>
          <p:nvPr/>
        </p:nvSpPr>
        <p:spPr>
          <a:xfrm>
            <a:off x="690880" y="1428577"/>
            <a:ext cx="3373120" cy="4589862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84A33E8-4CED-4ED9-986F-767A88695D29}"/>
              </a:ext>
            </a:extLst>
          </p:cNvPr>
          <p:cNvSpPr/>
          <p:nvPr/>
        </p:nvSpPr>
        <p:spPr>
          <a:xfrm>
            <a:off x="4409441" y="1428577"/>
            <a:ext cx="3373120" cy="458986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298B718-93B0-47A9-8A66-96B1D7457C80}"/>
              </a:ext>
            </a:extLst>
          </p:cNvPr>
          <p:cNvSpPr/>
          <p:nvPr/>
        </p:nvSpPr>
        <p:spPr>
          <a:xfrm>
            <a:off x="690878" y="2155690"/>
            <a:ext cx="35189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Addressing Cancer Health Disparities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372B053-A8C9-4FAF-BEFA-FC5DD8C2AC85}"/>
              </a:ext>
            </a:extLst>
          </p:cNvPr>
          <p:cNvSpPr/>
          <p:nvPr/>
        </p:nvSpPr>
        <p:spPr>
          <a:xfrm>
            <a:off x="4466255" y="2155690"/>
            <a:ext cx="32594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Promoting Workforce Diversity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109830-63DC-44D8-B2B5-0BDCB290EEF0}"/>
              </a:ext>
            </a:extLst>
          </p:cNvPr>
          <p:cNvSpPr txBox="1"/>
          <p:nvPr/>
        </p:nvSpPr>
        <p:spPr>
          <a:xfrm>
            <a:off x="8196734" y="2155690"/>
            <a:ext cx="32826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Creating an Inclusive Culture at NCI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1BA391-E544-47B3-B201-CAD74F07DD37}"/>
              </a:ext>
            </a:extLst>
          </p:cNvPr>
          <p:cNvSpPr txBox="1"/>
          <p:nvPr/>
        </p:nvSpPr>
        <p:spPr>
          <a:xfrm>
            <a:off x="690880" y="400050"/>
            <a:ext cx="1081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NCI Efforts to Promote Racial Equity</a:t>
            </a:r>
          </a:p>
        </p:txBody>
      </p:sp>
    </p:spTree>
    <p:extLst>
      <p:ext uri="{BB962C8B-B14F-4D97-AF65-F5344CB8AC3E}">
        <p14:creationId xmlns:p14="http://schemas.microsoft.com/office/powerpoint/2010/main" val="29275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7F384DB-4FE9-428F-9675-5F87337C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2" y="109692"/>
            <a:ext cx="10515600" cy="865413"/>
          </a:xfrm>
        </p:spPr>
        <p:txBody>
          <a:bodyPr>
            <a:normAutofit/>
          </a:bodyPr>
          <a:lstStyle/>
          <a:p>
            <a:r>
              <a:rPr lang="en-US" sz="3600" spc="-150" dirty="0"/>
              <a:t>Minority accrual to clinical trials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53870278-E287-4B1A-BB17-88A7010223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3540" y="1491916"/>
          <a:ext cx="9609973" cy="464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CA3286-CA02-4C85-81E3-34CF4B302171}"/>
              </a:ext>
            </a:extLst>
          </p:cNvPr>
          <p:cNvSpPr txBox="1"/>
          <p:nvPr/>
        </p:nvSpPr>
        <p:spPr>
          <a:xfrm>
            <a:off x="9812517" y="4365732"/>
            <a:ext cx="2190750" cy="11763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lvl="0" indent="0" algn="ctr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2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Black or African American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85DB89-D556-49DD-851B-0F56649DD33F}"/>
              </a:ext>
            </a:extLst>
          </p:cNvPr>
          <p:cNvSpPr txBox="1"/>
          <p:nvPr/>
        </p:nvSpPr>
        <p:spPr>
          <a:xfrm>
            <a:off x="1634218" y="975105"/>
            <a:ext cx="8923564" cy="6839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lvl="0" indent="0" algn="ctr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Accrual to NCTN and NCORP trials (and predecessor programs) </a:t>
            </a:r>
          </a:p>
          <a:p>
            <a:pPr marL="0" marR="0" lvl="0" indent="0" algn="ctr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Phases I – III, 1999 – 2019 </a:t>
            </a:r>
          </a:p>
        </p:txBody>
      </p:sp>
    </p:spTree>
    <p:extLst>
      <p:ext uri="{BB962C8B-B14F-4D97-AF65-F5344CB8AC3E}">
        <p14:creationId xmlns:p14="http://schemas.microsoft.com/office/powerpoint/2010/main" val="14350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86D05C-C376-4BA2-8E2B-281E543CC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1057159"/>
            <a:ext cx="5791201" cy="51047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C57B9D-0F72-44BE-9861-46E1D6D49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022" y="919021"/>
            <a:ext cx="4848566" cy="44445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6B1617-8A23-48B5-9B9C-3079DCC1D908}"/>
              </a:ext>
            </a:extLst>
          </p:cNvPr>
          <p:cNvSpPr/>
          <p:nvPr/>
        </p:nvSpPr>
        <p:spPr>
          <a:xfrm>
            <a:off x="6940485" y="5487711"/>
            <a:ext cx="3420445" cy="1077218"/>
          </a:xfrm>
          <a:prstGeom prst="rect">
            <a:avLst/>
          </a:prstGeom>
          <a:ln w="57150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2001 - 2018: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4,753 Trainees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0A894-DDA3-496F-BC16-D3C11B49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256239"/>
            <a:ext cx="11149013" cy="66278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Continuing Umbrella of Research Experiences (CURE)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78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BA626-A394-CF49-AD61-D33DD4A18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030" y="1785937"/>
            <a:ext cx="7142909" cy="1727269"/>
          </a:xfrm>
        </p:spPr>
        <p:txBody>
          <a:bodyPr>
            <a:noAutofit/>
          </a:bodyPr>
          <a:lstStyle/>
          <a:p>
            <a:r>
              <a:rPr lang="en-US" sz="4800" dirty="0"/>
              <a:t>Ensuring Cancer Research Progress Amid a Global Pandemic</a:t>
            </a:r>
            <a:br>
              <a:rPr lang="en-US" sz="4800" dirty="0"/>
            </a:br>
            <a:r>
              <a:rPr lang="en-US" sz="1400" dirty="0"/>
              <a:t>  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D8410E-42B7-9345-8BBC-A12823816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030" y="3602038"/>
            <a:ext cx="7848326" cy="23908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prstClr val="white"/>
                </a:solidFill>
              </a:rPr>
              <a:t>Norman E. Sharpless, M.D.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800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600" i="1" dirty="0"/>
              <a:t>NRG Oncology Virtual Meeting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600" i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600" i="1" dirty="0"/>
              <a:t>July 17, 2020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0E95DC-771F-483D-A0D4-A44D346D2FEC}"/>
              </a:ext>
            </a:extLst>
          </p:cNvPr>
          <p:cNvSpPr txBox="1"/>
          <p:nvPr/>
        </p:nvSpPr>
        <p:spPr>
          <a:xfrm>
            <a:off x="7870509" y="5474027"/>
            <a:ext cx="370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@NCIDirector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@TheNCI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92F869-9469-4169-B4E6-D969147E3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3"/>
          <a:stretch/>
        </p:blipFill>
        <p:spPr>
          <a:xfrm>
            <a:off x="427712" y="1281677"/>
            <a:ext cx="5355327" cy="429464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1D5A7A-A94C-4A88-9B87-49DE50C69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215" y="1281677"/>
            <a:ext cx="5732073" cy="429464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828136-A2F0-4774-8363-EEA921871FC9}"/>
              </a:ext>
            </a:extLst>
          </p:cNvPr>
          <p:cNvSpPr txBox="1"/>
          <p:nvPr/>
        </p:nvSpPr>
        <p:spPr>
          <a:xfrm>
            <a:off x="6981092" y="6242538"/>
            <a:ext cx="471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Cancer Letter, June 5, 2020</a:t>
            </a:r>
          </a:p>
        </p:txBody>
      </p:sp>
    </p:spTree>
    <p:extLst>
      <p:ext uri="{BB962C8B-B14F-4D97-AF65-F5344CB8AC3E}">
        <p14:creationId xmlns:p14="http://schemas.microsoft.com/office/powerpoint/2010/main" val="3767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328ABB-56BC-41C5-89B3-5BE984F5F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60176"/>
            <a:ext cx="3921117" cy="134217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7F85148-FD3C-426F-BE3D-14A45869E44F}"/>
              </a:ext>
            </a:extLst>
          </p:cNvPr>
          <p:cNvCxnSpPr/>
          <p:nvPr/>
        </p:nvCxnSpPr>
        <p:spPr>
          <a:xfrm>
            <a:off x="5865091" y="858982"/>
            <a:ext cx="0" cy="51677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385E99-916A-4562-A297-ECC206B2296A}"/>
              </a:ext>
            </a:extLst>
          </p:cNvPr>
          <p:cNvSpPr txBox="1"/>
          <p:nvPr/>
        </p:nvSpPr>
        <p:spPr>
          <a:xfrm>
            <a:off x="6326910" y="1076279"/>
            <a:ext cx="46157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www.cancer.gov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www.cancer.gov/espanol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1-800-4-CANCER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NCIinfo@nih.gov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@NCIDirector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@TheNCI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0054A9-29EA-4C8A-9C22-4B7919D0A4E2}"/>
              </a:ext>
            </a:extLst>
          </p:cNvPr>
          <p:cNvSpPr txBox="1"/>
          <p:nvPr/>
        </p:nvSpPr>
        <p:spPr>
          <a:xfrm>
            <a:off x="755116" y="1999609"/>
            <a:ext cx="4576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18946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 idx="4294967295"/>
          </p:nvPr>
        </p:nvSpPr>
        <p:spPr>
          <a:xfrm>
            <a:off x="711200" y="2417234"/>
            <a:ext cx="10668000" cy="4010726"/>
          </a:xfrm>
        </p:spPr>
        <p:txBody>
          <a:bodyPr/>
          <a:lstStyle/>
          <a:p>
            <a:pPr eaLnBrk="1" hangingPunct="1"/>
            <a:r>
              <a:rPr lang="en-US" altLang="en-US" sz="2400" i="1" dirty="0" smtClean="0"/>
              <a:t>Question and Answer session </a:t>
            </a:r>
            <a:br>
              <a:rPr lang="en-US" altLang="en-US" sz="2400" i="1" dirty="0" smtClean="0"/>
            </a:br>
            <a:r>
              <a:rPr lang="en-US" altLang="en-US" sz="2400" i="1" dirty="0" smtClean="0"/>
              <a:t>Panel view </a:t>
            </a:r>
            <a:br>
              <a:rPr lang="en-US" altLang="en-US" sz="2400" i="1" dirty="0" smtClean="0"/>
            </a:br>
            <a:r>
              <a:rPr lang="en-US" altLang="en-US" sz="2400" i="1" dirty="0" smtClean="0"/>
              <a:t>Wally Curran</a:t>
            </a:r>
            <a:br>
              <a:rPr lang="en-US" altLang="en-US" sz="2400" i="1" dirty="0" smtClean="0"/>
            </a:br>
            <a:r>
              <a:rPr lang="en-US" altLang="en-US" sz="2400" i="1" dirty="0" smtClean="0"/>
              <a:t>Norm Wolmark</a:t>
            </a:r>
            <a:br>
              <a:rPr lang="en-US" altLang="en-US" sz="2400" i="1" dirty="0" smtClean="0"/>
            </a:br>
            <a:r>
              <a:rPr lang="en-US" altLang="en-US" sz="2400" i="1" dirty="0" smtClean="0"/>
              <a:t>Robert Mannel</a:t>
            </a:r>
            <a:br>
              <a:rPr lang="en-US" altLang="en-US" sz="2400" i="1" dirty="0" smtClean="0"/>
            </a:br>
            <a:r>
              <a:rPr lang="en-US" altLang="en-US" sz="2400" i="1" dirty="0" smtClean="0"/>
              <a:t>Deb Bruner</a:t>
            </a:r>
            <a:br>
              <a:rPr lang="en-US" altLang="en-US" sz="2400" i="1" dirty="0" smtClean="0"/>
            </a:br>
            <a:r>
              <a:rPr lang="en-US" altLang="en-US" sz="2400" i="1" dirty="0" smtClean="0"/>
              <a:t>Joan Walker</a:t>
            </a:r>
            <a:br>
              <a:rPr lang="en-US" altLang="en-US" sz="2400" i="1" dirty="0" smtClean="0"/>
            </a:br>
            <a:r>
              <a:rPr lang="en-US" altLang="en-US" sz="2400" i="1" dirty="0" smtClean="0"/>
              <a:t>Ned </a:t>
            </a:r>
            <a:r>
              <a:rPr lang="en-US" altLang="en-US" sz="2400" i="1" dirty="0" err="1" smtClean="0"/>
              <a:t>Sharpless</a:t>
            </a:r>
            <a:endParaRPr lang="en-US" altLang="en-US" sz="2400" i="1" dirty="0"/>
          </a:p>
        </p:txBody>
      </p:sp>
      <p:pic>
        <p:nvPicPr>
          <p:cNvPr id="3891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17" y="63415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251201" y="6309785"/>
            <a:ext cx="1841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NRG Oncology</a:t>
            </a:r>
          </a:p>
        </p:txBody>
      </p:sp>
      <p:pic>
        <p:nvPicPr>
          <p:cNvPr id="389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6269567"/>
            <a:ext cx="1303867" cy="4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6269567"/>
            <a:ext cx="1524000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1" y="63415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63415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41533"/>
            <a:ext cx="3746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16000" y="6309785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@</a:t>
            </a:r>
            <a:r>
              <a:rPr lang="en-US" altLang="en-US" sz="160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NRGOnc</a:t>
            </a:r>
            <a:endParaRPr lang="en-US" altLang="en-US" sz="1600" dirty="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6A655-F55E-4EF3-9240-D833CD85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460"/>
            <a:ext cx="10515600" cy="697925"/>
          </a:xfrm>
        </p:spPr>
        <p:txBody>
          <a:bodyPr/>
          <a:lstStyle/>
          <a:p>
            <a:r>
              <a:rPr lang="en-US" dirty="0"/>
              <a:t>Today’s presentation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938D41E-3043-4131-B25A-B7A1656C5621}"/>
              </a:ext>
            </a:extLst>
          </p:cNvPr>
          <p:cNvSpPr txBox="1">
            <a:spLocks/>
          </p:cNvSpPr>
          <p:nvPr/>
        </p:nvSpPr>
        <p:spPr>
          <a:xfrm>
            <a:off x="13731402" y="582408"/>
            <a:ext cx="3551749" cy="69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5F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5F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5F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5F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5F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3F4E0E-7EFE-43D2-9F2A-1993A4DD8703}"/>
              </a:ext>
            </a:extLst>
          </p:cNvPr>
          <p:cNvSpPr txBox="1"/>
          <p:nvPr/>
        </p:nvSpPr>
        <p:spPr>
          <a:xfrm>
            <a:off x="1253066" y="1702686"/>
            <a:ext cx="1051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spcAft>
                <a:spcPts val="18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spc="-15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outlook</a:t>
            </a:r>
          </a:p>
          <a:p>
            <a:pPr marL="571500" lvl="0" indent="-571500" defTabSz="914377">
              <a:spcAft>
                <a:spcPts val="18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spc="-15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NCI response to COVID-19</a:t>
            </a:r>
          </a:p>
          <a:p>
            <a:pPr marL="571500" indent="-571500" defTabSz="914377">
              <a:spcAft>
                <a:spcPts val="18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spc="-15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Research Updates</a:t>
            </a:r>
          </a:p>
          <a:p>
            <a:pPr marL="571500" indent="-571500" defTabSz="914377">
              <a:spcAft>
                <a:spcPts val="18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spc="-15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racial inequity in cancer research</a:t>
            </a:r>
          </a:p>
          <a:p>
            <a:pPr marL="571500" indent="-571500" defTabSz="914377">
              <a:spcAft>
                <a:spcPts val="18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spc="-15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1633D8-3FBE-1149-85F4-471C306E3032}"/>
              </a:ext>
            </a:extLst>
          </p:cNvPr>
          <p:cNvSpPr txBox="1"/>
          <p:nvPr/>
        </p:nvSpPr>
        <p:spPr>
          <a:xfrm>
            <a:off x="5880954" y="581391"/>
            <a:ext cx="577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Century Cures Act - orange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C7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Childhood Cancer Initiative - green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211F5B3F-0287-6D41-A6AB-1B07F510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54" y="391838"/>
            <a:ext cx="10515600" cy="1320631"/>
          </a:xfrm>
        </p:spPr>
        <p:txBody>
          <a:bodyPr>
            <a:normAutofit fontScale="90000"/>
          </a:bodyPr>
          <a:lstStyle/>
          <a:p>
            <a:r>
              <a:rPr lang="en-US" b="1" spc="-150" dirty="0">
                <a:effectLst/>
              </a:rPr>
              <a:t>NCI Appropriations </a:t>
            </a:r>
            <a:r>
              <a:rPr lang="en-US" dirty="0"/>
              <a:t/>
            </a:r>
            <a:br>
              <a:rPr lang="en-US" dirty="0"/>
            </a:br>
            <a:r>
              <a:rPr lang="en-US" sz="3600" spc="-150" dirty="0">
                <a:effectLst/>
              </a:rPr>
              <a:t>FY 2015 – 2020 (in millions)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xmlns="" id="{2939EDBD-CA8C-5942-A8C7-007511B26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8809"/>
              </p:ext>
            </p:extLst>
          </p:nvPr>
        </p:nvGraphicFramePr>
        <p:xfrm>
          <a:off x="838200" y="1816100"/>
          <a:ext cx="10515600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82DD4AD-0187-3946-96D9-BD956693F770}"/>
              </a:ext>
            </a:extLst>
          </p:cNvPr>
          <p:cNvSpPr/>
          <p:nvPr/>
        </p:nvSpPr>
        <p:spPr>
          <a:xfrm>
            <a:off x="7367794" y="2400414"/>
            <a:ext cx="971807" cy="248105"/>
          </a:xfrm>
          <a:prstGeom prst="rect">
            <a:avLst/>
          </a:prstGeom>
          <a:solidFill>
            <a:srgbClr val="FF5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C0E5697-7DD8-9145-BB33-D66187CAD76A}"/>
              </a:ext>
            </a:extLst>
          </p:cNvPr>
          <p:cNvSpPr txBox="1"/>
          <p:nvPr/>
        </p:nvSpPr>
        <p:spPr>
          <a:xfrm>
            <a:off x="7480667" y="2370577"/>
            <a:ext cx="69226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$400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BE97EA2-98F6-0E42-A2FC-ACA62DC9A14A}"/>
              </a:ext>
            </a:extLst>
          </p:cNvPr>
          <p:cNvSpPr/>
          <p:nvPr/>
        </p:nvSpPr>
        <p:spPr>
          <a:xfrm>
            <a:off x="5988786" y="2494925"/>
            <a:ext cx="971806" cy="200262"/>
          </a:xfrm>
          <a:prstGeom prst="rect">
            <a:avLst/>
          </a:prstGeom>
          <a:solidFill>
            <a:srgbClr val="FF5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9ACF221-C636-5346-A109-BB58C9C7C3E7}"/>
              </a:ext>
            </a:extLst>
          </p:cNvPr>
          <p:cNvSpPr txBox="1"/>
          <p:nvPr/>
        </p:nvSpPr>
        <p:spPr>
          <a:xfrm>
            <a:off x="6177791" y="2437668"/>
            <a:ext cx="60322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$300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F6F63B3-B947-584B-A459-CD074082EE9F}"/>
              </a:ext>
            </a:extLst>
          </p:cNvPr>
          <p:cNvSpPr txBox="1"/>
          <p:nvPr/>
        </p:nvSpPr>
        <p:spPr>
          <a:xfrm>
            <a:off x="6086165" y="2171108"/>
            <a:ext cx="786479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$5,965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2A784AD-8A73-A446-8064-1DA1A0916EC5}"/>
              </a:ext>
            </a:extLst>
          </p:cNvPr>
          <p:cNvSpPr txBox="1"/>
          <p:nvPr/>
        </p:nvSpPr>
        <p:spPr>
          <a:xfrm>
            <a:off x="4699452" y="2356631"/>
            <a:ext cx="78648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$5,689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DA1F3-B7D0-452A-BC6C-8E01A7D6BF9F}"/>
              </a:ext>
            </a:extLst>
          </p:cNvPr>
          <p:cNvSpPr txBox="1"/>
          <p:nvPr/>
        </p:nvSpPr>
        <p:spPr>
          <a:xfrm>
            <a:off x="4803102" y="2614150"/>
            <a:ext cx="57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$300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0B078E-6FFE-46C9-8486-4987FFD27207}"/>
              </a:ext>
            </a:extLst>
          </p:cNvPr>
          <p:cNvSpPr/>
          <p:nvPr/>
        </p:nvSpPr>
        <p:spPr>
          <a:xfrm>
            <a:off x="7449101" y="2121452"/>
            <a:ext cx="731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$6,144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9D382C-AC69-4E2E-B11A-42C87514D755}"/>
              </a:ext>
            </a:extLst>
          </p:cNvPr>
          <p:cNvSpPr/>
          <p:nvPr/>
        </p:nvSpPr>
        <p:spPr>
          <a:xfrm>
            <a:off x="8723090" y="2315379"/>
            <a:ext cx="1010683" cy="102815"/>
          </a:xfrm>
          <a:prstGeom prst="rect">
            <a:avLst/>
          </a:prstGeom>
          <a:solidFill>
            <a:srgbClr val="FF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2376D7-D2CF-44CB-8CB9-0FAF322471D6}"/>
              </a:ext>
            </a:extLst>
          </p:cNvPr>
          <p:cNvSpPr/>
          <p:nvPr/>
        </p:nvSpPr>
        <p:spPr>
          <a:xfrm>
            <a:off x="11035547" y="2221385"/>
            <a:ext cx="498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$195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FDD502-0456-411F-95D4-83CB0421E810}"/>
              </a:ext>
            </a:extLst>
          </p:cNvPr>
          <p:cNvSpPr/>
          <p:nvPr/>
        </p:nvSpPr>
        <p:spPr>
          <a:xfrm>
            <a:off x="8723090" y="2472664"/>
            <a:ext cx="1010683" cy="45719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769BFA-E630-43C4-87DA-738F80D20BCC}"/>
              </a:ext>
            </a:extLst>
          </p:cNvPr>
          <p:cNvSpPr/>
          <p:nvPr/>
        </p:nvSpPr>
        <p:spPr>
          <a:xfrm>
            <a:off x="11043678" y="2387409"/>
            <a:ext cx="420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DCA782-47CC-4132-9202-CDFCA90F972E}"/>
              </a:ext>
            </a:extLst>
          </p:cNvPr>
          <p:cNvSpPr txBox="1"/>
          <p:nvPr/>
        </p:nvSpPr>
        <p:spPr>
          <a:xfrm>
            <a:off x="8663171" y="1983764"/>
            <a:ext cx="1136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$6,440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7D6510-A9E5-FA41-8351-68FCF155405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25850E3-FCC8-4950-AD47-D5E9669F640C}"/>
              </a:ext>
            </a:extLst>
          </p:cNvPr>
          <p:cNvSpPr/>
          <p:nvPr/>
        </p:nvSpPr>
        <p:spPr>
          <a:xfrm>
            <a:off x="10117262" y="2472663"/>
            <a:ext cx="971807" cy="45719"/>
          </a:xfrm>
          <a:prstGeom prst="rect">
            <a:avLst/>
          </a:prstGeom>
          <a:solidFill>
            <a:srgbClr val="2D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A7EEED4-A040-4633-BE7B-3421BD2B532F}"/>
              </a:ext>
            </a:extLst>
          </p:cNvPr>
          <p:cNvSpPr/>
          <p:nvPr/>
        </p:nvSpPr>
        <p:spPr>
          <a:xfrm>
            <a:off x="10117262" y="2300784"/>
            <a:ext cx="971807" cy="117410"/>
          </a:xfrm>
          <a:prstGeom prst="rect">
            <a:avLst/>
          </a:prstGeom>
          <a:solidFill>
            <a:srgbClr val="FF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xmlns="" id="{8981290E-B315-493E-A76E-4013F073EA57}"/>
              </a:ext>
            </a:extLst>
          </p:cNvPr>
          <p:cNvSpPr txBox="1"/>
          <p:nvPr/>
        </p:nvSpPr>
        <p:spPr>
          <a:xfrm>
            <a:off x="10229733" y="2529320"/>
            <a:ext cx="751865" cy="305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$6,249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0CEBFB3-AA6D-4112-9E99-7F231B822576}"/>
              </a:ext>
            </a:extLst>
          </p:cNvPr>
          <p:cNvSpPr txBox="1"/>
          <p:nvPr/>
        </p:nvSpPr>
        <p:spPr>
          <a:xfrm>
            <a:off x="10034766" y="1962292"/>
            <a:ext cx="1136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$6,494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30304D9-3D47-4FAA-B009-FEB20897A695}"/>
              </a:ext>
            </a:extLst>
          </p:cNvPr>
          <p:cNvSpPr/>
          <p:nvPr/>
        </p:nvSpPr>
        <p:spPr>
          <a:xfrm>
            <a:off x="9665628" y="2205847"/>
            <a:ext cx="498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$195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4131150-9FA8-441A-82FD-C3ACFD8D6F51}"/>
              </a:ext>
            </a:extLst>
          </p:cNvPr>
          <p:cNvSpPr/>
          <p:nvPr/>
        </p:nvSpPr>
        <p:spPr>
          <a:xfrm>
            <a:off x="9673759" y="2371871"/>
            <a:ext cx="420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EE047D-5422-402F-9891-33A59979AA72}"/>
              </a:ext>
            </a:extLst>
          </p:cNvPr>
          <p:cNvSpPr txBox="1"/>
          <p:nvPr/>
        </p:nvSpPr>
        <p:spPr>
          <a:xfrm>
            <a:off x="8904372" y="3276439"/>
            <a:ext cx="11303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$306M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serology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(April 2020)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8867F49-D859-4729-8590-D6DD786C61A0}"/>
              </a:ext>
            </a:extLst>
          </p:cNvPr>
          <p:cNvSpPr/>
          <p:nvPr/>
        </p:nvSpPr>
        <p:spPr>
          <a:xfrm>
            <a:off x="10292629" y="3203206"/>
            <a:ext cx="1061171" cy="878437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FFF0B2-3985-41D7-8D89-C9B19A63B1CA}"/>
              </a:ext>
            </a:extLst>
          </p:cNvPr>
          <p:cNvSpPr txBox="1"/>
          <p:nvPr/>
        </p:nvSpPr>
        <p:spPr>
          <a:xfrm>
            <a:off x="10292629" y="3244334"/>
            <a:ext cx="1129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$414M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emergency funding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C03D0-C825-4C83-8A00-9E0D2A32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-150" dirty="0">
                <a:latin typeface="Arial"/>
                <a:cs typeface="Arial"/>
              </a:rPr>
              <a:t>NCI Response to COVID-19</a:t>
            </a:r>
            <a:endParaRPr lang="en-US" sz="3600" spc="-1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4A45BB-53F1-41AD-A721-D8505D92A2F8}"/>
              </a:ext>
            </a:extLst>
          </p:cNvPr>
          <p:cNvSpPr txBox="1"/>
          <p:nvPr/>
        </p:nvSpPr>
        <p:spPr>
          <a:xfrm>
            <a:off x="1356361" y="1425033"/>
            <a:ext cx="8854440" cy="40079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550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SARS-CoV-2 serology research</a:t>
            </a:r>
          </a:p>
          <a:p>
            <a:pPr marL="285750" marR="0" lvl="0" indent="-285750" algn="l" defTabSz="550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NCI COVID-19 in Cancer Patients Study (NCCAPS)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550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Guidance for cancer clinical trials </a:t>
            </a:r>
          </a:p>
          <a:p>
            <a:pPr marL="285750" marR="0" lvl="0" indent="-285750" algn="l" defTabSz="550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Flexibilities and opportunities for grantees</a:t>
            </a:r>
          </a:p>
          <a:p>
            <a:pPr marL="285750" marR="0" lvl="0" indent="-285750" algn="l" defTabSz="550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Genomic studies of COVID-19 outcomes</a:t>
            </a:r>
          </a:p>
          <a:p>
            <a:pPr marL="285750" marR="0" lvl="0" indent="-285750" algn="l" defTabSz="550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Trials of immunomodulatory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 for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severe COVID-19 pneumonia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4D805C-91C1-44EA-B8AA-3106AECDFA01}"/>
              </a:ext>
            </a:extLst>
          </p:cNvPr>
          <p:cNvSpPr/>
          <p:nvPr/>
        </p:nvSpPr>
        <p:spPr>
          <a:xfrm>
            <a:off x="1541091" y="5432966"/>
            <a:ext cx="8775032" cy="751934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D0A7D3D-C8A3-4D97-8CF5-D7C26B0429CE}"/>
              </a:ext>
            </a:extLst>
          </p:cNvPr>
          <p:cNvSpPr/>
          <p:nvPr/>
        </p:nvSpPr>
        <p:spPr>
          <a:xfrm>
            <a:off x="2592130" y="5547323"/>
            <a:ext cx="6382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cancer.gov/coronavirus-researchers</a:t>
            </a:r>
          </a:p>
        </p:txBody>
      </p:sp>
    </p:spTree>
    <p:extLst>
      <p:ext uri="{BB962C8B-B14F-4D97-AF65-F5344CB8AC3E}">
        <p14:creationId xmlns:p14="http://schemas.microsoft.com/office/powerpoint/2010/main" val="12919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CF6F35-3823-4003-89CD-292AAB9D728D}"/>
              </a:ext>
            </a:extLst>
          </p:cNvPr>
          <p:cNvSpPr/>
          <p:nvPr/>
        </p:nvSpPr>
        <p:spPr>
          <a:xfrm>
            <a:off x="609600" y="419907"/>
            <a:ext cx="10315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NCI COVID-19 in Cancer Patients Study (NCCAPS)</a:t>
            </a:r>
            <a:endParaRPr kumimoji="0" lang="en-US" sz="16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DC4C00-71D9-4F0C-87E2-99B3C3B6D96D}"/>
              </a:ext>
            </a:extLst>
          </p:cNvPr>
          <p:cNvSpPr/>
          <p:nvPr/>
        </p:nvSpPr>
        <p:spPr>
          <a:xfrm>
            <a:off x="8595333" y="1831267"/>
            <a:ext cx="285023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OF JULY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srgbClr val="319F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612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TRIAL SITES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ACTIVATED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srgbClr val="319F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319F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STATES</a:t>
            </a:r>
            <a:endParaRPr kumimoji="0" lang="en-US" sz="1800" b="0" i="0" u="none" strike="noStrike" kern="1200" cap="none" spc="-15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2" descr="About Us | The Richman Group">
            <a:extLst>
              <a:ext uri="{FF2B5EF4-FFF2-40B4-BE49-F238E27FC236}">
                <a16:creationId xmlns:a16="http://schemas.microsoft.com/office/drawing/2014/main" xmlns="" id="{909B29E9-8BDA-4790-B0DB-4C13DF390B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66754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4" descr="About Us | The Richman Group">
            <a:extLst>
              <a:ext uri="{FF2B5EF4-FFF2-40B4-BE49-F238E27FC236}">
                <a16:creationId xmlns:a16="http://schemas.microsoft.com/office/drawing/2014/main" xmlns="" id="{34EBA17A-A14E-461C-A2E4-F43E017A76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68278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98840BE-6C4C-4043-80CD-67FB0EDC92BE}"/>
              </a:ext>
            </a:extLst>
          </p:cNvPr>
          <p:cNvSpPr/>
          <p:nvPr/>
        </p:nvSpPr>
        <p:spPr>
          <a:xfrm>
            <a:off x="8691586" y="1577065"/>
            <a:ext cx="2657730" cy="4170947"/>
          </a:xfrm>
          <a:prstGeom prst="rect">
            <a:avLst/>
          </a:prstGeom>
          <a:noFill/>
          <a:ln w="28575">
            <a:solidFill>
              <a:srgbClr val="319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6190D8-41D2-41CE-88B9-6EE17575F175}"/>
              </a:ext>
            </a:extLst>
          </p:cNvPr>
          <p:cNvSpPr/>
          <p:nvPr/>
        </p:nvSpPr>
        <p:spPr>
          <a:xfrm>
            <a:off x="6309558" y="1918519"/>
            <a:ext cx="2168470" cy="1024696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-150" dirty="0">
                <a:latin typeface="Arial" panose="020B0604020202020204" pitchFamily="34" charset="0"/>
                <a:cs typeface="Arial" panose="020B0604020202020204" pitchFamily="34" charset="0"/>
              </a:rPr>
              <a:t>NCTN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9A005F-8029-4037-B854-634593C753AA}"/>
              </a:ext>
            </a:extLst>
          </p:cNvPr>
          <p:cNvSpPr/>
          <p:nvPr/>
        </p:nvSpPr>
        <p:spPr>
          <a:xfrm>
            <a:off x="6309558" y="4469114"/>
            <a:ext cx="2168470" cy="1024696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-150" dirty="0">
                <a:latin typeface="Arial" panose="020B0604020202020204" pitchFamily="34" charset="0"/>
                <a:cs typeface="Arial" panose="020B0604020202020204" pitchFamily="34" charset="0"/>
              </a:rPr>
              <a:t>ETCTN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C00515B-29CC-455E-8984-BD06941FBDA9}"/>
              </a:ext>
            </a:extLst>
          </p:cNvPr>
          <p:cNvSpPr/>
          <p:nvPr/>
        </p:nvSpPr>
        <p:spPr>
          <a:xfrm>
            <a:off x="6309558" y="3207287"/>
            <a:ext cx="2168470" cy="1024696"/>
          </a:xfrm>
          <a:prstGeom prst="rect">
            <a:avLst/>
          </a:prstGeom>
          <a:solidFill>
            <a:srgbClr val="31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-150" dirty="0">
                <a:latin typeface="Arial" panose="020B0604020202020204" pitchFamily="34" charset="0"/>
                <a:cs typeface="Arial" panose="020B0604020202020204" pitchFamily="34" charset="0"/>
              </a:rPr>
              <a:t>NCORP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ACF9B6-EE1C-47B1-91FD-08EB4A317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69140"/>
            <a:ext cx="5410200" cy="4786801"/>
          </a:xfrm>
          <a:prstGeom prst="rect">
            <a:avLst/>
          </a:prstGeom>
          <a:ln w="28575">
            <a:solidFill>
              <a:srgbClr val="319FBE"/>
            </a:solidFill>
          </a:ln>
        </p:spPr>
      </p:pic>
    </p:spTree>
    <p:extLst>
      <p:ext uri="{BB962C8B-B14F-4D97-AF65-F5344CB8AC3E}">
        <p14:creationId xmlns:p14="http://schemas.microsoft.com/office/powerpoint/2010/main" val="29244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F454C9-0642-49A3-B8A6-25A44C5583E8}"/>
              </a:ext>
            </a:extLst>
          </p:cNvPr>
          <p:cNvSpPr txBox="1"/>
          <p:nvPr/>
        </p:nvSpPr>
        <p:spPr>
          <a:xfrm>
            <a:off x="671512" y="525047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50" dirty="0">
                <a:latin typeface="Arial" panose="020B0604020202020204" pitchFamily="34" charset="0"/>
                <a:cs typeface="Arial" panose="020B0604020202020204" pitchFamily="34" charset="0"/>
              </a:rPr>
              <a:t>Flexibilities to support grantees during the pandemic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843954E-CF19-4AB9-A237-1AE48624737C}"/>
              </a:ext>
            </a:extLst>
          </p:cNvPr>
          <p:cNvSpPr/>
          <p:nvPr/>
        </p:nvSpPr>
        <p:spPr>
          <a:xfrm>
            <a:off x="1997243" y="1608689"/>
            <a:ext cx="91359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Extending deadlines for applications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Allowing institutions to use NCI grant funds to maintain salaries and stipends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Extending project timelines and reporting requirements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Extending eligibility periods for early-stage investigators and trainees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Carryover for institutional training grants (T35, T32, K12) with prior approval  </a:t>
            </a: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xmlns="" id="{605D2700-8760-4006-A6B0-C0AABDC18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6797" y="1482405"/>
            <a:ext cx="646331" cy="646331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xmlns="" id="{6DEA2DBE-232B-4A1A-90E8-1C83DE7EE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6797" y="2241457"/>
            <a:ext cx="646331" cy="646331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xmlns="" id="{E8784A37-8D55-4113-9A7C-397CED274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6797" y="3116079"/>
            <a:ext cx="646331" cy="646331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xmlns="" id="{50C5D995-A96C-45D1-A621-8C3CAEB6C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6797" y="3908767"/>
            <a:ext cx="646331" cy="646331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xmlns="" id="{0D1CE45F-F2B4-4F98-8C78-1F37AFC8C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6797" y="4859898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60C0DC-C0D1-425B-B1FE-D5E639763A80}"/>
              </a:ext>
            </a:extLst>
          </p:cNvPr>
          <p:cNvSpPr/>
          <p:nvPr/>
        </p:nvSpPr>
        <p:spPr>
          <a:xfrm>
            <a:off x="465220" y="450904"/>
            <a:ext cx="11261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50" dirty="0">
                <a:latin typeface="Arial" panose="020B0604020202020204" pitchFamily="34" charset="0"/>
                <a:cs typeface="Arial" panose="020B0604020202020204" pitchFamily="34" charset="0"/>
              </a:rPr>
              <a:t>Emergency Support for Postdoctoral Fellows during COVID-19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537DB9D-0BA0-474C-B505-FE76135DC1E7}"/>
              </a:ext>
            </a:extLst>
          </p:cNvPr>
          <p:cNvSpPr/>
          <p:nvPr/>
        </p:nvSpPr>
        <p:spPr>
          <a:xfrm>
            <a:off x="465220" y="987403"/>
            <a:ext cx="10154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of Special Interest (NOSI): </a:t>
            </a:r>
            <a:r>
              <a:rPr lang="en-US" sz="3200" b="1" spc="-150" dirty="0"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NOT-CA-20-082</a:t>
            </a:r>
            <a:endParaRPr lang="en-US" sz="3200" b="1" i="0" spc="-150" dirty="0">
              <a:solidFill>
                <a:srgbClr val="00CC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615378-CF5C-41D2-87E6-7BE8D9D5C008}"/>
              </a:ext>
            </a:extLst>
          </p:cNvPr>
          <p:cNvSpPr/>
          <p:nvPr/>
        </p:nvSpPr>
        <p:spPr>
          <a:xfrm>
            <a:off x="1018674" y="2561472"/>
            <a:ext cx="6400801" cy="2306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supplements to cover salary for a postdoctoral fellow whose stipend support from a non-profit funder has been lost because of the COVID-19 global pandemic. </a:t>
            </a:r>
          </a:p>
        </p:txBody>
      </p:sp>
      <p:pic>
        <p:nvPicPr>
          <p:cNvPr id="11" name="Graphic 10" descr="Plant">
            <a:extLst>
              <a:ext uri="{FF2B5EF4-FFF2-40B4-BE49-F238E27FC236}">
                <a16:creationId xmlns:a16="http://schemas.microsoft.com/office/drawing/2014/main" xmlns="" id="{8FD47781-AECA-4941-B40E-3DF41D844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772400" y="4081819"/>
            <a:ext cx="2011794" cy="2011794"/>
          </a:xfrm>
          <a:prstGeom prst="rect">
            <a:avLst/>
          </a:prstGeom>
        </p:spPr>
      </p:pic>
      <p:pic>
        <p:nvPicPr>
          <p:cNvPr id="13" name="Graphic 12" descr="Watering pot">
            <a:extLst>
              <a:ext uri="{FF2B5EF4-FFF2-40B4-BE49-F238E27FC236}">
                <a16:creationId xmlns:a16="http://schemas.microsoft.com/office/drawing/2014/main" xmlns="" id="{3B481DA8-6DFF-47BB-BB26-9D3F6231A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8132255" y="1829298"/>
            <a:ext cx="2869615" cy="28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000A4-4800-47F9-B848-F652895A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/>
              <a:t>Impacts of the COVID-19 pandemic on long-term trends in cancer statistics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0D195A56-426B-4475-B150-B16BC526429F}"/>
              </a:ext>
            </a:extLst>
          </p:cNvPr>
          <p:cNvGraphicFramePr>
            <a:graphicFrameLocks noGrp="1"/>
          </p:cNvGraphicFramePr>
          <p:nvPr/>
        </p:nvGraphicFramePr>
        <p:xfrm>
          <a:off x="1268730" y="1645767"/>
          <a:ext cx="7818120" cy="42545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70881">
                  <a:extLst>
                    <a:ext uri="{9D8B030D-6E8A-4147-A177-3AD203B41FA5}">
                      <a16:colId xmlns:a16="http://schemas.microsoft.com/office/drawing/2014/main" xmlns="" val="4133840989"/>
                    </a:ext>
                  </a:extLst>
                </a:gridCol>
                <a:gridCol w="3722077">
                  <a:extLst>
                    <a:ext uri="{9D8B030D-6E8A-4147-A177-3AD203B41FA5}">
                      <a16:colId xmlns:a16="http://schemas.microsoft.com/office/drawing/2014/main" xmlns="" val="1588235986"/>
                    </a:ext>
                  </a:extLst>
                </a:gridCol>
                <a:gridCol w="2125162">
                  <a:extLst>
                    <a:ext uri="{9D8B030D-6E8A-4147-A177-3AD203B41FA5}">
                      <a16:colId xmlns:a16="http://schemas.microsoft.com/office/drawing/2014/main" xmlns="" val="4179727735"/>
                    </a:ext>
                  </a:extLst>
                </a:gridCol>
              </a:tblGrid>
              <a:tr h="1771892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/>
                        <a:t>Delayed Diagnosis </a:t>
                      </a:r>
                    </a:p>
                    <a:p>
                      <a:pPr algn="l"/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dirty="0"/>
                        <a:t>Reduced screening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dirty="0"/>
                        <a:t>Reduced follow-up on suspicious findings from screening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dirty="0"/>
                        <a:t>Reduced visits to address symptoms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/>
                        <a:t>Treatment Delay</a:t>
                      </a:r>
                    </a:p>
                    <a:p>
                      <a:pPr algn="l"/>
                      <a:r>
                        <a:rPr lang="en-US" sz="1900" b="0" dirty="0"/>
                        <a:t>Increased Mortality</a:t>
                      </a:r>
                    </a:p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757716"/>
                  </a:ext>
                </a:extLst>
              </a:tr>
              <a:tr h="995366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/>
                        <a:t>Deferred Care</a:t>
                      </a:r>
                    </a:p>
                    <a:p>
                      <a:pPr algn="l"/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Postponed surgery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Postponed radiation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Postponed chemotherapy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Treatment Delay</a:t>
                      </a:r>
                    </a:p>
                    <a:p>
                      <a:pPr algn="l"/>
                      <a:r>
                        <a:rPr lang="en-US" sz="1900" dirty="0"/>
                        <a:t>Increased Mortality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753762"/>
                  </a:ext>
                </a:extLst>
              </a:tr>
              <a:tr h="1487246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/>
                        <a:t>Reduced / Non-Standard care</a:t>
                      </a:r>
                    </a:p>
                    <a:p>
                      <a:pPr algn="l"/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Less intense chemotherapy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Neo-adjuvant chemo instead of immediate surgery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Reduced Response</a:t>
                      </a:r>
                    </a:p>
                    <a:p>
                      <a:pPr algn="l"/>
                      <a:r>
                        <a:rPr lang="en-US" sz="1900" dirty="0"/>
                        <a:t>Increased Mortality</a:t>
                      </a:r>
                    </a:p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082939"/>
                  </a:ext>
                </a:extLst>
              </a:tr>
            </a:tbl>
          </a:graphicData>
        </a:graphic>
      </p:graphicFrame>
      <p:sp>
        <p:nvSpPr>
          <p:cNvPr id="8" name="Arrow: Up-Down 7">
            <a:extLst>
              <a:ext uri="{FF2B5EF4-FFF2-40B4-BE49-F238E27FC236}">
                <a16:creationId xmlns:a16="http://schemas.microsoft.com/office/drawing/2014/main" xmlns="" id="{9A2647C1-C09B-4A6B-91DE-E6C587F85F92}"/>
              </a:ext>
            </a:extLst>
          </p:cNvPr>
          <p:cNvSpPr/>
          <p:nvPr/>
        </p:nvSpPr>
        <p:spPr>
          <a:xfrm>
            <a:off x="10012764" y="1892057"/>
            <a:ext cx="1046480" cy="3937000"/>
          </a:xfrm>
          <a:prstGeom prst="upDownArrow">
            <a:avLst/>
          </a:prstGeom>
          <a:solidFill>
            <a:srgbClr val="D6F0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A0BC9C-EE62-4442-88CC-E59C337EB306}"/>
              </a:ext>
            </a:extLst>
          </p:cNvPr>
          <p:cNvSpPr/>
          <p:nvPr/>
        </p:nvSpPr>
        <p:spPr>
          <a:xfrm>
            <a:off x="9594752" y="2844557"/>
            <a:ext cx="1882504" cy="2032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rPr>
              <a:t>Reduced access to care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rPr>
              <a:t>Uninsured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rPr>
              <a:t>Under-insured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rPr>
              <a:t>Underserved populations</a:t>
            </a:r>
          </a:p>
        </p:txBody>
      </p:sp>
    </p:spTree>
    <p:extLst>
      <p:ext uri="{BB962C8B-B14F-4D97-AF65-F5344CB8AC3E}">
        <p14:creationId xmlns:p14="http://schemas.microsoft.com/office/powerpoint/2010/main" val="19826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.02.11. Virtual NCAB Slides v4.potx" id="{E8FFE5DF-BFFE-D341-A908-F94C8B1F228B}" vid="{73CA94B1-2970-6646-BD29-73A3710675A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.02.11. Virtual NCAB Slides v4_OGCR" id="{1BB8B9C3-4AF1-45EC-BA5D-DD40C4FABF05}" vid="{16CF6670-3AAB-45CA-AAE8-45062203EB94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.02.11. Virtual NCAB Slides v4_OGCR" id="{1BB8B9C3-4AF1-45EC-BA5D-DD40C4FABF05}" vid="{65EC6666-AE3C-4E9B-A1A7-C9EDA55DC339}"/>
    </a:ext>
  </a:extLst>
</a:theme>
</file>

<file path=ppt/theme/theme5.xml><?xml version="1.0" encoding="utf-8"?>
<a:theme xmlns:a="http://schemas.openxmlformats.org/drawingml/2006/main" name="Custom Design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00C7699C73A498CB057F667D9CD99" ma:contentTypeVersion="10" ma:contentTypeDescription="Create a new document." ma:contentTypeScope="" ma:versionID="cbfe8950d0965320d5e38602955a3e94">
  <xsd:schema xmlns:xsd="http://www.w3.org/2001/XMLSchema" xmlns:xs="http://www.w3.org/2001/XMLSchema" xmlns:p="http://schemas.microsoft.com/office/2006/metadata/properties" xmlns:ns3="0b516ab0-04e4-4c88-99cd-523706b96b1a" xmlns:ns4="589fc4a7-9825-4918-b2d3-6237c872ffbf" targetNamespace="http://schemas.microsoft.com/office/2006/metadata/properties" ma:root="true" ma:fieldsID="86eaee78e4565830f7762d9630d294af" ns3:_="" ns4:_="">
    <xsd:import namespace="0b516ab0-04e4-4c88-99cd-523706b96b1a"/>
    <xsd:import namespace="589fc4a7-9825-4918-b2d3-6237c872ff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16ab0-04e4-4c88-99cd-523706b96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fc4a7-9825-4918-b2d3-6237c872f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66FA00-1363-471C-BF4D-4B275D8E85CC}">
  <ds:schemaRefs>
    <ds:schemaRef ds:uri="http://purl.org/dc/terms/"/>
    <ds:schemaRef ds:uri="http://schemas.openxmlformats.org/package/2006/metadata/core-properties"/>
    <ds:schemaRef ds:uri="0b516ab0-04e4-4c88-99cd-523706b96b1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9fc4a7-9825-4918-b2d3-6237c872ff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268A90-94C3-4ECE-A8B2-78B2A13319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16ab0-04e4-4c88-99cd-523706b96b1a"/>
    <ds:schemaRef ds:uri="589fc4a7-9825-4918-b2d3-6237c872f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BE645B-8249-4353-B280-9C733CB5FA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765</Words>
  <Application>Microsoft Office PowerPoint</Application>
  <PresentationFormat>Widescreen</PresentationFormat>
  <Paragraphs>189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MS PGothic</vt:lpstr>
      <vt:lpstr>Abadi Extra Light</vt:lpstr>
      <vt:lpstr>Aparajita</vt:lpstr>
      <vt:lpstr>Arial</vt:lpstr>
      <vt:lpstr>Arial Narrow</vt:lpstr>
      <vt:lpstr>Calibri</vt:lpstr>
      <vt:lpstr>Calibri Light</vt:lpstr>
      <vt:lpstr>Cambria</vt:lpstr>
      <vt:lpstr>Daytona</vt:lpstr>
      <vt:lpstr>DINCond-Bold</vt:lpstr>
      <vt:lpstr>Helvetica Neue</vt:lpstr>
      <vt:lpstr>Helvetica Neue Medium</vt:lpstr>
      <vt:lpstr>SapientSansRegular</vt:lpstr>
      <vt:lpstr>Times</vt:lpstr>
      <vt:lpstr>Wingdings</vt:lpstr>
      <vt:lpstr>8_Office Theme</vt:lpstr>
      <vt:lpstr>1_Office Theme</vt:lpstr>
      <vt:lpstr>6_Office Theme</vt:lpstr>
      <vt:lpstr>3_Office Theme</vt:lpstr>
      <vt:lpstr>Custom Design</vt:lpstr>
      <vt:lpstr>NRG Oncology Town Hall</vt:lpstr>
      <vt:lpstr>Ensuring Cancer Research Progress Amid a Global Pandemic   </vt:lpstr>
      <vt:lpstr>Today’s presentation</vt:lpstr>
      <vt:lpstr>NCI Appropriations  FY 2015 – 2020 (in millions) </vt:lpstr>
      <vt:lpstr>NCI Response to COVID-19</vt:lpstr>
      <vt:lpstr>PowerPoint Presentation</vt:lpstr>
      <vt:lpstr>PowerPoint Presentation</vt:lpstr>
      <vt:lpstr>PowerPoint Presentation</vt:lpstr>
      <vt:lpstr>Impacts of the COVID-19 pandemic on long-term trends in cancer statistics</vt:lpstr>
      <vt:lpstr>PowerPoint Presentation</vt:lpstr>
      <vt:lpstr>NCI National Clinical Trials Network (NCTN) Accrual to “Screening” and “Intervention” Steps in Trials by week </vt:lpstr>
      <vt:lpstr>Adapting clinical trials during the pandemic</vt:lpstr>
      <vt:lpstr>PowerPoint Presentation</vt:lpstr>
      <vt:lpstr>Pancreatic Cancer &amp; New Onset Diabetes </vt:lpstr>
      <vt:lpstr>Pembrolizumab for TMB-H tumors</vt:lpstr>
      <vt:lpstr>PowerPoint Presentation</vt:lpstr>
      <vt:lpstr>PowerPoint Presentation</vt:lpstr>
      <vt:lpstr>Minority accrual to clinical trials </vt:lpstr>
      <vt:lpstr>Continuing Umbrella of Research Experiences (CURE)</vt:lpstr>
      <vt:lpstr>PowerPoint Presentation</vt:lpstr>
      <vt:lpstr>PowerPoint Presentation</vt:lpstr>
      <vt:lpstr>Question and Answer session  Panel view  Wally Curran Norm Wolmark Robert Mannel Deb Bruner Joan Walker Ned Sharpless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NCI Director’s Report</dc:title>
  <dc:creator>Marciel, Kelli (NIH/NCI) [E]</dc:creator>
  <cp:lastModifiedBy>kati.stoermer@nsabp.org</cp:lastModifiedBy>
  <cp:revision>9</cp:revision>
  <dcterms:created xsi:type="dcterms:W3CDTF">2020-06-13T19:27:27Z</dcterms:created>
  <dcterms:modified xsi:type="dcterms:W3CDTF">2020-07-15T16:23:33Z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0x01010027100C7699C73A498CB057F667D9CD99</vt:lpwstr>
  </property>
</Properties>
</file>