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slides/slide12.xml" ContentType="application/vnd.openxmlformats-officedocument.presentationml.slide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Masters/slideMaster4.xml" ContentType="application/vnd.openxmlformats-officedocument.presentationml.slideMaster+xml"/>
  <Override PartName="/ppt/notesSlides/notesSlide5.xml" ContentType="application/vnd.openxmlformats-officedocument.presentationml.notesSlide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notesSlides/notesSlide4.xml" ContentType="application/vnd.openxmlformats-officedocument.presentationml.notesSlide+xml"/>
  <Override PartName="/ppt/slideLayouts/slideLayout21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3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13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2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2" r:id="rId2"/>
    <p:sldMasterId id="2147483660" r:id="rId3"/>
    <p:sldMasterId id="2147483739" r:id="rId4"/>
  </p:sldMasterIdLst>
  <p:notesMasterIdLst>
    <p:notesMasterId r:id="rId17"/>
  </p:notesMasterIdLst>
  <p:sldIdLst>
    <p:sldId id="267" r:id="rId5"/>
    <p:sldId id="262" r:id="rId6"/>
    <p:sldId id="271" r:id="rId7"/>
    <p:sldId id="272" r:id="rId8"/>
    <p:sldId id="269" r:id="rId9"/>
    <p:sldId id="289" r:id="rId10"/>
    <p:sldId id="275" r:id="rId11"/>
    <p:sldId id="276" r:id="rId12"/>
    <p:sldId id="283" r:id="rId13"/>
    <p:sldId id="290" r:id="rId14"/>
    <p:sldId id="268" r:id="rId15"/>
    <p:sldId id="284" r:id="rId16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33CC"/>
    <a:srgbClr val="0066FF"/>
    <a:srgbClr val="000000"/>
    <a:srgbClr val="FF0000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39" autoAdjust="0"/>
    <p:restoredTop sz="99265" autoAdjust="0"/>
  </p:normalViewPr>
  <p:slideViewPr>
    <p:cSldViewPr snapToGrid="0" snapToObjects="1">
      <p:cViewPr varScale="1">
        <p:scale>
          <a:sx n="115" d="100"/>
          <a:sy n="115" d="100"/>
        </p:scale>
        <p:origin x="16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ustomXml" Target="../customXml/item3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ustomXml" Target="../customXml/item2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769009-7F96-4EFA-AA0F-EE0AE9F2A860}" type="datetimeFigureOut">
              <a:rPr lang="en-US" smtClean="0"/>
              <a:t>7/14/2020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CD6816-7182-41B4-A84F-42F91B5DAF0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279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ubmed.ncbi.nlm.nih.gov/29016837/?from_single_result=29016837&amp;show_create_notification_links=False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sciencedirect.com/science/article/pii/S0959804912008052?via=ihub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7478E26-BDD3-474F-8668-EAA9E88696E2}" type="slidenum">
              <a:rPr lang="de-DE" sz="1200">
                <a:latin typeface="Calibri" charset="0"/>
              </a:rPr>
              <a:pPr eaLnBrk="1" hangingPunct="1"/>
              <a:t>4</a:t>
            </a:fld>
            <a:endParaRPr lang="de-DE" sz="1200">
              <a:latin typeface="Calibri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/>
              <a:t>Adult SHH-medulloblastomas are enriched for PTCH1 and SMO mutations and coupled with a near absence of TP53 mutations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 err="1"/>
              <a:t>Aberrations</a:t>
            </a:r>
            <a:r>
              <a:rPr lang="de-DE" sz="1200" dirty="0"/>
              <a:t> in PTCH1=</a:t>
            </a:r>
            <a:r>
              <a:rPr lang="de-DE" sz="1200" dirty="0" err="1"/>
              <a:t>prognostically</a:t>
            </a:r>
            <a:r>
              <a:rPr lang="de-DE" sz="1200" dirty="0"/>
              <a:t> positive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/>
              <a:t>LOH PTCH1=</a:t>
            </a:r>
            <a:r>
              <a:rPr lang="de-DE" sz="1200" dirty="0" err="1"/>
              <a:t>prognostically</a:t>
            </a:r>
            <a:r>
              <a:rPr lang="de-DE" sz="1200" dirty="0"/>
              <a:t> positive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/>
              <a:t>Loss </a:t>
            </a:r>
            <a:r>
              <a:rPr lang="de-DE" sz="1200" dirty="0" err="1"/>
              <a:t>of</a:t>
            </a:r>
            <a:r>
              <a:rPr lang="de-DE" sz="1200" dirty="0"/>
              <a:t> </a:t>
            </a:r>
            <a:r>
              <a:rPr lang="de-DE" sz="1200" dirty="0" err="1"/>
              <a:t>function</a:t>
            </a:r>
            <a:r>
              <a:rPr lang="de-DE" sz="1200" dirty="0"/>
              <a:t> </a:t>
            </a:r>
            <a:r>
              <a:rPr lang="de-DE" sz="1200" dirty="0" err="1"/>
              <a:t>mutation</a:t>
            </a:r>
            <a:r>
              <a:rPr lang="de-DE" sz="1200" dirty="0"/>
              <a:t> PTCH1 = </a:t>
            </a:r>
            <a:r>
              <a:rPr lang="de-DE" sz="1200" dirty="0" err="1"/>
              <a:t>prognostically</a:t>
            </a:r>
            <a:r>
              <a:rPr lang="de-DE" sz="1200" dirty="0"/>
              <a:t> positive (</a:t>
            </a:r>
            <a:r>
              <a:rPr lang="en-US" dirty="0"/>
              <a:t>Robinson, JCO 2016</a:t>
            </a:r>
            <a:r>
              <a:rPr lang="de-DE" dirty="0"/>
              <a:t>)</a:t>
            </a:r>
            <a:endParaRPr lang="de-DE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dirty="0"/>
          </a:p>
          <a:p>
            <a:pPr eaLnBrk="1" hangingPunct="1">
              <a:spcBef>
                <a:spcPct val="0"/>
              </a:spcBef>
            </a:pPr>
            <a:endParaRPr lang="de-DE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569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D71E84C5-E8DE-254C-90C4-ED374382877D}" type="slidenum">
              <a:rPr lang="de-DE" altLang="de-DE" sz="1200">
                <a:latin typeface="Calibri" charset="0"/>
              </a:rPr>
              <a:pPr eaLnBrk="1" hangingPunct="1"/>
              <a:t>5</a:t>
            </a:fld>
            <a:endParaRPr lang="de-DE" altLang="de-DE" sz="1200">
              <a:latin typeface="Calibri" charset="0"/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NOA-7: 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 adults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patients evaluable. 50% classic and desmoplastic/nodular histology. 67% percent SHH without TP53 alterations; 13% WNT, 17% non-WNT/non-SHH. While 4 chemo cycles were feasible, considerable toxicity and a high amount of dose reductions throughout the first 4 cycles noted. The 3-year event-free survival rate was 66.6% at the time of databank lock. </a:t>
            </a:r>
            <a:r>
              <a:rPr lang="en-US" dirty="0" smtClean="0">
                <a:hlinkClick r:id="rId3"/>
              </a:rPr>
              <a:t>https://pubmed.ncbi.nlm.nih.gov/29016837/?from_single_result=29016837&amp;show_create_notification_links=False</a:t>
            </a: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de-DE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HIT-2000: </a:t>
            </a:r>
            <a:r>
              <a:rPr lang="en-US" altLang="de-DE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70 adults enrolled</a:t>
            </a:r>
            <a:r>
              <a:rPr lang="en-US" altLang="de-DE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 RT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(35.2 Gy to the craniospinal axis and a boost to 55.2 Gy to the posterior fossa) followed in 49 patients by maintenance chemotherapy (lomustine (CCNU), vincristine and cisplatin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toxicity tolerable.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a median follow-up of 3.7 years, the 4-year event-free survival (EFS) and overall survival (OS) rates±standard error (SE) were 68%±7% and 89%±5%. Patients with desmoplastic medulloblastoma and lateral tumour location (n=19) had a lower EFS compared to patients with centrally located desmoplastic tumours (n=10) (p=0.011). </a:t>
            </a:r>
            <a:r>
              <a:rPr lang="en-US" dirty="0" smtClean="0">
                <a:hlinkClick r:id="rId4"/>
              </a:rPr>
              <a:t>https://www.sciencedirect.com/science/article/pii/S0959804912008052?via%3Dihub</a:t>
            </a:r>
            <a:endParaRPr lang="de-DE" altLang="de-DE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077790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lnSpc>
                <a:spcPct val="114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rgbClr val="002060"/>
                </a:solidFill>
                <a:latin typeface="+mn-lt"/>
              </a:rPr>
              <a:t>Support </a:t>
            </a:r>
            <a:r>
              <a:rPr lang="de-DE" sz="1200" dirty="0" err="1">
                <a:solidFill>
                  <a:srgbClr val="002060"/>
                </a:solidFill>
                <a:latin typeface="+mn-lt"/>
              </a:rPr>
              <a:t>is</a:t>
            </a:r>
            <a:r>
              <a:rPr lang="de-DE" sz="1200" dirty="0">
                <a:solidFill>
                  <a:srgbClr val="002060"/>
                </a:solidFill>
                <a:latin typeface="+mn-lt"/>
              </a:rPr>
              <a:t> </a:t>
            </a:r>
            <a:r>
              <a:rPr lang="de-DE" sz="1200" dirty="0" err="1">
                <a:solidFill>
                  <a:srgbClr val="002060"/>
                </a:solidFill>
                <a:latin typeface="+mn-lt"/>
              </a:rPr>
              <a:t>of</a:t>
            </a:r>
            <a:r>
              <a:rPr lang="de-DE" sz="1200" dirty="0">
                <a:solidFill>
                  <a:srgbClr val="002060"/>
                </a:solidFill>
                <a:latin typeface="+mn-lt"/>
              </a:rPr>
              <a:t> </a:t>
            </a:r>
            <a:r>
              <a:rPr lang="de-DE" sz="1200" dirty="0" err="1">
                <a:solidFill>
                  <a:srgbClr val="002060"/>
                </a:solidFill>
                <a:latin typeface="+mn-lt"/>
              </a:rPr>
              <a:t>utmost</a:t>
            </a:r>
            <a:r>
              <a:rPr lang="de-DE" sz="1200" dirty="0">
                <a:solidFill>
                  <a:srgbClr val="002060"/>
                </a:solidFill>
                <a:latin typeface="+mn-lt"/>
              </a:rPr>
              <a:t> </a:t>
            </a:r>
            <a:r>
              <a:rPr lang="de-DE" sz="1200" dirty="0" err="1">
                <a:solidFill>
                  <a:srgbClr val="002060"/>
                </a:solidFill>
                <a:latin typeface="+mn-lt"/>
              </a:rPr>
              <a:t>importance</a:t>
            </a:r>
            <a:r>
              <a:rPr lang="de-DE" sz="1200" dirty="0">
                <a:solidFill>
                  <a:srgbClr val="002060"/>
                </a:solidFill>
                <a:latin typeface="+mn-lt"/>
              </a:rPr>
              <a:t> (German </a:t>
            </a:r>
            <a:r>
              <a:rPr lang="de-DE" sz="1200" dirty="0" err="1">
                <a:solidFill>
                  <a:srgbClr val="002060"/>
                </a:solidFill>
                <a:latin typeface="+mn-lt"/>
              </a:rPr>
              <a:t>centers</a:t>
            </a:r>
            <a:r>
              <a:rPr lang="de-DE" sz="1200" dirty="0">
                <a:solidFill>
                  <a:srgbClr val="002060"/>
                </a:solidFill>
                <a:latin typeface="+mn-lt"/>
              </a:rPr>
              <a:t>, </a:t>
            </a:r>
            <a:r>
              <a:rPr lang="de-DE" sz="1200" dirty="0" err="1">
                <a:solidFill>
                  <a:srgbClr val="002060"/>
                </a:solidFill>
                <a:latin typeface="+mn-lt"/>
              </a:rPr>
              <a:t>structures</a:t>
            </a:r>
            <a:r>
              <a:rPr lang="de-DE" sz="1200" dirty="0">
                <a:solidFill>
                  <a:srgbClr val="002060"/>
                </a:solidFill>
                <a:latin typeface="+mn-lt"/>
              </a:rPr>
              <a:t> at EORTC </a:t>
            </a:r>
            <a:r>
              <a:rPr lang="de-DE" sz="1200" dirty="0" err="1">
                <a:solidFill>
                  <a:srgbClr val="002060"/>
                </a:solidFill>
                <a:latin typeface="+mn-lt"/>
              </a:rPr>
              <a:t>that</a:t>
            </a:r>
            <a:r>
              <a:rPr lang="de-DE" sz="1200" dirty="0">
                <a:solidFill>
                  <a:srgbClr val="002060"/>
                </a:solidFill>
                <a:latin typeface="+mn-lt"/>
              </a:rPr>
              <a:t> </a:t>
            </a:r>
            <a:r>
              <a:rPr lang="de-DE" sz="1200" dirty="0" err="1">
                <a:solidFill>
                  <a:srgbClr val="002060"/>
                </a:solidFill>
                <a:latin typeface="+mn-lt"/>
              </a:rPr>
              <a:t>are</a:t>
            </a:r>
            <a:r>
              <a:rPr lang="de-DE" sz="1200" dirty="0">
                <a:solidFill>
                  <a:srgbClr val="002060"/>
                </a:solidFill>
                <a:latin typeface="+mn-lt"/>
              </a:rPr>
              <a:t> </a:t>
            </a:r>
            <a:r>
              <a:rPr lang="de-DE" sz="1200" dirty="0" err="1">
                <a:solidFill>
                  <a:srgbClr val="002060"/>
                </a:solidFill>
                <a:latin typeface="+mn-lt"/>
              </a:rPr>
              <a:t>attached</a:t>
            </a:r>
            <a:r>
              <a:rPr lang="de-DE" sz="1200" dirty="0">
                <a:solidFill>
                  <a:srgbClr val="002060"/>
                </a:solidFill>
                <a:latin typeface="+mn-lt"/>
              </a:rPr>
              <a:t> </a:t>
            </a:r>
            <a:r>
              <a:rPr lang="de-DE" sz="1200" dirty="0" err="1">
                <a:solidFill>
                  <a:srgbClr val="002060"/>
                </a:solidFill>
                <a:latin typeface="+mn-lt"/>
              </a:rPr>
              <a:t>to</a:t>
            </a:r>
            <a:r>
              <a:rPr lang="de-DE" sz="1200" dirty="0">
                <a:solidFill>
                  <a:srgbClr val="002060"/>
                </a:solidFill>
                <a:latin typeface="+mn-lt"/>
              </a:rPr>
              <a:t> German </a:t>
            </a:r>
            <a:r>
              <a:rPr lang="de-DE" sz="1200" dirty="0" err="1">
                <a:solidFill>
                  <a:srgbClr val="002060"/>
                </a:solidFill>
                <a:latin typeface="+mn-lt"/>
              </a:rPr>
              <a:t>patients</a:t>
            </a:r>
            <a:r>
              <a:rPr lang="de-DE" sz="1200" dirty="0">
                <a:solidFill>
                  <a:srgbClr val="002060"/>
                </a:solidFill>
                <a:latin typeface="+mn-lt"/>
              </a:rPr>
              <a:t>)</a:t>
            </a:r>
          </a:p>
          <a:p>
            <a:pPr marL="171450" indent="-171450">
              <a:lnSpc>
                <a:spcPct val="114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200" dirty="0" err="1">
                <a:solidFill>
                  <a:srgbClr val="002060"/>
                </a:solidFill>
                <a:latin typeface="+mn-lt"/>
              </a:rPr>
              <a:t>Without</a:t>
            </a:r>
            <a:r>
              <a:rPr lang="de-DE" sz="1200" dirty="0">
                <a:solidFill>
                  <a:srgbClr val="002060"/>
                </a:solidFill>
                <a:latin typeface="+mn-lt"/>
              </a:rPr>
              <a:t> </a:t>
            </a:r>
            <a:r>
              <a:rPr lang="de-DE" sz="1200" dirty="0" err="1">
                <a:solidFill>
                  <a:srgbClr val="002060"/>
                </a:solidFill>
                <a:latin typeface="+mn-lt"/>
              </a:rPr>
              <a:t>funding</a:t>
            </a:r>
            <a:r>
              <a:rPr lang="de-DE" sz="1200" dirty="0">
                <a:solidFill>
                  <a:srgbClr val="002060"/>
                </a:solidFill>
                <a:latin typeface="+mn-lt"/>
              </a:rPr>
              <a:t>, </a:t>
            </a:r>
            <a:r>
              <a:rPr lang="de-DE" sz="1200" dirty="0" err="1">
                <a:solidFill>
                  <a:srgbClr val="002060"/>
                </a:solidFill>
                <a:latin typeface="+mn-lt"/>
              </a:rPr>
              <a:t>the</a:t>
            </a:r>
            <a:r>
              <a:rPr lang="de-DE" sz="1200" dirty="0">
                <a:solidFill>
                  <a:srgbClr val="002060"/>
                </a:solidFill>
                <a:latin typeface="+mn-lt"/>
              </a:rPr>
              <a:t> </a:t>
            </a:r>
            <a:r>
              <a:rPr lang="de-DE" sz="1200" dirty="0" err="1">
                <a:solidFill>
                  <a:srgbClr val="002060"/>
                </a:solidFill>
                <a:latin typeface="+mn-lt"/>
              </a:rPr>
              <a:t>trial</a:t>
            </a:r>
            <a:r>
              <a:rPr lang="de-DE" sz="1200" dirty="0">
                <a:solidFill>
                  <a:srgbClr val="002060"/>
                </a:solidFill>
                <a:latin typeface="+mn-lt"/>
              </a:rPr>
              <a:t> will not </a:t>
            </a:r>
            <a:r>
              <a:rPr lang="de-DE" sz="1200" dirty="0" err="1">
                <a:solidFill>
                  <a:srgbClr val="002060"/>
                </a:solidFill>
                <a:latin typeface="+mn-lt"/>
              </a:rPr>
              <a:t>be</a:t>
            </a:r>
            <a:r>
              <a:rPr lang="de-DE" sz="1200" dirty="0">
                <a:solidFill>
                  <a:srgbClr val="002060"/>
                </a:solidFill>
                <a:latin typeface="+mn-lt"/>
              </a:rPr>
              <a:t> </a:t>
            </a:r>
            <a:r>
              <a:rPr lang="de-DE" sz="1200" dirty="0" err="1">
                <a:solidFill>
                  <a:srgbClr val="002060"/>
                </a:solidFill>
                <a:latin typeface="+mn-lt"/>
              </a:rPr>
              <a:t>possible</a:t>
            </a:r>
            <a:r>
              <a:rPr lang="de-DE" sz="1200" dirty="0">
                <a:solidFill>
                  <a:srgbClr val="002060"/>
                </a:solidFill>
                <a:latin typeface="+mn-lt"/>
              </a:rPr>
              <a:t> at </a:t>
            </a:r>
            <a:r>
              <a:rPr lang="de-DE" sz="1200" dirty="0" err="1">
                <a:solidFill>
                  <a:srgbClr val="002060"/>
                </a:solidFill>
                <a:latin typeface="+mn-lt"/>
              </a:rPr>
              <a:t>this</a:t>
            </a:r>
            <a:r>
              <a:rPr lang="de-DE" sz="1200" dirty="0">
                <a:solidFill>
                  <a:srgbClr val="002060"/>
                </a:solidFill>
                <a:latin typeface="+mn-lt"/>
              </a:rPr>
              <a:t> time</a:t>
            </a:r>
          </a:p>
          <a:p>
            <a:pPr marL="171450" indent="-171450">
              <a:lnSpc>
                <a:spcPct val="114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rgbClr val="002060"/>
                </a:solidFill>
                <a:latin typeface="+mn-lt"/>
              </a:rPr>
              <a:t>Further </a:t>
            </a:r>
            <a:r>
              <a:rPr lang="de-DE" sz="1200" dirty="0" err="1">
                <a:solidFill>
                  <a:srgbClr val="002060"/>
                </a:solidFill>
                <a:latin typeface="+mn-lt"/>
              </a:rPr>
              <a:t>funding</a:t>
            </a:r>
            <a:r>
              <a:rPr lang="de-DE" sz="1200" dirty="0">
                <a:solidFill>
                  <a:srgbClr val="002060"/>
                </a:solidFill>
                <a:latin typeface="+mn-lt"/>
              </a:rPr>
              <a:t> </a:t>
            </a:r>
            <a:r>
              <a:rPr lang="de-DE" sz="1200" dirty="0" err="1">
                <a:solidFill>
                  <a:srgbClr val="002060"/>
                </a:solidFill>
                <a:latin typeface="+mn-lt"/>
              </a:rPr>
              <a:t>opportunities</a:t>
            </a:r>
            <a:r>
              <a:rPr lang="de-DE" sz="1200" dirty="0">
                <a:solidFill>
                  <a:srgbClr val="002060"/>
                </a:solidFill>
                <a:latin typeface="+mn-lt"/>
              </a:rPr>
              <a:t> </a:t>
            </a:r>
            <a:r>
              <a:rPr lang="de-DE" sz="1200" dirty="0" err="1">
                <a:solidFill>
                  <a:srgbClr val="002060"/>
                </a:solidFill>
                <a:latin typeface="+mn-lt"/>
              </a:rPr>
              <a:t>are</a:t>
            </a:r>
            <a:r>
              <a:rPr lang="de-DE" sz="1200" dirty="0">
                <a:solidFill>
                  <a:srgbClr val="002060"/>
                </a:solidFill>
                <a:latin typeface="+mn-lt"/>
              </a:rPr>
              <a:t> </a:t>
            </a:r>
            <a:r>
              <a:rPr lang="de-DE" sz="1200" dirty="0" err="1">
                <a:solidFill>
                  <a:srgbClr val="002060"/>
                </a:solidFill>
                <a:latin typeface="+mn-lt"/>
              </a:rPr>
              <a:t>uncertain</a:t>
            </a:r>
            <a:r>
              <a:rPr lang="de-DE" sz="1200" dirty="0">
                <a:solidFill>
                  <a:srgbClr val="002060"/>
                </a:solidFill>
                <a:latin typeface="+mn-lt"/>
              </a:rPr>
              <a:t> at </a:t>
            </a:r>
            <a:r>
              <a:rPr lang="de-DE" sz="1200" dirty="0" err="1">
                <a:solidFill>
                  <a:srgbClr val="002060"/>
                </a:solidFill>
                <a:latin typeface="+mn-lt"/>
              </a:rPr>
              <a:t>this</a:t>
            </a:r>
            <a:r>
              <a:rPr lang="de-DE" sz="1200" dirty="0">
                <a:solidFill>
                  <a:srgbClr val="002060"/>
                </a:solidFill>
                <a:latin typeface="+mn-lt"/>
              </a:rPr>
              <a:t> time</a:t>
            </a:r>
          </a:p>
          <a:p>
            <a:pPr marL="171450" indent="-171450">
              <a:lnSpc>
                <a:spcPct val="114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200" dirty="0" err="1">
                <a:solidFill>
                  <a:srgbClr val="002060"/>
                </a:solidFill>
                <a:latin typeface="+mn-lt"/>
              </a:rPr>
              <a:t>Australia</a:t>
            </a:r>
            <a:r>
              <a:rPr lang="de-DE" sz="1200" dirty="0">
                <a:solidFill>
                  <a:srgbClr val="002060"/>
                </a:solidFill>
                <a:latin typeface="+mn-lt"/>
              </a:rPr>
              <a:t> 0.9 </a:t>
            </a:r>
            <a:r>
              <a:rPr lang="de-DE" sz="1200" dirty="0" err="1">
                <a:solidFill>
                  <a:srgbClr val="002060"/>
                </a:solidFill>
                <a:latin typeface="+mn-lt"/>
              </a:rPr>
              <a:t>Mio</a:t>
            </a:r>
            <a:r>
              <a:rPr lang="de-DE" sz="1200" dirty="0">
                <a:solidFill>
                  <a:srgbClr val="002060"/>
                </a:solidFill>
                <a:latin typeface="+mn-lt"/>
              </a:rPr>
              <a:t>, NCI </a:t>
            </a:r>
            <a:r>
              <a:rPr lang="de-DE" sz="1200" dirty="0" err="1">
                <a:solidFill>
                  <a:srgbClr val="002060"/>
                </a:solidFill>
                <a:latin typeface="+mn-lt"/>
              </a:rPr>
              <a:t>supports</a:t>
            </a:r>
            <a:r>
              <a:rPr lang="de-DE" sz="1200" dirty="0">
                <a:solidFill>
                  <a:srgbClr val="002060"/>
                </a:solidFill>
                <a:latin typeface="+mn-lt"/>
              </a:rPr>
              <a:t>, EORTC 0.5 Mio.</a:t>
            </a:r>
          </a:p>
          <a:p>
            <a:pPr marL="171450" indent="-171450">
              <a:lnSpc>
                <a:spcPct val="114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rgbClr val="002060"/>
                </a:solidFill>
                <a:latin typeface="+mn-lt"/>
              </a:rPr>
              <a:t>Germany </a:t>
            </a:r>
            <a:r>
              <a:rPr lang="de-DE" sz="1200" dirty="0" err="1">
                <a:solidFill>
                  <a:srgbClr val="002060"/>
                </a:solidFill>
                <a:latin typeface="+mn-lt"/>
              </a:rPr>
              <a:t>ommitted</a:t>
            </a:r>
            <a:r>
              <a:rPr lang="de-DE" sz="1200" dirty="0">
                <a:solidFill>
                  <a:srgbClr val="002060"/>
                </a:solidFill>
                <a:latin typeface="+mn-lt"/>
              </a:rPr>
              <a:t> </a:t>
            </a:r>
            <a:r>
              <a:rPr lang="de-DE" sz="1200" dirty="0" err="1">
                <a:solidFill>
                  <a:srgbClr val="002060"/>
                </a:solidFill>
                <a:latin typeface="+mn-lt"/>
              </a:rPr>
              <a:t>if</a:t>
            </a:r>
            <a:r>
              <a:rPr lang="de-DE" sz="1200" dirty="0">
                <a:solidFill>
                  <a:srgbClr val="002060"/>
                </a:solidFill>
                <a:latin typeface="+mn-lt"/>
              </a:rPr>
              <a:t> Krebshilfe </a:t>
            </a:r>
            <a:r>
              <a:rPr lang="de-DE" sz="1200" dirty="0" err="1">
                <a:solidFill>
                  <a:srgbClr val="002060"/>
                </a:solidFill>
                <a:latin typeface="+mn-lt"/>
              </a:rPr>
              <a:t>does</a:t>
            </a:r>
            <a:r>
              <a:rPr lang="de-DE" sz="1200" dirty="0">
                <a:solidFill>
                  <a:srgbClr val="002060"/>
                </a:solidFill>
                <a:latin typeface="+mn-lt"/>
              </a:rPr>
              <a:t> not </a:t>
            </a:r>
            <a:r>
              <a:rPr lang="de-DE" sz="1200" dirty="0" err="1">
                <a:solidFill>
                  <a:srgbClr val="002060"/>
                </a:solidFill>
                <a:latin typeface="+mn-lt"/>
              </a:rPr>
              <a:t>fund</a:t>
            </a:r>
            <a:endParaRPr lang="de-DE" sz="1200" dirty="0">
              <a:solidFill>
                <a:srgbClr val="002060"/>
              </a:solidFill>
              <a:latin typeface="+mn-lt"/>
            </a:endParaRPr>
          </a:p>
          <a:p>
            <a:pPr marL="171450" indent="-171450">
              <a:lnSpc>
                <a:spcPct val="114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rgbClr val="002060"/>
                </a:solidFill>
                <a:latin typeface="+mn-lt"/>
              </a:rPr>
              <a:t>Initiative will </a:t>
            </a:r>
            <a:r>
              <a:rPr lang="de-DE" sz="1200" dirty="0" err="1">
                <a:solidFill>
                  <a:srgbClr val="002060"/>
                </a:solidFill>
                <a:latin typeface="+mn-lt"/>
              </a:rPr>
              <a:t>be</a:t>
            </a:r>
            <a:r>
              <a:rPr lang="de-DE" sz="1200" dirty="0">
                <a:solidFill>
                  <a:srgbClr val="002060"/>
                </a:solidFill>
                <a:latin typeface="+mn-lt"/>
              </a:rPr>
              <a:t> </a:t>
            </a:r>
            <a:r>
              <a:rPr lang="de-DE" sz="1200" dirty="0" err="1">
                <a:solidFill>
                  <a:srgbClr val="002060"/>
                </a:solidFill>
                <a:latin typeface="+mn-lt"/>
              </a:rPr>
              <a:t>followed</a:t>
            </a:r>
            <a:r>
              <a:rPr lang="de-DE" sz="1200" dirty="0">
                <a:solidFill>
                  <a:srgbClr val="002060"/>
                </a:solidFill>
                <a:latin typeface="+mn-lt"/>
              </a:rPr>
              <a:t> outside GER </a:t>
            </a:r>
            <a:r>
              <a:rPr lang="de-DE" sz="1200" dirty="0" err="1">
                <a:solidFill>
                  <a:srgbClr val="002060"/>
                </a:solidFill>
                <a:latin typeface="+mn-lt"/>
              </a:rPr>
              <a:t>if</a:t>
            </a:r>
            <a:r>
              <a:rPr lang="de-DE" sz="1200" dirty="0">
                <a:solidFill>
                  <a:srgbClr val="002060"/>
                </a:solidFill>
                <a:latin typeface="+mn-lt"/>
              </a:rPr>
              <a:t> Krebshilfe </a:t>
            </a:r>
            <a:r>
              <a:rPr lang="de-DE" sz="1200" dirty="0" err="1">
                <a:solidFill>
                  <a:srgbClr val="002060"/>
                </a:solidFill>
                <a:latin typeface="+mn-lt"/>
              </a:rPr>
              <a:t>does</a:t>
            </a:r>
            <a:r>
              <a:rPr lang="de-DE" sz="1200" dirty="0">
                <a:solidFill>
                  <a:srgbClr val="002060"/>
                </a:solidFill>
                <a:latin typeface="+mn-lt"/>
              </a:rPr>
              <a:t> not </a:t>
            </a:r>
            <a:r>
              <a:rPr lang="de-DE" sz="1200" dirty="0" err="1">
                <a:solidFill>
                  <a:srgbClr val="002060"/>
                </a:solidFill>
                <a:latin typeface="+mn-lt"/>
              </a:rPr>
              <a:t>fund</a:t>
            </a:r>
            <a:endParaRPr lang="de-DE" sz="1200" dirty="0">
              <a:solidFill>
                <a:srgbClr val="002060"/>
              </a:solidFill>
              <a:latin typeface="+mn-lt"/>
            </a:endParaRPr>
          </a:p>
          <a:p>
            <a:pPr marL="171450" indent="-171450">
              <a:lnSpc>
                <a:spcPct val="114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200" dirty="0" err="1">
                <a:solidFill>
                  <a:srgbClr val="002060"/>
                </a:solidFill>
                <a:latin typeface="+mn-lt"/>
              </a:rPr>
              <a:t>Sonidegib</a:t>
            </a:r>
            <a:r>
              <a:rPr lang="de-DE" sz="1200" dirty="0">
                <a:solidFill>
                  <a:srgbClr val="002060"/>
                </a:solidFill>
                <a:latin typeface="+mn-lt"/>
              </a:rPr>
              <a:t>: </a:t>
            </a:r>
            <a:r>
              <a:rPr lang="de-DE" sz="1200" dirty="0" err="1">
                <a:solidFill>
                  <a:srgbClr val="002060"/>
                </a:solidFill>
                <a:latin typeface="+mn-lt"/>
              </a:rPr>
              <a:t>many</a:t>
            </a:r>
            <a:r>
              <a:rPr lang="de-DE" sz="1200" dirty="0">
                <a:solidFill>
                  <a:srgbClr val="002060"/>
                </a:solidFill>
                <a:latin typeface="+mn-lt"/>
              </a:rPr>
              <a:t> </a:t>
            </a:r>
            <a:r>
              <a:rPr lang="de-DE" sz="1200" dirty="0" err="1">
                <a:solidFill>
                  <a:srgbClr val="002060"/>
                </a:solidFill>
                <a:latin typeface="+mn-lt"/>
              </a:rPr>
              <a:t>tries</a:t>
            </a:r>
            <a:r>
              <a:rPr lang="de-DE" sz="1200" dirty="0">
                <a:solidFill>
                  <a:srgbClr val="002060"/>
                </a:solidFill>
                <a:latin typeface="+mn-lt"/>
              </a:rPr>
              <a:t> </a:t>
            </a:r>
            <a:r>
              <a:rPr lang="de-DE" sz="1200" dirty="0" err="1">
                <a:solidFill>
                  <a:srgbClr val="002060"/>
                </a:solidFill>
                <a:latin typeface="+mn-lt"/>
              </a:rPr>
              <a:t>by</a:t>
            </a:r>
            <a:r>
              <a:rPr lang="de-DE" sz="1200" dirty="0">
                <a:solidFill>
                  <a:srgbClr val="002060"/>
                </a:solidFill>
                <a:latin typeface="+mn-lt"/>
              </a:rPr>
              <a:t> </a:t>
            </a:r>
            <a:r>
              <a:rPr lang="de-DE" sz="1200" dirty="0" err="1">
                <a:solidFill>
                  <a:srgbClr val="002060"/>
                </a:solidFill>
                <a:latin typeface="+mn-lt"/>
              </a:rPr>
              <a:t>other</a:t>
            </a:r>
            <a:r>
              <a:rPr lang="de-DE" sz="1200" dirty="0">
                <a:solidFill>
                  <a:srgbClr val="002060"/>
                </a:solidFill>
                <a:latin typeface="+mn-lt"/>
              </a:rPr>
              <a:t> </a:t>
            </a:r>
            <a:r>
              <a:rPr lang="de-DE" sz="1200" dirty="0" err="1">
                <a:solidFill>
                  <a:srgbClr val="002060"/>
                </a:solidFill>
                <a:latin typeface="+mn-lt"/>
              </a:rPr>
              <a:t>investigators</a:t>
            </a:r>
            <a:r>
              <a:rPr lang="de-DE" sz="1200" dirty="0">
                <a:solidFill>
                  <a:srgbClr val="002060"/>
                </a:solidFill>
                <a:latin typeface="+mn-lt"/>
              </a:rPr>
              <a:t>, </a:t>
            </a:r>
            <a:r>
              <a:rPr lang="de-DE" sz="1200" dirty="0" err="1">
                <a:solidFill>
                  <a:srgbClr val="002060"/>
                </a:solidFill>
                <a:latin typeface="+mn-lt"/>
              </a:rPr>
              <a:t>we</a:t>
            </a:r>
            <a:r>
              <a:rPr lang="de-DE" sz="1200" dirty="0">
                <a:solidFill>
                  <a:srgbClr val="002060"/>
                </a:solidFill>
                <a:latin typeface="+mn-lt"/>
              </a:rPr>
              <a:t> </a:t>
            </a:r>
            <a:r>
              <a:rPr lang="de-DE" sz="1200" dirty="0" err="1">
                <a:solidFill>
                  <a:srgbClr val="002060"/>
                </a:solidFill>
                <a:latin typeface="+mn-lt"/>
              </a:rPr>
              <a:t>succeeded</a:t>
            </a:r>
            <a:endParaRPr lang="de-DE" sz="1200" dirty="0">
              <a:solidFill>
                <a:srgbClr val="002060"/>
              </a:solidFill>
              <a:latin typeface="+mn-lt"/>
            </a:endParaRPr>
          </a:p>
          <a:p>
            <a:pPr marL="171450" indent="-171450">
              <a:lnSpc>
                <a:spcPct val="114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rgbClr val="002060"/>
                </a:solidFill>
                <a:latin typeface="+mn-lt"/>
              </a:rPr>
              <a:t>Data </a:t>
            </a:r>
            <a:r>
              <a:rPr lang="de-DE" sz="1200" dirty="0" err="1">
                <a:solidFill>
                  <a:srgbClr val="002060"/>
                </a:solidFill>
                <a:latin typeface="+mn-lt"/>
              </a:rPr>
              <a:t>ownership</a:t>
            </a:r>
            <a:r>
              <a:rPr lang="de-DE" sz="1200" dirty="0">
                <a:solidFill>
                  <a:srgbClr val="002060"/>
                </a:solidFill>
                <a:latin typeface="+mn-lt"/>
              </a:rPr>
              <a:t> </a:t>
            </a:r>
            <a:r>
              <a:rPr lang="de-DE" sz="1200" dirty="0" err="1">
                <a:solidFill>
                  <a:srgbClr val="002060"/>
                </a:solidFill>
                <a:latin typeface="+mn-lt"/>
              </a:rPr>
              <a:t>has</a:t>
            </a:r>
            <a:r>
              <a:rPr lang="de-DE" sz="1200" dirty="0">
                <a:solidFill>
                  <a:srgbClr val="002060"/>
                </a:solidFill>
                <a:latin typeface="+mn-lt"/>
              </a:rPr>
              <a:t> </a:t>
            </a:r>
            <a:r>
              <a:rPr lang="de-DE" sz="1200" dirty="0" err="1">
                <a:solidFill>
                  <a:srgbClr val="002060"/>
                </a:solidFill>
                <a:latin typeface="+mn-lt"/>
              </a:rPr>
              <a:t>been</a:t>
            </a:r>
            <a:r>
              <a:rPr lang="de-DE" sz="1200" dirty="0">
                <a:solidFill>
                  <a:srgbClr val="002060"/>
                </a:solidFill>
                <a:latin typeface="+mn-lt"/>
              </a:rPr>
              <a:t> </a:t>
            </a:r>
            <a:r>
              <a:rPr lang="de-DE" sz="1200" dirty="0" err="1">
                <a:solidFill>
                  <a:srgbClr val="002060"/>
                </a:solidFill>
                <a:latin typeface="+mn-lt"/>
              </a:rPr>
              <a:t>negotiated</a:t>
            </a:r>
            <a:r>
              <a:rPr lang="de-DE" sz="1200" dirty="0">
                <a:solidFill>
                  <a:srgbClr val="002060"/>
                </a:solidFill>
                <a:latin typeface="+mn-lt"/>
              </a:rPr>
              <a:t> in </a:t>
            </a:r>
            <a:r>
              <a:rPr lang="de-DE" sz="1200" dirty="0" err="1">
                <a:solidFill>
                  <a:srgbClr val="002060"/>
                </a:solidFill>
                <a:latin typeface="+mn-lt"/>
              </a:rPr>
              <a:t>between</a:t>
            </a:r>
            <a:r>
              <a:rPr lang="de-DE" sz="1200" dirty="0">
                <a:solidFill>
                  <a:srgbClr val="002060"/>
                </a:solidFill>
                <a:latin typeface="+mn-lt"/>
              </a:rPr>
              <a:t> NOA </a:t>
            </a:r>
            <a:r>
              <a:rPr lang="de-DE" sz="1200" dirty="0" err="1">
                <a:solidFill>
                  <a:srgbClr val="002060"/>
                </a:solidFill>
                <a:latin typeface="+mn-lt"/>
              </a:rPr>
              <a:t>and</a:t>
            </a:r>
            <a:r>
              <a:rPr lang="de-DE" sz="1200" dirty="0">
                <a:solidFill>
                  <a:srgbClr val="002060"/>
                </a:solidFill>
                <a:latin typeface="+mn-lt"/>
              </a:rPr>
              <a:t> EORTC </a:t>
            </a:r>
          </a:p>
          <a:p>
            <a:pPr marL="171450" indent="-171450">
              <a:lnSpc>
                <a:spcPct val="114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rgbClr val="002060"/>
                </a:solidFill>
                <a:latin typeface="+mn-lt"/>
              </a:rPr>
              <a:t>Other Krebshilfe / EORTC </a:t>
            </a:r>
            <a:r>
              <a:rPr lang="de-DE" sz="1200" dirty="0" err="1">
                <a:solidFill>
                  <a:srgbClr val="002060"/>
                </a:solidFill>
                <a:latin typeface="+mn-lt"/>
              </a:rPr>
              <a:t>trials</a:t>
            </a:r>
            <a:r>
              <a:rPr lang="de-DE" sz="1200" dirty="0">
                <a:solidFill>
                  <a:srgbClr val="002060"/>
                </a:solidFill>
                <a:latin typeface="+mn-lt"/>
              </a:rPr>
              <a:t> </a:t>
            </a:r>
            <a:r>
              <a:rPr lang="de-DE" sz="1200" dirty="0" err="1">
                <a:solidFill>
                  <a:srgbClr val="002060"/>
                </a:solidFill>
                <a:latin typeface="+mn-lt"/>
              </a:rPr>
              <a:t>as</a:t>
            </a:r>
            <a:r>
              <a:rPr lang="de-DE" sz="1200" dirty="0">
                <a:solidFill>
                  <a:srgbClr val="002060"/>
                </a:solidFill>
                <a:latin typeface="+mn-lt"/>
              </a:rPr>
              <a:t> </a:t>
            </a:r>
            <a:r>
              <a:rPr lang="de-DE" sz="1200" dirty="0" err="1">
                <a:solidFill>
                  <a:srgbClr val="002060"/>
                </a:solidFill>
                <a:latin typeface="+mn-lt"/>
              </a:rPr>
              <a:t>example</a:t>
            </a:r>
            <a:endParaRPr lang="de-DE" sz="1200" dirty="0">
              <a:solidFill>
                <a:srgbClr val="002060"/>
              </a:solidFill>
              <a:latin typeface="+mn-lt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757A75-7D95-C14B-857F-6739265378C5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13810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50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757A75-7D95-C14B-857F-6739265378C5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2060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2C86B68-8B07-4E93-8E9D-FD0A7AF351BA}" type="datetimeFigureOut">
              <a:rPr lang="en-US"/>
              <a:pPr>
                <a:defRPr/>
              </a:pPr>
              <a:t>7/14/2020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07E0E0E-F8F2-4317-8CDF-2CF8080E18D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7591657F-CAC0-4C6D-B293-1B2B2FB1F878}" type="datetimeFigureOut">
              <a:rPr lang="en-US"/>
              <a:pPr>
                <a:defRPr/>
              </a:pPr>
              <a:t>7/14/2020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237C96E-0439-41D2-97E2-6EED07A5BC8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7151494-A63C-41CD-A493-39F7CCA65393}" type="datetimeFigureOut">
              <a:rPr lang="en-US"/>
              <a:pPr>
                <a:defRPr/>
              </a:pPr>
              <a:t>7/14/2020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AC62C3F-C8D8-420F-8456-0E1259A0D91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1285875" y="1714500"/>
            <a:ext cx="7500938" cy="47863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16328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page (title +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A3063CF-2BD2-4CD3-A14E-AC873614F3D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54664" y="2041372"/>
            <a:ext cx="6917774" cy="323165"/>
          </a:xfrm>
        </p:spPr>
        <p:txBody>
          <a:bodyPr wrap="square">
            <a:sp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2000" baseline="0">
                <a:solidFill>
                  <a:srgbClr val="58595B"/>
                </a:solidFill>
                <a:latin typeface="Trebuchet MS" panose="020B0603020202020204" pitchFamily="34" charset="0"/>
                <a:cs typeface="Calibri Light" panose="020F030202020403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Insert </a:t>
            </a:r>
            <a:r>
              <a:rPr lang="fr-FR" dirty="0" err="1"/>
              <a:t>your</a:t>
            </a:r>
            <a:r>
              <a:rPr lang="fr-FR" dirty="0"/>
              <a:t> content </a:t>
            </a:r>
            <a:r>
              <a:rPr lang="fr-FR" dirty="0" err="1"/>
              <a:t>here</a:t>
            </a:r>
            <a:endParaRPr lang="fr-FR" dirty="0"/>
          </a:p>
        </p:txBody>
      </p:sp>
      <p:sp>
        <p:nvSpPr>
          <p:cNvPr id="4" name="Espace réservé du titre 1">
            <a:extLst>
              <a:ext uri="{FF2B5EF4-FFF2-40B4-BE49-F238E27FC236}">
                <a16:creationId xmlns:a16="http://schemas.microsoft.com/office/drawing/2014/main" id="{61DB3CBF-674D-4212-B7EA-A82861B54C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54664" y="1409640"/>
            <a:ext cx="6917774" cy="6186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sz="3800" b="1">
                <a:latin typeface="Trebuchet MS" panose="020B060302020202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CLICK TO ADD TITLE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6811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15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152400"/>
            <a:ext cx="7713969" cy="762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1197" y="1621971"/>
            <a:ext cx="7049689" cy="409302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350008" y="6528816"/>
            <a:ext cx="850392" cy="168275"/>
          </a:xfrm>
          <a:prstGeom prst="rect">
            <a:avLst/>
          </a:prstGeom>
        </p:spPr>
        <p:txBody>
          <a:bodyPr/>
          <a:lstStyle/>
          <a:p>
            <a:fld id="{9623C80F-5998-4C5A-8426-1B9517C724DD}" type="datetimeFigureOut">
              <a:rPr lang="en-US" smtClean="0">
                <a:solidFill>
                  <a:srgbClr val="605F62"/>
                </a:solidFill>
              </a:rPr>
              <a:pPr/>
              <a:t>7/14/2020</a:t>
            </a:fld>
            <a:endParaRPr lang="en-US" dirty="0">
              <a:solidFill>
                <a:srgbClr val="605F6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1994" y="6485609"/>
            <a:ext cx="5181600" cy="231266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605F6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799" y="6485609"/>
            <a:ext cx="346745" cy="23126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1ACCE"/>
                </a:solidFill>
              </a:defRPr>
            </a:lvl1pPr>
          </a:lstStyle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0600" y="914400"/>
            <a:ext cx="6854952" cy="4572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 smtClean="0"/>
              <a:t>Slide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0270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822F8D4-8380-4943-B0F7-ED033B25BE59}" type="datetimeFigureOut">
              <a:rPr lang="en-US"/>
              <a:pPr>
                <a:defRPr/>
              </a:pPr>
              <a:t>7/14/2020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24151A5-E88E-4BEB-9C81-3FA8212C62D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9F07874-EA21-406E-AE0A-334AB2345EDA}" type="datetimeFigureOut">
              <a:rPr lang="en-US"/>
              <a:pPr>
                <a:defRPr/>
              </a:pPr>
              <a:t>7/14/2020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F9CF7E1-D66D-44FC-A897-5BD960FBF70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ABFC5899-D4C2-418D-AE8D-080F54BEC3EA}" type="datetimeFigureOut">
              <a:rPr lang="en-US"/>
              <a:pPr>
                <a:defRPr/>
              </a:pPr>
              <a:t>7/14/2020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AE39D32-6621-4649-BEE5-EE0A374FED3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6932113-ABAD-4735-A691-87D741F19CE6}" type="datetimeFigureOut">
              <a:rPr lang="en-US"/>
              <a:pPr>
                <a:defRPr/>
              </a:pPr>
              <a:t>7/14/2020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98A648C-9958-4F00-A36D-F2B2685321D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AA3A2EA-77D2-4D6C-B682-8B249D526F3C}" type="datetimeFigureOut">
              <a:rPr lang="en-US"/>
              <a:pPr>
                <a:defRPr/>
              </a:pPr>
              <a:t>7/14/2020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D81E96F-2883-431E-9925-113EB6DAA94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BBDFC8C-814F-4C27-B8A0-183C935EA245}" type="datetimeFigureOut">
              <a:rPr lang="en-US"/>
              <a:pPr>
                <a:defRPr/>
              </a:pPr>
              <a:t>7/14/2020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F8F2AC8-1B01-413D-82F4-237462FAB08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2D501A4-7FBD-4D05-BF5A-F1C6E2839D09}" type="datetimeFigureOut">
              <a:rPr lang="en-US"/>
              <a:pPr>
                <a:defRPr/>
              </a:pPr>
              <a:t>7/14/2020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A8B6779-46DF-40E0-A59F-1AD16BF782A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7474746-7F88-4D33-952E-DF707AD3789A}" type="datetimeFigureOut">
              <a:rPr lang="en-US"/>
              <a:pPr>
                <a:defRPr/>
              </a:pPr>
              <a:t>7/14/2020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BA5555C-D451-492C-BE98-BDD7E95B461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D9F245F-51B2-45CD-89F4-46C4EED57523}" type="datetimeFigureOut">
              <a:rPr lang="en-US"/>
              <a:pPr>
                <a:defRPr/>
              </a:pPr>
              <a:t>7/14/2020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7BF01CC-5DA1-4157-82C3-C5BFC8ECFC5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A4636C0-4EAD-4201-AED1-EC1D1D614577}" type="datetimeFigureOut">
              <a:rPr lang="en-US"/>
              <a:pPr>
                <a:defRPr/>
              </a:pPr>
              <a:t>7/14/2020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F7D20D8-8CE7-462C-A169-ADBFD6C01C1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8246F4B-BA91-4D4E-B743-D93B658995B2}" type="datetimeFigureOut">
              <a:rPr lang="en-US"/>
              <a:pPr>
                <a:defRPr/>
              </a:pPr>
              <a:t>7/14/2020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37F9EF2-6177-43D1-A63B-938DFE6ABA8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B8707FF-071D-43B3-8EC1-CB61261242E0}" type="datetimeFigureOut">
              <a:rPr lang="en-US"/>
              <a:pPr>
                <a:defRPr/>
              </a:pPr>
              <a:t>7/14/2020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FA79B5F-868D-41B4-BB3E-4376B0855A3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27203B5-728D-43B7-BC47-B404CE610F42}" type="datetimeFigureOut">
              <a:rPr lang="en-US"/>
              <a:pPr>
                <a:defRPr/>
              </a:pPr>
              <a:t>7/14/2020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FECF177-3006-4796-9719-2A6366D1FD4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707A1DD-6751-4106-959C-15E23FF0B22A}" type="datetimeFigureOut">
              <a:rPr lang="en-US"/>
              <a:pPr>
                <a:defRPr/>
              </a:pPr>
              <a:t>7/14/2020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1E8E80A-AB35-40D6-B090-11AA5360BDC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794BAD6-9877-47A7-85F2-ECA84E04B779}" type="datetimeFigureOut">
              <a:rPr lang="en-US"/>
              <a:pPr>
                <a:defRPr/>
              </a:pPr>
              <a:t>7/14/2020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BD57B87-68EF-4B72-85E5-F32D923358E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8745760-0643-4EBC-B2E2-B7691C37CA51}" type="datetimeFigureOut">
              <a:rPr lang="en-US"/>
              <a:pPr>
                <a:defRPr/>
              </a:pPr>
              <a:t>7/14/2020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A9321DE-057B-422A-8DDA-22C5600DF7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459EC75-7C8D-4E3E-B7E6-C3AF26C5589E}" type="datetimeFigureOut">
              <a:rPr lang="en-US"/>
              <a:pPr>
                <a:defRPr/>
              </a:pPr>
              <a:t>7/14/2020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A53AA0D1-490F-45E7-B3D3-F6F94BB8480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50C636B-800C-4FEA-A018-2316C8D70350}" type="datetimeFigureOut">
              <a:rPr lang="en-US"/>
              <a:pPr>
                <a:defRPr/>
              </a:pPr>
              <a:t>7/14/2020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55DE8EB-0220-47C3-BF77-93D575FC338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08749E3-71C2-427B-ADE3-F8ADE6D52678}" type="datetimeFigureOut">
              <a:rPr lang="en-US"/>
              <a:pPr>
                <a:defRPr/>
              </a:pPr>
              <a:t>7/14/2020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85F3E2B-4D71-4708-94C0-E86A40CD992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F222F5B-8770-42D5-AEA3-8D1F05D8A0AF}" type="datetimeFigureOut">
              <a:rPr lang="en-US"/>
              <a:pPr>
                <a:defRPr/>
              </a:pPr>
              <a:t>7/14/2020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6056932-2545-4A66-9B4E-2319E76BA88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630895F-E90A-4803-9ABD-7E680EC57B28}" type="datetimeFigureOut">
              <a:rPr lang="en-US"/>
              <a:pPr>
                <a:defRPr/>
              </a:pPr>
              <a:t>7/14/2020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C13F581-543F-43BA-80E5-0F9E1362E41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DF4AD12-733B-4F04-95A3-BCED861C7DEF}" type="datetimeFigureOut">
              <a:rPr lang="en-US"/>
              <a:pPr>
                <a:defRPr/>
              </a:pPr>
              <a:t>7/14/2020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8FF61A8-050D-4278-80BA-59B0C3FD800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0E33B9E-6831-4E11-BD7C-9AD0A9FD7187}" type="datetimeFigureOut">
              <a:rPr lang="en-US"/>
              <a:pPr>
                <a:defRPr/>
              </a:pPr>
              <a:t>7/14/2020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456D72B-09AF-42F9-A34C-23C6F4F7C3F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B47C9D93-2CE2-4395-A8EE-80FE99EBEA78}" type="datetimeFigureOut">
              <a:rPr lang="en-US"/>
              <a:pPr>
                <a:defRPr/>
              </a:pPr>
              <a:t>7/14/2020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6A827A9-CD21-45DA-BDAC-7C651743210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BF7FD608-15F1-4C82-8E7B-0B6B00CD290D}" type="datetimeFigureOut">
              <a:rPr lang="en-US"/>
              <a:pPr>
                <a:defRPr/>
              </a:pPr>
              <a:t>7/14/2020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FEB11F67-ABAC-483D-A980-F982E980BE9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196032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E1F1A41F-E45B-4719-AA8C-9A5948234B42}" type="datetimeFigureOut">
              <a:rPr lang="en-US"/>
              <a:pPr>
                <a:defRPr/>
              </a:pPr>
              <a:t>7/14/2020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EE75E58D-BC56-4129-A9FD-0B21E74C56F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681919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26FBB96C-F887-4069-95A4-7B9663043FBF}" type="datetimeFigureOut">
              <a:rPr lang="en-US"/>
              <a:pPr>
                <a:defRPr/>
              </a:pPr>
              <a:t>7/14/2020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AFB27AF3-28FB-4EB4-A25F-BA41C189A35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88598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B8FE2016-0F6C-44E7-858A-D163314A4BC7}" type="datetimeFigureOut">
              <a:rPr lang="en-US"/>
              <a:pPr>
                <a:defRPr/>
              </a:pPr>
              <a:t>7/14/2020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7784715-B517-4702-ABA9-27989EB3857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53AE4B31-C7C6-4367-9C84-BA0F5A2BDDD5}" type="datetimeFigureOut">
              <a:rPr lang="en-US"/>
              <a:pPr>
                <a:defRPr/>
              </a:pPr>
              <a:t>7/14/2020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DB6A7D1B-AB61-4721-85AD-5C8BC4BD79C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671243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4B0FA4C4-7E35-41A0-A50B-CB215441B015}" type="datetimeFigureOut">
              <a:rPr lang="en-US"/>
              <a:pPr>
                <a:defRPr/>
              </a:pPr>
              <a:t>7/14/2020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D9F793A9-D0BC-4F4B-9135-730C2802BB8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107105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68C64FB0-EB42-4E7E-ADFA-7FDDEAF2AC03}" type="datetimeFigureOut">
              <a:rPr lang="en-US"/>
              <a:pPr>
                <a:defRPr/>
              </a:pPr>
              <a:t>7/14/2020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A06B7B04-270F-4927-AC84-54C1AA0599D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737502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D02E88CF-3AD9-47D8-819D-A24CBD8E33E4}" type="datetimeFigureOut">
              <a:rPr lang="en-US"/>
              <a:pPr>
                <a:defRPr/>
              </a:pPr>
              <a:t>7/14/2020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0ACC60C1-D690-43DC-8017-0F74CC14D23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093426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80DC5874-7EB1-418E-8900-1DF7C15A7345}" type="datetimeFigureOut">
              <a:rPr lang="en-US"/>
              <a:pPr>
                <a:defRPr/>
              </a:pPr>
              <a:t>7/14/2020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9C678B24-D32B-4190-9D15-D81F64E8A55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675597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AC3A9BA6-40B5-4777-9E7B-7A5CE537E466}" type="datetimeFigureOut">
              <a:rPr lang="en-US"/>
              <a:pPr>
                <a:defRPr/>
              </a:pPr>
              <a:t>7/14/2020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1FE8CEB5-B0DA-4622-AEAF-B98433A5B23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15115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D1EA366-CC80-4739-B7B1-FA56C5FC802B}" type="datetimeFigureOut">
              <a:rPr lang="en-US"/>
              <a:pPr>
                <a:defRPr/>
              </a:pPr>
              <a:t>7/14/2020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C05D90A-D216-4C75-8FD1-494662B9E12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C1D0504-38C7-4A4F-B63E-FBC512B37C5B}" type="datetimeFigureOut">
              <a:rPr lang="en-US"/>
              <a:pPr>
                <a:defRPr/>
              </a:pPr>
              <a:t>7/14/2020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A256390-6DEA-4DDF-88CF-4382D11C961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AD599161-6E6E-4CF6-9867-CA2F70662D87}" type="datetimeFigureOut">
              <a:rPr lang="en-US"/>
              <a:pPr>
                <a:defRPr/>
              </a:pPr>
              <a:t>7/14/2020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872FE8E-D948-45D2-84BB-A0263F2B73E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88657EC-EC4E-40F5-83F0-A3BF5ED6A273}" type="datetimeFigureOut">
              <a:rPr lang="en-US"/>
              <a:pPr>
                <a:defRPr/>
              </a:pPr>
              <a:t>7/14/2020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7823F6A-878C-4098-B4FA-7E4268D9A49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5415612-6CC6-4A8E-A837-D1BDFE4CF07A}" type="datetimeFigureOut">
              <a:rPr lang="en-US"/>
              <a:pPr>
                <a:defRPr/>
              </a:pPr>
              <a:t>7/14/2020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7EDC1D55-282B-4090-9B1C-9647480260C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image" Target="../media/image4.jpeg"/><Relationship Id="rId5" Type="http://schemas.openxmlformats.org/officeDocument/2006/relationships/slideLayout" Target="../slideLayouts/slideLayout41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goForPPwhite.jp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84150" y="5776913"/>
            <a:ext cx="1311275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6605588"/>
            <a:ext cx="9144000" cy="25241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49" r:id="rId12"/>
    <p:sldLayoutId id="2147483750" r:id="rId13"/>
    <p:sldLayoutId id="2147483751" r:id="rId14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LogoForPPGRAY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34938" y="5780088"/>
            <a:ext cx="1308100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6605588"/>
            <a:ext cx="9144000" cy="25241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20637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6735763"/>
            <a:ext cx="9144000" cy="122237"/>
          </a:xfrm>
          <a:prstGeom prst="rect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25604" name="Picture 8" descr="FinalNRG Logo.jp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659188" y="320675"/>
            <a:ext cx="1973262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 descr="NRG PPCoverNewOptionTop.jpg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850"/>
            <a:ext cx="914400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itle Placeholder 2"/>
          <p:cNvSpPr>
            <a:spLocks noGrp="1"/>
          </p:cNvSpPr>
          <p:nvPr>
            <p:ph type="title"/>
          </p:nvPr>
        </p:nvSpPr>
        <p:spPr bwMode="auto">
          <a:xfrm>
            <a:off x="457200" y="1981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Title</a:t>
            </a:r>
          </a:p>
        </p:txBody>
      </p:sp>
      <p:sp>
        <p:nvSpPr>
          <p:cNvPr id="2052" name="Text Placeholder 3"/>
          <p:cNvSpPr>
            <a:spLocks noGrp="1"/>
          </p:cNvSpPr>
          <p:nvPr>
            <p:ph type="body" idx="1"/>
          </p:nvPr>
        </p:nvSpPr>
        <p:spPr bwMode="auto">
          <a:xfrm>
            <a:off x="838200" y="3429000"/>
            <a:ext cx="7467600" cy="314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43223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kern="1200">
          <a:solidFill>
            <a:srgbClr val="98012E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98012E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98012E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98012E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98012E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rgbClr val="98012E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rgbClr val="98012E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rgbClr val="98012E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rgbClr val="98012E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iff"/><Relationship Id="rId3" Type="http://schemas.openxmlformats.org/officeDocument/2006/relationships/image" Target="../media/image10.tiff"/><Relationship Id="rId7" Type="http://schemas.openxmlformats.org/officeDocument/2006/relationships/image" Target="../media/image1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tiff"/><Relationship Id="rId11" Type="http://schemas.openxmlformats.org/officeDocument/2006/relationships/image" Target="../media/image5.png"/><Relationship Id="rId5" Type="http://schemas.openxmlformats.org/officeDocument/2006/relationships/image" Target="../media/image12.png"/><Relationship Id="rId10" Type="http://schemas.openxmlformats.org/officeDocument/2006/relationships/image" Target="../media/image17.tiff"/><Relationship Id="rId4" Type="http://schemas.openxmlformats.org/officeDocument/2006/relationships/image" Target="../media/image11.tiff"/><Relationship Id="rId9" Type="http://schemas.openxmlformats.org/officeDocument/2006/relationships/image" Target="../media/image1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ctrTitle"/>
          </p:nvPr>
        </p:nvSpPr>
        <p:spPr bwMode="auto">
          <a:xfrm>
            <a:off x="685800" y="781139"/>
            <a:ext cx="7772400" cy="219416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3200" b="1" dirty="0" smtClean="0"/>
              <a:t>EORTC 1634-BTG</a:t>
            </a:r>
            <a:br>
              <a:rPr lang="en-US" sz="3200" b="1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400" dirty="0" smtClean="0">
                <a:solidFill>
                  <a:srgbClr val="0070C0"/>
                </a:solidFill>
              </a:rPr>
              <a:t>Personalized </a:t>
            </a:r>
            <a:r>
              <a:rPr lang="en-US" sz="2400" dirty="0">
                <a:solidFill>
                  <a:srgbClr val="0070C0"/>
                </a:solidFill>
              </a:rPr>
              <a:t>Risk-Adapted Therapy in Post-Pubertal Patients with Newly Diagnosed Medulloblastoma </a:t>
            </a:r>
            <a:br>
              <a:rPr lang="en-US" sz="2400" dirty="0">
                <a:solidFill>
                  <a:srgbClr val="0070C0"/>
                </a:solidFill>
              </a:rPr>
            </a:br>
            <a:r>
              <a:rPr lang="en-US" sz="2400" dirty="0">
                <a:solidFill>
                  <a:srgbClr val="0070C0"/>
                </a:solidFill>
              </a:rPr>
              <a:t>(PersoMed-I)</a:t>
            </a:r>
            <a:endParaRPr lang="en-US" sz="2400" dirty="0" smtClean="0">
              <a:solidFill>
                <a:srgbClr val="0070C0"/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447800" y="3829050"/>
            <a:ext cx="6400800" cy="1536770"/>
          </a:xfrm>
        </p:spPr>
        <p:txBody>
          <a:bodyPr/>
          <a:lstStyle/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n-US" sz="2000" dirty="0" smtClean="0"/>
              <a:t>Study PI: Peter Hau, M.D.</a:t>
            </a:r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endParaRPr lang="en-US" sz="2000" dirty="0" smtClean="0"/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n-US" sz="2000" dirty="0" smtClean="0"/>
              <a:t>NRG PI(s):</a:t>
            </a:r>
          </a:p>
          <a:p>
            <a:pPr fontAlgn="auto">
              <a:spcAft>
                <a:spcPts val="0"/>
              </a:spcAft>
              <a:defRPr/>
            </a:pPr>
            <a:r>
              <a:rPr lang="it-IT" sz="2000" dirty="0" smtClean="0"/>
              <a:t>Vinay Puduvalli, M.D.</a:t>
            </a:r>
          </a:p>
          <a:p>
            <a:pPr fontAlgn="auto">
              <a:spcAft>
                <a:spcPts val="0"/>
              </a:spcAft>
              <a:defRPr/>
            </a:pPr>
            <a:r>
              <a:rPr lang="it-IT" sz="2000" dirty="0" smtClean="0"/>
              <a:t>Vinai </a:t>
            </a:r>
            <a:r>
              <a:rPr lang="it-IT" sz="2000" dirty="0"/>
              <a:t>Gondi, M.D. </a:t>
            </a:r>
            <a:endParaRPr lang="it-IT" sz="20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1145" y="5798658"/>
            <a:ext cx="1381125" cy="695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4"/>
          <p:cNvSpPr>
            <a:spLocks noChangeArrowheads="1"/>
          </p:cNvSpPr>
          <p:nvPr/>
        </p:nvSpPr>
        <p:spPr bwMode="auto">
          <a:xfrm>
            <a:off x="302159" y="222692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759359" y="1503541"/>
            <a:ext cx="990600" cy="68580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59359" y="1732141"/>
            <a:ext cx="990600" cy="228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600" spc="-50" dirty="0" smtClean="0"/>
              <a:t>Mayo MN</a:t>
            </a:r>
            <a:endParaRPr lang="en-US" sz="1600" spc="-50" dirty="0"/>
          </a:p>
        </p:txBody>
      </p:sp>
      <p:sp>
        <p:nvSpPr>
          <p:cNvPr id="15" name="Rectangle 14"/>
          <p:cNvSpPr/>
          <p:nvPr/>
        </p:nvSpPr>
        <p:spPr>
          <a:xfrm>
            <a:off x="1902359" y="1503541"/>
            <a:ext cx="990600" cy="68580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902359" y="1732141"/>
            <a:ext cx="990600" cy="228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600" spc="-50" dirty="0" smtClean="0"/>
              <a:t>MDACC</a:t>
            </a:r>
            <a:endParaRPr lang="en-US" sz="1600" spc="-50" dirty="0"/>
          </a:p>
        </p:txBody>
      </p:sp>
      <p:sp>
        <p:nvSpPr>
          <p:cNvPr id="17" name="Rectangle 16"/>
          <p:cNvSpPr/>
          <p:nvPr/>
        </p:nvSpPr>
        <p:spPr>
          <a:xfrm>
            <a:off x="3045359" y="1503541"/>
            <a:ext cx="990600" cy="68580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045359" y="1732141"/>
            <a:ext cx="990600" cy="228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600" spc="-50" dirty="0" smtClean="0"/>
              <a:t>MGH</a:t>
            </a:r>
            <a:endParaRPr lang="en-US" sz="1600" spc="-50" dirty="0"/>
          </a:p>
        </p:txBody>
      </p:sp>
      <p:sp>
        <p:nvSpPr>
          <p:cNvPr id="20" name="Rectangle 19"/>
          <p:cNvSpPr/>
          <p:nvPr/>
        </p:nvSpPr>
        <p:spPr>
          <a:xfrm>
            <a:off x="1368959" y="2265541"/>
            <a:ext cx="990600" cy="68580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368959" y="2494141"/>
            <a:ext cx="990600" cy="228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600" spc="-50" dirty="0" smtClean="0"/>
              <a:t>UPenn</a:t>
            </a:r>
            <a:endParaRPr lang="en-US" sz="1600" spc="-50" dirty="0"/>
          </a:p>
        </p:txBody>
      </p:sp>
      <p:sp>
        <p:nvSpPr>
          <p:cNvPr id="22" name="Rectangle 21"/>
          <p:cNvSpPr/>
          <p:nvPr/>
        </p:nvSpPr>
        <p:spPr>
          <a:xfrm>
            <a:off x="5331359" y="1503541"/>
            <a:ext cx="990600" cy="68580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331359" y="1732141"/>
            <a:ext cx="990600" cy="228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600" spc="-50" dirty="0" smtClean="0"/>
              <a:t>UFlorida</a:t>
            </a:r>
            <a:endParaRPr lang="en-US" sz="1600" spc="-50" dirty="0"/>
          </a:p>
        </p:txBody>
      </p:sp>
      <p:sp>
        <p:nvSpPr>
          <p:cNvPr id="26" name="Rectangle 25"/>
          <p:cNvSpPr/>
          <p:nvPr/>
        </p:nvSpPr>
        <p:spPr>
          <a:xfrm>
            <a:off x="6474359" y="1503541"/>
            <a:ext cx="990600" cy="68580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6474359" y="1732141"/>
            <a:ext cx="990600" cy="228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600" spc="-50" dirty="0" smtClean="0"/>
              <a:t>Mayo AZ</a:t>
            </a:r>
            <a:endParaRPr lang="en-US" sz="1600" spc="-50" dirty="0"/>
          </a:p>
        </p:txBody>
      </p:sp>
      <p:sp>
        <p:nvSpPr>
          <p:cNvPr id="28" name="Rectangle 27"/>
          <p:cNvSpPr/>
          <p:nvPr/>
        </p:nvSpPr>
        <p:spPr>
          <a:xfrm>
            <a:off x="4188359" y="1503541"/>
            <a:ext cx="990600" cy="68580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4188359" y="1732141"/>
            <a:ext cx="990600" cy="228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600" spc="-50" dirty="0" smtClean="0"/>
              <a:t>NWern</a:t>
            </a:r>
            <a:endParaRPr lang="en-US" sz="1600" spc="-50" dirty="0"/>
          </a:p>
        </p:txBody>
      </p:sp>
      <p:sp>
        <p:nvSpPr>
          <p:cNvPr id="30" name="Rectangle 29"/>
          <p:cNvSpPr/>
          <p:nvPr/>
        </p:nvSpPr>
        <p:spPr>
          <a:xfrm>
            <a:off x="2511959" y="2265541"/>
            <a:ext cx="990600" cy="68580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2511959" y="2494141"/>
            <a:ext cx="990600" cy="228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600" spc="-50" dirty="0" smtClean="0"/>
              <a:t>Miami</a:t>
            </a:r>
            <a:endParaRPr lang="en-US" sz="1600" spc="-50" dirty="0"/>
          </a:p>
        </p:txBody>
      </p:sp>
      <p:sp>
        <p:nvSpPr>
          <p:cNvPr id="32" name="Rectangle 31"/>
          <p:cNvSpPr/>
          <p:nvPr/>
        </p:nvSpPr>
        <p:spPr>
          <a:xfrm>
            <a:off x="7617359" y="1503541"/>
            <a:ext cx="990600" cy="68580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7617359" y="1732141"/>
            <a:ext cx="990600" cy="228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600" spc="-50" dirty="0" smtClean="0"/>
              <a:t>WashU</a:t>
            </a:r>
            <a:endParaRPr lang="en-US" sz="1600" spc="-50" dirty="0"/>
          </a:p>
        </p:txBody>
      </p:sp>
      <p:sp>
        <p:nvSpPr>
          <p:cNvPr id="34" name="Rectangle 33"/>
          <p:cNvSpPr/>
          <p:nvPr/>
        </p:nvSpPr>
        <p:spPr>
          <a:xfrm>
            <a:off x="3654959" y="2265541"/>
            <a:ext cx="990600" cy="68580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3654959" y="2494141"/>
            <a:ext cx="990600" cy="228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600" spc="-50" dirty="0" smtClean="0"/>
              <a:t>UWash</a:t>
            </a:r>
            <a:endParaRPr lang="en-US" sz="1600" spc="-50" dirty="0"/>
          </a:p>
        </p:txBody>
      </p:sp>
      <p:sp>
        <p:nvSpPr>
          <p:cNvPr id="36" name="Rectangle 35"/>
          <p:cNvSpPr/>
          <p:nvPr/>
        </p:nvSpPr>
        <p:spPr>
          <a:xfrm>
            <a:off x="4797959" y="2265541"/>
            <a:ext cx="990600" cy="68580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4797959" y="2494141"/>
            <a:ext cx="990600" cy="228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600" spc="-50" dirty="0" smtClean="0"/>
              <a:t>Case</a:t>
            </a:r>
            <a:endParaRPr lang="en-US" sz="1600" spc="-50" dirty="0"/>
          </a:p>
        </p:txBody>
      </p:sp>
      <p:sp>
        <p:nvSpPr>
          <p:cNvPr id="38" name="Rectangle 37"/>
          <p:cNvSpPr/>
          <p:nvPr/>
        </p:nvSpPr>
        <p:spPr>
          <a:xfrm>
            <a:off x="5940959" y="2265541"/>
            <a:ext cx="990600" cy="68580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5940959" y="2494141"/>
            <a:ext cx="990600" cy="228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600" spc="-50" dirty="0" smtClean="0"/>
              <a:t>MSKCC</a:t>
            </a:r>
            <a:endParaRPr lang="en-US" sz="1600" spc="-50" dirty="0"/>
          </a:p>
        </p:txBody>
      </p:sp>
      <p:sp>
        <p:nvSpPr>
          <p:cNvPr id="40" name="Rectangle 39"/>
          <p:cNvSpPr/>
          <p:nvPr/>
        </p:nvSpPr>
        <p:spPr>
          <a:xfrm>
            <a:off x="7083959" y="2265541"/>
            <a:ext cx="990600" cy="68580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7083959" y="2494141"/>
            <a:ext cx="990600" cy="228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600" spc="-50" dirty="0" smtClean="0"/>
              <a:t>Emory</a:t>
            </a:r>
            <a:endParaRPr lang="en-US" sz="1600" spc="-5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216559" y="3027541"/>
            <a:ext cx="0" cy="83820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8226959" y="3027541"/>
            <a:ext cx="0" cy="83820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1216559" y="3865741"/>
            <a:ext cx="3505200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4721759" y="3865741"/>
            <a:ext cx="3505200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4645559" y="3865741"/>
            <a:ext cx="0" cy="60960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3273959" y="4551541"/>
            <a:ext cx="2743200" cy="3048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600" spc="-50" dirty="0" smtClean="0"/>
              <a:t>NRG Oncology:</a:t>
            </a:r>
          </a:p>
        </p:txBody>
      </p:sp>
      <p:sp>
        <p:nvSpPr>
          <p:cNvPr id="51" name="Rectangle 50"/>
          <p:cNvSpPr/>
          <p:nvPr/>
        </p:nvSpPr>
        <p:spPr>
          <a:xfrm>
            <a:off x="2412504" y="3018497"/>
            <a:ext cx="990600" cy="68580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2412504" y="3247097"/>
            <a:ext cx="990600" cy="228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600" spc="-50" dirty="0" smtClean="0"/>
              <a:t>Rutgers</a:t>
            </a:r>
            <a:endParaRPr lang="en-US" sz="1600" spc="-50" dirty="0"/>
          </a:p>
        </p:txBody>
      </p:sp>
      <p:sp>
        <p:nvSpPr>
          <p:cNvPr id="53" name="Rectangle 52"/>
          <p:cNvSpPr/>
          <p:nvPr/>
        </p:nvSpPr>
        <p:spPr>
          <a:xfrm>
            <a:off x="3650226" y="3018497"/>
            <a:ext cx="990600" cy="68580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3650226" y="3132797"/>
            <a:ext cx="990600" cy="228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600" spc="-50" dirty="0" smtClean="0"/>
              <a:t>Willis Knighton</a:t>
            </a:r>
            <a:endParaRPr lang="en-US" sz="1600" spc="-50" dirty="0"/>
          </a:p>
        </p:txBody>
      </p:sp>
      <p:sp>
        <p:nvSpPr>
          <p:cNvPr id="55" name="Rectangle 54"/>
          <p:cNvSpPr/>
          <p:nvPr/>
        </p:nvSpPr>
        <p:spPr>
          <a:xfrm>
            <a:off x="4831326" y="3018497"/>
            <a:ext cx="990600" cy="68580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4831326" y="3247097"/>
            <a:ext cx="990600" cy="228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600" spc="-50" dirty="0" smtClean="0"/>
              <a:t>Beaumont</a:t>
            </a:r>
            <a:endParaRPr lang="en-US" sz="1600" spc="-50" dirty="0"/>
          </a:p>
        </p:txBody>
      </p:sp>
      <p:sp>
        <p:nvSpPr>
          <p:cNvPr id="57" name="Rectangle 56"/>
          <p:cNvSpPr/>
          <p:nvPr/>
        </p:nvSpPr>
        <p:spPr>
          <a:xfrm>
            <a:off x="6007415" y="3018497"/>
            <a:ext cx="990600" cy="68580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TextBox 57"/>
          <p:cNvSpPr txBox="1"/>
          <p:nvPr/>
        </p:nvSpPr>
        <p:spPr>
          <a:xfrm>
            <a:off x="6007415" y="3247097"/>
            <a:ext cx="990600" cy="228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600" spc="-50" dirty="0" smtClean="0"/>
              <a:t>UCincin</a:t>
            </a:r>
            <a:endParaRPr lang="en-US" sz="1600" spc="-50" dirty="0"/>
          </a:p>
        </p:txBody>
      </p:sp>
      <p:sp>
        <p:nvSpPr>
          <p:cNvPr id="62" name="TextBox 61"/>
          <p:cNvSpPr txBox="1"/>
          <p:nvPr/>
        </p:nvSpPr>
        <p:spPr>
          <a:xfrm>
            <a:off x="3121559" y="4868592"/>
            <a:ext cx="3962400" cy="75228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600" spc="-50" dirty="0" smtClean="0"/>
              <a:t>QA: 	1) Credentialed proton technology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600" spc="-50" dirty="0"/>
              <a:t>	</a:t>
            </a:r>
            <a:r>
              <a:rPr lang="en-US" sz="1600" spc="-50" dirty="0" smtClean="0"/>
              <a:t>2) Central QA of proton therapy plans</a:t>
            </a:r>
            <a:endParaRPr lang="en-US" sz="1600" spc="-50" dirty="0"/>
          </a:p>
        </p:txBody>
      </p:sp>
      <p:sp>
        <p:nvSpPr>
          <p:cNvPr id="49" name="Title 4">
            <a:extLst>
              <a:ext uri="{FF2B5EF4-FFF2-40B4-BE49-F238E27FC236}">
                <a16:creationId xmlns:a16="http://schemas.microsoft.com/office/drawing/2014/main" id="{1E4F71CC-8181-5C4A-91B7-BED7577FFC82}"/>
              </a:ext>
            </a:extLst>
          </p:cNvPr>
          <p:cNvSpPr txBox="1">
            <a:spLocks/>
          </p:cNvSpPr>
          <p:nvPr/>
        </p:nvSpPr>
        <p:spPr>
          <a:xfrm>
            <a:off x="302159" y="454801"/>
            <a:ext cx="8164916" cy="459600"/>
          </a:xfrm>
          <a:prstGeom prst="rect">
            <a:avLst/>
          </a:prstGeom>
        </p:spPr>
        <p:txBody>
          <a:bodyPr/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sz="2600" b="1" dirty="0" smtClean="0">
                <a:solidFill>
                  <a:srgbClr val="000099"/>
                </a:solidFill>
                <a:latin typeface="Calibri" panose="020F0502020204030204" pitchFamily="34" charset="0"/>
              </a:rPr>
              <a:t>Infrastructure for NRG Accrual from US Proton Centers </a:t>
            </a:r>
            <a:endParaRPr lang="en-US" sz="2600" b="1" dirty="0">
              <a:solidFill>
                <a:srgbClr val="000099"/>
              </a:solidFill>
              <a:latin typeface="Calibri" panose="020F0502020204030204" pitchFamily="34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1145" y="5790032"/>
            <a:ext cx="1381125" cy="695325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2332069" y="5915975"/>
            <a:ext cx="4185761" cy="4514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ctr">
              <a:lnSpc>
                <a:spcPct val="120000"/>
              </a:lnSpc>
              <a:defRPr/>
            </a:pPr>
            <a:r>
              <a:rPr lang="en-GB" sz="20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Protons vs. photons toxicity endpoint</a:t>
            </a:r>
          </a:p>
        </p:txBody>
      </p:sp>
    </p:spTree>
    <p:extLst>
      <p:ext uri="{BB962C8B-B14F-4D97-AF65-F5344CB8AC3E}">
        <p14:creationId xmlns:p14="http://schemas.microsoft.com/office/powerpoint/2010/main" val="383503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3978"/>
            <a:ext cx="8229600" cy="563562"/>
          </a:xfrm>
        </p:spPr>
        <p:txBody>
          <a:bodyPr/>
          <a:lstStyle/>
          <a:p>
            <a:r>
              <a:rPr lang="en-US" sz="2800" b="1" dirty="0" smtClean="0">
                <a:solidFill>
                  <a:srgbClr val="000099"/>
                </a:solidFill>
              </a:rPr>
              <a:t>Logistics to Consider</a:t>
            </a:r>
            <a:endParaRPr lang="en-US" sz="2800" b="1" dirty="0">
              <a:solidFill>
                <a:srgbClr val="0000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1975" y="1371316"/>
            <a:ext cx="8229600" cy="4084940"/>
          </a:xfrm>
        </p:spPr>
        <p:txBody>
          <a:bodyPr/>
          <a:lstStyle/>
          <a:p>
            <a:r>
              <a:rPr lang="en-US" sz="2100" dirty="0">
                <a:latin typeface="Calibri"/>
                <a:cs typeface="Calibri"/>
              </a:rPr>
              <a:t>NRG would be the US sponsor and would need to cross file the IND</a:t>
            </a:r>
          </a:p>
          <a:p>
            <a:r>
              <a:rPr lang="en-US" sz="2100" dirty="0" smtClean="0">
                <a:latin typeface="Calibri"/>
                <a:cs typeface="Calibri"/>
              </a:rPr>
              <a:t>NRG to create Group Specific Appendix </a:t>
            </a:r>
          </a:p>
          <a:p>
            <a:r>
              <a:rPr lang="en-US" sz="2100" dirty="0" smtClean="0">
                <a:latin typeface="Calibri"/>
                <a:cs typeface="Calibri"/>
              </a:rPr>
              <a:t>Drug Distribution</a:t>
            </a:r>
          </a:p>
          <a:p>
            <a:r>
              <a:rPr lang="en-US" sz="2100" dirty="0">
                <a:latin typeface="Calibri"/>
                <a:cs typeface="Calibri"/>
              </a:rPr>
              <a:t>Central Path &amp; molecular profiling are needed for </a:t>
            </a:r>
            <a:r>
              <a:rPr lang="en-US" sz="2100" dirty="0" smtClean="0">
                <a:latin typeface="Calibri"/>
                <a:cs typeface="Calibri"/>
              </a:rPr>
              <a:t>randomization </a:t>
            </a:r>
            <a:r>
              <a:rPr lang="en-US" sz="2000" dirty="0" smtClean="0">
                <a:latin typeface="Calibri"/>
                <a:cs typeface="Calibri"/>
              </a:rPr>
              <a:t>(Mardis et al -genomic facility at NWCH potential)</a:t>
            </a:r>
          </a:p>
          <a:p>
            <a:r>
              <a:rPr lang="en-US" sz="2100" dirty="0" smtClean="0">
                <a:latin typeface="Calibri"/>
                <a:cs typeface="Calibri"/>
              </a:rPr>
              <a:t>Data collection/Patient registration </a:t>
            </a:r>
          </a:p>
          <a:p>
            <a:r>
              <a:rPr lang="en-US" sz="2100" dirty="0" smtClean="0">
                <a:latin typeface="Calibri"/>
                <a:cs typeface="Calibri"/>
              </a:rPr>
              <a:t>Neurocognitive testing </a:t>
            </a:r>
          </a:p>
          <a:p>
            <a:r>
              <a:rPr lang="en-US" sz="2100" dirty="0" smtClean="0">
                <a:latin typeface="Calibri"/>
                <a:cs typeface="Calibri"/>
              </a:rPr>
              <a:t>Central Radiology review</a:t>
            </a:r>
          </a:p>
          <a:p>
            <a:r>
              <a:rPr lang="en-US" sz="2100" dirty="0" smtClean="0">
                <a:latin typeface="Calibri"/>
                <a:cs typeface="Calibri"/>
              </a:rPr>
              <a:t>Translational Research  </a:t>
            </a:r>
          </a:p>
          <a:p>
            <a:pPr marL="0" indent="0">
              <a:buNone/>
            </a:pPr>
            <a:r>
              <a:rPr lang="en-US" sz="2100" dirty="0" smtClean="0">
                <a:latin typeface="Calibri"/>
                <a:cs typeface="Calibri"/>
              </a:rPr>
              <a:t>		*</a:t>
            </a:r>
            <a:r>
              <a:rPr lang="en-US" sz="2000" i="1" dirty="0" smtClean="0">
                <a:latin typeface="Calibri"/>
                <a:cs typeface="Calibri"/>
              </a:rPr>
              <a:t>Pending NRG RSC and CTEP/BMSC approval.</a:t>
            </a:r>
            <a:endParaRPr lang="en-US" sz="2000" i="1" dirty="0">
              <a:latin typeface="Calibri"/>
              <a:cs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1145" y="5790032"/>
            <a:ext cx="1381125" cy="69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932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0">
            <a:extLst>
              <a:ext uri="{FF2B5EF4-FFF2-40B4-BE49-F238E27FC236}">
                <a16:creationId xmlns:a16="http://schemas.microsoft.com/office/drawing/2014/main" id="{0F053102-1B46-5B4E-9DC5-8AE91DE83E36}"/>
              </a:ext>
            </a:extLst>
          </p:cNvPr>
          <p:cNvSpPr txBox="1"/>
          <p:nvPr/>
        </p:nvSpPr>
        <p:spPr>
          <a:xfrm>
            <a:off x="290407" y="385137"/>
            <a:ext cx="79961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rgbClr val="0052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Points &amp; Summary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C365B2A5-7471-A948-A9E3-827BCBE84F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9922" y="1434831"/>
            <a:ext cx="4412069" cy="3543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79413" indent="-3794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214313" indent="-214313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de-DE" sz="1800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Sufficient</a:t>
            </a:r>
            <a:r>
              <a:rPr lang="de-DE" sz="18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recruitment</a:t>
            </a:r>
            <a:r>
              <a:rPr lang="de-DE" sz="18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ensured</a:t>
            </a:r>
            <a:endParaRPr lang="de-DE" sz="1800" dirty="0" smtClean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de-DE" sz="180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Financial </a:t>
            </a:r>
            <a:r>
              <a:rPr lang="de-DE" sz="1800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</a:t>
            </a:r>
            <a:r>
              <a:rPr lang="de-DE" sz="18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18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core</a:t>
            </a:r>
            <a:r>
              <a:rPr lang="de-DE" sz="18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trial</a:t>
            </a:r>
            <a:r>
              <a:rPr lang="de-DE" sz="18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de-DE" sz="18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secured</a:t>
            </a:r>
            <a:r>
              <a:rPr lang="de-DE" sz="18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(EORTC</a:t>
            </a:r>
            <a:r>
              <a:rPr lang="de-DE" sz="18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214313" indent="-214313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de-DE" sz="180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Drug </a:t>
            </a:r>
            <a:r>
              <a:rPr lang="de-DE" sz="1800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</a:t>
            </a:r>
            <a:r>
              <a:rPr lang="de-DE" sz="18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de-DE" sz="1800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Sonidegib</a:t>
            </a:r>
            <a:r>
              <a:rPr lang="de-DE" sz="18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de-DE" sz="1800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</a:t>
            </a:r>
            <a:r>
              <a:rPr lang="de-DE" sz="18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industry</a:t>
            </a:r>
            <a:r>
              <a:rPr lang="de-DE" sz="18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secured</a:t>
            </a:r>
            <a:endParaRPr lang="de-DE" sz="1800" dirty="0" smtClean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de-DE" sz="180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Translational projects fully financed in Europe and Australia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80A5516-6712-0C48-9D0F-0435CFF49A26}"/>
              </a:ext>
            </a:extLst>
          </p:cNvPr>
          <p:cNvSpPr txBox="1"/>
          <p:nvPr/>
        </p:nvSpPr>
        <p:spPr>
          <a:xfrm>
            <a:off x="198399" y="1434831"/>
            <a:ext cx="4461524" cy="4582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</a:t>
            </a:r>
            <a:r>
              <a:rPr lang="de-DE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randomized</a:t>
            </a:r>
            <a:r>
              <a:rPr lang="de-DE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trial</a:t>
            </a:r>
            <a:r>
              <a:rPr lang="de-DE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conducted</a:t>
            </a:r>
            <a:r>
              <a:rPr lang="de-DE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de-DE" dirty="0" err="1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adults</a:t>
            </a:r>
            <a:endParaRPr lang="de-DE" dirty="0" smtClean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de-DE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</a:t>
            </a:r>
            <a:r>
              <a:rPr lang="de-DE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randomized</a:t>
            </a:r>
            <a:r>
              <a:rPr lang="de-DE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trial</a:t>
            </a:r>
            <a:r>
              <a:rPr lang="de-DE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targeted</a:t>
            </a:r>
            <a:r>
              <a:rPr lang="de-DE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therapy</a:t>
            </a:r>
            <a:endParaRPr lang="de-DE" dirty="0" smtClean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de-DE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de-DE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Established</a:t>
            </a:r>
            <a:r>
              <a:rPr lang="de-DE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(= </a:t>
            </a:r>
            <a:r>
              <a:rPr lang="de-DE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functional</a:t>
            </a:r>
            <a:r>
              <a:rPr lang="de-DE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de-DE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treatment-modifying</a:t>
            </a:r>
            <a:r>
              <a:rPr lang="de-DE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tools</a:t>
            </a:r>
            <a:r>
              <a:rPr lang="de-DE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rolled</a:t>
            </a:r>
            <a:r>
              <a:rPr lang="de-DE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out in a </a:t>
            </a:r>
            <a:r>
              <a:rPr lang="de-DE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prospective</a:t>
            </a:r>
            <a:r>
              <a:rPr lang="de-DE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trial</a:t>
            </a:r>
            <a:r>
              <a:rPr lang="de-DE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de-DE" dirty="0" smtClean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de-DE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Early translation expected for patients’ benefit</a:t>
            </a:r>
          </a:p>
          <a:p>
            <a:pPr marL="214313" indent="-214313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de-DE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1145" y="5790032"/>
            <a:ext cx="1381125" cy="6953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13984" y="5806449"/>
            <a:ext cx="5116029" cy="4642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20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Backbone for future trials of medulloblastoma</a:t>
            </a:r>
          </a:p>
        </p:txBody>
      </p:sp>
    </p:spTree>
    <p:extLst>
      <p:ext uri="{BB962C8B-B14F-4D97-AF65-F5344CB8AC3E}">
        <p14:creationId xmlns:p14="http://schemas.microsoft.com/office/powerpoint/2010/main" val="294064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 bwMode="auto">
          <a:xfrm>
            <a:off x="457200" y="423596"/>
            <a:ext cx="8229600" cy="82091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3200" b="1" dirty="0" smtClean="0">
                <a:solidFill>
                  <a:srgbClr val="0070C0"/>
                </a:solidFill>
              </a:rPr>
              <a:t>Background</a:t>
            </a:r>
            <a:br>
              <a:rPr lang="en-US" sz="3200" b="1" dirty="0" smtClean="0">
                <a:solidFill>
                  <a:srgbClr val="0070C0"/>
                </a:solidFill>
              </a:rPr>
            </a:br>
            <a:endParaRPr lang="en-US" sz="2000" b="1" dirty="0" smtClean="0">
              <a:solidFill>
                <a:srgbClr val="0070C0"/>
              </a:solidFill>
            </a:endParaRPr>
          </a:p>
        </p:txBody>
      </p:sp>
      <p:sp>
        <p:nvSpPr>
          <p:cNvPr id="40962" name="Content Placeholder 2"/>
          <p:cNvSpPr>
            <a:spLocks noGrp="1"/>
          </p:cNvSpPr>
          <p:nvPr>
            <p:ph idx="1"/>
          </p:nvPr>
        </p:nvSpPr>
        <p:spPr bwMode="auto">
          <a:xfrm>
            <a:off x="327803" y="1349736"/>
            <a:ext cx="8229600" cy="4360951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en-US" sz="1800" dirty="0"/>
              <a:t>Medulloblastoma </a:t>
            </a:r>
            <a:r>
              <a:rPr lang="en-US" sz="1800" dirty="0" smtClean="0"/>
              <a:t>constitutes ~8</a:t>
            </a:r>
            <a:r>
              <a:rPr lang="en-US" sz="1800" dirty="0"/>
              <a:t>% of all intracranial </a:t>
            </a:r>
            <a:r>
              <a:rPr lang="en-US" sz="1800" dirty="0" smtClean="0"/>
              <a:t>tumors.  Adults in general fare worse than children.</a:t>
            </a:r>
          </a:p>
          <a:p>
            <a:pPr lvl="1" algn="just"/>
            <a:r>
              <a:rPr lang="en-US" sz="1400" dirty="0" smtClean="0"/>
              <a:t>Standard treatment involves maximal safe surgical resection followed by craniospinal radiotherapy with concurrent and adjuvant chemotherapy. </a:t>
            </a:r>
          </a:p>
          <a:p>
            <a:pPr algn="just"/>
            <a:endParaRPr lang="en-US" sz="900" dirty="0" smtClean="0"/>
          </a:p>
          <a:p>
            <a:pPr algn="just"/>
            <a:r>
              <a:rPr lang="en-US" sz="1800" dirty="0"/>
              <a:t>Experience in treating medulloblastomas has predominantly evolved from pediatric studies and have often been applied to adult </a:t>
            </a:r>
            <a:r>
              <a:rPr lang="en-US" sz="1800" dirty="0" smtClean="0"/>
              <a:t>patients. </a:t>
            </a:r>
          </a:p>
          <a:p>
            <a:pPr lvl="1" algn="just"/>
            <a:r>
              <a:rPr lang="en-US" sz="1400" dirty="0" smtClean="0"/>
              <a:t>This </a:t>
            </a:r>
            <a:r>
              <a:rPr lang="en-US" sz="1400" dirty="0"/>
              <a:t>has been largely due to the lack of reliable data given that these tumors are uncommon in </a:t>
            </a:r>
            <a:r>
              <a:rPr lang="en-US" sz="1400" dirty="0" smtClean="0"/>
              <a:t>adults</a:t>
            </a:r>
          </a:p>
          <a:p>
            <a:r>
              <a:rPr lang="en-US" sz="1800" dirty="0"/>
              <a:t>Recent studies have shown distinct molecular subtypes </a:t>
            </a:r>
            <a:r>
              <a:rPr lang="en-US" sz="1800" dirty="0" smtClean="0"/>
              <a:t>distributed </a:t>
            </a:r>
            <a:r>
              <a:rPr lang="en-US" sz="1800" dirty="0"/>
              <a:t>among the various age </a:t>
            </a:r>
            <a:r>
              <a:rPr lang="en-US" sz="1800" dirty="0" smtClean="0"/>
              <a:t>groups, associated </a:t>
            </a:r>
            <a:r>
              <a:rPr lang="en-US" sz="1800" dirty="0"/>
              <a:t>with differing </a:t>
            </a:r>
            <a:r>
              <a:rPr lang="en-US" sz="1800" dirty="0" smtClean="0"/>
              <a:t>prognoses, and mandating reassessment </a:t>
            </a:r>
            <a:r>
              <a:rPr lang="en-US" sz="1800" dirty="0"/>
              <a:t>of </a:t>
            </a:r>
            <a:r>
              <a:rPr lang="en-US" sz="1800" dirty="0" smtClean="0"/>
              <a:t>tx paradigms </a:t>
            </a:r>
            <a:r>
              <a:rPr lang="en-US" sz="1800" dirty="0"/>
              <a:t>in </a:t>
            </a:r>
            <a:r>
              <a:rPr lang="en-US" sz="1800" dirty="0" smtClean="0"/>
              <a:t>age </a:t>
            </a:r>
            <a:r>
              <a:rPr lang="en-US" sz="1800" dirty="0"/>
              <a:t>groups and </a:t>
            </a:r>
            <a:r>
              <a:rPr lang="en-US" sz="1800" dirty="0" smtClean="0"/>
              <a:t>in molecular </a:t>
            </a:r>
            <a:r>
              <a:rPr lang="en-US" sz="1800" dirty="0"/>
              <a:t>subtypes.</a:t>
            </a:r>
          </a:p>
          <a:p>
            <a:endParaRPr lang="en-US" sz="900" dirty="0"/>
          </a:p>
          <a:p>
            <a:r>
              <a:rPr lang="en-US" sz="1800" dirty="0"/>
              <a:t>This international multicenter trial focuses on treatment of post-pubertal adolescents and adults not only by personalizing their treatment by targeting molecular subtypes of the tumor but also by adaptively and comprehensively assessing their risks.  </a:t>
            </a:r>
            <a:endParaRPr lang="en-US" sz="2000" dirty="0"/>
          </a:p>
          <a:p>
            <a:pPr algn="just"/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1145" y="5815910"/>
            <a:ext cx="1381125" cy="695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B697F81F-6992-EE4F-BF05-B7B9AADD1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7186"/>
            <a:ext cx="8229600" cy="579377"/>
          </a:xfrm>
        </p:spPr>
        <p:txBody>
          <a:bodyPr>
            <a:normAutofit/>
          </a:bodyPr>
          <a:lstStyle/>
          <a:p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Molecular Subgroups</a:t>
            </a:r>
          </a:p>
        </p:txBody>
      </p:sp>
      <p:grpSp>
        <p:nvGrpSpPr>
          <p:cNvPr id="20483" name="Group 3">
            <a:extLst>
              <a:ext uri="{FF2B5EF4-FFF2-40B4-BE49-F238E27FC236}">
                <a16:creationId xmlns:a16="http://schemas.microsoft.com/office/drawing/2014/main" id="{A0C980E4-FE20-CB48-969C-AF9B9A73DDA5}"/>
              </a:ext>
            </a:extLst>
          </p:cNvPr>
          <p:cNvGrpSpPr>
            <a:grpSpLocks/>
          </p:cNvGrpSpPr>
          <p:nvPr/>
        </p:nvGrpSpPr>
        <p:grpSpPr bwMode="auto">
          <a:xfrm>
            <a:off x="585788" y="1104050"/>
            <a:ext cx="7972425" cy="4691062"/>
            <a:chOff x="586049" y="1365338"/>
            <a:chExt cx="7971901" cy="4690506"/>
          </a:xfrm>
        </p:grpSpPr>
        <p:pic>
          <p:nvPicPr>
            <p:cNvPr id="20488" name="Picture 4">
              <a:extLst>
                <a:ext uri="{FF2B5EF4-FFF2-40B4-BE49-F238E27FC236}">
                  <a16:creationId xmlns:a16="http://schemas.microsoft.com/office/drawing/2014/main" id="{D26AC279-1444-3C45-8712-6955BC8D4B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141" r="10875"/>
            <a:stretch>
              <a:fillRect/>
            </a:stretch>
          </p:blipFill>
          <p:spPr bwMode="auto">
            <a:xfrm>
              <a:off x="586049" y="1365338"/>
              <a:ext cx="7971901" cy="46905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96A2068-32C3-E249-9AD8-CDBA71F32BCB}"/>
                </a:ext>
              </a:extLst>
            </p:cNvPr>
            <p:cNvSpPr txBox="1"/>
            <p:nvPr/>
          </p:nvSpPr>
          <p:spPr>
            <a:xfrm>
              <a:off x="3050530" y="5779508"/>
              <a:ext cx="5507420" cy="2462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45718" tIns="45718" rIns="45718" bIns="45718" spcCol="38100">
              <a:spAutoFit/>
            </a:bodyPr>
            <a:lstStyle/>
            <a:p>
              <a:pPr algn="r">
                <a:defRPr/>
              </a:pPr>
              <a:r>
                <a:rPr lang="en-US" sz="1000" dirty="0">
                  <a:solidFill>
                    <a:srgbClr val="FF0000"/>
                  </a:solidFill>
                  <a:latin typeface="+mn-lt"/>
                </a:rPr>
                <a:t>Cavalli FMG, et al. </a:t>
              </a:r>
              <a:r>
                <a:rPr lang="en-US" sz="1000" i="1" dirty="0">
                  <a:solidFill>
                    <a:srgbClr val="FF0000"/>
                  </a:solidFill>
                  <a:latin typeface="+mn-lt"/>
                </a:rPr>
                <a:t>Cancer Cell </a:t>
              </a:r>
              <a:r>
                <a:rPr lang="en-US" sz="1000" dirty="0">
                  <a:solidFill>
                    <a:srgbClr val="FF0000"/>
                  </a:solidFill>
                  <a:latin typeface="+mn-lt"/>
                </a:rPr>
                <a:t>2017.</a:t>
              </a:r>
              <a:endParaRPr lang="en-US" sz="1000" dirty="0">
                <a:solidFill>
                  <a:srgbClr val="FF0000"/>
                </a:solidFill>
                <a:latin typeface="+mn-lt"/>
                <a:sym typeface="Helvetica"/>
              </a:endParaRPr>
            </a:p>
          </p:txBody>
        </p:sp>
      </p:grp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20CEB81-ED0E-8344-A78C-810A1D70B81A}"/>
              </a:ext>
            </a:extLst>
          </p:cNvPr>
          <p:cNvSpPr/>
          <p:nvPr/>
        </p:nvSpPr>
        <p:spPr>
          <a:xfrm>
            <a:off x="1677988" y="4031400"/>
            <a:ext cx="1065212" cy="33020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1BB7BA2-011D-4B4D-9FD4-6C245EF02EB5}"/>
              </a:ext>
            </a:extLst>
          </p:cNvPr>
          <p:cNvSpPr/>
          <p:nvPr/>
        </p:nvSpPr>
        <p:spPr>
          <a:xfrm>
            <a:off x="5146675" y="4031400"/>
            <a:ext cx="1649413" cy="33020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F0607AF-D72E-884F-91ED-2BBB6674E110}"/>
              </a:ext>
            </a:extLst>
          </p:cNvPr>
          <p:cNvSpPr/>
          <p:nvPr/>
        </p:nvSpPr>
        <p:spPr>
          <a:xfrm>
            <a:off x="2827338" y="4031400"/>
            <a:ext cx="2254250" cy="33020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5916043-2347-F944-B03C-FF43AD7274D1}"/>
              </a:ext>
            </a:extLst>
          </p:cNvPr>
          <p:cNvSpPr/>
          <p:nvPr/>
        </p:nvSpPr>
        <p:spPr>
          <a:xfrm>
            <a:off x="6872288" y="4031400"/>
            <a:ext cx="1685925" cy="33020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1145" y="5790032"/>
            <a:ext cx="1381125" cy="69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4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9BDF208D-39D4-4A49-9B3C-09AEB5A0EC7E}"/>
              </a:ext>
            </a:extLst>
          </p:cNvPr>
          <p:cNvSpPr/>
          <p:nvPr/>
        </p:nvSpPr>
        <p:spPr>
          <a:xfrm>
            <a:off x="3570385" y="1175304"/>
            <a:ext cx="2665304" cy="308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latin typeface="+mj-lt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42D1C81A-30A1-734D-A627-6562C27145DA}"/>
              </a:ext>
            </a:extLst>
          </p:cNvPr>
          <p:cNvSpPr/>
          <p:nvPr/>
        </p:nvSpPr>
        <p:spPr>
          <a:xfrm>
            <a:off x="1141781" y="1122668"/>
            <a:ext cx="6857999" cy="6961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latin typeface="+mj-lt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A491479C-846F-9246-BAD1-7622B7150092}"/>
              </a:ext>
            </a:extLst>
          </p:cNvPr>
          <p:cNvSpPr/>
          <p:nvPr/>
        </p:nvSpPr>
        <p:spPr>
          <a:xfrm>
            <a:off x="407193" y="4040135"/>
            <a:ext cx="873680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Inhibition of the SHH-signaling pathway is feasible</a:t>
            </a:r>
          </a:p>
          <a:p>
            <a:pPr marL="214313" indent="-214313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Adolescent &amp; adult SHH-group medulloblastomas are the best targetable population for SHH inhibitors </a:t>
            </a:r>
          </a:p>
          <a:p>
            <a:pPr marL="557213" lvl="1" indent="-214313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SHH-subgroup is highly overrepresented in adults {Kool, 2012}</a:t>
            </a:r>
          </a:p>
          <a:p>
            <a:pPr marL="557213" lvl="1" indent="-214313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Adolescent &amp; adults have SHH mutations at the level of SMO (to which most inhibitors target) or upstream {Kool, 2014}</a:t>
            </a:r>
          </a:p>
          <a:p>
            <a:pPr marL="214313" indent="-214313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Animal models with SMO-inhibitors show impressive effects {Samkari, 2015}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9052E0C-CDBE-3946-9683-46718E878E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836" y="996138"/>
            <a:ext cx="6560750" cy="2668924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25371B8B-3521-CF45-9D8A-7440ABDD091E}"/>
              </a:ext>
            </a:extLst>
          </p:cNvPr>
          <p:cNvSpPr txBox="1"/>
          <p:nvPr/>
        </p:nvSpPr>
        <p:spPr>
          <a:xfrm>
            <a:off x="6980926" y="2089136"/>
            <a:ext cx="16342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SHH-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subgroup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medulloblastoma</a:t>
            </a:r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9D601C0-4AF1-EF4D-8363-307B3C0D84CE}"/>
              </a:ext>
            </a:extLst>
          </p:cNvPr>
          <p:cNvSpPr txBox="1"/>
          <p:nvPr/>
        </p:nvSpPr>
        <p:spPr>
          <a:xfrm>
            <a:off x="5945184" y="3773416"/>
            <a:ext cx="29416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Nothcott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et al., </a:t>
            </a:r>
            <a:r>
              <a:rPr lang="de-DE" sz="1200" i="1" dirty="0">
                <a:latin typeface="Calibri" panose="020F0502020204030204" pitchFamily="34" charset="0"/>
                <a:cs typeface="Calibri" panose="020F0502020204030204" pitchFamily="34" charset="0"/>
              </a:rPr>
              <a:t>Nature Review </a:t>
            </a:r>
            <a:r>
              <a:rPr lang="de-DE" sz="1200" i="1" dirty="0" err="1">
                <a:latin typeface="Calibri" panose="020F0502020204030204" pitchFamily="34" charset="0"/>
                <a:cs typeface="Calibri" panose="020F0502020204030204" pitchFamily="34" charset="0"/>
              </a:rPr>
              <a:t>Primers</a:t>
            </a:r>
            <a:r>
              <a:rPr lang="de-DE" sz="12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2019</a:t>
            </a: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1CD0041B-AB8A-5B40-B3BF-6D9B610152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193" y="311306"/>
            <a:ext cx="803342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altLang="de-DE" sz="2800" b="1" dirty="0">
                <a:solidFill>
                  <a:srgbClr val="0052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Targeted Therapy in the Experimental </a:t>
            </a:r>
            <a:r>
              <a:rPr lang="de-DE" altLang="de-DE" sz="2800" b="1" dirty="0" smtClean="0">
                <a:solidFill>
                  <a:srgbClr val="0052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Arm- SHH</a:t>
            </a:r>
            <a:endParaRPr lang="de-DE" altLang="de-DE" sz="2800" b="1" dirty="0">
              <a:solidFill>
                <a:srgbClr val="0052A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1145" y="5790032"/>
            <a:ext cx="1381125" cy="69532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141781" y="1470763"/>
            <a:ext cx="1219582" cy="538907"/>
          </a:xfrm>
          <a:prstGeom prst="roundRect">
            <a:avLst/>
          </a:prstGeom>
          <a:solidFill>
            <a:schemeClr val="accent1">
              <a:alpha val="11000"/>
            </a:schemeClr>
          </a:solidFill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61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206845" y="644888"/>
            <a:ext cx="878497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sz="2000" b="1" dirty="0" smtClean="0">
                <a:solidFill>
                  <a:srgbClr val="0052A4"/>
                </a:solidFill>
                <a:latin typeface="Calibri" panose="020F0502020204030204" pitchFamily="34" charset="0"/>
                <a:ea typeface="Arial" pitchFamily="-106" charset="0"/>
                <a:cs typeface="Calibri" panose="020F0502020204030204" pitchFamily="34" charset="0"/>
              </a:rPr>
              <a:t>Based on NOA-07 and HIT 2000: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43099" y="1417574"/>
            <a:ext cx="6430126" cy="2388770"/>
            <a:chOff x="1456575" y="1939474"/>
            <a:chExt cx="6430126" cy="2388770"/>
          </a:xfrm>
        </p:grpSpPr>
        <p:grpSp>
          <p:nvGrpSpPr>
            <p:cNvPr id="9217" name="Group 20"/>
            <p:cNvGrpSpPr>
              <a:grpSpLocks/>
            </p:cNvGrpSpPr>
            <p:nvPr/>
          </p:nvGrpSpPr>
          <p:grpSpPr bwMode="auto">
            <a:xfrm>
              <a:off x="1456575" y="2028596"/>
              <a:ext cx="6430126" cy="2299648"/>
              <a:chOff x="418099" y="1905000"/>
              <a:chExt cx="8573501" cy="3066199"/>
            </a:xfrm>
          </p:grpSpPr>
          <p:sp>
            <p:nvSpPr>
              <p:cNvPr id="20482" name="AutoShape 13"/>
              <p:cNvSpPr>
                <a:spLocks noChangeArrowheads="1"/>
              </p:cNvSpPr>
              <p:nvPr/>
            </p:nvSpPr>
            <p:spPr bwMode="auto">
              <a:xfrm>
                <a:off x="838200" y="3200400"/>
                <a:ext cx="747713" cy="485775"/>
              </a:xfrm>
              <a:prstGeom prst="rightArrow">
                <a:avLst>
                  <a:gd name="adj1" fmla="val 50000"/>
                  <a:gd name="adj2" fmla="val 44609"/>
                </a:avLst>
              </a:prstGeom>
              <a:solidFill>
                <a:schemeClr val="bg1">
                  <a:lumMod val="85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de-DE" sz="900">
                  <a:latin typeface="+mj-lt"/>
                  <a:ea typeface="Arial" pitchFamily="-106" charset="0"/>
                  <a:cs typeface="Arial" pitchFamily="-106" charset="0"/>
                </a:endParaRPr>
              </a:p>
            </p:txBody>
          </p:sp>
          <p:sp>
            <p:nvSpPr>
              <p:cNvPr id="20484" name="Text Box 15"/>
              <p:cNvSpPr txBox="1">
                <a:spLocks noChangeArrowheads="1"/>
              </p:cNvSpPr>
              <p:nvPr/>
            </p:nvSpPr>
            <p:spPr bwMode="auto">
              <a:xfrm>
                <a:off x="1676400" y="3886201"/>
                <a:ext cx="1905000" cy="892552"/>
              </a:xfrm>
              <a:prstGeom prst="rect">
                <a:avLst/>
              </a:prstGeom>
              <a:noFill/>
              <a:ln w="15875">
                <a:solidFill>
                  <a:schemeClr val="tx1">
                    <a:lumMod val="85000"/>
                    <a:lumOff val="15000"/>
                  </a:schemeClr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de-DE" sz="1050" b="1" dirty="0">
                    <a:latin typeface="Calibri" charset="0"/>
                    <a:cs typeface="Arial" charset="0"/>
                  </a:rPr>
                  <a:t>Concom. ChemoTh</a:t>
                </a:r>
              </a:p>
              <a:p>
                <a:pPr eaLnBrk="1" hangingPunct="1">
                  <a:defRPr/>
                </a:pPr>
                <a:endParaRPr lang="de-DE" sz="900" b="1" dirty="0">
                  <a:latin typeface="Calibri" charset="0"/>
                  <a:cs typeface="Arial" charset="0"/>
                </a:endParaRPr>
              </a:p>
              <a:p>
                <a:pPr eaLnBrk="1" hangingPunct="1">
                  <a:defRPr/>
                </a:pPr>
                <a:r>
                  <a:rPr lang="en-GB" sz="900" dirty="0">
                    <a:latin typeface="Calibri" charset="0"/>
                    <a:cs typeface="Times New Roman" charset="0"/>
                  </a:rPr>
                  <a:t>Vincristine</a:t>
                </a:r>
                <a:r>
                  <a:rPr lang="de-DE" sz="900" dirty="0">
                    <a:latin typeface="Calibri" charset="0"/>
                    <a:cs typeface="Times New Roman" charset="0"/>
                  </a:rPr>
                  <a:t>                  </a:t>
                </a:r>
              </a:p>
              <a:p>
                <a:pPr eaLnBrk="1" hangingPunct="1">
                  <a:defRPr/>
                </a:pPr>
                <a:r>
                  <a:rPr lang="en-GB" sz="900" dirty="0" smtClean="0">
                    <a:latin typeface="Calibri" charset="0"/>
                    <a:cs typeface="Times New Roman" charset="0"/>
                  </a:rPr>
                  <a:t>1.5 </a:t>
                </a:r>
                <a:r>
                  <a:rPr lang="de-DE" sz="900" dirty="0">
                    <a:latin typeface="Calibri" charset="0"/>
                    <a:cs typeface="Times New Roman" charset="0"/>
                  </a:rPr>
                  <a:t>m</a:t>
                </a:r>
                <a:r>
                  <a:rPr lang="en-GB" sz="900" dirty="0">
                    <a:latin typeface="Calibri" charset="0"/>
                    <a:cs typeface="Times New Roman" charset="0"/>
                  </a:rPr>
                  <a:t>g/m</a:t>
                </a:r>
                <a:r>
                  <a:rPr lang="en-GB" sz="900" baseline="30000" dirty="0">
                    <a:latin typeface="Calibri" charset="0"/>
                    <a:cs typeface="Times New Roman" charset="0"/>
                  </a:rPr>
                  <a:t>2</a:t>
                </a:r>
                <a:r>
                  <a:rPr lang="en-GB" sz="900" dirty="0">
                    <a:latin typeface="Calibri" charset="0"/>
                    <a:cs typeface="Times New Roman" charset="0"/>
                  </a:rPr>
                  <a:t> / week</a:t>
                </a:r>
                <a:endParaRPr lang="de-DE" sz="900" dirty="0">
                  <a:latin typeface="Calibri" charset="0"/>
                  <a:cs typeface="Arial" charset="0"/>
                </a:endParaRPr>
              </a:p>
            </p:txBody>
          </p:sp>
          <p:sp>
            <p:nvSpPr>
              <p:cNvPr id="20486" name="AutoShape 18"/>
              <p:cNvSpPr>
                <a:spLocks noChangeArrowheads="1"/>
              </p:cNvSpPr>
              <p:nvPr/>
            </p:nvSpPr>
            <p:spPr bwMode="auto">
              <a:xfrm>
                <a:off x="5957888" y="4162426"/>
                <a:ext cx="671512" cy="485775"/>
              </a:xfrm>
              <a:prstGeom prst="rightArrow">
                <a:avLst>
                  <a:gd name="adj1" fmla="val 50000"/>
                  <a:gd name="adj2" fmla="val 38480"/>
                </a:avLst>
              </a:prstGeom>
              <a:solidFill>
                <a:schemeClr val="bg1">
                  <a:lumMod val="85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de-DE" sz="900">
                  <a:latin typeface="+mj-lt"/>
                  <a:ea typeface="Arial" pitchFamily="-106" charset="0"/>
                  <a:cs typeface="Arial" pitchFamily="-106" charset="0"/>
                </a:endParaRPr>
              </a:p>
            </p:txBody>
          </p:sp>
          <p:sp>
            <p:nvSpPr>
              <p:cNvPr id="19468" name="Text Box 19"/>
              <p:cNvSpPr txBox="1">
                <a:spLocks noChangeArrowheads="1"/>
              </p:cNvSpPr>
              <p:nvPr/>
            </p:nvSpPr>
            <p:spPr bwMode="auto">
              <a:xfrm>
                <a:off x="838200" y="3305175"/>
                <a:ext cx="762000" cy="307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de-DE" sz="900">
                    <a:latin typeface="+mj-lt"/>
                    <a:ea typeface="Arial" pitchFamily="-106" charset="0"/>
                    <a:cs typeface="Arial" pitchFamily="-106" charset="0"/>
                  </a:rPr>
                  <a:t>2-4 wks.</a:t>
                </a:r>
              </a:p>
            </p:txBody>
          </p:sp>
          <p:sp>
            <p:nvSpPr>
              <p:cNvPr id="20490" name="Text Box 23"/>
              <p:cNvSpPr txBox="1">
                <a:spLocks noChangeArrowheads="1"/>
              </p:cNvSpPr>
              <p:nvPr/>
            </p:nvSpPr>
            <p:spPr bwMode="auto">
              <a:xfrm>
                <a:off x="1676400" y="2362200"/>
                <a:ext cx="1905000" cy="1446550"/>
              </a:xfrm>
              <a:prstGeom prst="rect">
                <a:avLst/>
              </a:prstGeom>
              <a:noFill/>
              <a:ln w="15875">
                <a:solidFill>
                  <a:schemeClr val="tx1">
                    <a:lumMod val="85000"/>
                    <a:lumOff val="15000"/>
                  </a:schemeClr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de-DE" sz="1050" b="1" dirty="0" err="1">
                    <a:latin typeface="+mj-lt"/>
                    <a:ea typeface="Arial" pitchFamily="-106" charset="0"/>
                    <a:cs typeface="Arial" pitchFamily="-106" charset="0"/>
                  </a:rPr>
                  <a:t>Radiotherapy</a:t>
                </a:r>
                <a:endParaRPr lang="de-DE" sz="1050" b="1" dirty="0">
                  <a:latin typeface="+mj-lt"/>
                  <a:ea typeface="Arial" pitchFamily="-106" charset="0"/>
                  <a:cs typeface="Arial" pitchFamily="-106" charset="0"/>
                </a:endParaRPr>
              </a:p>
              <a:p>
                <a:pPr>
                  <a:defRPr/>
                </a:pPr>
                <a:endParaRPr lang="de-DE" sz="900" b="1" dirty="0">
                  <a:latin typeface="+mj-lt"/>
                  <a:ea typeface="Arial" pitchFamily="-106" charset="0"/>
                  <a:cs typeface="Arial" pitchFamily="-106" charset="0"/>
                </a:endParaRPr>
              </a:p>
              <a:p>
                <a:pPr>
                  <a:defRPr/>
                </a:pPr>
                <a:r>
                  <a:rPr lang="en-GB" sz="900" dirty="0">
                    <a:latin typeface="+mj-lt"/>
                    <a:ea typeface="Times New Roman" pitchFamily="-106" charset="0"/>
                    <a:cs typeface="Times New Roman" pitchFamily="-106" charset="0"/>
                  </a:rPr>
                  <a:t>craniospinal axis </a:t>
                </a:r>
                <a:r>
                  <a:rPr lang="de-DE" sz="900" dirty="0">
                    <a:latin typeface="+mj-lt"/>
                    <a:ea typeface="Times New Roman" pitchFamily="-106" charset="0"/>
                    <a:cs typeface="Times New Roman" pitchFamily="-106" charset="0"/>
                  </a:rPr>
                  <a:t>    </a:t>
                </a:r>
              </a:p>
              <a:p>
                <a:pPr>
                  <a:defRPr/>
                </a:pPr>
                <a:r>
                  <a:rPr lang="en-GB" sz="900" dirty="0" smtClean="0">
                    <a:latin typeface="+mj-lt"/>
                    <a:ea typeface="Times New Roman" pitchFamily="-106" charset="0"/>
                    <a:cs typeface="Times New Roman" pitchFamily="-106" charset="0"/>
                  </a:rPr>
                  <a:t>35.2 </a:t>
                </a:r>
                <a:r>
                  <a:rPr lang="en-GB" sz="900" dirty="0">
                    <a:latin typeface="+mj-lt"/>
                    <a:ea typeface="Times New Roman" pitchFamily="-106" charset="0"/>
                    <a:cs typeface="Times New Roman" pitchFamily="-106" charset="0"/>
                  </a:rPr>
                  <a:t>Gy (</a:t>
                </a:r>
                <a:r>
                  <a:rPr lang="de-DE" sz="900" dirty="0">
                    <a:latin typeface="+mj-lt"/>
                    <a:ea typeface="Times New Roman" pitchFamily="-106" charset="0"/>
                    <a:cs typeface="Times New Roman" pitchFamily="-106" charset="0"/>
                  </a:rPr>
                  <a:t>22 x </a:t>
                </a:r>
                <a:r>
                  <a:rPr lang="en-GB" sz="900" dirty="0">
                    <a:latin typeface="+mj-lt"/>
                    <a:ea typeface="Times New Roman" pitchFamily="-106" charset="0"/>
                    <a:cs typeface="Times New Roman" pitchFamily="-106" charset="0"/>
                  </a:rPr>
                  <a:t>1.6 Gy</a:t>
                </a:r>
                <a:r>
                  <a:rPr lang="de-DE" sz="900" dirty="0">
                    <a:latin typeface="+mj-lt"/>
                    <a:ea typeface="Times New Roman" pitchFamily="-106" charset="0"/>
                    <a:cs typeface="Times New Roman" pitchFamily="-106" charset="0"/>
                  </a:rPr>
                  <a:t>)</a:t>
                </a:r>
              </a:p>
              <a:p>
                <a:pPr>
                  <a:defRPr/>
                </a:pPr>
                <a:endParaRPr lang="de-DE" sz="900" dirty="0">
                  <a:latin typeface="+mj-lt"/>
                  <a:ea typeface="Times New Roman" pitchFamily="-106" charset="0"/>
                  <a:cs typeface="Times New Roman" pitchFamily="-106" charset="0"/>
                </a:endParaRPr>
              </a:p>
              <a:p>
                <a:pPr>
                  <a:defRPr/>
                </a:pPr>
                <a:r>
                  <a:rPr lang="en-GB" sz="900" dirty="0">
                    <a:latin typeface="+mj-lt"/>
                    <a:ea typeface="Times New Roman" pitchFamily="-106" charset="0"/>
                    <a:cs typeface="Times New Roman" pitchFamily="-106" charset="0"/>
                  </a:rPr>
                  <a:t>boost to primary site </a:t>
                </a:r>
                <a:r>
                  <a:rPr lang="de-DE" sz="900" dirty="0">
                    <a:latin typeface="+mj-lt"/>
                    <a:ea typeface="Times New Roman" pitchFamily="-106" charset="0"/>
                    <a:cs typeface="Times New Roman" pitchFamily="-106" charset="0"/>
                  </a:rPr>
                  <a:t>                    </a:t>
                </a:r>
              </a:p>
              <a:p>
                <a:pPr>
                  <a:defRPr/>
                </a:pPr>
                <a:r>
                  <a:rPr lang="en-GB" sz="900" dirty="0" smtClean="0">
                    <a:latin typeface="+mj-lt"/>
                    <a:ea typeface="Times New Roman" pitchFamily="-106" charset="0"/>
                    <a:cs typeface="Times New Roman" pitchFamily="-106" charset="0"/>
                  </a:rPr>
                  <a:t>19.8 </a:t>
                </a:r>
                <a:r>
                  <a:rPr lang="en-GB" sz="900" dirty="0">
                    <a:latin typeface="+mj-lt"/>
                    <a:ea typeface="Times New Roman" pitchFamily="-106" charset="0"/>
                    <a:cs typeface="Times New Roman" pitchFamily="-106" charset="0"/>
                  </a:rPr>
                  <a:t>Gy (</a:t>
                </a:r>
                <a:r>
                  <a:rPr lang="de-DE" sz="900" dirty="0">
                    <a:latin typeface="+mj-lt"/>
                    <a:ea typeface="Times New Roman" pitchFamily="-106" charset="0"/>
                    <a:cs typeface="Times New Roman" pitchFamily="-106" charset="0"/>
                  </a:rPr>
                  <a:t>11 x </a:t>
                </a:r>
                <a:r>
                  <a:rPr lang="en-GB" sz="900" dirty="0">
                    <a:latin typeface="+mj-lt"/>
                    <a:ea typeface="Times New Roman" pitchFamily="-106" charset="0"/>
                    <a:cs typeface="Times New Roman" pitchFamily="-106" charset="0"/>
                  </a:rPr>
                  <a:t>1.8 Gy</a:t>
                </a:r>
                <a:r>
                  <a:rPr lang="de-DE" sz="900" dirty="0">
                    <a:latin typeface="+mj-lt"/>
                    <a:ea typeface="Times New Roman" pitchFamily="-106" charset="0"/>
                    <a:cs typeface="Times New Roman" pitchFamily="-106" charset="0"/>
                  </a:rPr>
                  <a:t>)</a:t>
                </a:r>
              </a:p>
            </p:txBody>
          </p:sp>
          <p:sp>
            <p:nvSpPr>
              <p:cNvPr id="20493" name="AutoShape 26"/>
              <p:cNvSpPr>
                <a:spLocks noChangeArrowheads="1"/>
              </p:cNvSpPr>
              <p:nvPr/>
            </p:nvSpPr>
            <p:spPr bwMode="auto">
              <a:xfrm>
                <a:off x="3733800" y="4162426"/>
                <a:ext cx="533400" cy="485775"/>
              </a:xfrm>
              <a:prstGeom prst="rightArrow">
                <a:avLst>
                  <a:gd name="adj1" fmla="val 50000"/>
                  <a:gd name="adj2" fmla="val 27451"/>
                </a:avLst>
              </a:prstGeom>
              <a:solidFill>
                <a:schemeClr val="bg1">
                  <a:lumMod val="85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de-DE" sz="900">
                  <a:latin typeface="+mj-lt"/>
                  <a:ea typeface="Arial" pitchFamily="-106" charset="0"/>
                  <a:cs typeface="Arial" pitchFamily="-106" charset="0"/>
                </a:endParaRPr>
              </a:p>
            </p:txBody>
          </p:sp>
          <p:sp>
            <p:nvSpPr>
              <p:cNvPr id="19471" name="AutoShape 28"/>
              <p:cNvSpPr>
                <a:spLocks noChangeArrowheads="1"/>
              </p:cNvSpPr>
              <p:nvPr/>
            </p:nvSpPr>
            <p:spPr bwMode="auto">
              <a:xfrm>
                <a:off x="4343400" y="1905000"/>
                <a:ext cx="1447800" cy="2133601"/>
              </a:xfrm>
              <a:prstGeom prst="downArrowCallout">
                <a:avLst>
                  <a:gd name="adj1" fmla="val 25000"/>
                  <a:gd name="adj2" fmla="val 26755"/>
                  <a:gd name="adj3" fmla="val 28430"/>
                  <a:gd name="adj4" fmla="val 66667"/>
                </a:avLst>
              </a:prstGeom>
              <a:noFill/>
              <a:ln w="9525">
                <a:solidFill>
                  <a:srgbClr val="BFBFB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de-DE" sz="900">
                  <a:latin typeface="+mj-lt"/>
                  <a:ea typeface="Arial" pitchFamily="-106" charset="0"/>
                  <a:cs typeface="Arial" pitchFamily="-106" charset="0"/>
                </a:endParaRPr>
              </a:p>
            </p:txBody>
          </p:sp>
          <p:sp>
            <p:nvSpPr>
              <p:cNvPr id="20495" name="AutoShape 29"/>
              <p:cNvSpPr>
                <a:spLocks noChangeArrowheads="1"/>
              </p:cNvSpPr>
              <p:nvPr/>
            </p:nvSpPr>
            <p:spPr bwMode="auto">
              <a:xfrm>
                <a:off x="3733800" y="2409825"/>
                <a:ext cx="533400" cy="485775"/>
              </a:xfrm>
              <a:prstGeom prst="rightArrow">
                <a:avLst>
                  <a:gd name="adj1" fmla="val 50000"/>
                  <a:gd name="adj2" fmla="val 27451"/>
                </a:avLst>
              </a:prstGeom>
              <a:solidFill>
                <a:schemeClr val="bg1">
                  <a:lumMod val="85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de-DE" sz="900">
                  <a:latin typeface="+mj-lt"/>
                  <a:ea typeface="Arial" pitchFamily="-106" charset="0"/>
                  <a:cs typeface="Arial" pitchFamily="-106" charset="0"/>
                </a:endParaRPr>
              </a:p>
            </p:txBody>
          </p:sp>
          <p:sp>
            <p:nvSpPr>
              <p:cNvPr id="19473" name="Text Box 30"/>
              <p:cNvSpPr txBox="1">
                <a:spLocks noChangeArrowheads="1"/>
              </p:cNvSpPr>
              <p:nvPr/>
            </p:nvSpPr>
            <p:spPr bwMode="auto">
              <a:xfrm>
                <a:off x="3733800" y="4267201"/>
                <a:ext cx="1219200" cy="307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de-DE" sz="900">
                    <a:latin typeface="+mj-lt"/>
                    <a:ea typeface="Arial" pitchFamily="-106" charset="0"/>
                    <a:cs typeface="Arial" pitchFamily="-106" charset="0"/>
                  </a:rPr>
                  <a:t>M0</a:t>
                </a:r>
              </a:p>
            </p:txBody>
          </p:sp>
          <p:sp>
            <p:nvSpPr>
              <p:cNvPr id="9232" name="Text Box 31"/>
              <p:cNvSpPr txBox="1">
                <a:spLocks noChangeArrowheads="1"/>
              </p:cNvSpPr>
              <p:nvPr/>
            </p:nvSpPr>
            <p:spPr bwMode="auto">
              <a:xfrm>
                <a:off x="4343400" y="1905000"/>
                <a:ext cx="1447800" cy="1446550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de-DE" altLang="de-DE" sz="1050" b="1" dirty="0">
                    <a:solidFill>
                      <a:srgbClr val="BFBFBF"/>
                    </a:solidFill>
                    <a:latin typeface="Calibri" charset="0"/>
                  </a:rPr>
                  <a:t>Boost </a:t>
                </a:r>
                <a:r>
                  <a:rPr lang="en-GB" altLang="de-DE" sz="1050" b="1" dirty="0">
                    <a:solidFill>
                      <a:srgbClr val="BFBFBF"/>
                    </a:solidFill>
                    <a:latin typeface="Calibri" charset="0"/>
                  </a:rPr>
                  <a:t>to </a:t>
                </a:r>
                <a:r>
                  <a:rPr lang="de-DE" altLang="de-DE" sz="1050" b="1" dirty="0">
                    <a:solidFill>
                      <a:srgbClr val="BFBFBF"/>
                    </a:solidFill>
                    <a:latin typeface="Calibri" charset="0"/>
                  </a:rPr>
                  <a:t>Met´s</a:t>
                </a:r>
                <a:r>
                  <a:rPr lang="en-GB" altLang="de-DE" sz="1050" dirty="0">
                    <a:solidFill>
                      <a:srgbClr val="BFBFBF"/>
                    </a:solidFill>
                    <a:latin typeface="Calibri" charset="0"/>
                  </a:rPr>
                  <a:t> </a:t>
                </a:r>
                <a:r>
                  <a:rPr lang="de-DE" altLang="de-DE" sz="1050" dirty="0">
                    <a:solidFill>
                      <a:srgbClr val="BFBFBF"/>
                    </a:solidFill>
                    <a:latin typeface="Calibri" charset="0"/>
                  </a:rPr>
                  <a:t>         </a:t>
                </a:r>
              </a:p>
              <a:p>
                <a:pPr eaLnBrk="1" hangingPunct="1"/>
                <a:endParaRPr lang="de-DE" altLang="de-DE" sz="900" dirty="0">
                  <a:solidFill>
                    <a:srgbClr val="BFBFBF"/>
                  </a:solidFill>
                  <a:latin typeface="Calibri" charset="0"/>
                </a:endParaRPr>
              </a:p>
              <a:p>
                <a:pPr eaLnBrk="1" hangingPunct="1"/>
                <a:r>
                  <a:rPr lang="de-DE" altLang="de-DE" sz="900" dirty="0">
                    <a:solidFill>
                      <a:srgbClr val="BFBFBF"/>
                    </a:solidFill>
                    <a:latin typeface="Calibri" charset="0"/>
                  </a:rPr>
                  <a:t>c</a:t>
                </a:r>
                <a:r>
                  <a:rPr lang="en-GB" altLang="de-DE" sz="900" dirty="0">
                    <a:solidFill>
                      <a:srgbClr val="BFBFBF"/>
                    </a:solidFill>
                    <a:latin typeface="Calibri" charset="0"/>
                  </a:rPr>
                  <a:t>erebral </a:t>
                </a:r>
                <a:r>
                  <a:rPr lang="de-DE" altLang="de-DE" sz="900" dirty="0">
                    <a:solidFill>
                      <a:srgbClr val="BFBFBF"/>
                    </a:solidFill>
                    <a:latin typeface="Calibri" charset="0"/>
                  </a:rPr>
                  <a:t>                        11 x </a:t>
                </a:r>
                <a:r>
                  <a:rPr lang="en-GB" altLang="de-DE" sz="900" dirty="0">
                    <a:solidFill>
                      <a:srgbClr val="BFBFBF"/>
                    </a:solidFill>
                    <a:latin typeface="Calibri" charset="0"/>
                  </a:rPr>
                  <a:t>1,8 Gy </a:t>
                </a:r>
                <a:endParaRPr lang="de-DE" altLang="de-DE" sz="900" dirty="0">
                  <a:solidFill>
                    <a:srgbClr val="BFBFBF"/>
                  </a:solidFill>
                  <a:latin typeface="Calibri" charset="0"/>
                </a:endParaRPr>
              </a:p>
              <a:p>
                <a:pPr eaLnBrk="1" hangingPunct="1"/>
                <a:endParaRPr lang="en-GB" altLang="de-DE" sz="900" dirty="0">
                  <a:solidFill>
                    <a:srgbClr val="BFBFBF"/>
                  </a:solidFill>
                  <a:latin typeface="Calibri" charset="0"/>
                </a:endParaRPr>
              </a:p>
              <a:p>
                <a:pPr eaLnBrk="1" hangingPunct="1"/>
                <a:r>
                  <a:rPr lang="en-GB" altLang="de-DE" sz="900" dirty="0">
                    <a:solidFill>
                      <a:srgbClr val="BFBFBF"/>
                    </a:solidFill>
                    <a:latin typeface="Calibri" charset="0"/>
                  </a:rPr>
                  <a:t>spinal </a:t>
                </a:r>
                <a:r>
                  <a:rPr lang="de-DE" altLang="de-DE" sz="900" dirty="0">
                    <a:solidFill>
                      <a:srgbClr val="BFBFBF"/>
                    </a:solidFill>
                    <a:latin typeface="Calibri" charset="0"/>
                  </a:rPr>
                  <a:t>                               8 x </a:t>
                </a:r>
                <a:r>
                  <a:rPr lang="en-GB" altLang="de-DE" sz="900" dirty="0">
                    <a:solidFill>
                      <a:srgbClr val="BFBFBF"/>
                    </a:solidFill>
                    <a:latin typeface="Calibri" charset="0"/>
                  </a:rPr>
                  <a:t>1,8 Gy</a:t>
                </a:r>
                <a:endParaRPr lang="de-DE" altLang="de-DE" sz="900" dirty="0">
                  <a:solidFill>
                    <a:srgbClr val="BFBFBF"/>
                  </a:solidFill>
                  <a:latin typeface="Calibri" charset="0"/>
                </a:endParaRPr>
              </a:p>
            </p:txBody>
          </p:sp>
          <p:sp>
            <p:nvSpPr>
              <p:cNvPr id="19475" name="Text Box 32"/>
              <p:cNvSpPr txBox="1">
                <a:spLocks noChangeArrowheads="1"/>
              </p:cNvSpPr>
              <p:nvPr/>
            </p:nvSpPr>
            <p:spPr bwMode="auto">
              <a:xfrm>
                <a:off x="3733800" y="2514600"/>
                <a:ext cx="1219200" cy="307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de-DE" sz="900" dirty="0">
                    <a:solidFill>
                      <a:srgbClr val="BFBFBF"/>
                    </a:solidFill>
                    <a:latin typeface="+mj-lt"/>
                    <a:ea typeface="Arial" pitchFamily="-106" charset="0"/>
                    <a:cs typeface="Arial" pitchFamily="-106" charset="0"/>
                  </a:rPr>
                  <a:t>&gt;M0</a:t>
                </a:r>
              </a:p>
            </p:txBody>
          </p:sp>
          <p:sp>
            <p:nvSpPr>
              <p:cNvPr id="20500" name="Text Box 34"/>
              <p:cNvSpPr txBox="1">
                <a:spLocks noChangeArrowheads="1"/>
              </p:cNvSpPr>
              <p:nvPr/>
            </p:nvSpPr>
            <p:spPr bwMode="auto">
              <a:xfrm>
                <a:off x="4343400" y="4140201"/>
                <a:ext cx="1524000" cy="830998"/>
              </a:xfrm>
              <a:prstGeom prst="rect">
                <a:avLst/>
              </a:prstGeom>
              <a:noFill/>
              <a:ln w="15875">
                <a:solidFill>
                  <a:schemeClr val="tx1">
                    <a:lumMod val="75000"/>
                    <a:lumOff val="25000"/>
                  </a:schemeClr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de-DE" sz="1050" b="1" dirty="0">
                    <a:latin typeface="Calibri" charset="0"/>
                    <a:cs typeface="Times New Roman" charset="0"/>
                  </a:rPr>
                  <a:t>Re-</a:t>
                </a:r>
                <a:r>
                  <a:rPr lang="de-DE" sz="1050" b="1" dirty="0" err="1">
                    <a:latin typeface="Calibri" charset="0"/>
                    <a:cs typeface="Times New Roman" charset="0"/>
                  </a:rPr>
                  <a:t>Resection</a:t>
                </a:r>
                <a:r>
                  <a:rPr lang="de-DE" sz="1050" b="1" dirty="0">
                    <a:latin typeface="Calibri" charset="0"/>
                    <a:cs typeface="Times New Roman" charset="0"/>
                  </a:rPr>
                  <a:t> (optional)</a:t>
                </a:r>
                <a:r>
                  <a:rPr lang="de-DE" sz="1050" dirty="0">
                    <a:latin typeface="Calibri" charset="0"/>
                    <a:cs typeface="Times New Roman" charset="0"/>
                  </a:rPr>
                  <a:t>                        </a:t>
                </a:r>
              </a:p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US" sz="900" dirty="0">
                    <a:latin typeface="Calibri" charset="0"/>
                    <a:cs typeface="Times New Roman" charset="0"/>
                  </a:rPr>
                  <a:t>I</a:t>
                </a:r>
                <a:r>
                  <a:rPr lang="de-DE" sz="900" dirty="0">
                    <a:latin typeface="Calibri" charset="0"/>
                    <a:cs typeface="Times New Roman" charset="0"/>
                  </a:rPr>
                  <a:t>f &gt; 1.5 cm</a:t>
                </a:r>
                <a:r>
                  <a:rPr lang="de-DE" sz="900" baseline="30000" dirty="0">
                    <a:latin typeface="Calibri" charset="0"/>
                    <a:cs typeface="Times New Roman" charset="0"/>
                  </a:rPr>
                  <a:t>2</a:t>
                </a:r>
                <a:endParaRPr lang="de-DE" sz="900" dirty="0">
                  <a:latin typeface="Calibri" charset="0"/>
                  <a:cs typeface="Arial" charset="0"/>
                </a:endParaRPr>
              </a:p>
            </p:txBody>
          </p:sp>
          <p:sp>
            <p:nvSpPr>
              <p:cNvPr id="20502" name="Text Box 36"/>
              <p:cNvSpPr txBox="1">
                <a:spLocks noChangeArrowheads="1"/>
              </p:cNvSpPr>
              <p:nvPr/>
            </p:nvSpPr>
            <p:spPr bwMode="auto">
              <a:xfrm rot="16200000">
                <a:off x="-822324" y="3280459"/>
                <a:ext cx="2819401" cy="338555"/>
              </a:xfrm>
              <a:prstGeom prst="rect">
                <a:avLst/>
              </a:prstGeom>
              <a:noFill/>
              <a:ln w="15875">
                <a:solidFill>
                  <a:schemeClr val="tx1">
                    <a:lumMod val="75000"/>
                    <a:lumOff val="25000"/>
                  </a:schemeClr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de-DE" sz="1050" b="1" dirty="0" err="1">
                    <a:latin typeface="+mj-lt"/>
                    <a:ea typeface="Arial" pitchFamily="-106" charset="0"/>
                    <a:cs typeface="Arial" pitchFamily="-106" charset="0"/>
                  </a:rPr>
                  <a:t>Resection</a:t>
                </a:r>
                <a:endParaRPr lang="de-DE" sz="1050" b="1" dirty="0">
                  <a:latin typeface="+mj-lt"/>
                  <a:ea typeface="Arial" pitchFamily="-106" charset="0"/>
                  <a:cs typeface="Arial" pitchFamily="-106" charset="0"/>
                </a:endParaRPr>
              </a:p>
            </p:txBody>
          </p:sp>
          <p:sp>
            <p:nvSpPr>
              <p:cNvPr id="19478" name="Text Box 37"/>
              <p:cNvSpPr txBox="1">
                <a:spLocks noChangeArrowheads="1"/>
              </p:cNvSpPr>
              <p:nvPr/>
            </p:nvSpPr>
            <p:spPr bwMode="auto">
              <a:xfrm>
                <a:off x="5943600" y="4267201"/>
                <a:ext cx="1066800" cy="307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de-DE" sz="900">
                    <a:latin typeface="+mj-lt"/>
                    <a:ea typeface="Arial" pitchFamily="-106" charset="0"/>
                    <a:cs typeface="Arial" pitchFamily="-106" charset="0"/>
                  </a:rPr>
                  <a:t>6 wks.</a:t>
                </a:r>
              </a:p>
            </p:txBody>
          </p:sp>
          <p:sp>
            <p:nvSpPr>
              <p:cNvPr id="20504" name="Text Box 38"/>
              <p:cNvSpPr txBox="1">
                <a:spLocks noChangeArrowheads="1"/>
              </p:cNvSpPr>
              <p:nvPr/>
            </p:nvSpPr>
            <p:spPr bwMode="auto">
              <a:xfrm>
                <a:off x="6705600" y="2570162"/>
                <a:ext cx="2133600" cy="2185214"/>
              </a:xfrm>
              <a:prstGeom prst="rect">
                <a:avLst/>
              </a:prstGeom>
              <a:noFill/>
              <a:ln w="19050">
                <a:solidFill>
                  <a:schemeClr val="tx1">
                    <a:lumMod val="65000"/>
                    <a:lumOff val="35000"/>
                  </a:schemeClr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de-DE" sz="1050" b="1" dirty="0">
                    <a:latin typeface="Calibri" pitchFamily="-106" charset="0"/>
                    <a:ea typeface="Arial" charset="0"/>
                    <a:cs typeface="Arial" charset="0"/>
                  </a:rPr>
                  <a:t>Maintenance </a:t>
                </a:r>
                <a:r>
                  <a:rPr lang="de-DE" sz="1050" b="1" dirty="0" err="1">
                    <a:latin typeface="Calibri" pitchFamily="-106" charset="0"/>
                    <a:ea typeface="Arial" charset="0"/>
                    <a:cs typeface="Arial" charset="0"/>
                  </a:rPr>
                  <a:t>ChemoRx</a:t>
                </a:r>
                <a:r>
                  <a:rPr lang="de-DE" sz="1050" dirty="0">
                    <a:latin typeface="Calibri" pitchFamily="-106" charset="0"/>
                    <a:ea typeface="Arial" charset="0"/>
                    <a:cs typeface="Arial" charset="0"/>
                  </a:rPr>
                  <a:t>          </a:t>
                </a:r>
              </a:p>
              <a:p>
                <a:pPr>
                  <a:defRPr/>
                </a:pPr>
                <a:endParaRPr lang="de-DE" sz="900" dirty="0">
                  <a:latin typeface="Calibri" pitchFamily="-106" charset="0"/>
                  <a:ea typeface="Arial" charset="0"/>
                  <a:cs typeface="Arial" charset="0"/>
                </a:endParaRPr>
              </a:p>
              <a:p>
                <a:pPr>
                  <a:defRPr/>
                </a:pPr>
                <a:r>
                  <a:rPr lang="de-DE" sz="900" dirty="0">
                    <a:latin typeface="Calibri" pitchFamily="-106" charset="0"/>
                    <a:ea typeface="Arial" charset="0"/>
                    <a:cs typeface="Arial" charset="0"/>
                  </a:rPr>
                  <a:t>8 x 6 </a:t>
                </a:r>
                <a:r>
                  <a:rPr lang="de-DE" sz="900" dirty="0" err="1">
                    <a:latin typeface="Calibri" pitchFamily="-106" charset="0"/>
                    <a:ea typeface="Arial" charset="0"/>
                    <a:cs typeface="Arial" charset="0"/>
                  </a:rPr>
                  <a:t>weeks</a:t>
                </a:r>
                <a:r>
                  <a:rPr lang="de-DE" sz="900" dirty="0">
                    <a:latin typeface="Calibri" pitchFamily="-106" charset="0"/>
                    <a:ea typeface="Arial" charset="0"/>
                    <a:cs typeface="Arial" charset="0"/>
                  </a:rPr>
                  <a:t> (1 </a:t>
                </a:r>
                <a:r>
                  <a:rPr lang="de-DE" sz="900" dirty="0" err="1">
                    <a:latin typeface="Calibri" pitchFamily="-106" charset="0"/>
                    <a:ea typeface="Arial" charset="0"/>
                    <a:cs typeface="Arial" charset="0"/>
                  </a:rPr>
                  <a:t>cycle</a:t>
                </a:r>
                <a:r>
                  <a:rPr lang="de-DE" sz="900" dirty="0">
                    <a:latin typeface="Calibri" pitchFamily="-106" charset="0"/>
                    <a:ea typeface="Arial" charset="0"/>
                    <a:cs typeface="Arial" charset="0"/>
                  </a:rPr>
                  <a:t> = 42d) </a:t>
                </a:r>
              </a:p>
              <a:p>
                <a:pPr>
                  <a:defRPr/>
                </a:pPr>
                <a:endParaRPr lang="de-DE" sz="900" dirty="0">
                  <a:latin typeface="Calibri" pitchFamily="-106" charset="0"/>
                  <a:ea typeface="Times New Roman" charset="0"/>
                  <a:cs typeface="Times New Roman" charset="0"/>
                </a:endParaRPr>
              </a:p>
              <a:p>
                <a:pPr>
                  <a:defRPr/>
                </a:pPr>
                <a:r>
                  <a:rPr lang="de-DE" sz="900" dirty="0">
                    <a:latin typeface="Calibri" pitchFamily="-106" charset="0"/>
                    <a:ea typeface="Times New Roman" charset="0"/>
                    <a:cs typeface="Times New Roman" charset="0"/>
                  </a:rPr>
                  <a:t>D1                </a:t>
                </a:r>
              </a:p>
              <a:p>
                <a:pPr>
                  <a:defRPr/>
                </a:pPr>
                <a:r>
                  <a:rPr lang="en-GB" sz="900" dirty="0">
                    <a:latin typeface="Calibri" pitchFamily="-106" charset="0"/>
                    <a:ea typeface="Times New Roman" charset="0"/>
                    <a:cs typeface="Times New Roman" charset="0"/>
                  </a:rPr>
                  <a:t>CCNU 75 mg/m</a:t>
                </a:r>
                <a:r>
                  <a:rPr lang="en-GB" sz="900" baseline="30000" dirty="0">
                    <a:latin typeface="Calibri" pitchFamily="-106" charset="0"/>
                    <a:ea typeface="Times New Roman" charset="0"/>
                    <a:cs typeface="Times New Roman" charset="0"/>
                  </a:rPr>
                  <a:t>2</a:t>
                </a:r>
                <a:r>
                  <a:rPr lang="en-GB" sz="900" dirty="0">
                    <a:latin typeface="Calibri" pitchFamily="-106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de-DE" sz="900" dirty="0">
                    <a:latin typeface="Calibri" pitchFamily="-106" charset="0"/>
                    <a:ea typeface="Times New Roman" charset="0"/>
                    <a:cs typeface="Times New Roman" charset="0"/>
                  </a:rPr>
                  <a:t>                               </a:t>
                </a:r>
                <a:r>
                  <a:rPr lang="en-GB" sz="900" dirty="0">
                    <a:latin typeface="Calibri" pitchFamily="-106" charset="0"/>
                    <a:ea typeface="Times New Roman" charset="0"/>
                    <a:cs typeface="Times New Roman" charset="0"/>
                  </a:rPr>
                  <a:t>Cisplatin 70 mg/m</a:t>
                </a:r>
                <a:r>
                  <a:rPr lang="en-GB" sz="900" baseline="30000" dirty="0">
                    <a:latin typeface="Calibri" pitchFamily="-106" charset="0"/>
                    <a:ea typeface="Times New Roman" charset="0"/>
                    <a:cs typeface="Times New Roman" charset="0"/>
                  </a:rPr>
                  <a:t>2</a:t>
                </a:r>
                <a:r>
                  <a:rPr lang="en-GB" sz="900" dirty="0">
                    <a:latin typeface="Calibri" pitchFamily="-106" charset="0"/>
                    <a:ea typeface="Times New Roman" charset="0"/>
                    <a:cs typeface="Times New Roman" charset="0"/>
                  </a:rPr>
                  <a:t> </a:t>
                </a:r>
              </a:p>
              <a:p>
                <a:pPr>
                  <a:defRPr/>
                </a:pPr>
                <a:r>
                  <a:rPr lang="en-GB" sz="900" dirty="0">
                    <a:latin typeface="Calibri" pitchFamily="-106" charset="0"/>
                    <a:ea typeface="Times New Roman" charset="0"/>
                    <a:cs typeface="Times New Roman" charset="0"/>
                  </a:rPr>
                  <a:t>Vincristine</a:t>
                </a:r>
                <a:r>
                  <a:rPr lang="de-DE" sz="900" dirty="0">
                    <a:latin typeface="Calibri" pitchFamily="-106" charset="0"/>
                    <a:ea typeface="Times New Roman" charset="0"/>
                    <a:cs typeface="Times New Roman" charset="0"/>
                  </a:rPr>
                  <a:t> 1</a:t>
                </a:r>
                <a:r>
                  <a:rPr lang="en-GB" sz="900" dirty="0">
                    <a:latin typeface="Calibri" pitchFamily="-106" charset="0"/>
                    <a:ea typeface="Times New Roman" charset="0"/>
                    <a:cs typeface="Times New Roman" charset="0"/>
                  </a:rPr>
                  <a:t>.5 mg/m</a:t>
                </a:r>
                <a:r>
                  <a:rPr lang="en-GB" sz="900" baseline="30000" dirty="0">
                    <a:latin typeface="Calibri" pitchFamily="-106" charset="0"/>
                    <a:ea typeface="Times New Roman" charset="0"/>
                    <a:cs typeface="Times New Roman" charset="0"/>
                  </a:rPr>
                  <a:t>2</a:t>
                </a:r>
                <a:endParaRPr lang="de-DE" sz="900" dirty="0">
                  <a:latin typeface="Calibri" pitchFamily="-106" charset="0"/>
                  <a:ea typeface="Times New Roman" charset="0"/>
                  <a:cs typeface="Times New Roman" charset="0"/>
                </a:endParaRPr>
              </a:p>
              <a:p>
                <a:pPr>
                  <a:defRPr/>
                </a:pPr>
                <a:endParaRPr lang="de-DE" sz="900" dirty="0">
                  <a:latin typeface="Calibri" pitchFamily="-106" charset="0"/>
                  <a:ea typeface="Times New Roman" charset="0"/>
                  <a:cs typeface="Times New Roman" charset="0"/>
                </a:endParaRPr>
              </a:p>
              <a:p>
                <a:pPr>
                  <a:defRPr/>
                </a:pPr>
                <a:r>
                  <a:rPr lang="de-DE" sz="900" dirty="0">
                    <a:latin typeface="Calibri" pitchFamily="-106" charset="0"/>
                    <a:ea typeface="Times New Roman" charset="0"/>
                    <a:cs typeface="Times New Roman" charset="0"/>
                  </a:rPr>
                  <a:t>D8 &amp;15              </a:t>
                </a:r>
              </a:p>
              <a:p>
                <a:pPr>
                  <a:defRPr/>
                </a:pPr>
                <a:r>
                  <a:rPr lang="en-GB" sz="900" dirty="0">
                    <a:latin typeface="Calibri" pitchFamily="-106" charset="0"/>
                    <a:ea typeface="Times New Roman" charset="0"/>
                    <a:cs typeface="Times New Roman" charset="0"/>
                  </a:rPr>
                  <a:t>Vincristine</a:t>
                </a:r>
                <a:r>
                  <a:rPr lang="de-DE" sz="900" dirty="0">
                    <a:latin typeface="Calibri" pitchFamily="-106" charset="0"/>
                    <a:ea typeface="Times New Roman" charset="0"/>
                    <a:cs typeface="Times New Roman" charset="0"/>
                  </a:rPr>
                  <a:t> 1</a:t>
                </a:r>
                <a:r>
                  <a:rPr lang="en-GB" sz="900" dirty="0">
                    <a:latin typeface="Calibri" pitchFamily="-106" charset="0"/>
                    <a:ea typeface="Times New Roman" charset="0"/>
                    <a:cs typeface="Times New Roman" charset="0"/>
                  </a:rPr>
                  <a:t>.5 mg/m</a:t>
                </a:r>
                <a:r>
                  <a:rPr lang="en-GB" sz="900" baseline="30000" dirty="0">
                    <a:latin typeface="Calibri" pitchFamily="-106" charset="0"/>
                    <a:ea typeface="Times New Roman" charset="0"/>
                    <a:cs typeface="Times New Roman" charset="0"/>
                  </a:rPr>
                  <a:t>2</a:t>
                </a:r>
                <a:r>
                  <a:rPr lang="de-DE" sz="900" dirty="0">
                    <a:latin typeface="Calibri" pitchFamily="-106" charset="0"/>
                    <a:ea typeface="Arial" charset="0"/>
                    <a:cs typeface="Arial" charset="0"/>
                  </a:rPr>
                  <a:t>          </a:t>
                </a:r>
              </a:p>
            </p:txBody>
          </p:sp>
          <p:sp>
            <p:nvSpPr>
              <p:cNvPr id="19480" name="Text Box 39"/>
              <p:cNvSpPr txBox="1">
                <a:spLocks noChangeArrowheads="1"/>
              </p:cNvSpPr>
              <p:nvPr/>
            </p:nvSpPr>
            <p:spPr bwMode="auto">
              <a:xfrm>
                <a:off x="6858000" y="2895600"/>
                <a:ext cx="2133600" cy="584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endParaRPr lang="de-DE" sz="900">
                  <a:latin typeface="+mj-lt"/>
                  <a:ea typeface="Times New Roman" pitchFamily="-106" charset="0"/>
                  <a:cs typeface="Times New Roman" pitchFamily="-106" charset="0"/>
                </a:endParaRPr>
              </a:p>
              <a:p>
                <a:pPr>
                  <a:spcBef>
                    <a:spcPct val="50000"/>
                  </a:spcBef>
                  <a:defRPr/>
                </a:pPr>
                <a:r>
                  <a:rPr lang="de-DE" sz="900">
                    <a:latin typeface="+mj-lt"/>
                    <a:ea typeface="Times New Roman" pitchFamily="-106" charset="0"/>
                    <a:cs typeface="Times New Roman" pitchFamily="-106" charset="0"/>
                  </a:rPr>
                  <a:t>           </a:t>
                </a:r>
              </a:p>
            </p:txBody>
          </p:sp>
        </p:grpSp>
        <p:sp>
          <p:nvSpPr>
            <p:cNvPr id="3" name="Rechteck 2"/>
            <p:cNvSpPr/>
            <p:nvPr/>
          </p:nvSpPr>
          <p:spPr>
            <a:xfrm>
              <a:off x="3868806" y="1939474"/>
              <a:ext cx="2134428" cy="16893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350"/>
            </a:p>
          </p:txBody>
        </p:sp>
        <p:grpSp>
          <p:nvGrpSpPr>
            <p:cNvPr id="22" name="Group 24"/>
            <p:cNvGrpSpPr>
              <a:grpSpLocks/>
            </p:cNvGrpSpPr>
            <p:nvPr/>
          </p:nvGrpSpPr>
          <p:grpSpPr bwMode="auto">
            <a:xfrm>
              <a:off x="4599333" y="2129802"/>
              <a:ext cx="685800" cy="1085850"/>
              <a:chOff x="3992563" y="4572000"/>
              <a:chExt cx="1189037" cy="2057400"/>
            </a:xfrm>
          </p:grpSpPr>
          <p:sp>
            <p:nvSpPr>
              <p:cNvPr id="23" name="Text Box 60"/>
              <p:cNvSpPr txBox="1">
                <a:spLocks noChangeArrowheads="1"/>
              </p:cNvSpPr>
              <p:nvPr/>
            </p:nvSpPr>
            <p:spPr bwMode="auto">
              <a:xfrm>
                <a:off x="4114800" y="6248400"/>
                <a:ext cx="952500" cy="381000"/>
              </a:xfrm>
              <a:prstGeom prst="rect">
                <a:avLst/>
              </a:prstGeom>
              <a:solidFill>
                <a:srgbClr val="FFFF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r>
                  <a:rPr lang="de-DE" altLang="de-DE" sz="900">
                    <a:solidFill>
                      <a:srgbClr val="333333"/>
                    </a:solidFill>
                    <a:latin typeface="Tahoma" charset="0"/>
                  </a:rPr>
                  <a:t>NOA-07</a:t>
                </a:r>
                <a:endParaRPr lang="de-DE" altLang="de-DE" sz="900">
                  <a:latin typeface="Tahoma" charset="0"/>
                </a:endParaRPr>
              </a:p>
            </p:txBody>
          </p:sp>
          <p:pic>
            <p:nvPicPr>
              <p:cNvPr id="24" name="Picture 61" descr="http://www.reneon.de/bilder/kopf2.gif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2563" y="4572000"/>
                <a:ext cx="1189037" cy="1828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7" name="Rectangle 2"/>
          <p:cNvSpPr>
            <a:spLocks noChangeArrowheads="1"/>
          </p:cNvSpPr>
          <p:nvPr/>
        </p:nvSpPr>
        <p:spPr bwMode="auto">
          <a:xfrm>
            <a:off x="6625406" y="1746586"/>
            <a:ext cx="2463950" cy="1841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marL="379413" indent="-3794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ts val="225"/>
              </a:spcBef>
              <a:defRPr/>
            </a:pPr>
            <a:r>
              <a:rPr lang="en-GB" altLang="de-DE" sz="14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Inclusion Criteria</a:t>
            </a:r>
            <a:r>
              <a:rPr lang="en-GB" altLang="de-DE" sz="1400" b="1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GB" altLang="de-DE" sz="14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de-DE" altLang="de-DE" sz="14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 21 and </a:t>
            </a:r>
            <a:r>
              <a:rPr lang="de-DE" altLang="de-DE" sz="14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older, </a:t>
            </a:r>
            <a:r>
              <a:rPr lang="en-GB" altLang="de-DE" sz="14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Histology</a:t>
            </a:r>
            <a:r>
              <a:rPr lang="en-GB" altLang="de-DE" sz="14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Medulloblastoma, all subgroups (</a:t>
            </a:r>
            <a:r>
              <a:rPr lang="de-DE" altLang="de-DE" sz="14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M0/1</a:t>
            </a:r>
            <a:r>
              <a:rPr lang="de-DE" altLang="de-DE" sz="14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eaLnBrk="1" hangingPunct="1">
              <a:spcBef>
                <a:spcPts val="225"/>
              </a:spcBef>
              <a:defRPr/>
            </a:pPr>
            <a:r>
              <a:rPr lang="en-US" sz="14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Demographics: 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Median age </a:t>
            </a:r>
            <a:r>
              <a:rPr lang="de-DE" sz="14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37 years (range: 21-53);  Female:Male ratio = 11 (36.7%):19 (63.3%) 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B2FC169E-EFEA-1841-9F12-9C3BC80A3DC9}"/>
              </a:ext>
            </a:extLst>
          </p:cNvPr>
          <p:cNvSpPr txBox="1"/>
          <p:nvPr/>
        </p:nvSpPr>
        <p:spPr>
          <a:xfrm>
            <a:off x="6516216" y="6331293"/>
            <a:ext cx="25731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Beier, Hau et al, N</a:t>
            </a:r>
            <a:r>
              <a:rPr lang="de-DE" sz="1200" i="1" dirty="0">
                <a:latin typeface="Calibri" panose="020F0502020204030204" pitchFamily="34" charset="0"/>
                <a:cs typeface="Calibri" panose="020F0502020204030204" pitchFamily="34" charset="0"/>
              </a:rPr>
              <a:t>euro-</a:t>
            </a:r>
            <a:r>
              <a:rPr lang="de-DE" sz="1200" i="1" dirty="0" err="1">
                <a:latin typeface="Calibri" panose="020F0502020204030204" pitchFamily="34" charset="0"/>
                <a:cs typeface="Calibri" panose="020F0502020204030204" pitchFamily="34" charset="0"/>
              </a:rPr>
              <a:t>Oncology</a:t>
            </a:r>
            <a:r>
              <a:rPr lang="de-DE" sz="12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2019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1145" y="5595981"/>
            <a:ext cx="1381125" cy="6953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0620" y="284598"/>
            <a:ext cx="41681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1"/>
                </a:solidFill>
                <a:cs typeface="Helvetica"/>
              </a:rPr>
              <a:t>Justification: Standard arm</a:t>
            </a:r>
            <a:endParaRPr lang="en-US" sz="2400" b="1" dirty="0">
              <a:solidFill>
                <a:schemeClr val="accent1"/>
              </a:solidFill>
              <a:cs typeface="Helvetica"/>
            </a:endParaRPr>
          </a:p>
        </p:txBody>
      </p:sp>
      <p:sp>
        <p:nvSpPr>
          <p:cNvPr id="31" name="Textfeld 1">
            <a:extLst>
              <a:ext uri="{FF2B5EF4-FFF2-40B4-BE49-F238E27FC236}">
                <a16:creationId xmlns:a16="http://schemas.microsoft.com/office/drawing/2014/main" id="{97624DF6-54CD-D148-8B29-401113536B76}"/>
              </a:ext>
            </a:extLst>
          </p:cNvPr>
          <p:cNvSpPr txBox="1"/>
          <p:nvPr/>
        </p:nvSpPr>
        <p:spPr>
          <a:xfrm>
            <a:off x="175128" y="3870115"/>
            <a:ext cx="88166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HIT-2000 Adult Observational Study (chemotherapy sustained). Freidrich C et al </a:t>
            </a:r>
            <a:r>
              <a:rPr lang="de-DE" sz="1600" b="1" i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Europ J Cancer </a:t>
            </a:r>
            <a:r>
              <a:rPr lang="de-DE" sz="1600" b="1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2013</a:t>
            </a:r>
          </a:p>
        </p:txBody>
      </p:sp>
      <p:sp>
        <p:nvSpPr>
          <p:cNvPr id="7" name="Rectangle 6"/>
          <p:cNvSpPr/>
          <p:nvPr/>
        </p:nvSpPr>
        <p:spPr>
          <a:xfrm>
            <a:off x="230620" y="4154332"/>
            <a:ext cx="885873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 smtClean="0">
                <a:latin typeface="Calibri"/>
                <a:cs typeface="Calibri"/>
              </a:rPr>
              <a:t>RT </a:t>
            </a:r>
            <a:r>
              <a:rPr lang="en-US" sz="1500" dirty="0">
                <a:latin typeface="Calibri"/>
                <a:cs typeface="Calibri"/>
              </a:rPr>
              <a:t>(35.2 Gy </a:t>
            </a:r>
            <a:r>
              <a:rPr lang="en-US" sz="1500" dirty="0" smtClean="0">
                <a:latin typeface="Calibri"/>
                <a:cs typeface="Calibri"/>
              </a:rPr>
              <a:t>CSRT -boost </a:t>
            </a:r>
            <a:r>
              <a:rPr lang="en-US" sz="1500" dirty="0">
                <a:latin typeface="Calibri"/>
                <a:cs typeface="Calibri"/>
              </a:rPr>
              <a:t>to 55.2 Gy </a:t>
            </a:r>
            <a:r>
              <a:rPr lang="en-US" sz="1500" dirty="0" smtClean="0">
                <a:latin typeface="Calibri"/>
                <a:cs typeface="Calibri"/>
              </a:rPr>
              <a:t>to </a:t>
            </a:r>
            <a:r>
              <a:rPr lang="en-US" sz="1500" dirty="0">
                <a:latin typeface="Calibri"/>
                <a:cs typeface="Calibri"/>
              </a:rPr>
              <a:t>posterior fossa) followed in most patients by maintenance chemotherapy </a:t>
            </a:r>
            <a:r>
              <a:rPr lang="en-US" sz="1500" dirty="0" smtClean="0">
                <a:latin typeface="Calibri"/>
                <a:cs typeface="Calibri"/>
              </a:rPr>
              <a:t>(CCNU 75 mg/m2 , vincristine 1.5 mg/m2 [max 2 mg] </a:t>
            </a:r>
            <a:r>
              <a:rPr lang="en-US" sz="1500" dirty="0">
                <a:latin typeface="Calibri"/>
                <a:cs typeface="Calibri"/>
              </a:rPr>
              <a:t>and </a:t>
            </a:r>
            <a:r>
              <a:rPr lang="en-US" sz="1500" dirty="0" smtClean="0">
                <a:latin typeface="Calibri"/>
                <a:cs typeface="Calibri"/>
              </a:rPr>
              <a:t>cisplatin 70 mg/m2, </a:t>
            </a:r>
            <a:r>
              <a:rPr lang="en-US" sz="1500" dirty="0">
                <a:latin typeface="Calibri"/>
                <a:cs typeface="Calibri"/>
              </a:rPr>
              <a:t>n=49</a:t>
            </a:r>
            <a:r>
              <a:rPr lang="en-US" sz="1500" dirty="0" smtClean="0">
                <a:latin typeface="Calibri"/>
                <a:cs typeface="Calibri"/>
              </a:rPr>
              <a:t>)  x up to 8 cycles</a:t>
            </a:r>
            <a:endParaRPr lang="en-US" sz="1500" dirty="0">
              <a:latin typeface="Calibri"/>
              <a:cs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6845" y="1148010"/>
            <a:ext cx="834792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0099"/>
                </a:solidFill>
              </a:rPr>
              <a:t>NOA-7: prospective descriptive multicenter single-arm phase II trial Beier et al Neurooncol 2018</a:t>
            </a:r>
          </a:p>
        </p:txBody>
      </p:sp>
      <p:sp>
        <p:nvSpPr>
          <p:cNvPr id="10" name="Rectangle 9"/>
          <p:cNvSpPr/>
          <p:nvPr/>
        </p:nvSpPr>
        <p:spPr>
          <a:xfrm>
            <a:off x="250218" y="4655783"/>
            <a:ext cx="6594001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de-DE" sz="16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Higher termination rate in NOA-07 compared with HIT-2000</a:t>
            </a:r>
          </a:p>
          <a:p>
            <a:pPr marL="671513" lvl="1" indent="-214313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Patients in HIT-2000 younger (median age 28.5 </a:t>
            </a:r>
            <a:r>
              <a:rPr lang="de-DE" sz="16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vs</a:t>
            </a:r>
            <a:r>
              <a:rPr lang="de-DE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37)</a:t>
            </a:r>
          </a:p>
          <a:p>
            <a:pPr marL="671513" lvl="1" indent="-214313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adequate toxicity management in HIT-2000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240985" y="5515982"/>
            <a:ext cx="613242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6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Modifications for EORTC-1634-BTG:</a:t>
            </a:r>
          </a:p>
          <a:p>
            <a:pPr marL="671513" lvl="1" indent="-214313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5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Vincristine reduced to q2 weeks </a:t>
            </a:r>
            <a:r>
              <a:rPr lang="de-DE" sz="1500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during</a:t>
            </a:r>
            <a:r>
              <a:rPr lang="de-DE" sz="15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RT</a:t>
            </a:r>
            <a:r>
              <a:rPr lang="de-DE" sz="15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500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5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500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5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5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Days 1 &amp; 15 from Days 1,8 &amp; 15  </a:t>
            </a:r>
            <a:r>
              <a:rPr lang="de-DE" sz="15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during post-RT </a:t>
            </a:r>
            <a:r>
              <a:rPr lang="de-DE" sz="15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maintenance</a:t>
            </a:r>
          </a:p>
          <a:p>
            <a:pPr marL="671513" lvl="1" indent="-214313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5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Maintenance reduced from 8 to 6 cycles</a:t>
            </a:r>
          </a:p>
        </p:txBody>
      </p:sp>
    </p:spTree>
    <p:extLst>
      <p:ext uri="{BB962C8B-B14F-4D97-AF65-F5344CB8AC3E}">
        <p14:creationId xmlns:p14="http://schemas.microsoft.com/office/powerpoint/2010/main" val="283763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0925312A-FAB2-AB41-9D41-E8CBA669DC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250"/>
          <a:stretch/>
        </p:blipFill>
        <p:spPr>
          <a:xfrm>
            <a:off x="216024" y="1436267"/>
            <a:ext cx="8748464" cy="5086593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dirty="0" smtClean="0"/>
              <a:t>Study Design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22900" y="1139476"/>
            <a:ext cx="6541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Calibri"/>
                <a:cs typeface="Calibri"/>
              </a:rPr>
              <a:t>Eligibility criteria: Post-pubertal (bone age: F&gt;15, M&gt;17),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alibri"/>
                <a:cs typeface="Calibri"/>
              </a:rPr>
              <a:t>molecularly classified, centrally confirmed M0-M1 medulloblastoma</a:t>
            </a:r>
          </a:p>
          <a:p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Strat factors: 1) Geography, 2) Photon vs. proton tx, 3) Age ≤30 vs. &gt;30 </a:t>
            </a:r>
          </a:p>
          <a:p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969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322337" y="1253350"/>
            <a:ext cx="8569933" cy="41441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GB" sz="20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Primary Objective:</a:t>
            </a:r>
          </a:p>
          <a:p>
            <a:pPr lvl="1">
              <a:defRPr/>
            </a:pPr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compare PFS between standard therapy and experimental therapy in the SHH-dependent subgroup </a:t>
            </a:r>
          </a:p>
          <a:p>
            <a:pPr>
              <a:lnSpc>
                <a:spcPct val="120000"/>
              </a:lnSpc>
              <a:defRPr/>
            </a:pPr>
            <a:r>
              <a:rPr lang="en-US" sz="20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Secondary Objectives: </a:t>
            </a:r>
            <a:endParaRPr lang="en-GB" sz="2000" b="1" dirty="0">
              <a:solidFill>
                <a:srgbClr val="00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120000"/>
              </a:lnSpc>
              <a:defRPr/>
            </a:pPr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PFS by local investigator</a:t>
            </a:r>
          </a:p>
          <a:p>
            <a:pPr lvl="1">
              <a:lnSpc>
                <a:spcPct val="120000"/>
              </a:lnSpc>
              <a:defRPr/>
            </a:pPr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Overall Survival</a:t>
            </a:r>
          </a:p>
          <a:p>
            <a:pPr lvl="1">
              <a:lnSpc>
                <a:spcPct val="120000"/>
              </a:lnSpc>
              <a:defRPr/>
            </a:pPr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Safety profile (CTCAE)</a:t>
            </a:r>
          </a:p>
          <a:p>
            <a:pPr lvl="1">
              <a:lnSpc>
                <a:spcPct val="120000"/>
              </a:lnSpc>
              <a:defRPr/>
            </a:pPr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Short- and long-term health-related quality of life (HR-QoL) </a:t>
            </a:r>
          </a:p>
          <a:p>
            <a:pPr lvl="1">
              <a:lnSpc>
                <a:spcPct val="120000"/>
              </a:lnSpc>
              <a:defRPr/>
            </a:pPr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Short- and long-term neurocognitive function and social outcome </a:t>
            </a:r>
          </a:p>
          <a:p>
            <a:pPr lvl="1">
              <a:lnSpc>
                <a:spcPct val="120000"/>
              </a:lnSpc>
              <a:defRPr/>
            </a:pPr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Short- and long-term endocrine function </a:t>
            </a:r>
          </a:p>
          <a:p>
            <a:pPr lvl="1">
              <a:lnSpc>
                <a:spcPct val="120000"/>
              </a:lnSpc>
              <a:defRPr/>
            </a:pPr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Correlation of molecular markers with measures of clinical benefit</a:t>
            </a:r>
          </a:p>
          <a:p>
            <a:pPr lvl="1">
              <a:lnSpc>
                <a:spcPct val="120000"/>
              </a:lnSpc>
              <a:defRPr/>
            </a:pPr>
            <a:r>
              <a:rPr lang="en-GB" sz="16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Protons vs. photons toxicity endpoint</a:t>
            </a:r>
          </a:p>
          <a:p>
            <a:pPr lvl="1">
              <a:lnSpc>
                <a:spcPct val="120000"/>
              </a:lnSpc>
              <a:defRPr/>
            </a:pPr>
            <a:endParaRPr lang="en-GB" sz="16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defRPr/>
            </a:pPr>
            <a:endParaRPr lang="en-GB" sz="16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20000"/>
              </a:lnSpc>
              <a:defRPr/>
            </a:pPr>
            <a:endParaRPr lang="en-US" sz="16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2331E3E5-BCA3-FA48-8472-264B85CAD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800" y="347598"/>
            <a:ext cx="6664689" cy="584775"/>
          </a:xfrm>
        </p:spPr>
        <p:txBody>
          <a:bodyPr/>
          <a:lstStyle/>
          <a:p>
            <a:pPr algn="l"/>
            <a:r>
              <a:rPr lang="en-US" sz="3200" dirty="0">
                <a:solidFill>
                  <a:srgbClr val="000099"/>
                </a:solidFill>
                <a:latin typeface="Calibri" panose="020F0502020204030204" pitchFamily="34" charset="0"/>
              </a:rPr>
              <a:t>Objectives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1145" y="5790032"/>
            <a:ext cx="1381125" cy="69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2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290" y="1283794"/>
            <a:ext cx="8454980" cy="4343283"/>
          </a:xfrm>
        </p:spPr>
        <p:txBody>
          <a:bodyPr>
            <a:normAutofit fontScale="92500" lnSpcReduction="20000"/>
          </a:bodyPr>
          <a:lstStyle/>
          <a:p>
            <a:pPr marL="342900" indent="-342900" defTabSz="914400">
              <a:spcBef>
                <a:spcPct val="20000"/>
              </a:spcBef>
              <a:defRPr/>
            </a:pPr>
            <a:r>
              <a:rPr lang="en-GB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Three-year PFS of 73% in the standard arm and  86.6% in the experimental arm (HR=0.456) </a:t>
            </a:r>
          </a:p>
          <a:p>
            <a:pPr marL="0" indent="0" defTabSz="914400">
              <a:spcBef>
                <a:spcPct val="20000"/>
              </a:spcBef>
              <a:buNone/>
              <a:defRPr/>
            </a:pPr>
            <a:endParaRPr lang="en-GB" sz="2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defTabSz="914400">
              <a:spcBef>
                <a:spcPct val="20000"/>
              </a:spcBef>
              <a:defRPr/>
            </a:pPr>
            <a:r>
              <a:rPr lang="en-GB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128 eligible per-protocol patients (PP) from the SHH-subgroup (70%, 64 in each arm)</a:t>
            </a:r>
          </a:p>
          <a:p>
            <a:pPr marL="0" indent="0" defTabSz="914400">
              <a:spcBef>
                <a:spcPct val="20000"/>
              </a:spcBef>
              <a:buNone/>
              <a:defRPr/>
            </a:pPr>
            <a:endParaRPr lang="en-GB" sz="2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defTabSz="914400">
              <a:spcBef>
                <a:spcPct val="20000"/>
              </a:spcBef>
              <a:defRPr/>
            </a:pPr>
            <a:r>
              <a:rPr lang="en-GB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43 PFS events are needed to evaluate 3-year PFS in the SHH subgroup</a:t>
            </a:r>
          </a:p>
          <a:p>
            <a:pPr marL="0" indent="0" defTabSz="914400">
              <a:spcBef>
                <a:spcPct val="20000"/>
              </a:spcBef>
              <a:buNone/>
              <a:defRPr/>
            </a:pPr>
            <a:endParaRPr lang="en-GB" sz="2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defTabSz="914400">
              <a:spcBef>
                <a:spcPct val="20000"/>
              </a:spcBef>
              <a:defRPr/>
            </a:pPr>
            <a:r>
              <a:rPr lang="en-GB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 number of per protocol patients is 184. 10% non-PP patients are assumed</a:t>
            </a:r>
          </a:p>
          <a:p>
            <a:pPr marL="0" indent="0" defTabSz="914400">
              <a:spcBef>
                <a:spcPct val="20000"/>
              </a:spcBef>
              <a:buNone/>
              <a:defRPr/>
            </a:pPr>
            <a:endParaRPr lang="en-GB" sz="2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defTabSz="914400">
              <a:spcBef>
                <a:spcPct val="20000"/>
              </a:spcBef>
              <a:defRPr/>
            </a:pPr>
            <a:r>
              <a:rPr lang="en-GB" sz="2000" b="1" u="sng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204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standard risk patients must be </a:t>
            </a: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registered</a:t>
            </a:r>
            <a:endParaRPr lang="en-GB" sz="16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defTabSz="914400">
              <a:spcBef>
                <a:spcPct val="20000"/>
              </a:spcBef>
              <a:defRPr/>
            </a:pPr>
            <a:endParaRPr lang="en-GB" sz="1600" dirty="0" smtClean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defTabSz="914400">
              <a:spcBef>
                <a:spcPct val="20000"/>
              </a:spcBef>
              <a:defRPr/>
            </a:pPr>
            <a:r>
              <a:rPr lang="en-GB" sz="2000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NRG Oncology to contribute an estimated 20%</a:t>
            </a:r>
          </a:p>
          <a:p>
            <a:pPr lvl="1" indent="-342900" defTabSz="914400">
              <a:defRPr/>
            </a:pPr>
            <a:r>
              <a:rPr lang="en-GB" sz="1700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Uniquely positioned due to engagement of multiple US proton centers and the increasing usage of proton therapy for adult medulloblastoma in the US</a:t>
            </a:r>
          </a:p>
          <a:p>
            <a:pPr lvl="1" indent="-342900" defTabSz="914400">
              <a:defRPr/>
            </a:pPr>
            <a:endParaRPr lang="en-GB" sz="1600" dirty="0" smtClean="0">
              <a:solidFill>
                <a:srgbClr val="00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defTabSz="914400">
              <a:spcBef>
                <a:spcPct val="20000"/>
              </a:spcBef>
              <a:defRPr/>
            </a:pPr>
            <a:endParaRPr lang="en-GB" sz="2000" dirty="0">
              <a:solidFill>
                <a:srgbClr val="00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1E4F71CC-8181-5C4A-91B7-BED7577FF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159" y="454800"/>
            <a:ext cx="6664689" cy="461665"/>
          </a:xfrm>
        </p:spPr>
        <p:txBody>
          <a:bodyPr/>
          <a:lstStyle/>
          <a:p>
            <a:pPr algn="l"/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</a:rPr>
              <a:t>Statistical Considerations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1145" y="5790032"/>
            <a:ext cx="1381125" cy="69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42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A8376B5F-96BE-8E49-8FFA-1D260E7DEB14}"/>
              </a:ext>
            </a:extLst>
          </p:cNvPr>
          <p:cNvSpPr/>
          <p:nvPr/>
        </p:nvSpPr>
        <p:spPr>
          <a:xfrm>
            <a:off x="3570385" y="1175304"/>
            <a:ext cx="2665304" cy="308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C5CF5B23-0DD5-1940-B120-5F1E2DA271A1}"/>
              </a:ext>
            </a:extLst>
          </p:cNvPr>
          <p:cNvSpPr txBox="1"/>
          <p:nvPr/>
        </p:nvSpPr>
        <p:spPr>
          <a:xfrm>
            <a:off x="203011" y="1241952"/>
            <a:ext cx="8791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052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International Co-operation </a:t>
            </a:r>
            <a:r>
              <a:rPr lang="de-DE" sz="2400" b="1" dirty="0" err="1">
                <a:solidFill>
                  <a:srgbClr val="0052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2400" b="1" dirty="0">
                <a:solidFill>
                  <a:srgbClr val="0052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Patient Numbers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91F48B87-FA0E-3F42-BA44-76D3E1345E06}"/>
              </a:ext>
            </a:extLst>
          </p:cNvPr>
          <p:cNvSpPr/>
          <p:nvPr/>
        </p:nvSpPr>
        <p:spPr>
          <a:xfrm>
            <a:off x="5766255" y="4272294"/>
            <a:ext cx="441086" cy="2099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7" name="Grafik 76">
            <a:extLst>
              <a:ext uri="{FF2B5EF4-FFF2-40B4-BE49-F238E27FC236}">
                <a16:creationId xmlns:a16="http://schemas.microsoft.com/office/drawing/2014/main" id="{50DDABBB-1D44-904C-B54D-6914987ED4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6645" y="4462090"/>
            <a:ext cx="2098914" cy="1343174"/>
          </a:xfrm>
          <a:prstGeom prst="rect">
            <a:avLst/>
          </a:prstGeom>
        </p:spPr>
      </p:pic>
      <p:pic>
        <p:nvPicPr>
          <p:cNvPr id="81" name="Grafik 80">
            <a:extLst>
              <a:ext uri="{FF2B5EF4-FFF2-40B4-BE49-F238E27FC236}">
                <a16:creationId xmlns:a16="http://schemas.microsoft.com/office/drawing/2014/main" id="{DF499883-6A45-EF41-8C09-3F9CA0B142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6495" y="2766572"/>
            <a:ext cx="3438525" cy="2714625"/>
          </a:xfrm>
          <a:prstGeom prst="rect">
            <a:avLst/>
          </a:prstGeom>
        </p:spPr>
      </p:pic>
      <p:pic>
        <p:nvPicPr>
          <p:cNvPr id="82" name="Grafik 81">
            <a:extLst>
              <a:ext uri="{FF2B5EF4-FFF2-40B4-BE49-F238E27FC236}">
                <a16:creationId xmlns:a16="http://schemas.microsoft.com/office/drawing/2014/main" id="{9EADE560-B6B1-C04B-82F5-854FE0AE74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78422" y="2083689"/>
            <a:ext cx="1919240" cy="1919240"/>
          </a:xfrm>
          <a:prstGeom prst="rect">
            <a:avLst/>
          </a:prstGeom>
        </p:spPr>
      </p:pic>
      <p:sp>
        <p:nvSpPr>
          <p:cNvPr id="83" name="Rechteck 82">
            <a:extLst>
              <a:ext uri="{FF2B5EF4-FFF2-40B4-BE49-F238E27FC236}">
                <a16:creationId xmlns:a16="http://schemas.microsoft.com/office/drawing/2014/main" id="{9B337C12-F680-0945-9D63-3BA6A8E27D5E}"/>
              </a:ext>
            </a:extLst>
          </p:cNvPr>
          <p:cNvSpPr/>
          <p:nvPr/>
        </p:nvSpPr>
        <p:spPr>
          <a:xfrm>
            <a:off x="3781168" y="2669092"/>
            <a:ext cx="917489" cy="2401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18910774-7614-1340-9865-969E05A4F8DF}"/>
              </a:ext>
            </a:extLst>
          </p:cNvPr>
          <p:cNvSpPr/>
          <p:nvPr/>
        </p:nvSpPr>
        <p:spPr>
          <a:xfrm>
            <a:off x="339442" y="2628308"/>
            <a:ext cx="17404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 </a:t>
            </a:r>
            <a:r>
              <a:rPr lang="de-DE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de-DE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  <a:r>
              <a:rPr lang="de-DE" sz="1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-30 </a:t>
            </a:r>
            <a:r>
              <a:rPr lang="de-DE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de-DE" sz="14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year</a:t>
            </a:r>
            <a:endParaRPr lang="de-DE" sz="1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78CC7961-9B86-F746-87FF-8F20FDE4B4CB}"/>
              </a:ext>
            </a:extLst>
          </p:cNvPr>
          <p:cNvSpPr/>
          <p:nvPr/>
        </p:nvSpPr>
        <p:spPr>
          <a:xfrm>
            <a:off x="7321778" y="4979788"/>
            <a:ext cx="17310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COGNO = 8-16 </a:t>
            </a:r>
            <a:r>
              <a:rPr lang="de-DE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de-DE" sz="1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year</a:t>
            </a:r>
            <a:endParaRPr lang="de-DE" sz="1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637AAEEC-124F-9F4B-BD05-84344CD36378}"/>
              </a:ext>
            </a:extLst>
          </p:cNvPr>
          <p:cNvSpPr/>
          <p:nvPr/>
        </p:nvSpPr>
        <p:spPr>
          <a:xfrm>
            <a:off x="1951224" y="3998033"/>
            <a:ext cx="14558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BNOC = 16 / </a:t>
            </a:r>
            <a:r>
              <a:rPr lang="de-DE" sz="1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year</a:t>
            </a:r>
            <a:endParaRPr lang="de-DE" sz="1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B72C58C1-77AA-9140-94E9-F29B7B329B7E}"/>
              </a:ext>
            </a:extLst>
          </p:cNvPr>
          <p:cNvSpPr/>
          <p:nvPr/>
        </p:nvSpPr>
        <p:spPr>
          <a:xfrm>
            <a:off x="697149" y="4450088"/>
            <a:ext cx="23938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EORTC </a:t>
            </a:r>
            <a:r>
              <a:rPr lang="de-DE" sz="1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without</a:t>
            </a:r>
            <a:r>
              <a:rPr lang="de-DE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UK = 67 / </a:t>
            </a:r>
            <a:r>
              <a:rPr lang="de-DE" sz="1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year</a:t>
            </a:r>
            <a:endParaRPr lang="de-DE" sz="1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6CE6C580-DEA6-F847-AB68-804C3D256072}"/>
              </a:ext>
            </a:extLst>
          </p:cNvPr>
          <p:cNvSpPr/>
          <p:nvPr/>
        </p:nvSpPr>
        <p:spPr>
          <a:xfrm>
            <a:off x="4449590" y="2994230"/>
            <a:ext cx="439261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14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NOA = 14 </a:t>
            </a:r>
            <a:r>
              <a:rPr lang="de-DE" sz="1400" dirty="0" err="1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clinical</a:t>
            </a:r>
            <a:r>
              <a:rPr lang="de-DE" sz="14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sites</a:t>
            </a:r>
            <a:r>
              <a:rPr lang="de-DE" sz="14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400" dirty="0" err="1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de-DE" sz="14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=24-32 / </a:t>
            </a:r>
            <a:r>
              <a:rPr lang="de-DE" sz="1400" dirty="0" err="1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year</a:t>
            </a:r>
            <a:endParaRPr lang="de-DE" sz="1400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endParaRPr lang="de-DE" sz="1400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de-DE" sz="14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Trial </a:t>
            </a:r>
            <a:r>
              <a:rPr lang="de-DE" sz="1400" dirty="0" err="1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coordination</a:t>
            </a:r>
            <a:r>
              <a:rPr lang="de-DE" sz="14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Regensburg</a:t>
            </a:r>
          </a:p>
          <a:p>
            <a:pPr algn="r"/>
            <a:r>
              <a:rPr lang="de-DE" sz="1400" dirty="0" err="1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Neuropathology</a:t>
            </a:r>
            <a:r>
              <a:rPr lang="de-DE" sz="14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reference</a:t>
            </a:r>
            <a:r>
              <a:rPr lang="de-DE" sz="14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Heidelberg</a:t>
            </a:r>
          </a:p>
          <a:p>
            <a:pPr algn="r"/>
            <a:r>
              <a:rPr lang="de-DE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Neuroimaging</a:t>
            </a:r>
            <a:r>
              <a:rPr lang="de-DE" sz="14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reference</a:t>
            </a:r>
            <a:r>
              <a:rPr lang="de-DE" sz="14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EORTC, </a:t>
            </a:r>
            <a:r>
              <a:rPr lang="de-DE" sz="1400" dirty="0" err="1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Munich</a:t>
            </a:r>
            <a:r>
              <a:rPr lang="de-DE" sz="14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&amp; Frankfurt</a:t>
            </a:r>
          </a:p>
          <a:p>
            <a:pPr algn="r"/>
            <a:r>
              <a:rPr lang="de-DE" sz="1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Radi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de-DE" sz="1400" dirty="0" err="1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therapy</a:t>
            </a:r>
            <a:r>
              <a:rPr lang="de-DE" sz="14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QA: EORTC, </a:t>
            </a:r>
            <a:r>
              <a:rPr lang="de-DE" sz="1400" dirty="0" err="1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Munich</a:t>
            </a:r>
            <a:r>
              <a:rPr lang="de-DE" sz="14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&amp; Leipzig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20D465EB-001F-6B40-B0F6-C7F2FE50704A}"/>
              </a:ext>
            </a:extLst>
          </p:cNvPr>
          <p:cNvSpPr txBox="1"/>
          <p:nvPr/>
        </p:nvSpPr>
        <p:spPr>
          <a:xfrm>
            <a:off x="203011" y="5489414"/>
            <a:ext cx="41529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err="1">
                <a:solidFill>
                  <a:srgbClr val="0052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Patients</a:t>
            </a:r>
            <a:r>
              <a:rPr lang="de-DE" sz="1600" b="1" dirty="0">
                <a:solidFill>
                  <a:srgbClr val="0052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de-DE" sz="1600" b="1" dirty="0" err="1">
                <a:solidFill>
                  <a:srgbClr val="0052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de-DE" sz="1600" b="1" dirty="0">
                <a:solidFill>
                  <a:srgbClr val="0052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107 / </a:t>
            </a:r>
            <a:r>
              <a:rPr lang="de-DE" sz="1600" b="1" dirty="0" err="1">
                <a:solidFill>
                  <a:srgbClr val="0052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year</a:t>
            </a:r>
            <a:r>
              <a:rPr lang="de-DE" sz="1600" b="1" dirty="0">
                <a:solidFill>
                  <a:srgbClr val="0052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de-DE" sz="1600" b="1" dirty="0" err="1">
                <a:solidFill>
                  <a:srgbClr val="0052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de-DE" sz="1600" b="1" dirty="0">
                <a:solidFill>
                  <a:srgbClr val="0052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92 / </a:t>
            </a:r>
            <a:r>
              <a:rPr lang="de-DE" sz="1600" b="1" dirty="0" err="1" smtClean="0">
                <a:solidFill>
                  <a:srgbClr val="0052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year</a:t>
            </a:r>
            <a:r>
              <a:rPr lang="de-DE" sz="1600" b="1" dirty="0" smtClean="0">
                <a:solidFill>
                  <a:srgbClr val="0052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de-DE" sz="1600" b="1" dirty="0">
              <a:solidFill>
                <a:srgbClr val="0052A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DC9F17A2-1414-5948-A2FD-8F120A852A08}"/>
              </a:ext>
            </a:extLst>
          </p:cNvPr>
          <p:cNvSpPr txBox="1"/>
          <p:nvPr/>
        </p:nvSpPr>
        <p:spPr>
          <a:xfrm>
            <a:off x="3987259" y="183310"/>
            <a:ext cx="205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8" name="Grafik 37">
            <a:extLst>
              <a:ext uri="{FF2B5EF4-FFF2-40B4-BE49-F238E27FC236}">
                <a16:creationId xmlns:a16="http://schemas.microsoft.com/office/drawing/2014/main" id="{F1E06482-DBAF-8A4E-809B-4AC4DA6FD2E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4007" b="9853"/>
          <a:stretch/>
        </p:blipFill>
        <p:spPr>
          <a:xfrm>
            <a:off x="4717444" y="263448"/>
            <a:ext cx="1410130" cy="420451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0D6AA674-F577-974F-A45B-E9C3D5BFC2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9872" y="127040"/>
            <a:ext cx="1134773" cy="789407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E10C941E-4230-414C-809C-9BA0C6DD5E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20361" y="88314"/>
            <a:ext cx="1329857" cy="664929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1B0DB02D-D9D0-7A4C-9B9D-ABD2646A19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95215" y="232555"/>
            <a:ext cx="1573169" cy="451373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FC24C66A-6DB2-DE45-ADAC-13866466351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289" t="27106" b="28791"/>
          <a:stretch/>
        </p:blipFill>
        <p:spPr>
          <a:xfrm>
            <a:off x="58118" y="6348058"/>
            <a:ext cx="1461120" cy="482680"/>
          </a:xfrm>
          <a:prstGeom prst="rect">
            <a:avLst/>
          </a:prstGeom>
        </p:spPr>
      </p:pic>
      <p:cxnSp>
        <p:nvCxnSpPr>
          <p:cNvPr id="31" name="Gerade Verbindung 30">
            <a:extLst>
              <a:ext uri="{FF2B5EF4-FFF2-40B4-BE49-F238E27FC236}">
                <a16:creationId xmlns:a16="http://schemas.microsoft.com/office/drawing/2014/main" id="{E661E63E-9AB1-8E49-8EC0-C5DA03C6A14E}"/>
              </a:ext>
            </a:extLst>
          </p:cNvPr>
          <p:cNvCxnSpPr>
            <a:cxnSpLocks/>
          </p:cNvCxnSpPr>
          <p:nvPr/>
        </p:nvCxnSpPr>
        <p:spPr>
          <a:xfrm>
            <a:off x="1475656" y="6496409"/>
            <a:ext cx="0" cy="297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hteck 31">
            <a:extLst>
              <a:ext uri="{FF2B5EF4-FFF2-40B4-BE49-F238E27FC236}">
                <a16:creationId xmlns:a16="http://schemas.microsoft.com/office/drawing/2014/main" id="{C58A0CD6-99CF-0442-B201-150A0C77B971}"/>
              </a:ext>
            </a:extLst>
          </p:cNvPr>
          <p:cNvSpPr/>
          <p:nvPr/>
        </p:nvSpPr>
        <p:spPr>
          <a:xfrm>
            <a:off x="1475656" y="6247386"/>
            <a:ext cx="759633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5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Priority</a:t>
            </a:r>
            <a:r>
              <a:rPr lang="de-DE" sz="105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de-DE" sz="105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Program</a:t>
            </a:r>
            <a:r>
              <a:rPr lang="de-DE" sz="105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: '</a:t>
            </a:r>
            <a:r>
              <a:rPr lang="de-DE" sz="105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Translational</a:t>
            </a:r>
            <a:r>
              <a:rPr lang="de-DE" sz="105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de-DE" sz="105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Oncology</a:t>
            </a:r>
            <a:r>
              <a:rPr lang="de-DE" sz="105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‘</a:t>
            </a:r>
          </a:p>
          <a:p>
            <a:r>
              <a:rPr lang="en-US" sz="1050" b="1" dirty="0">
                <a:latin typeface="+mj-lt"/>
              </a:rPr>
              <a:t>Personalized Risk-Adapted Therapy in Post-Pubertal Patients with Newly-Diagnosed Medulloblastoma (PersoMed-I)</a:t>
            </a:r>
            <a:r>
              <a:rPr lang="de-DE" sz="1050" dirty="0">
                <a:latin typeface="+mj-lt"/>
              </a:rPr>
              <a:t> </a:t>
            </a:r>
            <a:r>
              <a:rPr lang="de-DE" sz="1050" b="1" dirty="0">
                <a:solidFill>
                  <a:schemeClr val="accent1"/>
                </a:solidFill>
                <a:latin typeface="+mj-lt"/>
              </a:rPr>
              <a:t> </a:t>
            </a:r>
            <a:endParaRPr lang="de-DE" sz="1050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11145" y="5790032"/>
            <a:ext cx="1381125" cy="69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64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RGOncologyOption1_Template03-24-14">
  <a:themeElements>
    <a:clrScheme name="NRG Color Theme 2nd slide">
      <a:dk1>
        <a:srgbClr val="565656"/>
      </a:dk1>
      <a:lt1>
        <a:srgbClr val="FFFFFF"/>
      </a:lt1>
      <a:dk2>
        <a:srgbClr val="565656"/>
      </a:dk2>
      <a:lt2>
        <a:srgbClr val="FFFFFF"/>
      </a:lt2>
      <a:accent1>
        <a:srgbClr val="98012E"/>
      </a:accent1>
      <a:accent2>
        <a:srgbClr val="565656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NRG Slide Dec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3200" b="1" dirty="0">
            <a:solidFill>
              <a:schemeClr val="accent1"/>
            </a:solidFill>
            <a:cs typeface="Helvetica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Custom Design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NRG Slide Dec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/>
      <a:lstStyle>
        <a:defPPr>
          <a:defRPr dirty="0" smtClean="0">
            <a:solidFill>
              <a:schemeClr val="bg1"/>
            </a:solidFill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Custom Design">
  <a:themeElements>
    <a:clrScheme name="NRG Color Theme 2nd slide">
      <a:dk1>
        <a:srgbClr val="565656"/>
      </a:dk1>
      <a:lt1>
        <a:srgbClr val="FFFFFF"/>
      </a:lt1>
      <a:dk2>
        <a:srgbClr val="565656"/>
      </a:dk2>
      <a:lt2>
        <a:srgbClr val="FFFFFF"/>
      </a:lt2>
      <a:accent1>
        <a:srgbClr val="98012E"/>
      </a:accent1>
      <a:accent2>
        <a:srgbClr val="565656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NRG Slide Dec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dirty="0">
            <a:solidFill>
              <a:srgbClr val="7F7F7F"/>
            </a:solidFill>
            <a:latin typeface="Helvetica"/>
            <a:cs typeface="Helvetica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2_Custom Design">
  <a:themeElements>
    <a:clrScheme name="NRG Color Theme 2nd slide">
      <a:dk1>
        <a:srgbClr val="565656"/>
      </a:dk1>
      <a:lt1>
        <a:srgbClr val="FFFFFF"/>
      </a:lt1>
      <a:dk2>
        <a:srgbClr val="565656"/>
      </a:dk2>
      <a:lt2>
        <a:srgbClr val="FFFFFF"/>
      </a:lt2>
      <a:accent1>
        <a:srgbClr val="98012E"/>
      </a:accent1>
      <a:accent2>
        <a:srgbClr val="565656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NRG Slide Dec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A5F1F0551A3F40AFD7F7CF352D7236" ma:contentTypeVersion="11" ma:contentTypeDescription="Create a new document." ma:contentTypeScope="" ma:versionID="9f780baf11d6aa933a2366c04df75b56">
  <xsd:schema xmlns:xsd="http://www.w3.org/2001/XMLSchema" xmlns:xs="http://www.w3.org/2001/XMLSchema" xmlns:p="http://schemas.microsoft.com/office/2006/metadata/properties" xmlns:ns2="e2e9c045-e873-4276-acbe-2a41f048cdb1" xmlns:ns3="bba795ce-85ab-4dcf-a8f0-65d145eb2520" targetNamespace="http://schemas.microsoft.com/office/2006/metadata/properties" ma:root="true" ma:fieldsID="0a491f749f2a1f842ee0406078fb82b2" ns2:_="" ns3:_="">
    <xsd:import namespace="e2e9c045-e873-4276-acbe-2a41f048cdb1"/>
    <xsd:import namespace="bba795ce-85ab-4dcf-a8f0-65d145eb25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e9c045-e873-4276-acbe-2a41f048cdb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a795ce-85ab-4dcf-a8f0-65d145eb252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C340C9B-1615-4EDC-9167-5F0D83641F7E}"/>
</file>

<file path=customXml/itemProps2.xml><?xml version="1.0" encoding="utf-8"?>
<ds:datastoreItem xmlns:ds="http://schemas.openxmlformats.org/officeDocument/2006/customXml" ds:itemID="{DC10F5A9-CB07-40B3-9D8D-C26AB7C1CDCE}"/>
</file>

<file path=customXml/itemProps3.xml><?xml version="1.0" encoding="utf-8"?>
<ds:datastoreItem xmlns:ds="http://schemas.openxmlformats.org/officeDocument/2006/customXml" ds:itemID="{67E55204-46A6-4251-88D9-8CA315CDCC1E}"/>
</file>

<file path=docProps/app.xml><?xml version="1.0" encoding="utf-8"?>
<Properties xmlns="http://schemas.openxmlformats.org/officeDocument/2006/extended-properties" xmlns:vt="http://schemas.openxmlformats.org/officeDocument/2006/docPropsVTypes">
  <Template>NRGOncologyOption1_Template03-24-14</Template>
  <TotalTime>1568</TotalTime>
  <Words>1393</Words>
  <Application>Microsoft Office PowerPoint</Application>
  <PresentationFormat>On-screen Show (4:3)</PresentationFormat>
  <Paragraphs>187</Paragraphs>
  <Slides>12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ＭＳ Ｐゴシック</vt:lpstr>
      <vt:lpstr>Arial</vt:lpstr>
      <vt:lpstr>Calibri</vt:lpstr>
      <vt:lpstr>Calibri Light</vt:lpstr>
      <vt:lpstr>Helvetica</vt:lpstr>
      <vt:lpstr>Tahoma</vt:lpstr>
      <vt:lpstr>Times New Roman</vt:lpstr>
      <vt:lpstr>Trebuchet MS</vt:lpstr>
      <vt:lpstr>NRGOncologyOption1_Template03-24-14</vt:lpstr>
      <vt:lpstr>1_Custom Design</vt:lpstr>
      <vt:lpstr>Custom Design</vt:lpstr>
      <vt:lpstr>2_Custom Design</vt:lpstr>
      <vt:lpstr>EORTC 1634-BTG  Personalized Risk-Adapted Therapy in Post-Pubertal Patients with Newly Diagnosed Medulloblastoma  (PersoMed-I)</vt:lpstr>
      <vt:lpstr>Background </vt:lpstr>
      <vt:lpstr>Molecular Subgroups</vt:lpstr>
      <vt:lpstr>PowerPoint Presentation</vt:lpstr>
      <vt:lpstr>PowerPoint Presentation</vt:lpstr>
      <vt:lpstr>PowerPoint Presentation</vt:lpstr>
      <vt:lpstr>Objectives</vt:lpstr>
      <vt:lpstr>Statistical Considerations</vt:lpstr>
      <vt:lpstr>PowerPoint Presentation</vt:lpstr>
      <vt:lpstr>PowerPoint Presentation</vt:lpstr>
      <vt:lpstr>Logistics to Consider</vt:lpstr>
      <vt:lpstr>PowerPoint Presentation</vt:lpstr>
    </vt:vector>
  </TitlesOfParts>
  <Company>American College of Radiology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nsoto</dc:creator>
  <cp:lastModifiedBy>Okrent, Kathryn</cp:lastModifiedBy>
  <cp:revision>61</cp:revision>
  <dcterms:created xsi:type="dcterms:W3CDTF">2014-08-06T17:30:37Z</dcterms:created>
  <dcterms:modified xsi:type="dcterms:W3CDTF">2020-07-14T16:31:13Z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0x01010000A5F1F0551A3F40AFD7F7CF352D7236</vt:lpwstr>
  </property>
</Properties>
</file>