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  <p:sldMasterId id="2147483660" r:id="rId3"/>
  </p:sldMasterIdLst>
  <p:notesMasterIdLst>
    <p:notesMasterId r:id="rId12"/>
  </p:notesMasterIdLst>
  <p:sldIdLst>
    <p:sldId id="260" r:id="rId4"/>
    <p:sldId id="263" r:id="rId5"/>
    <p:sldId id="287" r:id="rId6"/>
    <p:sldId id="282" r:id="rId7"/>
    <p:sldId id="272" r:id="rId8"/>
    <p:sldId id="302" r:id="rId9"/>
    <p:sldId id="303" r:id="rId10"/>
    <p:sldId id="27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Vries, Sandy" initials="DS" lastIdx="2" clrIdx="0"/>
  <p:cmAuthor id="1" name="DeVries, Sandy" initials="SD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892"/>
    <a:srgbClr val="DED6D4"/>
    <a:srgbClr val="C6B0B5"/>
    <a:srgbClr val="C4B6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5" autoAdjust="0"/>
    <p:restoredTop sz="94687" autoAdjust="0"/>
  </p:normalViewPr>
  <p:slideViewPr>
    <p:cSldViewPr snapToGrid="0" snapToObjects="1">
      <p:cViewPr varScale="1">
        <p:scale>
          <a:sx n="177" d="100"/>
          <a:sy n="177" d="100"/>
        </p:scale>
        <p:origin x="112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3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96E61-D199-41B1-8C56-B2B818E6AF98}" type="datetimeFigureOut">
              <a:rPr lang="en-US" smtClean="0"/>
              <a:t>2/5/19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61852-1CEE-45A9-84FA-73669E74D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820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48B70E-56DB-EE4C-857C-3475D06D2742}" type="datetimeFigureOut">
              <a:rPr lang="en-US" smtClean="0"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380CA-77D7-C849-82B2-51C54C72C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61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48B70E-56DB-EE4C-857C-3475D06D2742}" type="datetimeFigureOut">
              <a:rPr lang="en-US" smtClean="0"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380CA-77D7-C849-82B2-51C54C72C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26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48B70E-56DB-EE4C-857C-3475D06D2742}" type="datetimeFigureOut">
              <a:rPr lang="en-US" smtClean="0"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380CA-77D7-C849-82B2-51C54C72C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63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C416E2-450C-424D-98D6-28DFDEC41EB5}" type="datetimeFigureOut">
              <a:rPr lang="en-US" smtClean="0"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17E137-8FBA-43D3-85CB-9AAC90A07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65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C416E2-450C-424D-98D6-28DFDEC41EB5}" type="datetimeFigureOut">
              <a:rPr lang="en-US" smtClean="0"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17E137-8FBA-43D3-85CB-9AAC90A07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81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C416E2-450C-424D-98D6-28DFDEC41EB5}" type="datetimeFigureOut">
              <a:rPr lang="en-US" smtClean="0"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17E137-8FBA-43D3-85CB-9AAC90A07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4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C416E2-450C-424D-98D6-28DFDEC41EB5}" type="datetimeFigureOut">
              <a:rPr lang="en-US" smtClean="0"/>
              <a:t>2/5/19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17E137-8FBA-43D3-85CB-9AAC90A07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60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C416E2-450C-424D-98D6-28DFDEC41EB5}" type="datetimeFigureOut">
              <a:rPr lang="en-US" smtClean="0"/>
              <a:t>2/5/19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17E137-8FBA-43D3-85CB-9AAC90A07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20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C416E2-450C-424D-98D6-28DFDEC41EB5}" type="datetimeFigureOut">
              <a:rPr lang="en-US" smtClean="0"/>
              <a:t>2/5/19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17E137-8FBA-43D3-85CB-9AAC90A07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08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C416E2-450C-424D-98D6-28DFDEC41EB5}" type="datetimeFigureOut">
              <a:rPr lang="en-US" smtClean="0"/>
              <a:t>2/5/19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17E137-8FBA-43D3-85CB-9AAC90A07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8506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C416E2-450C-424D-98D6-28DFDEC41EB5}" type="datetimeFigureOut">
              <a:rPr lang="en-US" smtClean="0"/>
              <a:t>2/5/19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17E137-8FBA-43D3-85CB-9AAC90A07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2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48B70E-56DB-EE4C-857C-3475D06D2742}" type="datetimeFigureOut">
              <a:rPr lang="en-US" smtClean="0"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380CA-77D7-C849-82B2-51C54C72C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047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C416E2-450C-424D-98D6-28DFDEC41EB5}" type="datetimeFigureOut">
              <a:rPr lang="en-US" smtClean="0"/>
              <a:t>2/5/19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17E137-8FBA-43D3-85CB-9AAC90A07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11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C416E2-450C-424D-98D6-28DFDEC41EB5}" type="datetimeFigureOut">
              <a:rPr lang="en-US" smtClean="0"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17E137-8FBA-43D3-85CB-9AAC90A07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24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C416E2-450C-424D-98D6-28DFDEC41EB5}" type="datetimeFigureOut">
              <a:rPr lang="en-US" smtClean="0"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17E137-8FBA-43D3-85CB-9AAC90A07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860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A41086-DC4E-42F2-A124-DC552C61F706}" type="datetimeFigureOut">
              <a:rPr lang="en-US" smtClean="0"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DAD16-17A1-4500-863E-B9BCE621F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90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A41086-DC4E-42F2-A124-DC552C61F706}" type="datetimeFigureOut">
              <a:rPr lang="en-US" smtClean="0"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DAD16-17A1-4500-863E-B9BCE621F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415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A41086-DC4E-42F2-A124-DC552C61F706}" type="datetimeFigureOut">
              <a:rPr lang="en-US" smtClean="0"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DAD16-17A1-4500-863E-B9BCE621F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836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A41086-DC4E-42F2-A124-DC552C61F706}" type="datetimeFigureOut">
              <a:rPr lang="en-US" smtClean="0"/>
              <a:t>2/5/19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DAD16-17A1-4500-863E-B9BCE621F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255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A41086-DC4E-42F2-A124-DC552C61F706}" type="datetimeFigureOut">
              <a:rPr lang="en-US" smtClean="0"/>
              <a:t>2/5/19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DAD16-17A1-4500-863E-B9BCE621F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520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A41086-DC4E-42F2-A124-DC552C61F706}" type="datetimeFigureOut">
              <a:rPr lang="en-US" smtClean="0"/>
              <a:t>2/5/19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DAD16-17A1-4500-863E-B9BCE621F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44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A41086-DC4E-42F2-A124-DC552C61F706}" type="datetimeFigureOut">
              <a:rPr lang="en-US" smtClean="0"/>
              <a:t>2/5/19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DAD16-17A1-4500-863E-B9BCE621F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42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48B70E-56DB-EE4C-857C-3475D06D2742}" type="datetimeFigureOut">
              <a:rPr lang="en-US" smtClean="0"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380CA-77D7-C849-82B2-51C54C72C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587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A41086-DC4E-42F2-A124-DC552C61F706}" type="datetimeFigureOut">
              <a:rPr lang="en-US" smtClean="0"/>
              <a:t>2/5/19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DAD16-17A1-4500-863E-B9BCE621F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604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A41086-DC4E-42F2-A124-DC552C61F706}" type="datetimeFigureOut">
              <a:rPr lang="en-US" smtClean="0"/>
              <a:t>2/5/19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DAD16-17A1-4500-863E-B9BCE621F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391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A41086-DC4E-42F2-A124-DC552C61F706}" type="datetimeFigureOut">
              <a:rPr lang="en-US" smtClean="0"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DAD16-17A1-4500-863E-B9BCE621F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52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A41086-DC4E-42F2-A124-DC552C61F706}" type="datetimeFigureOut">
              <a:rPr lang="en-US" smtClean="0"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DAD16-17A1-4500-863E-B9BCE621F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28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48B70E-56DB-EE4C-857C-3475D06D2742}" type="datetimeFigureOut">
              <a:rPr lang="en-US" smtClean="0"/>
              <a:t>2/5/19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380CA-77D7-C849-82B2-51C54C72C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63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48B70E-56DB-EE4C-857C-3475D06D2742}" type="datetimeFigureOut">
              <a:rPr lang="en-US" smtClean="0"/>
              <a:t>2/5/19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380CA-77D7-C849-82B2-51C54C72C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81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48B70E-56DB-EE4C-857C-3475D06D2742}" type="datetimeFigureOut">
              <a:rPr lang="en-US" smtClean="0"/>
              <a:t>2/5/19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380CA-77D7-C849-82B2-51C54C72C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33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48B70E-56DB-EE4C-857C-3475D06D2742}" type="datetimeFigureOut">
              <a:rPr lang="en-US" smtClean="0"/>
              <a:t>2/5/19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380CA-77D7-C849-82B2-51C54C72C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01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48B70E-56DB-EE4C-857C-3475D06D2742}" type="datetimeFigureOut">
              <a:rPr lang="en-US" smtClean="0"/>
              <a:t>2/5/19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380CA-77D7-C849-82B2-51C54C72C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4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48B70E-56DB-EE4C-857C-3475D06D2742}" type="datetimeFigureOut">
              <a:rPr lang="en-US" smtClean="0"/>
              <a:t>2/5/19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380CA-77D7-C849-82B2-51C54C72C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84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ForPPwhite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59" y="5777585"/>
            <a:ext cx="1312402" cy="7557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605877"/>
            <a:ext cx="9144000" cy="252123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2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ForPPGRAY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17" y="5780166"/>
            <a:ext cx="1307921" cy="7531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605877"/>
            <a:ext cx="9144000" cy="252123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73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20625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736522"/>
            <a:ext cx="9144000" cy="121478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inalNRG Logo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809" y="320261"/>
            <a:ext cx="1972365" cy="123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6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5381" y="1323959"/>
            <a:ext cx="5677016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rgbClr val="98012E"/>
                </a:solidFill>
                <a:latin typeface="Helvetica"/>
                <a:cs typeface="Helvetica"/>
              </a:rPr>
              <a:t>NRG Oncology Biospecimen Bank Report</a:t>
            </a:r>
          </a:p>
          <a:p>
            <a:pPr algn="ctr"/>
            <a:r>
              <a:rPr lang="en-US" sz="3300" b="1" dirty="0">
                <a:solidFill>
                  <a:srgbClr val="98012E"/>
                </a:solidFill>
                <a:latin typeface="Helvetica"/>
                <a:cs typeface="Helvetica"/>
              </a:rPr>
              <a:t>General Session</a:t>
            </a:r>
          </a:p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Helvetica"/>
              <a:cs typeface="Helvetica"/>
            </a:endParaRPr>
          </a:p>
          <a:p>
            <a:pPr algn="ctr"/>
            <a:r>
              <a:rPr lang="en-US" sz="2100" dirty="0">
                <a:solidFill>
                  <a:srgbClr val="002060"/>
                </a:solidFill>
                <a:latin typeface="Helvetica"/>
                <a:cs typeface="Helvetica"/>
              </a:rPr>
              <a:t>Richard Jordan DDS PhD </a:t>
            </a:r>
            <a:r>
              <a:rPr lang="en-US" sz="2100" dirty="0" err="1">
                <a:solidFill>
                  <a:srgbClr val="002060"/>
                </a:solidFill>
                <a:latin typeface="Helvetica"/>
                <a:cs typeface="Helvetica"/>
              </a:rPr>
              <a:t>FRCPath</a:t>
            </a:r>
            <a:r>
              <a:rPr lang="en-US" sz="2100" dirty="0">
                <a:solidFill>
                  <a:srgbClr val="002060"/>
                </a:solidFill>
                <a:latin typeface="Helvetica"/>
                <a:cs typeface="Helvetica"/>
              </a:rPr>
              <a:t> </a:t>
            </a:r>
          </a:p>
          <a:p>
            <a:pPr algn="ctr"/>
            <a:r>
              <a:rPr lang="en-US" sz="2100" dirty="0">
                <a:solidFill>
                  <a:srgbClr val="002060"/>
                </a:solidFill>
                <a:latin typeface="Helvetica"/>
                <a:cs typeface="Helvetica"/>
              </a:rPr>
              <a:t>Nilsa Ramirez, MD </a:t>
            </a:r>
          </a:p>
          <a:p>
            <a:pPr algn="ctr"/>
            <a:r>
              <a:rPr lang="en-US" sz="2100" dirty="0">
                <a:solidFill>
                  <a:srgbClr val="002060"/>
                </a:solidFill>
                <a:latin typeface="Helvetica"/>
                <a:cs typeface="Helvetica"/>
              </a:rPr>
              <a:t>Peter Lucas, MD, PhD </a:t>
            </a:r>
          </a:p>
          <a:p>
            <a:pPr algn="ctr"/>
            <a:r>
              <a:rPr lang="en-US" sz="2100" dirty="0">
                <a:solidFill>
                  <a:srgbClr val="002060"/>
                </a:solidFill>
                <a:latin typeface="Helvetica"/>
                <a:cs typeface="Helvetica"/>
              </a:rPr>
              <a:t>Jeffry Simko, MD, PhD</a:t>
            </a:r>
          </a:p>
          <a:p>
            <a:pPr algn="ctr"/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5020" y="4872845"/>
            <a:ext cx="29817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002060"/>
                </a:solidFill>
                <a:latin typeface="Helvetica"/>
                <a:cs typeface="Helvetica"/>
              </a:rPr>
              <a:t>NRG Semiannual meeting </a:t>
            </a:r>
          </a:p>
          <a:p>
            <a:pPr algn="ctr"/>
            <a:r>
              <a:rPr lang="en-US" sz="1350" b="1" dirty="0">
                <a:solidFill>
                  <a:srgbClr val="002060"/>
                </a:solidFill>
                <a:latin typeface="Helvetica"/>
                <a:cs typeface="Helvetica"/>
              </a:rPr>
              <a:t>Phoenix February 2019</a:t>
            </a:r>
          </a:p>
        </p:txBody>
      </p:sp>
    </p:spTree>
    <p:extLst>
      <p:ext uri="{BB962C8B-B14F-4D97-AF65-F5344CB8AC3E}">
        <p14:creationId xmlns:p14="http://schemas.microsoft.com/office/powerpoint/2010/main" val="2380660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4D61E6-FBDD-9240-80C8-B8D5C0A0E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463" y="857251"/>
            <a:ext cx="6403458" cy="513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61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0414" y="295942"/>
            <a:ext cx="8366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</a:rPr>
              <a:t>NRG Oncology Open Trials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473224"/>
              </p:ext>
            </p:extLst>
          </p:nvPr>
        </p:nvGraphicFramePr>
        <p:xfrm>
          <a:off x="1332000" y="1425938"/>
          <a:ext cx="6861600" cy="4489789"/>
        </p:xfrm>
        <a:graphic>
          <a:graphicData uri="http://schemas.openxmlformats.org/drawingml/2006/table">
            <a:tbl>
              <a:tblPr/>
              <a:tblGrid>
                <a:gridCol w="1571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76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00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27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729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Open Trials on January 20, 2019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53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Disease Site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# Trials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Target Accrual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Accrued Cases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29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4,407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29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Breast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5,786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29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GYN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29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H&amp;N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15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Brain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15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15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Lung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15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Sarcoma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15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18,494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9,503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3AC08BA-DF45-FC4B-8FBB-1FFA804B0F6E}"/>
              </a:ext>
            </a:extLst>
          </p:cNvPr>
          <p:cNvCxnSpPr>
            <a:cxnSpLocks/>
          </p:cNvCxnSpPr>
          <p:nvPr/>
        </p:nvCxnSpPr>
        <p:spPr>
          <a:xfrm>
            <a:off x="146957" y="1245149"/>
            <a:ext cx="8850086" cy="0"/>
          </a:xfrm>
          <a:prstGeom prst="line">
            <a:avLst/>
          </a:prstGeom>
          <a:ln w="19050">
            <a:solidFill>
              <a:srgbClr val="0D2B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894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736" y="386537"/>
            <a:ext cx="7886700" cy="994172"/>
          </a:xfrm>
        </p:spPr>
        <p:txBody>
          <a:bodyPr/>
          <a:lstStyle/>
          <a:p>
            <a:pPr algn="l"/>
            <a:r>
              <a:rPr lang="en-US" sz="4000" dirty="0">
                <a:solidFill>
                  <a:srgbClr val="0D2B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NRGBB Inventory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694583"/>
              </p:ext>
            </p:extLst>
          </p:nvPr>
        </p:nvGraphicFramePr>
        <p:xfrm>
          <a:off x="906236" y="2098911"/>
          <a:ext cx="7315200" cy="2418196"/>
        </p:xfrm>
        <a:graphic>
          <a:graphicData uri="http://schemas.openxmlformats.org/drawingml/2006/table">
            <a:tbl>
              <a:tblPr/>
              <a:tblGrid>
                <a:gridCol w="5308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6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022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NRGBB Year 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000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TOTALS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00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44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Cases (Patients) with Biospecimens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233,376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Biospecimens 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2,733,234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Cases (Patients) </a:t>
                      </a:r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Received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Years 1-4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12,217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5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Biospecimens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Received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Years 1-4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230,468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Biospecimens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Distributed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Years 1-4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78,761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62B540-7F8D-D34A-995D-BD5BE836AD69}"/>
              </a:ext>
            </a:extLst>
          </p:cNvPr>
          <p:cNvCxnSpPr>
            <a:cxnSpLocks/>
          </p:cNvCxnSpPr>
          <p:nvPr/>
        </p:nvCxnSpPr>
        <p:spPr>
          <a:xfrm>
            <a:off x="146957" y="1380709"/>
            <a:ext cx="8850086" cy="0"/>
          </a:xfrm>
          <a:prstGeom prst="line">
            <a:avLst/>
          </a:prstGeom>
          <a:ln w="19050">
            <a:solidFill>
              <a:srgbClr val="0D2B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986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793" y="350437"/>
            <a:ext cx="7886700" cy="994172"/>
          </a:xfrm>
        </p:spPr>
        <p:txBody>
          <a:bodyPr/>
          <a:lstStyle/>
          <a:p>
            <a:pPr algn="l"/>
            <a:r>
              <a:rPr lang="en-US" sz="3200" dirty="0">
                <a:solidFill>
                  <a:srgbClr val="0D2B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NRGBB Years 1-4 (2015-2018)</a:t>
            </a:r>
            <a:br>
              <a:rPr lang="en-US" sz="3200" dirty="0">
                <a:solidFill>
                  <a:srgbClr val="0D2B7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0D2B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Biospecimen Distributions by Organ Site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814716"/>
              </p:ext>
            </p:extLst>
          </p:nvPr>
        </p:nvGraphicFramePr>
        <p:xfrm>
          <a:off x="648000" y="1913987"/>
          <a:ext cx="7348918" cy="3137242"/>
        </p:xfrm>
        <a:graphic>
          <a:graphicData uri="http://schemas.openxmlformats.org/drawingml/2006/table">
            <a:tbl>
              <a:tblPr/>
              <a:tblGrid>
                <a:gridCol w="2831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0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64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99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42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Disease Site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Trials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Specimens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Patients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24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GYN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41,948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24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Breast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14,076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10,564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24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Brain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7,839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24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7,752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24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24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H&amp;N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2,957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9262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24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TOTALS for NRG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78,761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18,745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6BA545A-71C5-1642-8638-90FA3A05D5A4}"/>
              </a:ext>
            </a:extLst>
          </p:cNvPr>
          <p:cNvCxnSpPr>
            <a:cxnSpLocks/>
          </p:cNvCxnSpPr>
          <p:nvPr/>
        </p:nvCxnSpPr>
        <p:spPr>
          <a:xfrm>
            <a:off x="146957" y="1669949"/>
            <a:ext cx="8850086" cy="0"/>
          </a:xfrm>
          <a:prstGeom prst="line">
            <a:avLst/>
          </a:prstGeom>
          <a:ln w="19050">
            <a:solidFill>
              <a:srgbClr val="0D2B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726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951" y="166637"/>
            <a:ext cx="8743307" cy="1414463"/>
          </a:xfrm>
        </p:spPr>
        <p:txBody>
          <a:bodyPr/>
          <a:lstStyle/>
          <a:p>
            <a:pPr algn="l"/>
            <a:r>
              <a:rPr lang="en-US" sz="3200" dirty="0">
                <a:solidFill>
                  <a:srgbClr val="002060"/>
                </a:solidFill>
                <a:cs typeface="Arial"/>
              </a:rPr>
              <a:t>Data uploaded into NCI-Navigator</a:t>
            </a:r>
            <a:br>
              <a:rPr lang="en-US" sz="3200" dirty="0">
                <a:solidFill>
                  <a:srgbClr val="002060"/>
                </a:solidFill>
                <a:cs typeface="Arial"/>
              </a:rPr>
            </a:br>
            <a:r>
              <a:rPr lang="en-US" sz="3200" dirty="0">
                <a:solidFill>
                  <a:srgbClr val="002060"/>
                </a:solidFill>
                <a:cs typeface="Arial"/>
              </a:rPr>
              <a:t>January 2019</a:t>
            </a:r>
            <a:endParaRPr lang="en-US" sz="2400" dirty="0">
              <a:solidFill>
                <a:srgbClr val="00206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265884"/>
              </p:ext>
            </p:extLst>
          </p:nvPr>
        </p:nvGraphicFramePr>
        <p:xfrm>
          <a:off x="882650" y="1524794"/>
          <a:ext cx="7245349" cy="3872706"/>
        </p:xfrm>
        <a:graphic>
          <a:graphicData uri="http://schemas.openxmlformats.org/drawingml/2006/table">
            <a:tbl>
              <a:tblPr/>
              <a:tblGrid>
                <a:gridCol w="2926277">
                  <a:extLst>
                    <a:ext uri="{9D8B030D-6E8A-4147-A177-3AD203B41FA5}">
                      <a16:colId xmlns:a16="http://schemas.microsoft.com/office/drawing/2014/main" val="2500201188"/>
                    </a:ext>
                  </a:extLst>
                </a:gridCol>
                <a:gridCol w="1983678">
                  <a:extLst>
                    <a:ext uri="{9D8B030D-6E8A-4147-A177-3AD203B41FA5}">
                      <a16:colId xmlns:a16="http://schemas.microsoft.com/office/drawing/2014/main" val="3253622815"/>
                    </a:ext>
                  </a:extLst>
                </a:gridCol>
                <a:gridCol w="2335394">
                  <a:extLst>
                    <a:ext uri="{9D8B030D-6E8A-4147-A177-3AD203B41FA5}">
                      <a16:colId xmlns:a16="http://schemas.microsoft.com/office/drawing/2014/main" val="1217598791"/>
                    </a:ext>
                  </a:extLst>
                </a:gridCol>
              </a:tblGrid>
              <a:tr h="9784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Lead Group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01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Trials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01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Specimens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01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53900"/>
                  </a:ext>
                </a:extLst>
              </a:tr>
              <a:tr h="58708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NRG-O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B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B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474,655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091693"/>
                  </a:ext>
                </a:extLst>
              </a:tr>
              <a:tr h="57678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Alliance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7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7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149,388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553738"/>
                  </a:ext>
                </a:extLst>
              </a:tr>
              <a:tr h="57678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SWOG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B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B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80,202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458974"/>
                  </a:ext>
                </a:extLst>
              </a:tr>
              <a:tr h="57678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ECOG-ACRIN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7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7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46,204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615710"/>
                  </a:ext>
                </a:extLst>
              </a:tr>
              <a:tr h="57678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B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B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750,449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742293"/>
                  </a:ext>
                </a:extLst>
              </a:tr>
            </a:tbl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A0FE6AF-BE1B-2441-9105-AD2C563E1F54}"/>
              </a:ext>
            </a:extLst>
          </p:cNvPr>
          <p:cNvCxnSpPr>
            <a:cxnSpLocks/>
          </p:cNvCxnSpPr>
          <p:nvPr/>
        </p:nvCxnSpPr>
        <p:spPr>
          <a:xfrm>
            <a:off x="146957" y="1338749"/>
            <a:ext cx="8850086" cy="0"/>
          </a:xfrm>
          <a:prstGeom prst="line">
            <a:avLst/>
          </a:prstGeom>
          <a:ln w="19050">
            <a:solidFill>
              <a:srgbClr val="0D2B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5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E02F21-BA67-0849-A716-6CB560E2E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200" y="447640"/>
            <a:ext cx="4766400" cy="17720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3D422E-179F-FF40-89BD-388EF469736B}"/>
              </a:ext>
            </a:extLst>
          </p:cNvPr>
          <p:cNvSpPr txBox="1"/>
          <p:nvPr/>
        </p:nvSpPr>
        <p:spPr>
          <a:xfrm>
            <a:off x="1130400" y="2671200"/>
            <a:ext cx="77183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cs typeface="Helvetica"/>
              </a:rPr>
              <a:t>four Cancer Immune Monitoring and Analysis Centers (CIMACs)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cs typeface="Helvetica"/>
              </a:rPr>
              <a:t>Dana-Farber Cancer Institute, Stanford University, MD Anderson, and Mount Sinai,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cs typeface="Helvetica"/>
              </a:rPr>
              <a:t>analyses for genomic, phenotypic and functional characterization of responses of patients in early phase clinical trials</a:t>
            </a:r>
          </a:p>
        </p:txBody>
      </p:sp>
    </p:spTree>
    <p:extLst>
      <p:ext uri="{BB962C8B-B14F-4D97-AF65-F5344CB8AC3E}">
        <p14:creationId xmlns:p14="http://schemas.microsoft.com/office/powerpoint/2010/main" val="3939861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735" y="203975"/>
            <a:ext cx="7886700" cy="614840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rgbClr val="0D2B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CIMAC Trials and NRG Oncology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0219A-A54A-104D-8A8C-44107E4B1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328" y="1281205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$600K U24 Supplement for Year 4 awarded to NRG in October. Ends March 31 2019. 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Supplement for extra costs related to Navigator, special tubes, other studies/costs not funded by original U24 RFA.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NRGBB agreed to change priority of funding to CIMAC costs first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NCE will be requested as needed.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trial is now active- LU004.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concepts being discussed.</a:t>
            </a:r>
          </a:p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53AF331-018B-DF4F-A132-4F3F4756A542}"/>
              </a:ext>
            </a:extLst>
          </p:cNvPr>
          <p:cNvCxnSpPr>
            <a:cxnSpLocks/>
          </p:cNvCxnSpPr>
          <p:nvPr/>
        </p:nvCxnSpPr>
        <p:spPr>
          <a:xfrm>
            <a:off x="146957" y="1057949"/>
            <a:ext cx="8850086" cy="0"/>
          </a:xfrm>
          <a:prstGeom prst="line">
            <a:avLst/>
          </a:prstGeom>
          <a:ln w="19050">
            <a:solidFill>
              <a:srgbClr val="0D2B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474061"/>
      </p:ext>
    </p:extLst>
  </p:cSld>
  <p:clrMapOvr>
    <a:masterClrMapping/>
  </p:clrMapOvr>
</p:sld>
</file>

<file path=ppt/theme/theme1.xml><?xml version="1.0" encoding="utf-8"?>
<a:theme xmlns:a="http://schemas.openxmlformats.org/drawingml/2006/main" name="NRGOncologyOption1_Template03-24-14">
  <a:themeElements>
    <a:clrScheme name="NRG Color Theme 2nd slide">
      <a:dk1>
        <a:srgbClr val="565656"/>
      </a:dk1>
      <a:lt1>
        <a:srgbClr val="FFFFFF"/>
      </a:lt1>
      <a:dk2>
        <a:srgbClr val="565656"/>
      </a:dk2>
      <a:lt2>
        <a:srgbClr val="FFFFFF"/>
      </a:lt2>
      <a:accent1>
        <a:srgbClr val="98012E"/>
      </a:accent1>
      <a:accent2>
        <a:srgbClr val="565656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NRG Slide De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3200" b="1" dirty="0">
            <a:solidFill>
              <a:schemeClr val="accent1"/>
            </a:solidFill>
            <a:cs typeface="Helvetic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NRG Slide De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NRG Color Theme 2nd slide">
      <a:dk1>
        <a:srgbClr val="565656"/>
      </a:dk1>
      <a:lt1>
        <a:srgbClr val="FFFFFF"/>
      </a:lt1>
      <a:dk2>
        <a:srgbClr val="565656"/>
      </a:dk2>
      <a:lt2>
        <a:srgbClr val="FFFFFF"/>
      </a:lt2>
      <a:accent1>
        <a:srgbClr val="98012E"/>
      </a:accent1>
      <a:accent2>
        <a:srgbClr val="565656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NRG Slide De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dirty="0">
            <a:solidFill>
              <a:srgbClr val="7F7F7F"/>
            </a:solidFill>
            <a:latin typeface="Helvetica"/>
            <a:cs typeface="Helvetica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NRGOncologyOption1_Template03-24-14</Template>
  <TotalTime>971</TotalTime>
  <Words>287</Words>
  <Application>Microsoft Macintosh PowerPoint</Application>
  <PresentationFormat>On-screen Show (4:3)</PresentationFormat>
  <Paragraphs>130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Helvetica</vt:lpstr>
      <vt:lpstr>NRGOncologyOption1_Template03-24-14</vt:lpstr>
      <vt:lpstr>1_Custom Design</vt:lpstr>
      <vt:lpstr>Custom Design</vt:lpstr>
      <vt:lpstr>PowerPoint Presentation</vt:lpstr>
      <vt:lpstr>PowerPoint Presentation</vt:lpstr>
      <vt:lpstr>PowerPoint Presentation</vt:lpstr>
      <vt:lpstr>NRGBB Inventory</vt:lpstr>
      <vt:lpstr>NRGBB Years 1-4 (2015-2018) Biospecimen Distributions by Organ Site</vt:lpstr>
      <vt:lpstr>Data uploaded into NCI-Navigator January 2019</vt:lpstr>
      <vt:lpstr>PowerPoint Presentation</vt:lpstr>
      <vt:lpstr>CIMAC Trials and NRG Oncology</vt:lpstr>
    </vt:vector>
  </TitlesOfParts>
  <Company>UCSF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DeVries, Sandy</dc:creator>
  <cp:lastModifiedBy>Jordan, Richard</cp:lastModifiedBy>
  <cp:revision>93</cp:revision>
  <dcterms:created xsi:type="dcterms:W3CDTF">2018-06-27T20:59:49Z</dcterms:created>
  <dcterms:modified xsi:type="dcterms:W3CDTF">2019-02-05T20:55:03Z</dcterms:modified>
</cp:coreProperties>
</file>