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1" r:id="rId2"/>
    <p:sldId id="274" r:id="rId3"/>
    <p:sldId id="275" r:id="rId4"/>
    <p:sldId id="273" r:id="rId5"/>
    <p:sldId id="296" r:id="rId6"/>
    <p:sldId id="290" r:id="rId7"/>
    <p:sldId id="295" r:id="rId8"/>
    <p:sldId id="285" r:id="rId9"/>
    <p:sldId id="297" r:id="rId10"/>
    <p:sldId id="298" r:id="rId11"/>
    <p:sldId id="299" r:id="rId12"/>
    <p:sldId id="292" r:id="rId13"/>
  </p:sldIdLst>
  <p:sldSz cx="10287000" cy="6858000" type="35mm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57B"/>
    <a:srgbClr val="CC3399"/>
    <a:srgbClr val="9A4C68"/>
    <a:srgbClr val="9A0000"/>
    <a:srgbClr val="90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2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207" y="36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64" y="-84"/>
      </p:cViewPr>
      <p:guideLst>
        <p:guide orient="horz" pos="2928"/>
        <p:guide pos="2209"/>
      </p:guideLst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Accrual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dLbls>
            <c:delete val="1"/>
          </c:dLbls>
          <c:cat>
            <c:strRef>
              <c:f>Sheet1!$A$2:$A$4</c:f>
              <c:strCache>
                <c:ptCount val="3"/>
                <c:pt idx="0">
                  <c:v>NCORP &amp; m/u NCORP</c:v>
                </c:pt>
                <c:pt idx="1">
                  <c:v>LAPS</c:v>
                </c:pt>
                <c:pt idx="2">
                  <c:v>Main Members &amp; others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1-4FD1-9977-F6A7FB56B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0.2458</cdr:x>
      <cdr:y>0.31734</cdr:y>
    </cdr:from>
    <cdr:to>
      <cdr:x>0.48353</cdr:x>
      <cdr:y>0.52891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2843" y="1371600"/>
          <a:ext cx="19563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0.22642</cdr:x>
      <cdr:y>0.22755</cdr:y>
    </cdr:from>
    <cdr:to>
      <cdr:x>0.48869</cdr:x>
      <cdr:y>0.50431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63355" y="983512"/>
          <a:ext cx="2158409" cy="1196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bg2"/>
              </a:solidFill>
            </a:rPr>
            <a:t>Main Members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2"/>
              </a:solidFill>
            </a:rPr>
            <a:t>&amp; others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2"/>
              </a:solidFill>
            </a:rPr>
            <a:t>41%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88733" y="23241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 algn="r"/>
            <a:r>
              <a:rPr lang="en-US" dirty="0"/>
              <a:t>DL Wickerham</a:t>
            </a:r>
          </a:p>
          <a:p>
            <a:pPr algn="r"/>
            <a:r>
              <a:rPr lang="en-US" dirty="0"/>
              <a:t>NRG Orientation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A3523BA-8CC0-4EC1-9A12-2E885D16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525FB91-3CE6-4304-9AC9-12094E2555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D40E0A7-1E5B-4851-9AD2-933E673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07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9510" y="6356351"/>
            <a:ext cx="151514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356351"/>
            <a:ext cx="211455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NRGLogoEmboss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6388102"/>
            <a:ext cx="9005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17320"/>
            <a:ext cx="6858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3AF10D-2783-47DF-980A-A8CA70B0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 Accruing Non-US Sites</a:t>
            </a:r>
            <a:br>
              <a:rPr lang="en-US" sz="2400" dirty="0"/>
            </a:br>
            <a:r>
              <a:rPr lang="en-US" sz="2400" dirty="0"/>
              <a:t>NRG Oncology Trials</a:t>
            </a:r>
            <a:br>
              <a:rPr lang="en-US" sz="2400" dirty="0"/>
            </a:br>
            <a:r>
              <a:rPr lang="en-US" sz="2400" dirty="0">
                <a:solidFill>
                  <a:schemeClr val="tx2"/>
                </a:solidFill>
              </a:rPr>
              <a:t>January 1 – December 31, 2018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564BBF-1387-495C-9F5A-F269553CA1EC}"/>
              </a:ext>
            </a:extLst>
          </p:cNvPr>
          <p:cNvSpPr txBox="1">
            <a:spLocks/>
          </p:cNvSpPr>
          <p:nvPr/>
        </p:nvSpPr>
        <p:spPr>
          <a:xfrm>
            <a:off x="570772" y="1735613"/>
            <a:ext cx="9109055" cy="4847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1.	CHUM – Centre </a:t>
            </a:r>
            <a:r>
              <a:rPr lang="en-US" sz="2300" dirty="0" err="1"/>
              <a:t>Hospitalier</a:t>
            </a:r>
            <a:r>
              <a:rPr lang="en-US" sz="2300" dirty="0"/>
              <a:t> de </a:t>
            </a:r>
            <a:r>
              <a:rPr lang="en-US" sz="2300" dirty="0" err="1"/>
              <a:t>l’Universite</a:t>
            </a:r>
            <a:r>
              <a:rPr lang="en-US" sz="2300" dirty="0"/>
              <a:t> de Montreal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2.	CHU de Quebec-</a:t>
            </a:r>
            <a:r>
              <a:rPr lang="en-US" sz="2300" dirty="0" err="1"/>
              <a:t>L’Hotel</a:t>
            </a:r>
            <a:r>
              <a:rPr lang="en-US" sz="2300" dirty="0"/>
              <a:t>-Dieu de Quebec (HDQ)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3.	Seoul National University </a:t>
            </a:r>
            <a:r>
              <a:rPr lang="en-US" sz="2300" dirty="0" err="1"/>
              <a:t>Bundang</a:t>
            </a:r>
            <a:r>
              <a:rPr lang="en-US" sz="2300" dirty="0"/>
              <a:t> Hospital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4.	Saskatoon Cancer Center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5.	Fudan University Shanghai Cancer Center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6.	University Health Network-Princess Margaret Hospital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300" dirty="0"/>
              <a:t>6.	The Research Institute of the McGill University Health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300" dirty="0"/>
              <a:t>      Centre (MUHC)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300" dirty="0"/>
              <a:t>7. 	</a:t>
            </a:r>
            <a:r>
              <a:rPr lang="en-US" sz="2300" dirty="0" err="1"/>
              <a:t>Kantonsspital</a:t>
            </a:r>
            <a:r>
              <a:rPr lang="en-US" sz="2300" dirty="0"/>
              <a:t> Aarau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300" dirty="0"/>
              <a:t>8. 	Yonsei University Health System-Severance Hospital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300" dirty="0"/>
              <a:t>8. 	</a:t>
            </a:r>
            <a:r>
              <a:rPr lang="fr-FR" sz="2300" dirty="0"/>
              <a:t>Centre Hospitalier Universitaire de </a:t>
            </a:r>
            <a:r>
              <a:rPr lang="fr-FR" sz="2300" dirty="0" smtClean="0"/>
              <a:t>Sherbrooke-Fleurimont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2304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r>
              <a:rPr lang="en-US" dirty="0" smtClean="0"/>
              <a:t>Regularly scheduled network audit:  72</a:t>
            </a:r>
          </a:p>
          <a:p>
            <a:endParaRPr lang="en-US" dirty="0"/>
          </a:p>
          <a:p>
            <a:r>
              <a:rPr lang="en-US" sz="2400" dirty="0" smtClean="0"/>
              <a:t>AZ127 </a:t>
            </a:r>
            <a:r>
              <a:rPr lang="en-US" sz="2400" dirty="0"/>
              <a:t>Arizona Center for Cancer Care-Peoria (2 sites)</a:t>
            </a:r>
          </a:p>
          <a:p>
            <a:r>
              <a:rPr lang="en-US" sz="2400" dirty="0" smtClean="0"/>
              <a:t>40021 </a:t>
            </a:r>
            <a:r>
              <a:rPr lang="en-US" sz="2400" dirty="0"/>
              <a:t>Rabin Medical Center (1 site)</a:t>
            </a:r>
          </a:p>
          <a:p>
            <a:r>
              <a:rPr lang="en-US" sz="2400" dirty="0" smtClean="0"/>
              <a:t>IN044 </a:t>
            </a:r>
            <a:r>
              <a:rPr lang="en-US" sz="2400" dirty="0"/>
              <a:t>The Community Hospital (1 sites)</a:t>
            </a:r>
          </a:p>
          <a:p>
            <a:r>
              <a:rPr lang="en-US" sz="2400" dirty="0" smtClean="0"/>
              <a:t>IL010</a:t>
            </a:r>
            <a:r>
              <a:rPr lang="en-US" sz="2400" dirty="0"/>
              <a:t>  Advocate Lutheran General Hospital (2 sites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2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17320"/>
            <a:ext cx="6858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97921"/>
            <a:ext cx="9258300" cy="777985"/>
          </a:xfrm>
        </p:spPr>
        <p:txBody>
          <a:bodyPr/>
          <a:lstStyle/>
          <a:p>
            <a:r>
              <a:rPr lang="en-US" dirty="0"/>
              <a:t>NRG Main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26781"/>
            <a:ext cx="9258300" cy="44993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Lead Academic Performance Sites (LAPS)	  30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/>
              <a:t>National Community Oncology </a:t>
            </a:r>
          </a:p>
          <a:p>
            <a:pPr marL="339725" indent="-33972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/>
              <a:t>	Research (NCORP) Sites							  32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Minority/Underserved NCORP Sites				  10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Other Centers											</a:t>
            </a:r>
            <a:r>
              <a:rPr lang="en-US" sz="2600" u="sng" dirty="0"/>
              <a:t>145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												</a:t>
            </a:r>
            <a:r>
              <a:rPr lang="en-US" dirty="0"/>
              <a:t>Total		217</a:t>
            </a:r>
            <a:r>
              <a:rPr lang="en-US" sz="26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23501"/>
            <a:ext cx="9258300" cy="809883"/>
          </a:xfrm>
        </p:spPr>
        <p:txBody>
          <a:bodyPr/>
          <a:lstStyle/>
          <a:p>
            <a:r>
              <a:rPr lang="en-US" dirty="0"/>
              <a:t>NRG Main Member Site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5518"/>
            <a:ext cx="92583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47 states in the US plus Puerto Rico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 Canadian provinces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11 additional international Main Member sites located in 8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544" r="1462" b="1905"/>
          <a:stretch/>
        </p:blipFill>
        <p:spPr bwMode="auto">
          <a:xfrm>
            <a:off x="446567" y="961198"/>
            <a:ext cx="9378661" cy="57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781" y="82635"/>
            <a:ext cx="9258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NRG Oncology Main Member, LAPS, and 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NCORP Institutions as of December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667A0-4EDF-4360-8DBB-C3FE25537BC3}"/>
              </a:ext>
            </a:extLst>
          </p:cNvPr>
          <p:cNvSpPr txBox="1"/>
          <p:nvPr/>
        </p:nvSpPr>
        <p:spPr>
          <a:xfrm>
            <a:off x="535781" y="2161555"/>
            <a:ext cx="887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1157B"/>
                </a:solidFill>
              </a:rPr>
              <a:t>China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5A545D0-44A7-4D1B-BF82-3F9A45629E2F}"/>
              </a:ext>
            </a:extLst>
          </p:cNvPr>
          <p:cNvSpPr/>
          <p:nvPr/>
        </p:nvSpPr>
        <p:spPr>
          <a:xfrm>
            <a:off x="1064314" y="2191510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A66FF5F3-6945-4060-920F-77CE3CB04EE3}"/>
              </a:ext>
            </a:extLst>
          </p:cNvPr>
          <p:cNvSpPr/>
          <p:nvPr/>
        </p:nvSpPr>
        <p:spPr>
          <a:xfrm>
            <a:off x="1245289" y="2195965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108268-3027-430F-85C2-12BC3CD924FC}"/>
              </a:ext>
            </a:extLst>
          </p:cNvPr>
          <p:cNvCxnSpPr>
            <a:cxnSpLocks/>
          </p:cNvCxnSpPr>
          <p:nvPr/>
        </p:nvCxnSpPr>
        <p:spPr>
          <a:xfrm>
            <a:off x="1064314" y="2277813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4C9015-6FDC-4CF8-B557-33E95A58B3A8}"/>
              </a:ext>
            </a:extLst>
          </p:cNvPr>
          <p:cNvCxnSpPr>
            <a:cxnSpLocks/>
          </p:cNvCxnSpPr>
          <p:nvPr/>
        </p:nvCxnSpPr>
        <p:spPr>
          <a:xfrm>
            <a:off x="1248518" y="2279025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3A8E3C-57ED-47DE-AED9-02F39873E30D}"/>
              </a:ext>
            </a:extLst>
          </p:cNvPr>
          <p:cNvSpPr txBox="1"/>
          <p:nvPr/>
        </p:nvSpPr>
        <p:spPr>
          <a:xfrm>
            <a:off x="491966" y="2421265"/>
            <a:ext cx="887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1157B"/>
                </a:solidFill>
              </a:rPr>
              <a:t>Singapore</a:t>
            </a:r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F945B1C8-C512-40A6-8EFB-8E853DEFF280}"/>
              </a:ext>
            </a:extLst>
          </p:cNvPr>
          <p:cNvSpPr/>
          <p:nvPr/>
        </p:nvSpPr>
        <p:spPr>
          <a:xfrm>
            <a:off x="1304634" y="2426288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7A58-3852-4AA4-BC72-46DB0D97C3AA}"/>
              </a:ext>
            </a:extLst>
          </p:cNvPr>
          <p:cNvCxnSpPr>
            <a:cxnSpLocks/>
          </p:cNvCxnSpPr>
          <p:nvPr/>
        </p:nvCxnSpPr>
        <p:spPr>
          <a:xfrm>
            <a:off x="1304634" y="2512591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7BA391-C172-424B-823C-4D9FCE932686}"/>
              </a:ext>
            </a:extLst>
          </p:cNvPr>
          <p:cNvSpPr txBox="1"/>
          <p:nvPr/>
        </p:nvSpPr>
        <p:spPr>
          <a:xfrm>
            <a:off x="8614991" y="3431473"/>
            <a:ext cx="1031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1157B"/>
                </a:solidFill>
              </a:rPr>
              <a:t>Switzerland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46882112-2612-435A-91BC-FADABDAB74BF}"/>
              </a:ext>
            </a:extLst>
          </p:cNvPr>
          <p:cNvSpPr/>
          <p:nvPr/>
        </p:nvSpPr>
        <p:spPr>
          <a:xfrm>
            <a:off x="9572334" y="3436496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93CF83-BDF2-4562-B584-BCE43C06E504}"/>
              </a:ext>
            </a:extLst>
          </p:cNvPr>
          <p:cNvCxnSpPr>
            <a:cxnSpLocks/>
          </p:cNvCxnSpPr>
          <p:nvPr/>
        </p:nvCxnSpPr>
        <p:spPr>
          <a:xfrm>
            <a:off x="9572334" y="3522799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E674202-CA29-4DFC-9C35-D3A6881D7DC4}"/>
              </a:ext>
            </a:extLst>
          </p:cNvPr>
          <p:cNvSpPr txBox="1"/>
          <p:nvPr/>
        </p:nvSpPr>
        <p:spPr>
          <a:xfrm>
            <a:off x="8640975" y="3714678"/>
            <a:ext cx="887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1157B"/>
                </a:solidFill>
              </a:rPr>
              <a:t>Australia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816EAEFE-5985-412C-B897-A81FA6DE3FFD}"/>
              </a:ext>
            </a:extLst>
          </p:cNvPr>
          <p:cNvSpPr/>
          <p:nvPr/>
        </p:nvSpPr>
        <p:spPr>
          <a:xfrm>
            <a:off x="9453643" y="3719701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7971B4-6AB7-44B3-87A2-63C8BFB28C47}"/>
              </a:ext>
            </a:extLst>
          </p:cNvPr>
          <p:cNvCxnSpPr>
            <a:cxnSpLocks/>
          </p:cNvCxnSpPr>
          <p:nvPr/>
        </p:nvCxnSpPr>
        <p:spPr>
          <a:xfrm>
            <a:off x="9453643" y="3806004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Wave 21">
            <a:extLst>
              <a:ext uri="{FF2B5EF4-FFF2-40B4-BE49-F238E27FC236}">
                <a16:creationId xmlns:a16="http://schemas.microsoft.com/office/drawing/2014/main" id="{B08304C4-92BA-44EF-AFD5-1B3AD362EEC5}"/>
              </a:ext>
            </a:extLst>
          </p:cNvPr>
          <p:cNvSpPr/>
          <p:nvPr/>
        </p:nvSpPr>
        <p:spPr>
          <a:xfrm>
            <a:off x="1534849" y="1319020"/>
            <a:ext cx="118691" cy="115445"/>
          </a:xfrm>
          <a:prstGeom prst="wave">
            <a:avLst/>
          </a:prstGeom>
          <a:solidFill>
            <a:srgbClr val="CC33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6C3DDB-B7E1-43DA-B617-956F22B0E6EC}"/>
              </a:ext>
            </a:extLst>
          </p:cNvPr>
          <p:cNvCxnSpPr>
            <a:cxnSpLocks/>
          </p:cNvCxnSpPr>
          <p:nvPr/>
        </p:nvCxnSpPr>
        <p:spPr>
          <a:xfrm>
            <a:off x="1534849" y="1405323"/>
            <a:ext cx="0" cy="97722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10006"/>
            <a:ext cx="9544050" cy="1157367"/>
          </a:xfrm>
        </p:spPr>
        <p:txBody>
          <a:bodyPr>
            <a:normAutofit fontScale="90000"/>
          </a:bodyPr>
          <a:lstStyle/>
          <a:p>
            <a:r>
              <a:rPr lang="en-US" dirty="0"/>
              <a:t>Membership Categories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– Main Members 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3" y="1896403"/>
            <a:ext cx="9498013" cy="4514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Required to credit 15 patient cases per year to NRG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15 </a:t>
            </a:r>
            <a:r>
              <a:rPr lang="en-US" sz="2800" dirty="0"/>
              <a:t>cases from the entire NRG portfolio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Affiliate accrual will count toward the 15 case requirement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NCTN accrual credited to NRG will also </a:t>
            </a:r>
            <a:r>
              <a:rPr lang="en-US" sz="2800" dirty="0" smtClean="0"/>
              <a:t>count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Maintain satisfactory data quality and audit </a:t>
            </a:r>
            <a:r>
              <a:rPr lang="en-US" dirty="0" smtClean="0"/>
              <a:t>performance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50" y="372140"/>
            <a:ext cx="9258300" cy="133970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2"/>
                </a:solidFill>
              </a:rPr>
              <a:t>NRG Oncology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Accrual by Site Category</a:t>
            </a:r>
            <a:br>
              <a:rPr lang="en-US" dirty="0"/>
            </a:br>
            <a:r>
              <a:rPr lang="en-US" dirty="0"/>
              <a:t>January 1 – December 31, 2018</a:t>
            </a:r>
            <a:endParaRPr lang="en-US" sz="3100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80520"/>
              </p:ext>
            </p:extLst>
          </p:nvPr>
        </p:nvGraphicFramePr>
        <p:xfrm>
          <a:off x="1028700" y="1913860"/>
          <a:ext cx="8229600" cy="432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67855" y="2535861"/>
            <a:ext cx="1831458" cy="9968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</a:rPr>
              <a:t>NCORP &amp;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M/U NCORP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26%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326911" y="4026188"/>
            <a:ext cx="1382232" cy="8736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</a:rPr>
              <a:t>LAPS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899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053" y="414239"/>
            <a:ext cx="9696893" cy="111822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Top Accruing Main Member Sites</a:t>
            </a:r>
            <a:br>
              <a:rPr lang="en-US" sz="2400" dirty="0"/>
            </a:br>
            <a:r>
              <a:rPr lang="en-US" sz="2400" dirty="0"/>
              <a:t>NRG Oncology Trials</a:t>
            </a:r>
            <a:br>
              <a:rPr lang="en-US" sz="2400" dirty="0"/>
            </a:br>
            <a:r>
              <a:rPr lang="en-US" sz="2400" dirty="0">
                <a:solidFill>
                  <a:schemeClr val="tx2"/>
                </a:solidFill>
              </a:rPr>
              <a:t>January 1 – December 31, 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223" y="1825227"/>
            <a:ext cx="9228554" cy="4826375"/>
          </a:xfrm>
        </p:spPr>
        <p:txBody>
          <a:bodyPr>
            <a:noAutofit/>
          </a:bodyPr>
          <a:lstStyle/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Seoul National University Hospital</a:t>
            </a:r>
          </a:p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Thomas Jefferson University Hospital</a:t>
            </a:r>
          </a:p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CHUM – Centre </a:t>
            </a:r>
            <a:r>
              <a:rPr lang="en-US" sz="2300" dirty="0" err="1"/>
              <a:t>Hospitalier</a:t>
            </a:r>
            <a:r>
              <a:rPr lang="en-US" sz="2300" dirty="0"/>
              <a:t> de </a:t>
            </a:r>
            <a:r>
              <a:rPr lang="en-US" sz="2300" dirty="0" err="1"/>
              <a:t>l’Universite</a:t>
            </a:r>
            <a:r>
              <a:rPr lang="en-US" sz="2300" dirty="0"/>
              <a:t> de Montreal</a:t>
            </a:r>
          </a:p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Women and Infants Hospital</a:t>
            </a:r>
          </a:p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CHU de Quebec-</a:t>
            </a:r>
            <a:r>
              <a:rPr lang="en-US" sz="2300" dirty="0" err="1"/>
              <a:t>L’Hotel</a:t>
            </a:r>
            <a:r>
              <a:rPr lang="en-US" sz="2300" dirty="0"/>
              <a:t>-Dieu de Quebec (HDQ)</a:t>
            </a:r>
          </a:p>
          <a:p>
            <a:pPr marL="463550" indent="-46355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The US Oncology Network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6.	University of Maryland/</a:t>
            </a:r>
            <a:r>
              <a:rPr lang="en-US" sz="2300" dirty="0" err="1"/>
              <a:t>Greenebaum</a:t>
            </a:r>
            <a:r>
              <a:rPr lang="en-US" sz="2300" dirty="0"/>
              <a:t> Cancer Center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7.	University of Kansas Cancer Center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8.	Froedtert and the Medical College of Wisconsin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9.	Arizona Center for Cancer Care-Peoria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9.	Sutter Cancer Research </a:t>
            </a:r>
            <a:r>
              <a:rPr lang="en-US" sz="2300" dirty="0" smtClean="0"/>
              <a:t>Consortium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053" y="314738"/>
            <a:ext cx="9696893" cy="1450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Top Accruing Lead Academic Participating Sites (LAPS)</a:t>
            </a:r>
            <a:br>
              <a:rPr lang="en-US" sz="2400" dirty="0"/>
            </a:br>
            <a:r>
              <a:rPr lang="en-US" sz="2400" dirty="0"/>
              <a:t>NRG Oncology Trials</a:t>
            </a:r>
            <a:br>
              <a:rPr lang="en-US" sz="2400" dirty="0"/>
            </a:br>
            <a:r>
              <a:rPr lang="en-US" sz="2400" dirty="0">
                <a:solidFill>
                  <a:schemeClr val="tx2"/>
                </a:solidFill>
              </a:rPr>
              <a:t>January 1 – December 31, 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57" y="1784009"/>
            <a:ext cx="9508883" cy="4681182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400" dirty="0"/>
              <a:t>	</a:t>
            </a:r>
            <a:r>
              <a:rPr lang="en-US" sz="2300" dirty="0"/>
              <a:t>Washington University – </a:t>
            </a:r>
            <a:r>
              <a:rPr lang="en-US" sz="2300" dirty="0" err="1"/>
              <a:t>Siteman</a:t>
            </a:r>
            <a:r>
              <a:rPr lang="en-US" sz="2300" dirty="0"/>
              <a:t> Cancer Center LAP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	CWRU  –  Case Comprehensive Cancer Center LAPS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	University of Oklahoma Health Sciences Center LAPS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	Wayne State University – </a:t>
            </a:r>
            <a:r>
              <a:rPr lang="en-US" sz="2300" dirty="0" err="1"/>
              <a:t>Karmanos</a:t>
            </a:r>
            <a:r>
              <a:rPr lang="en-US" sz="2300" dirty="0"/>
              <a:t> Cancer Center LAPS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 	Memorial Sloan – Kettering Cancer Center LAPS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 	University of Texas MD Anderson Cancer Center LAPS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300" dirty="0"/>
              <a:t>	University of Texas Southwestern Medical Center LAPS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7.	University of Michigan Comprehensive Cancer Center LAPS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7.	Emory University – Winship Cancer Institute LAPS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8.	Ohio State University Comprehensive Cancer Center LAPS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80" y="431681"/>
            <a:ext cx="9696893" cy="13202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Top Accruing NCI Community Oncology</a:t>
            </a:r>
            <a:br>
              <a:rPr lang="en-US" sz="2400" dirty="0"/>
            </a:br>
            <a:r>
              <a:rPr lang="en-US" sz="2400" dirty="0"/>
              <a:t> Research Program (NCORP)</a:t>
            </a:r>
            <a:br>
              <a:rPr lang="en-US" sz="2400" dirty="0"/>
            </a:br>
            <a:r>
              <a:rPr lang="en-US" sz="2400" dirty="0"/>
              <a:t>NRG Oncology Trials</a:t>
            </a:r>
            <a:br>
              <a:rPr lang="en-US" sz="2400" dirty="0"/>
            </a:br>
            <a:r>
              <a:rPr lang="en-US" sz="2400" dirty="0">
                <a:solidFill>
                  <a:schemeClr val="tx2"/>
                </a:solidFill>
              </a:rPr>
              <a:t>January 1 – December 31, 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080" y="1935944"/>
            <a:ext cx="9760688" cy="44938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/>
              <a:t>1.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Kaiser Permanente NCI Community Oncology Research Program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AutoNum type="arabicPeriod" startAt="2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Southeast Clinical Oncology Research Consortium NCORP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AutoNum type="arabicPeriod" startAt="2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Delaware/Christiana Care NCI Community Oncology Research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4.	New Mexico Minority Underserved NCORP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5. 	Heartland Cancer Research NCORP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6. 	Metro Minnesota Community Oncology Research Consortium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6. 	Cancer Research Consortium of West Michigan NCORP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7. 	Michigan Cancer Research Consortium NCORP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7. 	Northwest NCI Community Oncology Research Program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8. 	Northwell Health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NCORP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287000" cy="121478"/>
          </a:xfrm>
          <a:prstGeom prst="rect">
            <a:avLst/>
          </a:prstGeom>
          <a:solidFill>
            <a:srgbClr val="C00000"/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RG Grey">
      <a:dk1>
        <a:srgbClr val="FFFF00"/>
      </a:dk1>
      <a:lt1>
        <a:srgbClr val="3A3A3A"/>
      </a:lt1>
      <a:dk2>
        <a:srgbClr val="FFFFFF"/>
      </a:dk2>
      <a:lt2>
        <a:srgbClr val="000000"/>
      </a:lt2>
      <a:accent1>
        <a:srgbClr val="00FFFF"/>
      </a:accent1>
      <a:accent2>
        <a:srgbClr val="FF9933"/>
      </a:accent2>
      <a:accent3>
        <a:srgbClr val="00FF00"/>
      </a:accent3>
      <a:accent4>
        <a:srgbClr val="FF99FF"/>
      </a:accent4>
      <a:accent5>
        <a:srgbClr val="99CCFF"/>
      </a:accent5>
      <a:accent6>
        <a:srgbClr val="009999"/>
      </a:accent6>
      <a:hlink>
        <a:srgbClr val="FF00FF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209</Words>
  <Application>Microsoft Office PowerPoint</Application>
  <PresentationFormat>35mm Slides</PresentationFormat>
  <Paragraphs>85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NRG Main Members</vt:lpstr>
      <vt:lpstr>NRG Main Member Site Locations</vt:lpstr>
      <vt:lpstr>PowerPoint Presentation</vt:lpstr>
      <vt:lpstr>Membership Categories – Main Members –</vt:lpstr>
      <vt:lpstr>NRG Oncology Accrual by Site Category January 1 – December 31, 2018</vt:lpstr>
      <vt:lpstr>Top Accruing Main Member Sites NRG Oncology Trials January 1 – December 31, 2018</vt:lpstr>
      <vt:lpstr>Top Accruing Lead Academic Participating Sites (LAPS) NRG Oncology Trials January 1 – December 31, 2018</vt:lpstr>
      <vt:lpstr>Top Accruing NCI Community Oncology  Research Program (NCORP) NRG Oncology Trials January 1 – December 31, 2018</vt:lpstr>
      <vt:lpstr>Top Accruing Non-US Sites NRG Oncology Trials January 1 – December 31, 2018</vt:lpstr>
      <vt:lpstr>Audit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Biddle</dc:creator>
  <cp:lastModifiedBy>David Miller</cp:lastModifiedBy>
  <cp:revision>131</cp:revision>
  <cp:lastPrinted>2019-01-28T15:52:31Z</cp:lastPrinted>
  <dcterms:created xsi:type="dcterms:W3CDTF">2014-01-22T20:22:11Z</dcterms:created>
  <dcterms:modified xsi:type="dcterms:W3CDTF">2019-02-08T18:38:37Z</dcterms:modified>
</cp:coreProperties>
</file>