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9.xml" ContentType="application/vnd.openxmlformats-officedocument.presentationml.slide+xml"/>
  <Override PartName="/ppt/presentation.xml" ContentType="application/vnd.openxmlformats-officedocument.presentationml.presentation.main+xml"/>
  <Override PartName="/ppt/slides/slide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1.xml" ContentType="application/vnd.openxmlformats-officedocument.presentationml.slideMaster+xml"/>
  <Override PartName="/ppt/slideLayouts/slideLayout16.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12.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23.xml" ContentType="application/vnd.openxmlformats-officedocument.presentationml.slideLayout+xml"/>
  <Override PartName="/ppt/slideLayouts/slideLayout15.xml" ContentType="application/vnd.openxmlformats-officedocument.presentationml.slideLayout+xml"/>
  <Override PartName="/ppt/slideLayouts/slideLayout3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5.xml" ContentType="application/vnd.openxmlformats-officedocument.presentationml.slideLayout+xml"/>
  <Override PartName="/ppt/slideLayouts/slideLayout8.xml" ContentType="application/vnd.openxmlformats-officedocument.presentationml.slideLayout+xml"/>
  <Override PartName="/ppt/slideLayouts/slideLayout43.xml" ContentType="application/vnd.openxmlformats-officedocument.presentationml.slideLayout+xml"/>
  <Override PartName="/ppt/slideLayouts/slideLayout9.xml" ContentType="application/vnd.openxmlformats-officedocument.presentationml.slideLayout+xml"/>
  <Override PartName="/ppt/slideLayouts/slideLayout44.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40.xml" ContentType="application/vnd.openxmlformats-officedocument.presentationml.slideLayout+xml"/>
  <Override PartName="/ppt/slideLayouts/slideLayout39.xml" ContentType="application/vnd.openxmlformats-officedocument.presentationml.slideLayout+xml"/>
  <Override PartName="/ppt/slideLayouts/slideLayout42.xml" ContentType="application/vnd.openxmlformats-officedocument.presentationml.slideLayout+xml"/>
  <Override PartName="/ppt/slideLayouts/slideLayout4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heme/theme6.xml" ContentType="application/vnd.openxmlformats-officedocument.theme+xml"/>
  <Override PartName="/ppt/theme/theme5.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96" r:id="rId3"/>
    <p:sldMasterId id="2147483708" r:id="rId4"/>
    <p:sldMasterId id="2147483711" r:id="rId5"/>
  </p:sldMasterIdLst>
  <p:notesMasterIdLst>
    <p:notesMasterId r:id="rId15"/>
  </p:notesMasterIdLst>
  <p:sldIdLst>
    <p:sldId id="292" r:id="rId6"/>
    <p:sldId id="256" r:id="rId7"/>
    <p:sldId id="288" r:id="rId8"/>
    <p:sldId id="265" r:id="rId9"/>
    <p:sldId id="289" r:id="rId10"/>
    <p:sldId id="290" r:id="rId11"/>
    <p:sldId id="293" r:id="rId12"/>
    <p:sldId id="294" r:id="rId13"/>
    <p:sldId id="29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86323" autoAdjust="0"/>
  </p:normalViewPr>
  <p:slideViewPr>
    <p:cSldViewPr>
      <p:cViewPr varScale="1">
        <p:scale>
          <a:sx n="115" d="100"/>
          <a:sy n="115" d="100"/>
        </p:scale>
        <p:origin x="1530" y="10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customXml" Target="../customXml/item2.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4EBE7D-4F43-4245-BB5A-BE86C7559613}" type="datetimeFigureOut">
              <a:rPr lang="en-US" smtClean="0"/>
              <a:t>7/17/2020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DFF60B-856C-4E92-99AE-DA2DDF4DBB8D}" type="slidenum">
              <a:rPr lang="en-US" smtClean="0"/>
              <a:t>‹#›</a:t>
            </a:fld>
            <a:endParaRPr lang="en-US"/>
          </a:p>
        </p:txBody>
      </p:sp>
    </p:spTree>
    <p:extLst>
      <p:ext uri="{BB962C8B-B14F-4D97-AF65-F5344CB8AC3E}">
        <p14:creationId xmlns:p14="http://schemas.microsoft.com/office/powerpoint/2010/main" val="2688880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98B9B7D-49A6-435F-9A1D-F010CA3DFA6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35647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05DF15B0-286F-0741-BA02-DD5AFF742082}" type="datetimeFigureOut">
              <a:rPr lang="en-US">
                <a:solidFill>
                  <a:prstClr val="black"/>
                </a:solidFill>
              </a:rPr>
              <a:pPr defTabSz="457200">
                <a:defRPr/>
              </a:pPr>
              <a:t>7/17/2020</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688FA4C5-6499-794C-91C9-0963B07382BF}" type="slidenum">
              <a:rPr lang="en-US">
                <a:solidFill>
                  <a:prstClr val="black"/>
                </a:solidFill>
              </a:rPr>
              <a:pPr defTabSz="457200">
                <a:defRPr/>
              </a:pPr>
              <a:t>‹#›</a:t>
            </a:fld>
            <a:endParaRPr lang="en-US">
              <a:solidFill>
                <a:prstClr val="black"/>
              </a:solidFill>
            </a:endParaRPr>
          </a:p>
        </p:txBody>
      </p:sp>
    </p:spTree>
    <p:extLst>
      <p:ext uri="{BB962C8B-B14F-4D97-AF65-F5344CB8AC3E}">
        <p14:creationId xmlns:p14="http://schemas.microsoft.com/office/powerpoint/2010/main" val="3586840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54B35286-030D-A142-95E5-CDD329367998}" type="datetimeFigureOut">
              <a:rPr lang="en-US">
                <a:solidFill>
                  <a:prstClr val="black"/>
                </a:solidFill>
              </a:rPr>
              <a:pPr defTabSz="457200">
                <a:defRPr/>
              </a:pPr>
              <a:t>7/17/2020</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CF43B1F5-2558-EB47-AFAB-97ADA326D3E3}" type="slidenum">
              <a:rPr lang="en-US">
                <a:solidFill>
                  <a:prstClr val="black"/>
                </a:solidFill>
              </a:rPr>
              <a:pPr defTabSz="457200">
                <a:defRPr/>
              </a:pPr>
              <a:t>‹#›</a:t>
            </a:fld>
            <a:endParaRPr lang="en-US">
              <a:solidFill>
                <a:prstClr val="black"/>
              </a:solidFill>
            </a:endParaRPr>
          </a:p>
        </p:txBody>
      </p:sp>
    </p:spTree>
    <p:extLst>
      <p:ext uri="{BB962C8B-B14F-4D97-AF65-F5344CB8AC3E}">
        <p14:creationId xmlns:p14="http://schemas.microsoft.com/office/powerpoint/2010/main" val="1883756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0F2155A0-C81B-104F-A219-CE8026ED5337}" type="datetimeFigureOut">
              <a:rPr lang="en-US">
                <a:solidFill>
                  <a:prstClr val="black"/>
                </a:solidFill>
              </a:rPr>
              <a:pPr defTabSz="457200">
                <a:defRPr/>
              </a:pPr>
              <a:t>7/17/2020</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CCBA7968-C3EC-F440-94BB-BA4E2D458CA1}" type="slidenum">
              <a:rPr lang="en-US">
                <a:solidFill>
                  <a:prstClr val="black"/>
                </a:solidFill>
              </a:rPr>
              <a:pPr defTabSz="457200">
                <a:defRPr/>
              </a:pPr>
              <a:t>‹#›</a:t>
            </a:fld>
            <a:endParaRPr lang="en-US">
              <a:solidFill>
                <a:prstClr val="black"/>
              </a:solidFill>
            </a:endParaRPr>
          </a:p>
        </p:txBody>
      </p:sp>
    </p:spTree>
    <p:extLst>
      <p:ext uri="{BB962C8B-B14F-4D97-AF65-F5344CB8AC3E}">
        <p14:creationId xmlns:p14="http://schemas.microsoft.com/office/powerpoint/2010/main" val="27379219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EDE52DB4-5B5F-3342-9439-D9F8376B3AFF}" type="datetimeFigureOut">
              <a:rPr lang="en-US">
                <a:solidFill>
                  <a:srgbClr val="565656"/>
                </a:solidFill>
              </a:rPr>
              <a:pPr defTabSz="457200">
                <a:defRPr/>
              </a:pPr>
              <a:t>7/17/2020</a:t>
            </a:fld>
            <a:endParaRPr lang="en-US">
              <a:solidFill>
                <a:srgbClr val="565656"/>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a:solidFill>
                <a:srgbClr val="565656"/>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16C401E1-1A2A-C142-BCD7-8F701E68AF71}" type="slidenum">
              <a:rPr lang="en-US">
                <a:solidFill>
                  <a:srgbClr val="565656"/>
                </a:solidFill>
              </a:rPr>
              <a:pPr defTabSz="457200">
                <a:defRPr/>
              </a:pPr>
              <a:t>‹#›</a:t>
            </a:fld>
            <a:endParaRPr lang="en-US">
              <a:solidFill>
                <a:srgbClr val="565656"/>
              </a:solidFill>
            </a:endParaRPr>
          </a:p>
        </p:txBody>
      </p:sp>
    </p:spTree>
    <p:extLst>
      <p:ext uri="{BB962C8B-B14F-4D97-AF65-F5344CB8AC3E}">
        <p14:creationId xmlns:p14="http://schemas.microsoft.com/office/powerpoint/2010/main" val="1570455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D814104A-05FE-C541-81E6-1B7351E91280}" type="datetimeFigureOut">
              <a:rPr lang="en-US">
                <a:solidFill>
                  <a:srgbClr val="565656"/>
                </a:solidFill>
              </a:rPr>
              <a:pPr defTabSz="457200">
                <a:defRPr/>
              </a:pPr>
              <a:t>7/17/2020</a:t>
            </a:fld>
            <a:endParaRPr lang="en-US">
              <a:solidFill>
                <a:srgbClr val="565656"/>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a:solidFill>
                <a:srgbClr val="565656"/>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6088D408-E629-C74E-874C-20390A6E3057}" type="slidenum">
              <a:rPr lang="en-US">
                <a:solidFill>
                  <a:srgbClr val="565656"/>
                </a:solidFill>
              </a:rPr>
              <a:pPr defTabSz="457200">
                <a:defRPr/>
              </a:pPr>
              <a:t>‹#›</a:t>
            </a:fld>
            <a:endParaRPr lang="en-US">
              <a:solidFill>
                <a:srgbClr val="565656"/>
              </a:solidFill>
            </a:endParaRPr>
          </a:p>
        </p:txBody>
      </p:sp>
    </p:spTree>
    <p:extLst>
      <p:ext uri="{BB962C8B-B14F-4D97-AF65-F5344CB8AC3E}">
        <p14:creationId xmlns:p14="http://schemas.microsoft.com/office/powerpoint/2010/main" val="14808798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9D0BA8CA-88D3-214F-AFBB-8AF4F8A3B585}" type="datetimeFigureOut">
              <a:rPr lang="en-US">
                <a:solidFill>
                  <a:srgbClr val="565656"/>
                </a:solidFill>
              </a:rPr>
              <a:pPr defTabSz="457200">
                <a:defRPr/>
              </a:pPr>
              <a:t>7/17/2020</a:t>
            </a:fld>
            <a:endParaRPr lang="en-US">
              <a:solidFill>
                <a:srgbClr val="565656"/>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a:solidFill>
                <a:srgbClr val="565656"/>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BCA39938-0C74-104C-9420-4A62713C9650}" type="slidenum">
              <a:rPr lang="en-US">
                <a:solidFill>
                  <a:srgbClr val="565656"/>
                </a:solidFill>
              </a:rPr>
              <a:pPr defTabSz="457200">
                <a:defRPr/>
              </a:pPr>
              <a:t>‹#›</a:t>
            </a:fld>
            <a:endParaRPr lang="en-US">
              <a:solidFill>
                <a:srgbClr val="565656"/>
              </a:solidFill>
            </a:endParaRPr>
          </a:p>
        </p:txBody>
      </p:sp>
    </p:spTree>
    <p:extLst>
      <p:ext uri="{BB962C8B-B14F-4D97-AF65-F5344CB8AC3E}">
        <p14:creationId xmlns:p14="http://schemas.microsoft.com/office/powerpoint/2010/main" val="145109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FFDB81B1-5311-7F46-A60D-F0A08CF41742}" type="datetimeFigureOut">
              <a:rPr lang="en-US">
                <a:solidFill>
                  <a:srgbClr val="565656"/>
                </a:solidFill>
              </a:rPr>
              <a:pPr defTabSz="457200">
                <a:defRPr/>
              </a:pPr>
              <a:t>7/17/2020</a:t>
            </a:fld>
            <a:endParaRPr lang="en-US">
              <a:solidFill>
                <a:srgbClr val="565656"/>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a:solidFill>
                <a:srgbClr val="565656"/>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CB65821B-3D48-724C-9BF6-7DB41BBACA3A}" type="slidenum">
              <a:rPr lang="en-US">
                <a:solidFill>
                  <a:srgbClr val="565656"/>
                </a:solidFill>
              </a:rPr>
              <a:pPr defTabSz="457200">
                <a:defRPr/>
              </a:pPr>
              <a:t>‹#›</a:t>
            </a:fld>
            <a:endParaRPr lang="en-US">
              <a:solidFill>
                <a:srgbClr val="565656"/>
              </a:solidFill>
            </a:endParaRPr>
          </a:p>
        </p:txBody>
      </p:sp>
    </p:spTree>
    <p:extLst>
      <p:ext uri="{BB962C8B-B14F-4D97-AF65-F5344CB8AC3E}">
        <p14:creationId xmlns:p14="http://schemas.microsoft.com/office/powerpoint/2010/main" val="25034356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CF0DD7F1-894F-8E40-AE58-5A551A585163}" type="datetimeFigureOut">
              <a:rPr lang="en-US">
                <a:solidFill>
                  <a:srgbClr val="565656"/>
                </a:solidFill>
              </a:rPr>
              <a:pPr defTabSz="457200">
                <a:defRPr/>
              </a:pPr>
              <a:t>7/17/2020</a:t>
            </a:fld>
            <a:endParaRPr lang="en-US">
              <a:solidFill>
                <a:srgbClr val="565656"/>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a:solidFill>
                <a:srgbClr val="565656"/>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741B31B9-A059-6A44-AAEA-5495CD9E77F8}" type="slidenum">
              <a:rPr lang="en-US">
                <a:solidFill>
                  <a:srgbClr val="565656"/>
                </a:solidFill>
              </a:rPr>
              <a:pPr defTabSz="457200">
                <a:defRPr/>
              </a:pPr>
              <a:t>‹#›</a:t>
            </a:fld>
            <a:endParaRPr lang="en-US">
              <a:solidFill>
                <a:srgbClr val="565656"/>
              </a:solidFill>
            </a:endParaRPr>
          </a:p>
        </p:txBody>
      </p:sp>
    </p:spTree>
    <p:extLst>
      <p:ext uri="{BB962C8B-B14F-4D97-AF65-F5344CB8AC3E}">
        <p14:creationId xmlns:p14="http://schemas.microsoft.com/office/powerpoint/2010/main" val="5493760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E3B9476B-E95E-3E44-ABE9-AB851516E04A}" type="datetimeFigureOut">
              <a:rPr lang="en-US">
                <a:solidFill>
                  <a:srgbClr val="565656"/>
                </a:solidFill>
              </a:rPr>
              <a:pPr defTabSz="457200">
                <a:defRPr/>
              </a:pPr>
              <a:t>7/17/2020</a:t>
            </a:fld>
            <a:endParaRPr lang="en-US">
              <a:solidFill>
                <a:srgbClr val="565656"/>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a:solidFill>
                <a:srgbClr val="565656"/>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CCDAC001-51C7-C148-9551-640C6B2DAEFB}" type="slidenum">
              <a:rPr lang="en-US">
                <a:solidFill>
                  <a:srgbClr val="565656"/>
                </a:solidFill>
              </a:rPr>
              <a:pPr defTabSz="457200">
                <a:defRPr/>
              </a:pPr>
              <a:t>‹#›</a:t>
            </a:fld>
            <a:endParaRPr lang="en-US">
              <a:solidFill>
                <a:srgbClr val="565656"/>
              </a:solidFill>
            </a:endParaRPr>
          </a:p>
        </p:txBody>
      </p:sp>
    </p:spTree>
    <p:extLst>
      <p:ext uri="{BB962C8B-B14F-4D97-AF65-F5344CB8AC3E}">
        <p14:creationId xmlns:p14="http://schemas.microsoft.com/office/powerpoint/2010/main" val="27084867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7183E6E2-C583-604F-BE46-20B6C3E91720}" type="datetimeFigureOut">
              <a:rPr lang="en-US">
                <a:solidFill>
                  <a:srgbClr val="565656"/>
                </a:solidFill>
              </a:rPr>
              <a:pPr defTabSz="457200">
                <a:defRPr/>
              </a:pPr>
              <a:t>7/17/2020</a:t>
            </a:fld>
            <a:endParaRPr lang="en-US">
              <a:solidFill>
                <a:srgbClr val="565656"/>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a:solidFill>
                <a:srgbClr val="565656"/>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A57D8FE6-58AB-574C-A4EF-7C0733BE6B0D}" type="slidenum">
              <a:rPr lang="en-US">
                <a:solidFill>
                  <a:srgbClr val="565656"/>
                </a:solidFill>
              </a:rPr>
              <a:pPr defTabSz="457200">
                <a:defRPr/>
              </a:pPr>
              <a:t>‹#›</a:t>
            </a:fld>
            <a:endParaRPr lang="en-US">
              <a:solidFill>
                <a:srgbClr val="565656"/>
              </a:solidFill>
            </a:endParaRPr>
          </a:p>
        </p:txBody>
      </p:sp>
    </p:spTree>
    <p:extLst>
      <p:ext uri="{BB962C8B-B14F-4D97-AF65-F5344CB8AC3E}">
        <p14:creationId xmlns:p14="http://schemas.microsoft.com/office/powerpoint/2010/main" val="22661252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D4DFCC84-4923-F946-B36F-E383EF28CEB8}" type="datetimeFigureOut">
              <a:rPr lang="en-US">
                <a:solidFill>
                  <a:srgbClr val="565656"/>
                </a:solidFill>
              </a:rPr>
              <a:pPr defTabSz="457200">
                <a:defRPr/>
              </a:pPr>
              <a:t>7/17/2020</a:t>
            </a:fld>
            <a:endParaRPr lang="en-US">
              <a:solidFill>
                <a:srgbClr val="565656"/>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a:solidFill>
                <a:srgbClr val="565656"/>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943AA4B8-CCA6-EF4A-A565-0D6AA0794EB4}" type="slidenum">
              <a:rPr lang="en-US">
                <a:solidFill>
                  <a:srgbClr val="565656"/>
                </a:solidFill>
              </a:rPr>
              <a:pPr defTabSz="457200">
                <a:defRPr/>
              </a:pPr>
              <a:t>‹#›</a:t>
            </a:fld>
            <a:endParaRPr lang="en-US">
              <a:solidFill>
                <a:srgbClr val="565656"/>
              </a:solidFill>
            </a:endParaRPr>
          </a:p>
        </p:txBody>
      </p:sp>
    </p:spTree>
    <p:extLst>
      <p:ext uri="{BB962C8B-B14F-4D97-AF65-F5344CB8AC3E}">
        <p14:creationId xmlns:p14="http://schemas.microsoft.com/office/powerpoint/2010/main" val="1890411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A2389E88-477A-FA4C-B2FE-61B7A938FA98}" type="datetimeFigureOut">
              <a:rPr lang="en-US">
                <a:solidFill>
                  <a:prstClr val="black"/>
                </a:solidFill>
              </a:rPr>
              <a:pPr defTabSz="457200">
                <a:defRPr/>
              </a:pPr>
              <a:t>7/17/2020</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D5E93FB5-A873-A742-9C8D-0CF86827A750}" type="slidenum">
              <a:rPr lang="en-US">
                <a:solidFill>
                  <a:prstClr val="black"/>
                </a:solidFill>
              </a:rPr>
              <a:pPr defTabSz="457200">
                <a:defRPr/>
              </a:pPr>
              <a:t>‹#›</a:t>
            </a:fld>
            <a:endParaRPr lang="en-US">
              <a:solidFill>
                <a:prstClr val="black"/>
              </a:solidFill>
            </a:endParaRPr>
          </a:p>
        </p:txBody>
      </p:sp>
    </p:spTree>
    <p:extLst>
      <p:ext uri="{BB962C8B-B14F-4D97-AF65-F5344CB8AC3E}">
        <p14:creationId xmlns:p14="http://schemas.microsoft.com/office/powerpoint/2010/main" val="21640918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9F18892E-6F54-0C44-BC68-464D234558EC}" type="datetimeFigureOut">
              <a:rPr lang="en-US">
                <a:solidFill>
                  <a:srgbClr val="565656"/>
                </a:solidFill>
              </a:rPr>
              <a:pPr defTabSz="457200">
                <a:defRPr/>
              </a:pPr>
              <a:t>7/17/2020</a:t>
            </a:fld>
            <a:endParaRPr lang="en-US">
              <a:solidFill>
                <a:srgbClr val="565656"/>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a:solidFill>
                <a:srgbClr val="565656"/>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41666672-B9EB-C149-8DEE-444CB45636AA}" type="slidenum">
              <a:rPr lang="en-US">
                <a:solidFill>
                  <a:srgbClr val="565656"/>
                </a:solidFill>
              </a:rPr>
              <a:pPr defTabSz="457200">
                <a:defRPr/>
              </a:pPr>
              <a:t>‹#›</a:t>
            </a:fld>
            <a:endParaRPr lang="en-US">
              <a:solidFill>
                <a:srgbClr val="565656"/>
              </a:solidFill>
            </a:endParaRPr>
          </a:p>
        </p:txBody>
      </p:sp>
    </p:spTree>
    <p:extLst>
      <p:ext uri="{BB962C8B-B14F-4D97-AF65-F5344CB8AC3E}">
        <p14:creationId xmlns:p14="http://schemas.microsoft.com/office/powerpoint/2010/main" val="5204946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F397C597-1F4D-8744-B0A9-47C897EC6063}" type="datetimeFigureOut">
              <a:rPr lang="en-US">
                <a:solidFill>
                  <a:srgbClr val="565656"/>
                </a:solidFill>
              </a:rPr>
              <a:pPr defTabSz="457200">
                <a:defRPr/>
              </a:pPr>
              <a:t>7/17/2020</a:t>
            </a:fld>
            <a:endParaRPr lang="en-US">
              <a:solidFill>
                <a:srgbClr val="565656"/>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a:solidFill>
                <a:srgbClr val="565656"/>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4F53D6D6-4BFA-B14B-9942-8788A6293279}" type="slidenum">
              <a:rPr lang="en-US">
                <a:solidFill>
                  <a:srgbClr val="565656"/>
                </a:solidFill>
              </a:rPr>
              <a:pPr defTabSz="457200">
                <a:defRPr/>
              </a:pPr>
              <a:t>‹#›</a:t>
            </a:fld>
            <a:endParaRPr lang="en-US">
              <a:solidFill>
                <a:srgbClr val="565656"/>
              </a:solidFill>
            </a:endParaRPr>
          </a:p>
        </p:txBody>
      </p:sp>
    </p:spTree>
    <p:extLst>
      <p:ext uri="{BB962C8B-B14F-4D97-AF65-F5344CB8AC3E}">
        <p14:creationId xmlns:p14="http://schemas.microsoft.com/office/powerpoint/2010/main" val="30656431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DA4ED423-6B74-314A-8F23-1659E1333A0C}" type="datetimeFigureOut">
              <a:rPr lang="en-US">
                <a:solidFill>
                  <a:srgbClr val="565656"/>
                </a:solidFill>
              </a:rPr>
              <a:pPr defTabSz="457200">
                <a:defRPr/>
              </a:pPr>
              <a:t>7/17/2020</a:t>
            </a:fld>
            <a:endParaRPr lang="en-US">
              <a:solidFill>
                <a:srgbClr val="565656"/>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a:solidFill>
                <a:srgbClr val="565656"/>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C2C377F4-A9DE-924B-A7E0-F5A2AE825480}" type="slidenum">
              <a:rPr lang="en-US">
                <a:solidFill>
                  <a:srgbClr val="565656"/>
                </a:solidFill>
              </a:rPr>
              <a:pPr defTabSz="457200">
                <a:defRPr/>
              </a:pPr>
              <a:t>‹#›</a:t>
            </a:fld>
            <a:endParaRPr lang="en-US">
              <a:solidFill>
                <a:srgbClr val="565656"/>
              </a:solidFill>
            </a:endParaRPr>
          </a:p>
        </p:txBody>
      </p:sp>
    </p:spTree>
    <p:extLst>
      <p:ext uri="{BB962C8B-B14F-4D97-AF65-F5344CB8AC3E}">
        <p14:creationId xmlns:p14="http://schemas.microsoft.com/office/powerpoint/2010/main" val="1510052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defTabSz="457200">
              <a:defRPr/>
            </a:pPr>
            <a:fld id="{02C86B68-8B07-4E93-8E9D-FD0A7AF351BA}" type="datetimeFigureOut">
              <a:rPr lang="en-US">
                <a:solidFill>
                  <a:srgbClr val="565656"/>
                </a:solidFill>
              </a:rPr>
              <a:pPr defTabSz="457200">
                <a:defRPr/>
              </a:pPr>
              <a:t>7/17/2020</a:t>
            </a:fld>
            <a:endParaRPr lang="en-US">
              <a:solidFill>
                <a:srgbClr val="565656"/>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defTabSz="457200">
              <a:defRPr/>
            </a:pPr>
            <a:endParaRPr lang="en-US">
              <a:solidFill>
                <a:srgbClr val="565656"/>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defTabSz="457200">
              <a:defRPr/>
            </a:pPr>
            <a:fld id="{E07E0E0E-F8F2-4317-8CDF-2CF8080E18DD}" type="slidenum">
              <a:rPr lang="en-US">
                <a:solidFill>
                  <a:srgbClr val="565656"/>
                </a:solidFill>
              </a:rPr>
              <a:pPr defTabSz="457200">
                <a:defRPr/>
              </a:pPr>
              <a:t>‹#›</a:t>
            </a:fld>
            <a:endParaRPr lang="en-US">
              <a:solidFill>
                <a:srgbClr val="565656"/>
              </a:solidFill>
            </a:endParaRPr>
          </a:p>
        </p:txBody>
      </p:sp>
    </p:spTree>
    <p:extLst>
      <p:ext uri="{BB962C8B-B14F-4D97-AF65-F5344CB8AC3E}">
        <p14:creationId xmlns:p14="http://schemas.microsoft.com/office/powerpoint/2010/main" val="40199424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defTabSz="457200">
              <a:defRPr/>
            </a:pPr>
            <a:fld id="{FBBDFC8C-814F-4C27-B8A0-183C935EA245}" type="datetimeFigureOut">
              <a:rPr lang="en-US">
                <a:solidFill>
                  <a:srgbClr val="565656"/>
                </a:solidFill>
              </a:rPr>
              <a:pPr defTabSz="457200">
                <a:defRPr/>
              </a:pPr>
              <a:t>7/17/2020</a:t>
            </a:fld>
            <a:endParaRPr lang="en-US">
              <a:solidFill>
                <a:srgbClr val="565656"/>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defTabSz="457200">
              <a:defRPr/>
            </a:pPr>
            <a:endParaRPr lang="en-US">
              <a:solidFill>
                <a:srgbClr val="565656"/>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defTabSz="457200">
              <a:defRPr/>
            </a:pPr>
            <a:fld id="{DF8F2AC8-1B01-413D-82F4-237462FAB08C}" type="slidenum">
              <a:rPr lang="en-US">
                <a:solidFill>
                  <a:srgbClr val="565656"/>
                </a:solidFill>
              </a:rPr>
              <a:pPr defTabSz="457200">
                <a:defRPr/>
              </a:pPr>
              <a:t>‹#›</a:t>
            </a:fld>
            <a:endParaRPr lang="en-US">
              <a:solidFill>
                <a:srgbClr val="565656"/>
              </a:solidFill>
            </a:endParaRPr>
          </a:p>
        </p:txBody>
      </p:sp>
    </p:spTree>
    <p:extLst>
      <p:ext uri="{BB962C8B-B14F-4D97-AF65-F5344CB8AC3E}">
        <p14:creationId xmlns:p14="http://schemas.microsoft.com/office/powerpoint/2010/main" val="42046170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defTabSz="457200">
              <a:defRPr/>
            </a:pPr>
            <a:fld id="{D459EC75-7C8D-4E3E-B7E6-C3AF26C5589E}" type="datetimeFigureOut">
              <a:rPr lang="en-US">
                <a:solidFill>
                  <a:srgbClr val="565656"/>
                </a:solidFill>
              </a:rPr>
              <a:pPr defTabSz="457200">
                <a:defRPr/>
              </a:pPr>
              <a:t>7/17/2020</a:t>
            </a:fld>
            <a:endParaRPr lang="en-US">
              <a:solidFill>
                <a:srgbClr val="565656"/>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defTabSz="457200">
              <a:defRPr/>
            </a:pPr>
            <a:endParaRPr lang="en-US">
              <a:solidFill>
                <a:srgbClr val="565656"/>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defTabSz="457200">
              <a:defRPr/>
            </a:pPr>
            <a:fld id="{A53AA0D1-490F-45E7-B3D3-F6F94BB8480F}" type="slidenum">
              <a:rPr lang="en-US">
                <a:solidFill>
                  <a:srgbClr val="565656"/>
                </a:solidFill>
              </a:rPr>
              <a:pPr defTabSz="457200">
                <a:defRPr/>
              </a:pPr>
              <a:t>‹#›</a:t>
            </a:fld>
            <a:endParaRPr lang="en-US">
              <a:solidFill>
                <a:srgbClr val="565656"/>
              </a:solidFill>
            </a:endParaRPr>
          </a:p>
        </p:txBody>
      </p:sp>
    </p:spTree>
    <p:extLst>
      <p:ext uri="{BB962C8B-B14F-4D97-AF65-F5344CB8AC3E}">
        <p14:creationId xmlns:p14="http://schemas.microsoft.com/office/powerpoint/2010/main" val="41023837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defTabSz="457200">
              <a:defRPr/>
            </a:pPr>
            <a:fld id="{B8FE2016-0F6C-44E7-858A-D163314A4BC7}" type="datetimeFigureOut">
              <a:rPr lang="en-US">
                <a:solidFill>
                  <a:srgbClr val="565656"/>
                </a:solidFill>
              </a:rPr>
              <a:pPr defTabSz="457200">
                <a:defRPr/>
              </a:pPr>
              <a:t>7/17/2020</a:t>
            </a:fld>
            <a:endParaRPr lang="en-US">
              <a:solidFill>
                <a:srgbClr val="565656"/>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defTabSz="457200">
              <a:defRPr/>
            </a:pPr>
            <a:endParaRPr lang="en-US">
              <a:solidFill>
                <a:srgbClr val="565656"/>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defTabSz="457200">
              <a:defRPr/>
            </a:pPr>
            <a:fld id="{17784715-B517-4702-ABA9-27989EB38572}" type="slidenum">
              <a:rPr lang="en-US">
                <a:solidFill>
                  <a:srgbClr val="565656"/>
                </a:solidFill>
              </a:rPr>
              <a:pPr defTabSz="457200">
                <a:defRPr/>
              </a:pPr>
              <a:t>‹#›</a:t>
            </a:fld>
            <a:endParaRPr lang="en-US">
              <a:solidFill>
                <a:srgbClr val="565656"/>
              </a:solidFill>
            </a:endParaRPr>
          </a:p>
        </p:txBody>
      </p:sp>
    </p:spTree>
    <p:extLst>
      <p:ext uri="{BB962C8B-B14F-4D97-AF65-F5344CB8AC3E}">
        <p14:creationId xmlns:p14="http://schemas.microsoft.com/office/powerpoint/2010/main" val="22334515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defTabSz="457200">
              <a:defRPr/>
            </a:pPr>
            <a:fld id="{DD1EA366-CC80-4739-B7B1-FA56C5FC802B}" type="datetimeFigureOut">
              <a:rPr lang="en-US">
                <a:solidFill>
                  <a:srgbClr val="565656"/>
                </a:solidFill>
              </a:rPr>
              <a:pPr defTabSz="457200">
                <a:defRPr/>
              </a:pPr>
              <a:t>7/17/2020</a:t>
            </a:fld>
            <a:endParaRPr lang="en-US">
              <a:solidFill>
                <a:srgbClr val="565656"/>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defTabSz="457200">
              <a:defRPr/>
            </a:pPr>
            <a:endParaRPr lang="en-US">
              <a:solidFill>
                <a:srgbClr val="565656"/>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defTabSz="457200">
              <a:defRPr/>
            </a:pPr>
            <a:fld id="{DC05D90A-D216-4C75-8FD1-494662B9E128}" type="slidenum">
              <a:rPr lang="en-US">
                <a:solidFill>
                  <a:srgbClr val="565656"/>
                </a:solidFill>
              </a:rPr>
              <a:pPr defTabSz="457200">
                <a:defRPr/>
              </a:pPr>
              <a:t>‹#›</a:t>
            </a:fld>
            <a:endParaRPr lang="en-US">
              <a:solidFill>
                <a:srgbClr val="565656"/>
              </a:solidFill>
            </a:endParaRPr>
          </a:p>
        </p:txBody>
      </p:sp>
    </p:spTree>
    <p:extLst>
      <p:ext uri="{BB962C8B-B14F-4D97-AF65-F5344CB8AC3E}">
        <p14:creationId xmlns:p14="http://schemas.microsoft.com/office/powerpoint/2010/main" val="18788174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defTabSz="457200">
              <a:defRPr/>
            </a:pPr>
            <a:fld id="{9C1D0504-38C7-4A4F-B63E-FBC512B37C5B}" type="datetimeFigureOut">
              <a:rPr lang="en-US">
                <a:solidFill>
                  <a:srgbClr val="565656"/>
                </a:solidFill>
              </a:rPr>
              <a:pPr defTabSz="457200">
                <a:defRPr/>
              </a:pPr>
              <a:t>7/17/2020</a:t>
            </a:fld>
            <a:endParaRPr lang="en-US">
              <a:solidFill>
                <a:srgbClr val="565656"/>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defTabSz="457200">
              <a:defRPr/>
            </a:pPr>
            <a:endParaRPr lang="en-US">
              <a:solidFill>
                <a:srgbClr val="565656"/>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defTabSz="457200">
              <a:defRPr/>
            </a:pPr>
            <a:fld id="{4A256390-6DEA-4DDF-88CF-4382D11C961F}" type="slidenum">
              <a:rPr lang="en-US">
                <a:solidFill>
                  <a:srgbClr val="565656"/>
                </a:solidFill>
              </a:rPr>
              <a:pPr defTabSz="457200">
                <a:defRPr/>
              </a:pPr>
              <a:t>‹#›</a:t>
            </a:fld>
            <a:endParaRPr lang="en-US">
              <a:solidFill>
                <a:srgbClr val="565656"/>
              </a:solidFill>
            </a:endParaRPr>
          </a:p>
        </p:txBody>
      </p:sp>
    </p:spTree>
    <p:extLst>
      <p:ext uri="{BB962C8B-B14F-4D97-AF65-F5344CB8AC3E}">
        <p14:creationId xmlns:p14="http://schemas.microsoft.com/office/powerpoint/2010/main" val="40199903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defTabSz="457200">
              <a:defRPr/>
            </a:pPr>
            <a:fld id="{AD599161-6E6E-4CF6-9867-CA2F70662D87}" type="datetimeFigureOut">
              <a:rPr lang="en-US">
                <a:solidFill>
                  <a:srgbClr val="565656"/>
                </a:solidFill>
              </a:rPr>
              <a:pPr defTabSz="457200">
                <a:defRPr/>
              </a:pPr>
              <a:t>7/17/2020</a:t>
            </a:fld>
            <a:endParaRPr lang="en-US">
              <a:solidFill>
                <a:srgbClr val="565656"/>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defTabSz="457200">
              <a:defRPr/>
            </a:pPr>
            <a:endParaRPr lang="en-US">
              <a:solidFill>
                <a:srgbClr val="565656"/>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defTabSz="457200">
              <a:defRPr/>
            </a:pPr>
            <a:fld id="{4872FE8E-D948-45D2-84BB-A0263F2B73E5}" type="slidenum">
              <a:rPr lang="en-US">
                <a:solidFill>
                  <a:srgbClr val="565656"/>
                </a:solidFill>
              </a:rPr>
              <a:pPr defTabSz="457200">
                <a:defRPr/>
              </a:pPr>
              <a:t>‹#›</a:t>
            </a:fld>
            <a:endParaRPr lang="en-US">
              <a:solidFill>
                <a:srgbClr val="565656"/>
              </a:solidFill>
            </a:endParaRPr>
          </a:p>
        </p:txBody>
      </p:sp>
    </p:spTree>
    <p:extLst>
      <p:ext uri="{BB962C8B-B14F-4D97-AF65-F5344CB8AC3E}">
        <p14:creationId xmlns:p14="http://schemas.microsoft.com/office/powerpoint/2010/main" val="1431611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8CCA7F99-41E0-644D-8247-27018F21D0BB}" type="datetimeFigureOut">
              <a:rPr lang="en-US">
                <a:solidFill>
                  <a:prstClr val="black"/>
                </a:solidFill>
              </a:rPr>
              <a:pPr defTabSz="457200">
                <a:defRPr/>
              </a:pPr>
              <a:t>7/17/2020</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879717F4-7DBB-A544-8195-56A516C5D0DD}" type="slidenum">
              <a:rPr lang="en-US">
                <a:solidFill>
                  <a:prstClr val="black"/>
                </a:solidFill>
              </a:rPr>
              <a:pPr defTabSz="457200">
                <a:defRPr/>
              </a:pPr>
              <a:t>‹#›</a:t>
            </a:fld>
            <a:endParaRPr lang="en-US">
              <a:solidFill>
                <a:prstClr val="black"/>
              </a:solidFill>
            </a:endParaRPr>
          </a:p>
        </p:txBody>
      </p:sp>
    </p:spTree>
    <p:extLst>
      <p:ext uri="{BB962C8B-B14F-4D97-AF65-F5344CB8AC3E}">
        <p14:creationId xmlns:p14="http://schemas.microsoft.com/office/powerpoint/2010/main" val="401584641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defTabSz="457200">
              <a:defRPr/>
            </a:pPr>
            <a:fld id="{488657EC-EC4E-40F5-83F0-A3BF5ED6A273}" type="datetimeFigureOut">
              <a:rPr lang="en-US">
                <a:solidFill>
                  <a:srgbClr val="565656"/>
                </a:solidFill>
              </a:rPr>
              <a:pPr defTabSz="457200">
                <a:defRPr/>
              </a:pPr>
              <a:t>7/17/2020</a:t>
            </a:fld>
            <a:endParaRPr lang="en-US">
              <a:solidFill>
                <a:srgbClr val="565656"/>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defTabSz="457200">
              <a:defRPr/>
            </a:pPr>
            <a:endParaRPr lang="en-US">
              <a:solidFill>
                <a:srgbClr val="565656"/>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defTabSz="457200">
              <a:defRPr/>
            </a:pPr>
            <a:fld id="{57823F6A-878C-4098-B4FA-7E4268D9A49A}" type="slidenum">
              <a:rPr lang="en-US">
                <a:solidFill>
                  <a:srgbClr val="565656"/>
                </a:solidFill>
              </a:rPr>
              <a:pPr defTabSz="457200">
                <a:defRPr/>
              </a:pPr>
              <a:t>‹#›</a:t>
            </a:fld>
            <a:endParaRPr lang="en-US">
              <a:solidFill>
                <a:srgbClr val="565656"/>
              </a:solidFill>
            </a:endParaRPr>
          </a:p>
        </p:txBody>
      </p:sp>
    </p:spTree>
    <p:extLst>
      <p:ext uri="{BB962C8B-B14F-4D97-AF65-F5344CB8AC3E}">
        <p14:creationId xmlns:p14="http://schemas.microsoft.com/office/powerpoint/2010/main" val="34983350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defTabSz="457200">
              <a:defRPr/>
            </a:pPr>
            <a:fld id="{55415612-6CC6-4A8E-A837-D1BDFE4CF07A}" type="datetimeFigureOut">
              <a:rPr lang="en-US">
                <a:solidFill>
                  <a:srgbClr val="565656"/>
                </a:solidFill>
              </a:rPr>
              <a:pPr defTabSz="457200">
                <a:defRPr/>
              </a:pPr>
              <a:t>7/17/2020</a:t>
            </a:fld>
            <a:endParaRPr lang="en-US">
              <a:solidFill>
                <a:srgbClr val="565656"/>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defTabSz="457200">
              <a:defRPr/>
            </a:pPr>
            <a:endParaRPr lang="en-US">
              <a:solidFill>
                <a:srgbClr val="565656"/>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defTabSz="457200">
              <a:defRPr/>
            </a:pPr>
            <a:fld id="{7EDC1D55-282B-4090-9B1C-9647480260CB}" type="slidenum">
              <a:rPr lang="en-US">
                <a:solidFill>
                  <a:srgbClr val="565656"/>
                </a:solidFill>
              </a:rPr>
              <a:pPr defTabSz="457200">
                <a:defRPr/>
              </a:pPr>
              <a:t>‹#›</a:t>
            </a:fld>
            <a:endParaRPr lang="en-US">
              <a:solidFill>
                <a:srgbClr val="565656"/>
              </a:solidFill>
            </a:endParaRPr>
          </a:p>
        </p:txBody>
      </p:sp>
    </p:spTree>
    <p:extLst>
      <p:ext uri="{BB962C8B-B14F-4D97-AF65-F5344CB8AC3E}">
        <p14:creationId xmlns:p14="http://schemas.microsoft.com/office/powerpoint/2010/main" val="4500003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defTabSz="457200">
              <a:defRPr/>
            </a:pPr>
            <a:fld id="{7591657F-CAC0-4C6D-B293-1B2B2FB1F878}" type="datetimeFigureOut">
              <a:rPr lang="en-US">
                <a:solidFill>
                  <a:srgbClr val="565656"/>
                </a:solidFill>
              </a:rPr>
              <a:pPr defTabSz="457200">
                <a:defRPr/>
              </a:pPr>
              <a:t>7/17/2020</a:t>
            </a:fld>
            <a:endParaRPr lang="en-US">
              <a:solidFill>
                <a:srgbClr val="565656"/>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defTabSz="457200">
              <a:defRPr/>
            </a:pPr>
            <a:endParaRPr lang="en-US">
              <a:solidFill>
                <a:srgbClr val="565656"/>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defTabSz="457200">
              <a:defRPr/>
            </a:pPr>
            <a:fld id="{3237C96E-0439-41D2-97E2-6EED07A5BC86}" type="slidenum">
              <a:rPr lang="en-US">
                <a:solidFill>
                  <a:srgbClr val="565656"/>
                </a:solidFill>
              </a:rPr>
              <a:pPr defTabSz="457200">
                <a:defRPr/>
              </a:pPr>
              <a:t>‹#›</a:t>
            </a:fld>
            <a:endParaRPr lang="en-US">
              <a:solidFill>
                <a:srgbClr val="565656"/>
              </a:solidFill>
            </a:endParaRPr>
          </a:p>
        </p:txBody>
      </p:sp>
    </p:spTree>
    <p:extLst>
      <p:ext uri="{BB962C8B-B14F-4D97-AF65-F5344CB8AC3E}">
        <p14:creationId xmlns:p14="http://schemas.microsoft.com/office/powerpoint/2010/main" val="407339052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defTabSz="457200">
              <a:defRPr/>
            </a:pPr>
            <a:fld id="{C7151494-A63C-41CD-A493-39F7CCA65393}" type="datetimeFigureOut">
              <a:rPr lang="en-US">
                <a:solidFill>
                  <a:srgbClr val="565656"/>
                </a:solidFill>
              </a:rPr>
              <a:pPr defTabSz="457200">
                <a:defRPr/>
              </a:pPr>
              <a:t>7/17/2020</a:t>
            </a:fld>
            <a:endParaRPr lang="en-US">
              <a:solidFill>
                <a:srgbClr val="565656"/>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defTabSz="457200">
              <a:defRPr/>
            </a:pPr>
            <a:endParaRPr lang="en-US">
              <a:solidFill>
                <a:srgbClr val="565656"/>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defTabSz="457200">
              <a:defRPr/>
            </a:pPr>
            <a:fld id="{9AC62C3F-C8D8-420F-8456-0E1259A0D91E}" type="slidenum">
              <a:rPr lang="en-US">
                <a:solidFill>
                  <a:srgbClr val="565656"/>
                </a:solidFill>
              </a:rPr>
              <a:pPr defTabSz="457200">
                <a:defRPr/>
              </a:pPr>
              <a:t>‹#›</a:t>
            </a:fld>
            <a:endParaRPr lang="en-US">
              <a:solidFill>
                <a:srgbClr val="565656"/>
              </a:solidFill>
            </a:endParaRPr>
          </a:p>
        </p:txBody>
      </p:sp>
    </p:spTree>
    <p:extLst>
      <p:ext uri="{BB962C8B-B14F-4D97-AF65-F5344CB8AC3E}">
        <p14:creationId xmlns:p14="http://schemas.microsoft.com/office/powerpoint/2010/main" val="28859982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Text Placeholder 3"/>
          <p:cNvSpPr>
            <a:spLocks noGrp="1"/>
          </p:cNvSpPr>
          <p:nvPr>
            <p:ph type="body" sz="quarter" idx="10"/>
          </p:nvPr>
        </p:nvSpPr>
        <p:spPr>
          <a:xfrm>
            <a:off x="1219200" y="381000"/>
            <a:ext cx="6477000" cy="685800"/>
          </a:xfrm>
          <a:prstGeom prst="rect">
            <a:avLst/>
          </a:prstGeom>
        </p:spPr>
        <p:txBody>
          <a:bodyPr/>
          <a:lstStyle>
            <a:lvl1pPr marL="0" indent="0" algn="ctr">
              <a:buNone/>
              <a:defRPr baseline="0">
                <a:solidFill>
                  <a:srgbClr val="98012E"/>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10" name="Text Placeholder 5"/>
          <p:cNvSpPr>
            <a:spLocks noGrp="1"/>
          </p:cNvSpPr>
          <p:nvPr>
            <p:ph type="body" sz="quarter" idx="11"/>
          </p:nvPr>
        </p:nvSpPr>
        <p:spPr>
          <a:xfrm>
            <a:off x="1219200" y="1600200"/>
            <a:ext cx="7086600" cy="4114800"/>
          </a:xfrm>
          <a:prstGeom prst="rect">
            <a:avLst/>
          </a:prstGeom>
        </p:spPr>
        <p:txBody>
          <a:bodyPr/>
          <a:lstStyle>
            <a:lvl1pPr marL="0" indent="0">
              <a:buNone/>
              <a:defRPr sz="2800" b="1">
                <a:solidFill>
                  <a:srgbClr val="515151"/>
                </a:solidFill>
                <a:latin typeface="Arial" panose="020B0604020202020204" pitchFamily="34" charset="0"/>
                <a:cs typeface="Arial" panose="020B0604020202020204" pitchFamily="34" charset="0"/>
              </a:defRPr>
            </a:lvl1pPr>
            <a:lvl2pPr marL="742950" indent="-285750">
              <a:buClr>
                <a:srgbClr val="98012E"/>
              </a:buClr>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buFont typeface="Arial" panose="020B0604020202020204" pitchFamily="34" charset="0"/>
              <a:buChar char="−"/>
              <a:defRPr>
                <a:solidFill>
                  <a:srgbClr val="515151"/>
                </a:solidFill>
                <a:latin typeface="Arial" panose="020B0604020202020204" pitchFamily="34" charset="0"/>
                <a:cs typeface="Arial" panose="020B0604020202020204" pitchFamily="34" charset="0"/>
              </a:defRPr>
            </a:lvl3pPr>
            <a:lvl4pPr marL="1600200" indent="-228600">
              <a:buFont typeface="Arial" panose="020B0604020202020204" pitchFamily="34" charset="0"/>
              <a:buChar char="•"/>
              <a:defRPr>
                <a:solidFill>
                  <a:srgbClr val="515151"/>
                </a:solidFill>
                <a:latin typeface="Arial" panose="020B0604020202020204" pitchFamily="34" charset="0"/>
                <a:cs typeface="Arial" panose="020B0604020202020204"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297978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1219200" y="381000"/>
            <a:ext cx="6477000" cy="685800"/>
          </a:xfrm>
          <a:prstGeom prst="rect">
            <a:avLst/>
          </a:prstGeom>
        </p:spPr>
        <p:txBody>
          <a:bodyPr/>
          <a:lstStyle>
            <a:lvl1pPr marL="0" indent="0" algn="ctr">
              <a:buNone/>
              <a:defRPr baseline="0">
                <a:solidFill>
                  <a:srgbClr val="98012E"/>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6" name="Text Placeholder 5"/>
          <p:cNvSpPr>
            <a:spLocks noGrp="1"/>
          </p:cNvSpPr>
          <p:nvPr>
            <p:ph type="body" sz="quarter" idx="11"/>
          </p:nvPr>
        </p:nvSpPr>
        <p:spPr>
          <a:xfrm>
            <a:off x="1219200" y="1600200"/>
            <a:ext cx="7086600" cy="4114800"/>
          </a:xfrm>
          <a:prstGeom prst="rect">
            <a:avLst/>
          </a:prstGeom>
        </p:spPr>
        <p:txBody>
          <a:bodyPr/>
          <a:lstStyle>
            <a:lvl1pPr marL="0" indent="0">
              <a:buNone/>
              <a:defRPr sz="2800" b="1">
                <a:solidFill>
                  <a:srgbClr val="515151"/>
                </a:solidFill>
                <a:latin typeface="Arial" panose="020B0604020202020204" pitchFamily="34" charset="0"/>
                <a:cs typeface="Arial" panose="020B0604020202020204" pitchFamily="34" charset="0"/>
              </a:defRPr>
            </a:lvl1pPr>
            <a:lvl2pPr marL="742950" indent="-285750">
              <a:buClr>
                <a:srgbClr val="98012E"/>
              </a:buClr>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buFont typeface="Arial" panose="020B0604020202020204" pitchFamily="34" charset="0"/>
              <a:buChar char="−"/>
              <a:defRPr>
                <a:solidFill>
                  <a:srgbClr val="515151"/>
                </a:solidFill>
                <a:latin typeface="Arial" panose="020B0604020202020204" pitchFamily="34" charset="0"/>
                <a:cs typeface="Arial" panose="020B0604020202020204" pitchFamily="34" charset="0"/>
              </a:defRPr>
            </a:lvl3pPr>
            <a:lvl4pPr marL="1600200" indent="-228600">
              <a:buFont typeface="Arial" panose="020B0604020202020204" pitchFamily="34" charset="0"/>
              <a:buChar char="•"/>
              <a:defRPr>
                <a:solidFill>
                  <a:srgbClr val="515151"/>
                </a:solidFill>
                <a:latin typeface="Arial" panose="020B0604020202020204" pitchFamily="34" charset="0"/>
                <a:cs typeface="Arial" panose="020B0604020202020204"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056558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723EC5-39D5-ED4F-8F82-09511896AE32}"/>
              </a:ext>
            </a:extLst>
          </p:cNvPr>
          <p:cNvSpPr>
            <a:spLocks noGrp="1"/>
          </p:cNvSpPr>
          <p:nvPr>
            <p:ph type="dt" sz="half" idx="10"/>
          </p:nvPr>
        </p:nvSpPr>
        <p:spPr>
          <a:xfrm>
            <a:off x="628650" y="6356350"/>
            <a:ext cx="2057400" cy="365125"/>
          </a:xfrm>
          <a:prstGeom prst="rect">
            <a:avLst/>
          </a:prstGeom>
        </p:spPr>
        <p:txBody>
          <a:bodyPr/>
          <a:lstStyle>
            <a:lvl1pPr>
              <a:defRPr>
                <a:latin typeface="Arial" charset="0"/>
                <a:cs typeface="Arial" charset="0"/>
              </a:defRPr>
            </a:lvl1pPr>
          </a:lstStyle>
          <a:p>
            <a:pPr>
              <a:defRPr/>
            </a:pPr>
            <a:fld id="{CB06AC42-2AB8-BA4A-B0D2-F8BFBEDD7F11}" type="datetimeFigureOut">
              <a:rPr lang="en-US"/>
              <a:pPr>
                <a:defRPr/>
              </a:pPr>
              <a:t>7/17/2020</a:t>
            </a:fld>
            <a:endParaRPr lang="en-US"/>
          </a:p>
        </p:txBody>
      </p:sp>
      <p:sp>
        <p:nvSpPr>
          <p:cNvPr id="5" name="Footer Placeholder 4">
            <a:extLst>
              <a:ext uri="{FF2B5EF4-FFF2-40B4-BE49-F238E27FC236}">
                <a16:creationId xmlns:a16="http://schemas.microsoft.com/office/drawing/2014/main" id="{311D428F-670C-3C43-AD49-48E05CE7CAE1}"/>
              </a:ext>
            </a:extLst>
          </p:cNvPr>
          <p:cNvSpPr>
            <a:spLocks noGrp="1"/>
          </p:cNvSpPr>
          <p:nvPr>
            <p:ph type="ftr" sz="quarter" idx="11"/>
          </p:nvPr>
        </p:nvSpPr>
        <p:spPr>
          <a:xfrm>
            <a:off x="3028950" y="6356350"/>
            <a:ext cx="3086100" cy="365125"/>
          </a:xfrm>
          <a:prstGeom prst="rect">
            <a:avLst/>
          </a:prstGeom>
        </p:spPr>
        <p:txBody>
          <a:bodyPr/>
          <a:lstStyle>
            <a:lvl1pPr>
              <a:defRPr>
                <a:latin typeface="Arial" charset="0"/>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25DF2680-DD9F-1F4D-AEEF-9AC5AFC4AFD5}"/>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884F2D0-70C4-0040-8218-7D717DBCD462}" type="slidenum">
              <a:rPr lang="en-US" altLang="en-US"/>
              <a:pPr/>
              <a:t>‹#›</a:t>
            </a:fld>
            <a:endParaRPr lang="en-US" altLang="en-US"/>
          </a:p>
        </p:txBody>
      </p:sp>
    </p:spTree>
    <p:extLst>
      <p:ext uri="{BB962C8B-B14F-4D97-AF65-F5344CB8AC3E}">
        <p14:creationId xmlns:p14="http://schemas.microsoft.com/office/powerpoint/2010/main" val="352332478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057A3C5F-4B66-48C7-8E31-788A2B446E12}" type="datetimeFigureOut">
              <a:rPr lang="en-US"/>
              <a:pPr>
                <a:defRPr/>
              </a:pPr>
              <a:t>7/17/2020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F5068D39-5783-4EFF-99EE-BCCD8645EC5D}" type="slidenum">
              <a:rPr lang="en-US" altLang="en-US"/>
              <a:pPr>
                <a:defRPr/>
              </a:pPr>
              <a:t>‹#›</a:t>
            </a:fld>
            <a:endParaRPr lang="en-US" altLang="en-US"/>
          </a:p>
        </p:txBody>
      </p:sp>
    </p:spTree>
    <p:extLst>
      <p:ext uri="{BB962C8B-B14F-4D97-AF65-F5344CB8AC3E}">
        <p14:creationId xmlns:p14="http://schemas.microsoft.com/office/powerpoint/2010/main" val="352503227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A400760F-FDB0-4BD1-9D88-817A396834F1}" type="datetimeFigureOut">
              <a:rPr lang="en-US"/>
              <a:pPr>
                <a:defRPr/>
              </a:pPr>
              <a:t>7/17/2020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7A037B83-B201-4914-8C72-9487A2F3168E}" type="slidenum">
              <a:rPr lang="en-US" altLang="en-US"/>
              <a:pPr>
                <a:defRPr/>
              </a:pPr>
              <a:t>‹#›</a:t>
            </a:fld>
            <a:endParaRPr lang="en-US" altLang="en-US"/>
          </a:p>
        </p:txBody>
      </p:sp>
    </p:spTree>
    <p:extLst>
      <p:ext uri="{BB962C8B-B14F-4D97-AF65-F5344CB8AC3E}">
        <p14:creationId xmlns:p14="http://schemas.microsoft.com/office/powerpoint/2010/main" val="19477226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1FF8FB41-5898-460D-81DF-2171BBD00916}" type="datetimeFigureOut">
              <a:rPr lang="en-US"/>
              <a:pPr>
                <a:defRPr/>
              </a:pPr>
              <a:t>7/17/2020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70D41C97-4E17-4F75-BCCE-A4792822569B}" type="slidenum">
              <a:rPr lang="en-US" altLang="en-US"/>
              <a:pPr>
                <a:defRPr/>
              </a:pPr>
              <a:t>‹#›</a:t>
            </a:fld>
            <a:endParaRPr lang="en-US" altLang="en-US"/>
          </a:p>
        </p:txBody>
      </p:sp>
    </p:spTree>
    <p:extLst>
      <p:ext uri="{BB962C8B-B14F-4D97-AF65-F5344CB8AC3E}">
        <p14:creationId xmlns:p14="http://schemas.microsoft.com/office/powerpoint/2010/main" val="2868262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E49DD798-EC18-9243-8AD1-99C753B01771}" type="datetimeFigureOut">
              <a:rPr lang="en-US">
                <a:solidFill>
                  <a:prstClr val="black"/>
                </a:solidFill>
              </a:rPr>
              <a:pPr defTabSz="457200">
                <a:defRPr/>
              </a:pPr>
              <a:t>7/17/2020</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6F171393-033C-9E45-B1DA-68182CB0DB78}" type="slidenum">
              <a:rPr lang="en-US">
                <a:solidFill>
                  <a:prstClr val="black"/>
                </a:solidFill>
              </a:rPr>
              <a:pPr defTabSz="457200">
                <a:defRPr/>
              </a:pPr>
              <a:t>‹#›</a:t>
            </a:fld>
            <a:endParaRPr lang="en-US">
              <a:solidFill>
                <a:prstClr val="black"/>
              </a:solidFill>
            </a:endParaRPr>
          </a:p>
        </p:txBody>
      </p:sp>
    </p:spTree>
    <p:extLst>
      <p:ext uri="{BB962C8B-B14F-4D97-AF65-F5344CB8AC3E}">
        <p14:creationId xmlns:p14="http://schemas.microsoft.com/office/powerpoint/2010/main" val="287704474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F79D6AA-DFE8-4B35-9BAD-FA115620E00B}" type="datetimeFigureOut">
              <a:rPr lang="en-US"/>
              <a:pPr>
                <a:defRPr/>
              </a:pPr>
              <a:t>7/17/2020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86516C7F-26CE-43C6-83BD-3700B679146F}" type="slidenum">
              <a:rPr lang="en-US" altLang="en-US"/>
              <a:pPr>
                <a:defRPr/>
              </a:pPr>
              <a:t>‹#›</a:t>
            </a:fld>
            <a:endParaRPr lang="en-US" altLang="en-US"/>
          </a:p>
        </p:txBody>
      </p:sp>
    </p:spTree>
    <p:extLst>
      <p:ext uri="{BB962C8B-B14F-4D97-AF65-F5344CB8AC3E}">
        <p14:creationId xmlns:p14="http://schemas.microsoft.com/office/powerpoint/2010/main" val="288781207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F044F1DB-B552-4FDA-B019-B5A4E9BF7C05}" type="datetimeFigureOut">
              <a:rPr lang="en-US"/>
              <a:pPr>
                <a:defRPr/>
              </a:pPr>
              <a:t>7/17/2020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D647E430-BD4D-440A-948E-C22F76A57894}" type="slidenum">
              <a:rPr lang="en-US" altLang="en-US"/>
              <a:pPr>
                <a:defRPr/>
              </a:pPr>
              <a:t>‹#›</a:t>
            </a:fld>
            <a:endParaRPr lang="en-US" altLang="en-US"/>
          </a:p>
        </p:txBody>
      </p:sp>
    </p:spTree>
    <p:extLst>
      <p:ext uri="{BB962C8B-B14F-4D97-AF65-F5344CB8AC3E}">
        <p14:creationId xmlns:p14="http://schemas.microsoft.com/office/powerpoint/2010/main" val="106897980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4232BE63-5E44-474A-AFD8-AF570C9324BD}" type="datetimeFigureOut">
              <a:rPr lang="en-US"/>
              <a:pPr>
                <a:defRPr/>
              </a:pPr>
              <a:t>7/17/2020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64AE5AA6-2B88-468C-820B-AB34663FE156}" type="slidenum">
              <a:rPr lang="en-US" altLang="en-US"/>
              <a:pPr>
                <a:defRPr/>
              </a:pPr>
              <a:t>‹#›</a:t>
            </a:fld>
            <a:endParaRPr lang="en-US" altLang="en-US"/>
          </a:p>
        </p:txBody>
      </p:sp>
    </p:spTree>
    <p:extLst>
      <p:ext uri="{BB962C8B-B14F-4D97-AF65-F5344CB8AC3E}">
        <p14:creationId xmlns:p14="http://schemas.microsoft.com/office/powerpoint/2010/main" val="278618689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74E86401-F627-42B9-AEA8-D8B243BBCEF4}" type="datetimeFigureOut">
              <a:rPr lang="en-US"/>
              <a:pPr>
                <a:defRPr/>
              </a:pPr>
              <a:t>7/17/2020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2A51EEF1-E3A0-41A5-A607-C90BBCD678D9}" type="slidenum">
              <a:rPr lang="en-US" altLang="en-US"/>
              <a:pPr>
                <a:defRPr/>
              </a:pPr>
              <a:t>‹#›</a:t>
            </a:fld>
            <a:endParaRPr lang="en-US" altLang="en-US"/>
          </a:p>
        </p:txBody>
      </p:sp>
    </p:spTree>
    <p:extLst>
      <p:ext uri="{BB962C8B-B14F-4D97-AF65-F5344CB8AC3E}">
        <p14:creationId xmlns:p14="http://schemas.microsoft.com/office/powerpoint/2010/main" val="173357591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9623C5F5-368F-459E-B450-7A881BDA8ADE}" type="datetimeFigureOut">
              <a:rPr lang="en-US"/>
              <a:pPr>
                <a:defRPr/>
              </a:pPr>
              <a:t>7/17/2020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B9826DA9-5567-4A55-A19B-70E96605135F}" type="slidenum">
              <a:rPr lang="en-US" altLang="en-US"/>
              <a:pPr>
                <a:defRPr/>
              </a:pPr>
              <a:t>‹#›</a:t>
            </a:fld>
            <a:endParaRPr lang="en-US" altLang="en-US"/>
          </a:p>
        </p:txBody>
      </p:sp>
    </p:spTree>
    <p:extLst>
      <p:ext uri="{BB962C8B-B14F-4D97-AF65-F5344CB8AC3E}">
        <p14:creationId xmlns:p14="http://schemas.microsoft.com/office/powerpoint/2010/main" val="37538114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18D5CDC0-1CBD-4752-8863-2F2BE59BFACC}" type="datetimeFigureOut">
              <a:rPr lang="en-US"/>
              <a:pPr>
                <a:defRPr/>
              </a:pPr>
              <a:t>7/17/2020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B62808D8-F3C8-4A04-8C46-01A66967017F}" type="slidenum">
              <a:rPr lang="en-US" altLang="en-US"/>
              <a:pPr>
                <a:defRPr/>
              </a:pPr>
              <a:t>‹#›</a:t>
            </a:fld>
            <a:endParaRPr lang="en-US" altLang="en-US"/>
          </a:p>
        </p:txBody>
      </p:sp>
    </p:spTree>
    <p:extLst>
      <p:ext uri="{BB962C8B-B14F-4D97-AF65-F5344CB8AC3E}">
        <p14:creationId xmlns:p14="http://schemas.microsoft.com/office/powerpoint/2010/main" val="341290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29ED8907-B37F-374E-ABF3-60E1090D41B0}" type="datetimeFigureOut">
              <a:rPr lang="en-US">
                <a:solidFill>
                  <a:prstClr val="black"/>
                </a:solidFill>
              </a:rPr>
              <a:pPr defTabSz="457200">
                <a:defRPr/>
              </a:pPr>
              <a:t>7/17/2020</a:t>
            </a:fld>
            <a:endParaRPr lang="en-US">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B365426E-9253-7B4B-90A0-9AAA0B4665A1}" type="slidenum">
              <a:rPr lang="en-US">
                <a:solidFill>
                  <a:prstClr val="black"/>
                </a:solidFill>
              </a:rPr>
              <a:pPr defTabSz="457200">
                <a:defRPr/>
              </a:pPr>
              <a:t>‹#›</a:t>
            </a:fld>
            <a:endParaRPr lang="en-US">
              <a:solidFill>
                <a:prstClr val="black"/>
              </a:solidFill>
            </a:endParaRPr>
          </a:p>
        </p:txBody>
      </p:sp>
    </p:spTree>
    <p:extLst>
      <p:ext uri="{BB962C8B-B14F-4D97-AF65-F5344CB8AC3E}">
        <p14:creationId xmlns:p14="http://schemas.microsoft.com/office/powerpoint/2010/main" val="1520607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6F3EF081-D054-4A4C-A8C2-8E2AE92E7D4C}" type="datetimeFigureOut">
              <a:rPr lang="en-US">
                <a:solidFill>
                  <a:prstClr val="black"/>
                </a:solidFill>
              </a:rPr>
              <a:pPr defTabSz="457200">
                <a:defRPr/>
              </a:pPr>
              <a:t>7/17/2020</a:t>
            </a:fld>
            <a:endParaRPr lang="en-US">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BC41A3DF-B8E7-174A-B696-E54499304B5A}" type="slidenum">
              <a:rPr lang="en-US">
                <a:solidFill>
                  <a:prstClr val="black"/>
                </a:solidFill>
              </a:rPr>
              <a:pPr defTabSz="457200">
                <a:defRPr/>
              </a:pPr>
              <a:t>‹#›</a:t>
            </a:fld>
            <a:endParaRPr lang="en-US">
              <a:solidFill>
                <a:prstClr val="black"/>
              </a:solidFill>
            </a:endParaRPr>
          </a:p>
        </p:txBody>
      </p:sp>
    </p:spTree>
    <p:extLst>
      <p:ext uri="{BB962C8B-B14F-4D97-AF65-F5344CB8AC3E}">
        <p14:creationId xmlns:p14="http://schemas.microsoft.com/office/powerpoint/2010/main" val="2217213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647F14BC-05C1-5B44-9429-83BA29D06F47}" type="datetimeFigureOut">
              <a:rPr lang="en-US">
                <a:solidFill>
                  <a:prstClr val="black"/>
                </a:solidFill>
              </a:rPr>
              <a:pPr defTabSz="457200">
                <a:defRPr/>
              </a:pPr>
              <a:t>7/17/2020</a:t>
            </a:fld>
            <a:endParaRPr lang="en-US">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962F0244-4756-B745-A85B-76AAE002165C}" type="slidenum">
              <a:rPr lang="en-US">
                <a:solidFill>
                  <a:prstClr val="black"/>
                </a:solidFill>
              </a:rPr>
              <a:pPr defTabSz="457200">
                <a:defRPr/>
              </a:pPr>
              <a:t>‹#›</a:t>
            </a:fld>
            <a:endParaRPr lang="en-US">
              <a:solidFill>
                <a:prstClr val="black"/>
              </a:solidFill>
            </a:endParaRPr>
          </a:p>
        </p:txBody>
      </p:sp>
    </p:spTree>
    <p:extLst>
      <p:ext uri="{BB962C8B-B14F-4D97-AF65-F5344CB8AC3E}">
        <p14:creationId xmlns:p14="http://schemas.microsoft.com/office/powerpoint/2010/main" val="579219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7CE6C8B2-14B7-0F4A-A971-2BEA424AEC2C}" type="datetimeFigureOut">
              <a:rPr lang="en-US">
                <a:solidFill>
                  <a:prstClr val="black"/>
                </a:solidFill>
              </a:rPr>
              <a:pPr defTabSz="457200">
                <a:defRPr/>
              </a:pPr>
              <a:t>7/17/2020</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217C28F3-28DA-484E-AE00-B2E2291AE782}" type="slidenum">
              <a:rPr lang="en-US">
                <a:solidFill>
                  <a:prstClr val="black"/>
                </a:solidFill>
              </a:rPr>
              <a:pPr defTabSz="457200">
                <a:defRPr/>
              </a:pPr>
              <a:t>‹#›</a:t>
            </a:fld>
            <a:endParaRPr lang="en-US">
              <a:solidFill>
                <a:prstClr val="black"/>
              </a:solidFill>
            </a:endParaRPr>
          </a:p>
        </p:txBody>
      </p:sp>
    </p:spTree>
    <p:extLst>
      <p:ext uri="{BB962C8B-B14F-4D97-AF65-F5344CB8AC3E}">
        <p14:creationId xmlns:p14="http://schemas.microsoft.com/office/powerpoint/2010/main" val="1787044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1D624F1E-C95C-3C4B-9E52-3B98ADE1D987}" type="datetimeFigureOut">
              <a:rPr lang="en-US">
                <a:solidFill>
                  <a:prstClr val="black"/>
                </a:solidFill>
              </a:rPr>
              <a:pPr defTabSz="457200">
                <a:defRPr/>
              </a:pPr>
              <a:t>7/17/2020</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fld id="{88E7AB19-732C-F744-910A-03D39230275B}" type="slidenum">
              <a:rPr lang="en-US">
                <a:solidFill>
                  <a:prstClr val="black"/>
                </a:solidFill>
              </a:rPr>
              <a:pPr defTabSz="457200">
                <a:defRPr/>
              </a:pPr>
              <a:t>‹#›</a:t>
            </a:fld>
            <a:endParaRPr lang="en-US">
              <a:solidFill>
                <a:prstClr val="black"/>
              </a:solidFill>
            </a:endParaRPr>
          </a:p>
        </p:txBody>
      </p:sp>
    </p:spTree>
    <p:extLst>
      <p:ext uri="{BB962C8B-B14F-4D97-AF65-F5344CB8AC3E}">
        <p14:creationId xmlns:p14="http://schemas.microsoft.com/office/powerpoint/2010/main" val="3926145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slideLayout" Target="../slideLayouts/slideLayout35.xml"/><Relationship Id="rId1" Type="http://schemas.openxmlformats.org/officeDocument/2006/relationships/slideLayout" Target="../slideLayouts/slideLayout34.xml"/><Relationship Id="rId5" Type="http://schemas.openxmlformats.org/officeDocument/2006/relationships/image" Target="../media/image4.jpe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image" Target="../media/image5.jpeg"/><Relationship Id="rId5" Type="http://schemas.openxmlformats.org/officeDocument/2006/relationships/slideLayout" Target="../slideLayouts/slideLayout41.xml"/><Relationship Id="rId10" Type="http://schemas.openxmlformats.org/officeDocument/2006/relationships/theme" Target="../theme/theme5.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2050" name="Picture 2" descr="LogoForPPGRAY.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134938" y="5780088"/>
            <a:ext cx="1308100"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0" y="6605588"/>
            <a:ext cx="9144000" cy="252412"/>
          </a:xfrm>
          <a:prstGeom prst="rect">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solidFill>
                <a:prstClr val="white"/>
              </a:solidFill>
            </a:endParaRPr>
          </a:p>
        </p:txBody>
      </p:sp>
    </p:spTree>
    <p:extLst>
      <p:ext uri="{BB962C8B-B14F-4D97-AF65-F5344CB8AC3E}">
        <p14:creationId xmlns:p14="http://schemas.microsoft.com/office/powerpoint/2010/main" val="10677403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2pPr>
      <a:lvl3pPr algn="ctr"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3pPr>
      <a:lvl4pPr algn="ctr"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4pPr>
      <a:lvl5pPr algn="ctr"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5pPr>
      <a:lvl6pPr marL="457200" algn="ctr"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6pPr>
      <a:lvl7pPr marL="914400" algn="ctr"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7pPr>
      <a:lvl8pPr marL="1371600" algn="ctr"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8pPr>
      <a:lvl9pPr marL="1828800" algn="ctr"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206375"/>
          </a:xfrm>
          <a:prstGeom prst="rect">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solidFill>
                <a:srgbClr val="FFFFFF"/>
              </a:solidFill>
            </a:endParaRPr>
          </a:p>
        </p:txBody>
      </p:sp>
      <p:sp>
        <p:nvSpPr>
          <p:cNvPr id="8" name="Rectangle 7"/>
          <p:cNvSpPr/>
          <p:nvPr/>
        </p:nvSpPr>
        <p:spPr>
          <a:xfrm>
            <a:off x="0" y="6735763"/>
            <a:ext cx="9144000" cy="122237"/>
          </a:xfrm>
          <a:prstGeom prst="rect">
            <a:avLst/>
          </a:prstGeom>
          <a:solidFill>
            <a:srgbClr val="800000"/>
          </a:solidFill>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solidFill>
                <a:srgbClr val="FFFFFF"/>
              </a:solidFill>
            </a:endParaRPr>
          </a:p>
        </p:txBody>
      </p:sp>
      <p:pic>
        <p:nvPicPr>
          <p:cNvPr id="3076" name="Picture 8" descr="FinalNRG Logo.jpg"/>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659188" y="320675"/>
            <a:ext cx="1973262"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61000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2pPr>
      <a:lvl3pPr algn="ctr"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3pPr>
      <a:lvl4pPr algn="ctr"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4pPr>
      <a:lvl5pPr algn="ctr"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5pPr>
      <a:lvl6pPr marL="457200" algn="ctr"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6pPr>
      <a:lvl7pPr marL="914400" algn="ctr"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7pPr>
      <a:lvl8pPr marL="1371600" algn="ctr"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8pPr>
      <a:lvl9pPr marL="1828800" algn="ctr"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LogoForPPwhite.jpg"/>
          <p:cNvPicPr>
            <a:picLocks noChangeAspect="1"/>
          </p:cNvPicPr>
          <p:nvPr/>
        </p:nvPicPr>
        <p:blipFill>
          <a:blip r:embed="rId13"/>
          <a:srcRect/>
          <a:stretch>
            <a:fillRect/>
          </a:stretch>
        </p:blipFill>
        <p:spPr bwMode="auto">
          <a:xfrm>
            <a:off x="184150" y="5776913"/>
            <a:ext cx="1311275" cy="755650"/>
          </a:xfrm>
          <a:prstGeom prst="rect">
            <a:avLst/>
          </a:prstGeom>
          <a:noFill/>
          <a:ln w="9525">
            <a:noFill/>
            <a:miter lim="800000"/>
            <a:headEnd/>
            <a:tailEnd/>
          </a:ln>
        </p:spPr>
      </p:pic>
      <p:sp>
        <p:nvSpPr>
          <p:cNvPr id="4" name="Rectangle 3"/>
          <p:cNvSpPr/>
          <p:nvPr/>
        </p:nvSpPr>
        <p:spPr>
          <a:xfrm>
            <a:off x="0" y="6605588"/>
            <a:ext cx="9144000" cy="252412"/>
          </a:xfrm>
          <a:prstGeom prst="rect">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solidFill>
                <a:srgbClr val="FFFFFF"/>
              </a:solidFill>
            </a:endParaRPr>
          </a:p>
        </p:txBody>
      </p:sp>
    </p:spTree>
    <p:extLst>
      <p:ext uri="{BB962C8B-B14F-4D97-AF65-F5344CB8AC3E}">
        <p14:creationId xmlns:p14="http://schemas.microsoft.com/office/powerpoint/2010/main" val="6771117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Arial" charset="0"/>
        </a:defRPr>
      </a:lvl2pPr>
      <a:lvl3pPr algn="ctr" defTabSz="457200" rtl="0" fontAlgn="base">
        <a:spcBef>
          <a:spcPct val="0"/>
        </a:spcBef>
        <a:spcAft>
          <a:spcPct val="0"/>
        </a:spcAft>
        <a:defRPr sz="4400">
          <a:solidFill>
            <a:schemeClr val="tx1"/>
          </a:solidFill>
          <a:latin typeface="Arial" charset="0"/>
        </a:defRPr>
      </a:lvl3pPr>
      <a:lvl4pPr algn="ctr" defTabSz="457200" rtl="0" fontAlgn="base">
        <a:spcBef>
          <a:spcPct val="0"/>
        </a:spcBef>
        <a:spcAft>
          <a:spcPct val="0"/>
        </a:spcAft>
        <a:defRPr sz="4400">
          <a:solidFill>
            <a:schemeClr val="tx1"/>
          </a:solidFill>
          <a:latin typeface="Arial" charset="0"/>
        </a:defRPr>
      </a:lvl4pPr>
      <a:lvl5pPr algn="ctr" defTabSz="457200" rtl="0" fontAlgn="base">
        <a:spcBef>
          <a:spcPct val="0"/>
        </a:spcBef>
        <a:spcAft>
          <a:spcPct val="0"/>
        </a:spcAft>
        <a:defRPr sz="4400">
          <a:solidFill>
            <a:schemeClr val="tx1"/>
          </a:solidFill>
          <a:latin typeface="Arial" charset="0"/>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1E3BD3D-0D42-A441-A94B-2F95EF086EE2}"/>
              </a:ext>
            </a:extLst>
          </p:cNvPr>
          <p:cNvSpPr/>
          <p:nvPr userDrawn="1"/>
        </p:nvSpPr>
        <p:spPr>
          <a:xfrm>
            <a:off x="0" y="6606117"/>
            <a:ext cx="9144000" cy="251883"/>
          </a:xfrm>
          <a:prstGeom prst="rect">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pic>
        <p:nvPicPr>
          <p:cNvPr id="1027" name="Picture 7" descr="LogoForPPwhite.jpg">
            <a:extLst>
              <a:ext uri="{FF2B5EF4-FFF2-40B4-BE49-F238E27FC236}">
                <a16:creationId xmlns:a16="http://schemas.microsoft.com/office/drawing/2014/main" id="{62D5DB3F-15C1-C741-9783-5FF04CDE4B1D}"/>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84151" y="5897034"/>
            <a:ext cx="1084263" cy="624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056466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21" r:id="rId3"/>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charset="0"/>
          <a:cs typeface="Arial" charset="0"/>
        </a:defRPr>
      </a:lvl2pPr>
      <a:lvl3pPr algn="ctr" rtl="0" eaLnBrk="0" fontAlgn="base" hangingPunct="0">
        <a:spcBef>
          <a:spcPct val="0"/>
        </a:spcBef>
        <a:spcAft>
          <a:spcPct val="0"/>
        </a:spcAft>
        <a:defRPr sz="3200">
          <a:solidFill>
            <a:schemeClr val="tx1"/>
          </a:solidFill>
          <a:latin typeface="Arial" charset="0"/>
          <a:cs typeface="Arial" charset="0"/>
        </a:defRPr>
      </a:lvl3pPr>
      <a:lvl4pPr algn="ctr" rtl="0" eaLnBrk="0" fontAlgn="base" hangingPunct="0">
        <a:spcBef>
          <a:spcPct val="0"/>
        </a:spcBef>
        <a:spcAft>
          <a:spcPct val="0"/>
        </a:spcAft>
        <a:defRPr sz="3200">
          <a:solidFill>
            <a:schemeClr val="tx1"/>
          </a:solidFill>
          <a:latin typeface="Arial" charset="0"/>
          <a:cs typeface="Arial" charset="0"/>
        </a:defRPr>
      </a:lvl4pPr>
      <a:lvl5pPr algn="ctr" rtl="0" eaLnBrk="0" fontAlgn="base" hangingPunct="0">
        <a:spcBef>
          <a:spcPct val="0"/>
        </a:spcBef>
        <a:spcAft>
          <a:spcPct val="0"/>
        </a:spcAft>
        <a:defRPr sz="3200">
          <a:solidFill>
            <a:schemeClr val="tx1"/>
          </a:solidFill>
          <a:latin typeface="Arial" charset="0"/>
          <a:cs typeface="Arial" charset="0"/>
        </a:defRPr>
      </a:lvl5pPr>
      <a:lvl6pPr marL="457200" algn="ctr" rtl="0" fontAlgn="base">
        <a:spcBef>
          <a:spcPct val="0"/>
        </a:spcBef>
        <a:spcAft>
          <a:spcPct val="0"/>
        </a:spcAft>
        <a:defRPr sz="3200">
          <a:solidFill>
            <a:schemeClr val="tx1"/>
          </a:solidFill>
          <a:latin typeface="Arial" charset="0"/>
          <a:cs typeface="Arial" charset="0"/>
        </a:defRPr>
      </a:lvl6pPr>
      <a:lvl7pPr marL="914400" algn="ctr" rtl="0" fontAlgn="base">
        <a:spcBef>
          <a:spcPct val="0"/>
        </a:spcBef>
        <a:spcAft>
          <a:spcPct val="0"/>
        </a:spcAft>
        <a:defRPr sz="3200">
          <a:solidFill>
            <a:schemeClr val="tx1"/>
          </a:solidFill>
          <a:latin typeface="Arial" charset="0"/>
          <a:cs typeface="Arial" charset="0"/>
        </a:defRPr>
      </a:lvl7pPr>
      <a:lvl8pPr marL="1371600" algn="ctr" rtl="0" fontAlgn="base">
        <a:spcBef>
          <a:spcPct val="0"/>
        </a:spcBef>
        <a:spcAft>
          <a:spcPct val="0"/>
        </a:spcAft>
        <a:defRPr sz="3200">
          <a:solidFill>
            <a:schemeClr val="tx1"/>
          </a:solidFill>
          <a:latin typeface="Arial" charset="0"/>
          <a:cs typeface="Arial" charset="0"/>
        </a:defRPr>
      </a:lvl8pPr>
      <a:lvl9pPr marL="1828800" algn="ctr" rtl="0" fontAlgn="base">
        <a:spcBef>
          <a:spcPct val="0"/>
        </a:spcBef>
        <a:spcAft>
          <a:spcPct val="0"/>
        </a:spcAft>
        <a:defRPr sz="32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6" descr="NRG PPCoverNewOptionTop.jpg"/>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0" y="69850"/>
            <a:ext cx="9144000" cy="204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Placeholder 2"/>
          <p:cNvSpPr>
            <a:spLocks noGrp="1"/>
          </p:cNvSpPr>
          <p:nvPr>
            <p:ph type="title"/>
          </p:nvPr>
        </p:nvSpPr>
        <p:spPr bwMode="auto">
          <a:xfrm>
            <a:off x="457200" y="1981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Title</a:t>
            </a:r>
          </a:p>
        </p:txBody>
      </p:sp>
      <p:sp>
        <p:nvSpPr>
          <p:cNvPr id="2052" name="Text Placeholder 3"/>
          <p:cNvSpPr>
            <a:spLocks noGrp="1"/>
          </p:cNvSpPr>
          <p:nvPr>
            <p:ph type="body" idx="1"/>
          </p:nvPr>
        </p:nvSpPr>
        <p:spPr bwMode="auto">
          <a:xfrm>
            <a:off x="838200" y="3429000"/>
            <a:ext cx="7467600" cy="314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2750988415"/>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Lst>
  <p:txStyles>
    <p:titleStyle>
      <a:lvl1pPr algn="ctr" rtl="0" eaLnBrk="0" fontAlgn="base" hangingPunct="0">
        <a:spcBef>
          <a:spcPct val="0"/>
        </a:spcBef>
        <a:spcAft>
          <a:spcPct val="0"/>
        </a:spcAft>
        <a:defRPr sz="3200" kern="1200">
          <a:solidFill>
            <a:srgbClr val="98012E"/>
          </a:solidFill>
          <a:latin typeface="+mj-lt"/>
          <a:ea typeface="+mj-ea"/>
          <a:cs typeface="+mj-cs"/>
        </a:defRPr>
      </a:lvl1pPr>
      <a:lvl2pPr algn="ctr" rtl="0" eaLnBrk="0" fontAlgn="base" hangingPunct="0">
        <a:spcBef>
          <a:spcPct val="0"/>
        </a:spcBef>
        <a:spcAft>
          <a:spcPct val="0"/>
        </a:spcAft>
        <a:defRPr sz="3200">
          <a:solidFill>
            <a:srgbClr val="98012E"/>
          </a:solidFill>
          <a:latin typeface="Arial" panose="020B0604020202020204" pitchFamily="34" charset="0"/>
        </a:defRPr>
      </a:lvl2pPr>
      <a:lvl3pPr algn="ctr" rtl="0" eaLnBrk="0" fontAlgn="base" hangingPunct="0">
        <a:spcBef>
          <a:spcPct val="0"/>
        </a:spcBef>
        <a:spcAft>
          <a:spcPct val="0"/>
        </a:spcAft>
        <a:defRPr sz="3200">
          <a:solidFill>
            <a:srgbClr val="98012E"/>
          </a:solidFill>
          <a:latin typeface="Arial" panose="020B0604020202020204" pitchFamily="34" charset="0"/>
        </a:defRPr>
      </a:lvl3pPr>
      <a:lvl4pPr algn="ctr" rtl="0" eaLnBrk="0" fontAlgn="base" hangingPunct="0">
        <a:spcBef>
          <a:spcPct val="0"/>
        </a:spcBef>
        <a:spcAft>
          <a:spcPct val="0"/>
        </a:spcAft>
        <a:defRPr sz="3200">
          <a:solidFill>
            <a:srgbClr val="98012E"/>
          </a:solidFill>
          <a:latin typeface="Arial" panose="020B0604020202020204" pitchFamily="34" charset="0"/>
        </a:defRPr>
      </a:lvl4pPr>
      <a:lvl5pPr algn="ctr" rtl="0" eaLnBrk="0" fontAlgn="base" hangingPunct="0">
        <a:spcBef>
          <a:spcPct val="0"/>
        </a:spcBef>
        <a:spcAft>
          <a:spcPct val="0"/>
        </a:spcAft>
        <a:defRPr sz="3200">
          <a:solidFill>
            <a:srgbClr val="98012E"/>
          </a:solidFill>
          <a:latin typeface="Arial" panose="020B0604020202020204" pitchFamily="34" charset="0"/>
        </a:defRPr>
      </a:lvl5pPr>
      <a:lvl6pPr marL="457200" algn="ctr" rtl="0" fontAlgn="base">
        <a:spcBef>
          <a:spcPct val="0"/>
        </a:spcBef>
        <a:spcAft>
          <a:spcPct val="0"/>
        </a:spcAft>
        <a:defRPr sz="3200">
          <a:solidFill>
            <a:srgbClr val="98012E"/>
          </a:solidFill>
          <a:latin typeface="Arial" panose="020B0604020202020204" pitchFamily="34" charset="0"/>
        </a:defRPr>
      </a:lvl6pPr>
      <a:lvl7pPr marL="914400" algn="ctr" rtl="0" fontAlgn="base">
        <a:spcBef>
          <a:spcPct val="0"/>
        </a:spcBef>
        <a:spcAft>
          <a:spcPct val="0"/>
        </a:spcAft>
        <a:defRPr sz="3200">
          <a:solidFill>
            <a:srgbClr val="98012E"/>
          </a:solidFill>
          <a:latin typeface="Arial" panose="020B0604020202020204" pitchFamily="34" charset="0"/>
        </a:defRPr>
      </a:lvl7pPr>
      <a:lvl8pPr marL="1371600" algn="ctr" rtl="0" fontAlgn="base">
        <a:spcBef>
          <a:spcPct val="0"/>
        </a:spcBef>
        <a:spcAft>
          <a:spcPct val="0"/>
        </a:spcAft>
        <a:defRPr sz="3200">
          <a:solidFill>
            <a:srgbClr val="98012E"/>
          </a:solidFill>
          <a:latin typeface="Arial" panose="020B0604020202020204" pitchFamily="34" charset="0"/>
        </a:defRPr>
      </a:lvl8pPr>
      <a:lvl9pPr marL="1828800" algn="ctr" rtl="0" fontAlgn="base">
        <a:spcBef>
          <a:spcPct val="0"/>
        </a:spcBef>
        <a:spcAft>
          <a:spcPct val="0"/>
        </a:spcAft>
        <a:defRPr sz="3200">
          <a:solidFill>
            <a:srgbClr val="98012E"/>
          </a:solidFill>
          <a:latin typeface="Arial" panose="020B060402020202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3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3"/>
          <p:cNvSpPr>
            <a:spLocks noGrp="1"/>
          </p:cNvSpPr>
          <p:nvPr>
            <p:ph type="ctrTitle" idx="4294967295"/>
          </p:nvPr>
        </p:nvSpPr>
        <p:spPr>
          <a:xfrm>
            <a:off x="539405" y="2234406"/>
            <a:ext cx="8001000" cy="1470025"/>
          </a:xfrm>
        </p:spPr>
        <p:txBody>
          <a:bodyPr/>
          <a:lstStyle/>
          <a:p>
            <a:pPr eaLnBrk="1" hangingPunct="1"/>
            <a:r>
              <a:rPr lang="en-US" altLang="en-US" sz="2000" dirty="0"/>
              <a:t/>
            </a:r>
            <a:br>
              <a:rPr lang="en-US" altLang="en-US" sz="2000" dirty="0"/>
            </a:br>
            <a:r>
              <a:rPr lang="en-US" altLang="en-US" sz="2000" dirty="0"/>
              <a:t/>
            </a:r>
            <a:br>
              <a:rPr lang="en-US" altLang="en-US" sz="2000" dirty="0"/>
            </a:br>
            <a:r>
              <a:rPr lang="en-US" altLang="en-US" sz="2000" dirty="0"/>
              <a:t/>
            </a:r>
            <a:br>
              <a:rPr lang="en-US" altLang="en-US" sz="2000" dirty="0"/>
            </a:br>
            <a:r>
              <a:rPr lang="en-US" altLang="en-US" sz="2000" dirty="0"/>
              <a:t/>
            </a:r>
            <a:br>
              <a:rPr lang="en-US" altLang="en-US" sz="2000" dirty="0"/>
            </a:br>
            <a:r>
              <a:rPr lang="en-US" altLang="en-US" sz="2000" dirty="0"/>
              <a:t/>
            </a:r>
            <a:br>
              <a:rPr lang="en-US" altLang="en-US" sz="2000" dirty="0"/>
            </a:br>
            <a:r>
              <a:rPr lang="en-US" altLang="en-US" sz="2000" b="1" dirty="0"/>
              <a:t>NRG-HN1937: </a:t>
            </a:r>
            <a:r>
              <a:rPr lang="en-US" altLang="en-US" sz="2000" dirty="0"/>
              <a:t>Randomized Phase II/III Trial of Radiation Combined with High Dose Cisplatin (100 mg/m</a:t>
            </a:r>
            <a:r>
              <a:rPr lang="en-US" altLang="en-US" sz="2000" baseline="30000" dirty="0"/>
              <a:t>2</a:t>
            </a:r>
            <a:r>
              <a:rPr lang="en-US" altLang="en-US" sz="2000" dirty="0"/>
              <a:t>) Every Three Weeks vs. Low Dose Weekly Cisplatin (40 mg/m</a:t>
            </a:r>
            <a:r>
              <a:rPr lang="en-US" altLang="en-US" sz="2000" baseline="30000" dirty="0"/>
              <a:t>2</a:t>
            </a:r>
            <a:r>
              <a:rPr lang="en-US" altLang="en-US" sz="2000" dirty="0"/>
              <a:t>) for Patients with Locoregionally Advanced SCCHN</a:t>
            </a:r>
            <a:r>
              <a:rPr lang="en-US" altLang="en-US" dirty="0"/>
              <a:t/>
            </a:r>
            <a:br>
              <a:rPr lang="en-US" altLang="en-US" dirty="0"/>
            </a:br>
            <a:r>
              <a:rPr lang="en-US" altLang="en-US" dirty="0"/>
              <a:t/>
            </a:r>
            <a:br>
              <a:rPr lang="en-US" altLang="en-US" dirty="0"/>
            </a:br>
            <a:r>
              <a:rPr lang="en-US" altLang="en-US" dirty="0"/>
              <a:t/>
            </a:r>
            <a:br>
              <a:rPr lang="en-US" altLang="en-US" dirty="0"/>
            </a:br>
            <a:endParaRPr lang="en-US" altLang="en-US" sz="2400" i="1" dirty="0"/>
          </a:p>
        </p:txBody>
      </p:sp>
      <p:sp>
        <p:nvSpPr>
          <p:cNvPr id="25603" name="TextBox 8"/>
          <p:cNvSpPr txBox="1">
            <a:spLocks noChangeArrowheads="1"/>
          </p:cNvSpPr>
          <p:nvPr/>
        </p:nvSpPr>
        <p:spPr bwMode="auto">
          <a:xfrm>
            <a:off x="2675731" y="5601101"/>
            <a:ext cx="37925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en-US" sz="1600" dirty="0">
                <a:solidFill>
                  <a:srgbClr val="565656"/>
                </a:solidFill>
                <a:cs typeface="Arial" panose="020B0604020202020204" pitchFamily="34" charset="0"/>
              </a:rPr>
              <a:t>NRG Oncology Virtual Summer Meeting</a:t>
            </a:r>
            <a:endParaRPr kumimoji="0" lang="en-US" altLang="en-US" sz="1600" b="0" i="0" u="none" strike="noStrike" kern="1200" cap="none" spc="0" normalizeH="0" baseline="0" noProof="0" dirty="0">
              <a:ln>
                <a:noFill/>
              </a:ln>
              <a:solidFill>
                <a:srgbClr val="565656"/>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565656"/>
                </a:solidFill>
                <a:effectLst/>
                <a:uLnTx/>
                <a:uFillTx/>
                <a:latin typeface="Arial" panose="020B0604020202020204" pitchFamily="34" charset="0"/>
                <a:ea typeface="+mn-ea"/>
                <a:cs typeface="Arial" panose="020B0604020202020204" pitchFamily="34" charset="0"/>
              </a:rPr>
              <a:t>July 17, 2020</a:t>
            </a:r>
          </a:p>
        </p:txBody>
      </p:sp>
      <p:sp>
        <p:nvSpPr>
          <p:cNvPr id="25604" name="TextBox 1"/>
          <p:cNvSpPr txBox="1">
            <a:spLocks noChangeArrowheads="1"/>
          </p:cNvSpPr>
          <p:nvPr/>
        </p:nvSpPr>
        <p:spPr bwMode="auto">
          <a:xfrm>
            <a:off x="590550" y="3837106"/>
            <a:ext cx="80010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fontAlgn="base">
              <a:spcBef>
                <a:spcPct val="0"/>
              </a:spcBef>
              <a:spcAft>
                <a:spcPct val="0"/>
              </a:spcAft>
              <a:buNone/>
              <a:defRPr/>
            </a:pPr>
            <a:r>
              <a:rPr lang="en-US" altLang="en-US" sz="1500" dirty="0">
                <a:solidFill>
                  <a:srgbClr val="565656"/>
                </a:solidFill>
                <a:cs typeface="Arial" panose="020B0604020202020204" pitchFamily="34" charset="0"/>
              </a:rPr>
              <a:t>PI/Rad </a:t>
            </a:r>
            <a:r>
              <a:rPr lang="en-US" altLang="en-US" sz="1500" dirty="0" err="1">
                <a:solidFill>
                  <a:srgbClr val="565656"/>
                </a:solidFill>
                <a:cs typeface="Arial" panose="020B0604020202020204" pitchFamily="34" charset="0"/>
              </a:rPr>
              <a:t>Onc</a:t>
            </a:r>
            <a:r>
              <a:rPr lang="en-US" altLang="en-US" sz="1500" dirty="0">
                <a:solidFill>
                  <a:srgbClr val="565656"/>
                </a:solidFill>
                <a:cs typeface="Arial" panose="020B0604020202020204" pitchFamily="34" charset="0"/>
              </a:rPr>
              <a:t> Study Chair: Paul Harari, MD</a:t>
            </a:r>
          </a:p>
          <a:p>
            <a:pPr algn="ctr" fontAlgn="base">
              <a:spcBef>
                <a:spcPct val="0"/>
              </a:spcBef>
              <a:spcAft>
                <a:spcPct val="0"/>
              </a:spcAft>
              <a:buNone/>
              <a:defRPr/>
            </a:pPr>
            <a:r>
              <a:rPr lang="en-US" altLang="en-US" sz="1500" dirty="0">
                <a:solidFill>
                  <a:srgbClr val="565656"/>
                </a:solidFill>
                <a:cs typeface="Arial" panose="020B0604020202020204" pitchFamily="34" charset="0"/>
              </a:rPr>
              <a:t>Rad </a:t>
            </a:r>
            <a:r>
              <a:rPr lang="en-US" altLang="en-US" sz="1500" dirty="0" err="1">
                <a:solidFill>
                  <a:srgbClr val="565656"/>
                </a:solidFill>
                <a:cs typeface="Arial" panose="020B0604020202020204" pitchFamily="34" charset="0"/>
              </a:rPr>
              <a:t>Onc</a:t>
            </a:r>
            <a:r>
              <a:rPr lang="en-US" altLang="en-US" sz="1500" dirty="0">
                <a:solidFill>
                  <a:srgbClr val="565656"/>
                </a:solidFill>
                <a:cs typeface="Arial" panose="020B0604020202020204" pitchFamily="34" charset="0"/>
              </a:rPr>
              <a:t> Co-Chairs: Quynh-Thu Le, MD; Matthew </a:t>
            </a:r>
            <a:r>
              <a:rPr lang="en-US" altLang="en-US" sz="1500" dirty="0" err="1">
                <a:solidFill>
                  <a:srgbClr val="565656"/>
                </a:solidFill>
                <a:cs typeface="Arial" panose="020B0604020202020204" pitchFamily="34" charset="0"/>
              </a:rPr>
              <a:t>Witek</a:t>
            </a:r>
            <a:r>
              <a:rPr lang="en-US" altLang="en-US" sz="1500" dirty="0">
                <a:solidFill>
                  <a:srgbClr val="565656"/>
                </a:solidFill>
                <a:cs typeface="Arial" panose="020B0604020202020204" pitchFamily="34" charset="0"/>
              </a:rPr>
              <a:t>, MD</a:t>
            </a:r>
          </a:p>
          <a:p>
            <a:pPr algn="ctr" fontAlgn="base">
              <a:spcBef>
                <a:spcPct val="0"/>
              </a:spcBef>
              <a:spcAft>
                <a:spcPct val="0"/>
              </a:spcAft>
              <a:buNone/>
              <a:defRPr/>
            </a:pPr>
            <a:r>
              <a:rPr lang="en-US" altLang="en-US" sz="1500" dirty="0">
                <a:solidFill>
                  <a:srgbClr val="565656"/>
                </a:solidFill>
                <a:cs typeface="Arial" panose="020B0604020202020204" pitchFamily="34" charset="0"/>
              </a:rPr>
              <a:t>Med </a:t>
            </a:r>
            <a:r>
              <a:rPr lang="en-US" altLang="en-US" sz="1500" dirty="0" err="1">
                <a:solidFill>
                  <a:srgbClr val="565656"/>
                </a:solidFill>
                <a:cs typeface="Arial" panose="020B0604020202020204" pitchFamily="34" charset="0"/>
              </a:rPr>
              <a:t>Onc</a:t>
            </a:r>
            <a:r>
              <a:rPr lang="en-US" altLang="en-US" sz="1500" dirty="0">
                <a:solidFill>
                  <a:srgbClr val="565656"/>
                </a:solidFill>
                <a:cs typeface="Arial" panose="020B0604020202020204" pitchFamily="34" charset="0"/>
              </a:rPr>
              <a:t> Co-Chairs: Christine Chung, MD; Jed </a:t>
            </a:r>
            <a:r>
              <a:rPr lang="en-US" altLang="en-US" sz="1500" dirty="0" err="1">
                <a:solidFill>
                  <a:srgbClr val="565656"/>
                </a:solidFill>
                <a:cs typeface="Arial" panose="020B0604020202020204" pitchFamily="34" charset="0"/>
              </a:rPr>
              <a:t>Katzel</a:t>
            </a:r>
            <a:r>
              <a:rPr lang="en-US" altLang="en-US" sz="1500" dirty="0">
                <a:solidFill>
                  <a:srgbClr val="565656"/>
                </a:solidFill>
                <a:cs typeface="Arial" panose="020B0604020202020204" pitchFamily="34" charset="0"/>
              </a:rPr>
              <a:t>, MD </a:t>
            </a:r>
          </a:p>
          <a:p>
            <a:pPr algn="ctr" fontAlgn="base">
              <a:spcBef>
                <a:spcPct val="0"/>
              </a:spcBef>
              <a:spcAft>
                <a:spcPct val="0"/>
              </a:spcAft>
              <a:buNone/>
            </a:pPr>
            <a:r>
              <a:rPr lang="en-US" altLang="en-US" sz="1500" dirty="0">
                <a:solidFill>
                  <a:srgbClr val="565656"/>
                </a:solidFill>
                <a:cs typeface="Arial" panose="020B0604020202020204" pitchFamily="34" charset="0"/>
              </a:rPr>
              <a:t>QOL Co-Chair: </a:t>
            </a:r>
            <a:r>
              <a:rPr lang="en-US" altLang="en-US" sz="1500" dirty="0" err="1">
                <a:solidFill>
                  <a:srgbClr val="565656"/>
                </a:solidFill>
                <a:cs typeface="Arial" panose="020B0604020202020204" pitchFamily="34" charset="0"/>
              </a:rPr>
              <a:t>Farzan</a:t>
            </a:r>
            <a:r>
              <a:rPr lang="en-US" altLang="en-US" sz="1500" dirty="0">
                <a:solidFill>
                  <a:srgbClr val="565656"/>
                </a:solidFill>
                <a:cs typeface="Arial" panose="020B0604020202020204" pitchFamily="34" charset="0"/>
              </a:rPr>
              <a:t> Siddiqui, MD, PhD</a:t>
            </a:r>
          </a:p>
          <a:p>
            <a:pPr algn="ctr" fontAlgn="base">
              <a:spcBef>
                <a:spcPct val="0"/>
              </a:spcBef>
              <a:spcAft>
                <a:spcPct val="0"/>
              </a:spcAft>
              <a:buNone/>
              <a:defRPr/>
            </a:pPr>
            <a:r>
              <a:rPr lang="en-US" altLang="en-US" sz="1500" dirty="0">
                <a:solidFill>
                  <a:srgbClr val="565656"/>
                </a:solidFill>
                <a:cs typeface="Arial" panose="020B0604020202020204" pitchFamily="34" charset="0"/>
              </a:rPr>
              <a:t>Translational Research Co-Chair: Scott </a:t>
            </a:r>
            <a:r>
              <a:rPr lang="en-US" altLang="en-US" sz="1500" dirty="0" err="1">
                <a:solidFill>
                  <a:srgbClr val="565656"/>
                </a:solidFill>
                <a:cs typeface="Arial" panose="020B0604020202020204" pitchFamily="34" charset="0"/>
              </a:rPr>
              <a:t>Bratman</a:t>
            </a:r>
            <a:r>
              <a:rPr lang="en-US" altLang="en-US" sz="1500" dirty="0">
                <a:solidFill>
                  <a:srgbClr val="565656"/>
                </a:solidFill>
                <a:cs typeface="Arial" panose="020B0604020202020204" pitchFamily="34" charset="0"/>
              </a:rPr>
              <a:t>, MD, PhD</a:t>
            </a:r>
          </a:p>
          <a:p>
            <a:pPr algn="ctr" fontAlgn="base">
              <a:spcBef>
                <a:spcPct val="0"/>
              </a:spcBef>
              <a:spcAft>
                <a:spcPct val="0"/>
              </a:spcAft>
              <a:buNone/>
              <a:defRPr/>
            </a:pPr>
            <a:r>
              <a:rPr lang="en-US" altLang="en-US" sz="1500" dirty="0">
                <a:solidFill>
                  <a:srgbClr val="565656"/>
                </a:solidFill>
                <a:cs typeface="Arial" panose="020B0604020202020204" pitchFamily="34" charset="0"/>
              </a:rPr>
              <a:t>Pathology Co-Chair: Brittany Holmes, MD</a:t>
            </a:r>
          </a:p>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en-US" sz="1800" dirty="0">
              <a:solidFill>
                <a:srgbClr val="565656"/>
              </a:solidFill>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en-US" sz="1800" dirty="0">
              <a:solidFill>
                <a:srgbClr val="565656"/>
              </a:solidFill>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srgbClr val="565656"/>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srgbClr val="565656"/>
              </a:solidFill>
              <a:effectLst/>
              <a:uLnTx/>
              <a:uFillTx/>
              <a:latin typeface="Arial" panose="020B0604020202020204" pitchFamily="34" charset="0"/>
              <a:ea typeface="+mn-ea"/>
              <a:cs typeface="Arial" panose="020B0604020202020204" pitchFamily="34" charset="0"/>
            </a:endParaRPr>
          </a:p>
        </p:txBody>
      </p:sp>
      <p:pic>
        <p:nvPicPr>
          <p:cNvPr id="25605" name="Picture 1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39975" y="6384925"/>
            <a:ext cx="293688"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8"/>
          <p:cNvSpPr txBox="1">
            <a:spLocks noChangeArrowheads="1"/>
          </p:cNvSpPr>
          <p:nvPr/>
        </p:nvSpPr>
        <p:spPr bwMode="auto">
          <a:xfrm>
            <a:off x="2647950" y="6384925"/>
            <a:ext cx="13906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anose="020B0604020202020204" pitchFamily="34" charset="0"/>
              </a:rPr>
              <a:t>NRG Oncology</a:t>
            </a:r>
          </a:p>
        </p:txBody>
      </p:sp>
      <p:pic>
        <p:nvPicPr>
          <p:cNvPr id="25607" name="Pictur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6318250"/>
            <a:ext cx="12954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8" name="Picture 5"/>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43800" y="6305550"/>
            <a:ext cx="14478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9" name="Picture 9"/>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919288" y="6357938"/>
            <a:ext cx="3302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0" name="Picture 10"/>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52450" y="6405563"/>
            <a:ext cx="282575"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1" name="Picture 11"/>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61925" y="6405563"/>
            <a:ext cx="3476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Box 19"/>
          <p:cNvSpPr txBox="1">
            <a:spLocks noChangeArrowheads="1"/>
          </p:cNvSpPr>
          <p:nvPr/>
        </p:nvSpPr>
        <p:spPr bwMode="auto">
          <a:xfrm>
            <a:off x="846138" y="6396038"/>
            <a:ext cx="9715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anose="020B0604020202020204" pitchFamily="34" charset="0"/>
              </a:rPr>
              <a:t>@</a:t>
            </a:r>
            <a:r>
              <a:rPr kumimoji="0" lang="en-US" altLang="en-US" sz="1200" b="0" i="0" u="none" strike="noStrike" kern="1200" cap="none" spc="0" normalizeH="0" baseline="0" noProof="0" dirty="0" err="1">
                <a:ln>
                  <a:noFill/>
                </a:ln>
                <a:solidFill>
                  <a:srgbClr val="FFFFFF">
                    <a:lumMod val="50000"/>
                  </a:srgbClr>
                </a:solidFill>
                <a:effectLst/>
                <a:uLnTx/>
                <a:uFillTx/>
                <a:latin typeface="Arial" panose="020B0604020202020204" pitchFamily="34" charset="0"/>
                <a:ea typeface="+mn-ea"/>
                <a:cs typeface="Arial" panose="020B0604020202020204" pitchFamily="34" charset="0"/>
              </a:rPr>
              <a:t>NRGOnc</a:t>
            </a:r>
            <a:endParaRPr kumimoji="0" lang="en-US" altLang="en-US" sz="1200" b="0" i="0"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02470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3">
            <a:extLst>
              <a:ext uri="{FF2B5EF4-FFF2-40B4-BE49-F238E27FC236}">
                <a16:creationId xmlns:a16="http://schemas.microsoft.com/office/drawing/2014/main" id="{9DBD2D13-559D-2F47-8777-8603CCF47F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825" y="381000"/>
            <a:ext cx="8564350" cy="5632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7833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91600" cy="1143000"/>
          </a:xfrm>
        </p:spPr>
        <p:txBody>
          <a:bodyPr/>
          <a:lstStyle/>
          <a:p>
            <a:r>
              <a:rPr lang="en-US" sz="3600" dirty="0">
                <a:solidFill>
                  <a:schemeClr val="accent1"/>
                </a:solidFill>
              </a:rPr>
              <a:t>Study Design</a:t>
            </a:r>
          </a:p>
        </p:txBody>
      </p:sp>
      <p:sp>
        <p:nvSpPr>
          <p:cNvPr id="4" name="Content Placeholder 3"/>
          <p:cNvSpPr>
            <a:spLocks noGrp="1"/>
          </p:cNvSpPr>
          <p:nvPr>
            <p:ph idx="1"/>
          </p:nvPr>
        </p:nvSpPr>
        <p:spPr>
          <a:xfrm>
            <a:off x="457200" y="990600"/>
            <a:ext cx="8458200" cy="4724400"/>
          </a:xfrm>
        </p:spPr>
        <p:txBody>
          <a:bodyPr/>
          <a:lstStyle/>
          <a:p>
            <a:r>
              <a:rPr lang="en-US" sz="1800" dirty="0"/>
              <a:t>Randomized phase II/III trial aiming:</a:t>
            </a:r>
          </a:p>
          <a:p>
            <a:pPr lvl="1"/>
            <a:r>
              <a:rPr lang="en-US" sz="1800" dirty="0"/>
              <a:t>To </a:t>
            </a:r>
            <a:r>
              <a:rPr lang="en-US" sz="1800" u="sng" dirty="0">
                <a:solidFill>
                  <a:schemeClr val="tx1">
                    <a:lumMod val="50000"/>
                  </a:schemeClr>
                </a:solidFill>
              </a:rPr>
              <a:t>test the non-inferiority of weekly cisplatin at 40 mg/m</a:t>
            </a:r>
            <a:r>
              <a:rPr lang="en-US" sz="1800" u="sng" baseline="30000" dirty="0">
                <a:solidFill>
                  <a:schemeClr val="tx1">
                    <a:lumMod val="50000"/>
                  </a:schemeClr>
                </a:solidFill>
              </a:rPr>
              <a:t>2</a:t>
            </a:r>
            <a:r>
              <a:rPr lang="en-US" sz="1800" dirty="0">
                <a:solidFill>
                  <a:schemeClr val="tx1">
                    <a:lumMod val="50000"/>
                  </a:schemeClr>
                </a:solidFill>
              </a:rPr>
              <a:t> </a:t>
            </a:r>
            <a:r>
              <a:rPr lang="en-US" sz="1800" dirty="0"/>
              <a:t>(Q weekly) in terms of overall survival (OS) compared to every three-week cisplatin at 100 mg/m</a:t>
            </a:r>
            <a:r>
              <a:rPr lang="en-US" sz="1800" baseline="30000" dirty="0"/>
              <a:t>2 </a:t>
            </a:r>
            <a:r>
              <a:rPr lang="en-US" sz="1800" dirty="0"/>
              <a:t>(Q3 weekly) in patients with LR advanced HNSCC. </a:t>
            </a:r>
          </a:p>
          <a:p>
            <a:pPr lvl="1"/>
            <a:r>
              <a:rPr lang="en-US" sz="1800" dirty="0"/>
              <a:t>To determine whether Q weekly is superior in terms of acute toxicity, as measured by the T-scores (TAME method), to Q3 weekly for patients with advanced SCCHN.</a:t>
            </a:r>
          </a:p>
          <a:p>
            <a:r>
              <a:rPr lang="en-US" sz="1800" dirty="0"/>
              <a:t>The primary endpoint is </a:t>
            </a:r>
            <a:r>
              <a:rPr lang="en-US" sz="1800" u="sng" dirty="0">
                <a:solidFill>
                  <a:schemeClr val="tx1">
                    <a:lumMod val="50000"/>
                  </a:schemeClr>
                </a:solidFill>
              </a:rPr>
              <a:t>overall survival</a:t>
            </a:r>
            <a:r>
              <a:rPr lang="en-US" sz="1800" dirty="0">
                <a:solidFill>
                  <a:schemeClr val="tx1">
                    <a:lumMod val="50000"/>
                  </a:schemeClr>
                </a:solidFill>
              </a:rPr>
              <a:t> </a:t>
            </a:r>
            <a:r>
              <a:rPr lang="en-US" sz="1800" dirty="0"/>
              <a:t>and the co-primary (hierarchical) endpoint is </a:t>
            </a:r>
            <a:r>
              <a:rPr lang="en-US" sz="1800" u="sng" dirty="0">
                <a:solidFill>
                  <a:schemeClr val="tx1">
                    <a:lumMod val="50000"/>
                  </a:schemeClr>
                </a:solidFill>
              </a:rPr>
              <a:t>acute toxicity</a:t>
            </a:r>
            <a:r>
              <a:rPr lang="en-US" sz="1800" dirty="0"/>
              <a:t>, as measured by T-scores (</a:t>
            </a:r>
            <a:r>
              <a:rPr lang="en-US" sz="1800" i="1" dirty="0"/>
              <a:t>mean number of grade 3 to 4 acute adverse at least possibly related to treatment - 180 days of treatment completion</a:t>
            </a:r>
            <a:r>
              <a:rPr lang="en-US" sz="1800" dirty="0"/>
              <a:t>). </a:t>
            </a:r>
          </a:p>
          <a:p>
            <a:r>
              <a:rPr lang="en-US" sz="1800" dirty="0"/>
              <a:t>Patients will be stratified before randomization by the following factors:</a:t>
            </a:r>
          </a:p>
          <a:p>
            <a:pPr lvl="1"/>
            <a:r>
              <a:rPr lang="en-US" sz="1400" dirty="0"/>
              <a:t>Tumor site: p16-positive oropharyngeal vs. p16-negative oropharyngeal, larynx, hypopharynx.</a:t>
            </a:r>
          </a:p>
          <a:p>
            <a:pPr lvl="1"/>
            <a:r>
              <a:rPr lang="en-US" sz="1400" dirty="0" err="1"/>
              <a:t>Zubrod</a:t>
            </a:r>
            <a:r>
              <a:rPr lang="en-US" sz="1400" dirty="0"/>
              <a:t> (ECOG) performance status: 0 vs. 1.</a:t>
            </a:r>
          </a:p>
          <a:p>
            <a:pPr lvl="1"/>
            <a:r>
              <a:rPr lang="en-US" sz="1400" dirty="0"/>
              <a:t>Age: ≤50 vs. &gt;50 years.</a:t>
            </a:r>
          </a:p>
          <a:p>
            <a:pPr lvl="1"/>
            <a:r>
              <a:rPr lang="en-US" sz="1400" dirty="0"/>
              <a:t>Smoking status: ≤ 10 pack-year vs. &gt; 10-pack year history.</a:t>
            </a:r>
          </a:p>
          <a:p>
            <a:endParaRPr lang="en-US" sz="1800" dirty="0"/>
          </a:p>
        </p:txBody>
      </p:sp>
    </p:spTree>
    <p:extLst>
      <p:ext uri="{BB962C8B-B14F-4D97-AF65-F5344CB8AC3E}">
        <p14:creationId xmlns:p14="http://schemas.microsoft.com/office/powerpoint/2010/main" val="2600298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DB5465E8-E54A-464D-9B44-253567E20CCD}"/>
              </a:ext>
            </a:extLst>
          </p:cNvPr>
          <p:cNvSpPr>
            <a:spLocks noGrp="1"/>
          </p:cNvSpPr>
          <p:nvPr>
            <p:ph type="title"/>
          </p:nvPr>
        </p:nvSpPr>
        <p:spPr bwMode="auto">
          <a:xfrm>
            <a:off x="628650" y="365125"/>
            <a:ext cx="7886700"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4000" dirty="0">
                <a:solidFill>
                  <a:schemeClr val="accent1"/>
                </a:solidFill>
              </a:rPr>
              <a:t>Endpoints</a:t>
            </a:r>
          </a:p>
        </p:txBody>
      </p:sp>
      <p:sp>
        <p:nvSpPr>
          <p:cNvPr id="3" name="Content Placeholder 2">
            <a:extLst>
              <a:ext uri="{FF2B5EF4-FFF2-40B4-BE49-F238E27FC236}">
                <a16:creationId xmlns:a16="http://schemas.microsoft.com/office/drawing/2014/main" id="{02CEAC8C-2505-3342-997E-8CC7BBBC6B3C}"/>
              </a:ext>
            </a:extLst>
          </p:cNvPr>
          <p:cNvSpPr>
            <a:spLocks noGrp="1"/>
          </p:cNvSpPr>
          <p:nvPr>
            <p:ph idx="1"/>
          </p:nvPr>
        </p:nvSpPr>
        <p:spPr>
          <a:xfrm>
            <a:off x="342900" y="1219200"/>
            <a:ext cx="8458200" cy="4953000"/>
          </a:xfrm>
        </p:spPr>
        <p:txBody>
          <a:bodyPr>
            <a:normAutofit fontScale="47500" lnSpcReduction="20000"/>
          </a:bodyPr>
          <a:lstStyle/>
          <a:p>
            <a:pPr>
              <a:lnSpc>
                <a:spcPct val="120000"/>
              </a:lnSpc>
              <a:spcBef>
                <a:spcPts val="1200"/>
              </a:spcBef>
              <a:spcAft>
                <a:spcPts val="600"/>
              </a:spcAft>
              <a:buFont typeface="Arial" charset="0"/>
              <a:buChar char="•"/>
              <a:defRPr/>
            </a:pPr>
            <a:r>
              <a:rPr lang="en-US" sz="4000" b="1" dirty="0">
                <a:solidFill>
                  <a:schemeClr val="tx1">
                    <a:lumMod val="50000"/>
                  </a:schemeClr>
                </a:solidFill>
              </a:rPr>
              <a:t>Primary Endpoint Phase II</a:t>
            </a:r>
            <a:r>
              <a:rPr lang="en-US" sz="4000" dirty="0">
                <a:solidFill>
                  <a:schemeClr val="tx1">
                    <a:lumMod val="50000"/>
                  </a:schemeClr>
                </a:solidFill>
              </a:rPr>
              <a:t>: </a:t>
            </a:r>
            <a:r>
              <a:rPr lang="en-US" sz="4000" dirty="0"/>
              <a:t>Acute toxicity, as measured by the T-scores (</a:t>
            </a:r>
            <a:r>
              <a:rPr lang="en-US" sz="4000" i="1" dirty="0"/>
              <a:t>Def.:</a:t>
            </a:r>
            <a:r>
              <a:rPr lang="en-US" sz="4000" dirty="0"/>
              <a:t> </a:t>
            </a:r>
            <a:r>
              <a:rPr lang="en-US" sz="4000" i="1" dirty="0"/>
              <a:t>number of grade 3-4 AEs at least possibly related to treatment within 180 days of treatment completion</a:t>
            </a:r>
            <a:r>
              <a:rPr lang="en-US" sz="4000" dirty="0"/>
              <a:t>).</a:t>
            </a:r>
          </a:p>
          <a:p>
            <a:pPr>
              <a:spcBef>
                <a:spcPts val="1200"/>
              </a:spcBef>
              <a:spcAft>
                <a:spcPts val="600"/>
              </a:spcAft>
              <a:buFont typeface="Arial" charset="0"/>
              <a:buChar char="•"/>
              <a:defRPr/>
            </a:pPr>
            <a:r>
              <a:rPr lang="en-US" sz="4000" b="1" dirty="0">
                <a:solidFill>
                  <a:schemeClr val="tx1">
                    <a:lumMod val="50000"/>
                  </a:schemeClr>
                </a:solidFill>
              </a:rPr>
              <a:t>Primary Endpoint Phase III</a:t>
            </a:r>
            <a:r>
              <a:rPr lang="en-US" sz="4000" dirty="0">
                <a:solidFill>
                  <a:schemeClr val="tx1">
                    <a:lumMod val="50000"/>
                  </a:schemeClr>
                </a:solidFill>
              </a:rPr>
              <a:t>: </a:t>
            </a:r>
            <a:r>
              <a:rPr lang="en-US" sz="4000" dirty="0"/>
              <a:t>Overall Survival (OS) (</a:t>
            </a:r>
            <a:r>
              <a:rPr lang="en-US" sz="4000" i="1" dirty="0"/>
              <a:t>Failure: Death due to any cause).</a:t>
            </a:r>
            <a:endParaRPr lang="en-US" sz="4000" dirty="0"/>
          </a:p>
          <a:p>
            <a:pPr>
              <a:spcBef>
                <a:spcPts val="1200"/>
              </a:spcBef>
              <a:spcAft>
                <a:spcPts val="600"/>
              </a:spcAft>
              <a:buFont typeface="Arial" charset="0"/>
              <a:buChar char="•"/>
              <a:defRPr/>
            </a:pPr>
            <a:r>
              <a:rPr lang="en-US" sz="4000" b="1" dirty="0">
                <a:solidFill>
                  <a:schemeClr val="tx1">
                    <a:lumMod val="50000"/>
                  </a:schemeClr>
                </a:solidFill>
              </a:rPr>
              <a:t>Co-primary Phase III</a:t>
            </a:r>
            <a:r>
              <a:rPr lang="en-US" sz="4000" dirty="0">
                <a:solidFill>
                  <a:schemeClr val="tx1">
                    <a:lumMod val="50000"/>
                  </a:schemeClr>
                </a:solidFill>
              </a:rPr>
              <a:t>: </a:t>
            </a:r>
            <a:r>
              <a:rPr lang="en-US" sz="4000" dirty="0"/>
              <a:t>Acute toxicity, as measured by the T-scores.</a:t>
            </a:r>
          </a:p>
          <a:p>
            <a:pPr>
              <a:spcBef>
                <a:spcPts val="1200"/>
              </a:spcBef>
              <a:spcAft>
                <a:spcPts val="600"/>
              </a:spcAft>
              <a:buFont typeface="Arial" charset="0"/>
              <a:buChar char="•"/>
              <a:defRPr/>
            </a:pPr>
            <a:r>
              <a:rPr lang="en-US" sz="4000" b="1" dirty="0">
                <a:solidFill>
                  <a:schemeClr val="tx1">
                    <a:lumMod val="50000"/>
                  </a:schemeClr>
                </a:solidFill>
              </a:rPr>
              <a:t>Secondary Endpoints</a:t>
            </a:r>
          </a:p>
          <a:p>
            <a:pPr lvl="1">
              <a:spcBef>
                <a:spcPts val="1200"/>
              </a:spcBef>
              <a:spcAft>
                <a:spcPts val="600"/>
              </a:spcAft>
              <a:buFont typeface="Arial" charset="0"/>
              <a:buChar char="–"/>
              <a:defRPr/>
            </a:pPr>
            <a:r>
              <a:rPr lang="en-US" sz="4000" dirty="0"/>
              <a:t>Progression-Free Survival (PFS).</a:t>
            </a:r>
          </a:p>
          <a:p>
            <a:pPr lvl="1">
              <a:spcBef>
                <a:spcPts val="1200"/>
              </a:spcBef>
              <a:spcAft>
                <a:spcPts val="600"/>
              </a:spcAft>
              <a:buFont typeface="Arial" charset="0"/>
              <a:buChar char="–"/>
              <a:defRPr/>
            </a:pPr>
            <a:r>
              <a:rPr lang="en-US" sz="4000" dirty="0"/>
              <a:t>Acute and late toxicity, as measured by CTCAE v5.0.</a:t>
            </a:r>
          </a:p>
          <a:p>
            <a:pPr lvl="1">
              <a:spcBef>
                <a:spcPts val="1200"/>
              </a:spcBef>
              <a:spcAft>
                <a:spcPts val="600"/>
              </a:spcAft>
              <a:buFont typeface="Arial" charset="0"/>
              <a:buChar char="–"/>
              <a:defRPr/>
            </a:pPr>
            <a:r>
              <a:rPr lang="en-US" sz="4000" dirty="0"/>
              <a:t>Quality of life, as measured by FACT-H&amp;N. </a:t>
            </a:r>
          </a:p>
          <a:p>
            <a:pPr lvl="1">
              <a:spcBef>
                <a:spcPts val="1200"/>
              </a:spcBef>
              <a:spcAft>
                <a:spcPts val="600"/>
              </a:spcAft>
              <a:buFont typeface="Arial" charset="0"/>
              <a:buChar char="–"/>
              <a:defRPr/>
            </a:pPr>
            <a:r>
              <a:rPr lang="en-US" sz="4000" dirty="0"/>
              <a:t>Hearing loss, as measured by the Hearing Handicap Inventory for Adults-Screening (HHIA-S).</a:t>
            </a:r>
          </a:p>
          <a:p>
            <a:pPr>
              <a:buFont typeface="Arial" charset="0"/>
              <a:buChar char="•"/>
              <a:defRPr/>
            </a:pPr>
            <a:endParaRPr lang="en-US" dirty="0"/>
          </a:p>
        </p:txBody>
      </p:sp>
    </p:spTree>
    <p:extLst>
      <p:ext uri="{BB962C8B-B14F-4D97-AF65-F5344CB8AC3E}">
        <p14:creationId xmlns:p14="http://schemas.microsoft.com/office/powerpoint/2010/main" val="1219548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42899"/>
            <a:ext cx="8991600" cy="1143000"/>
          </a:xfrm>
        </p:spPr>
        <p:txBody>
          <a:bodyPr/>
          <a:lstStyle/>
          <a:p>
            <a:r>
              <a:rPr lang="en-US" sz="3600" dirty="0">
                <a:solidFill>
                  <a:schemeClr val="accent1"/>
                </a:solidFill>
              </a:rPr>
              <a:t>Statistical Considerations</a:t>
            </a:r>
          </a:p>
        </p:txBody>
      </p:sp>
      <p:sp>
        <p:nvSpPr>
          <p:cNvPr id="4" name="Content Placeholder 3"/>
          <p:cNvSpPr>
            <a:spLocks noGrp="1"/>
          </p:cNvSpPr>
          <p:nvPr>
            <p:ph idx="1"/>
          </p:nvPr>
        </p:nvSpPr>
        <p:spPr>
          <a:xfrm>
            <a:off x="457200" y="1417638"/>
            <a:ext cx="8229600" cy="4525963"/>
          </a:xfrm>
        </p:spPr>
        <p:txBody>
          <a:bodyPr/>
          <a:lstStyle/>
          <a:p>
            <a:r>
              <a:rPr lang="en-US" sz="2000" dirty="0"/>
              <a:t>3-yr OS rate for the control arm is this trial is 71%, after excluding patients eligible for NRG-HN002/HN005 (i.e., p16-positive, non-smoking oropharyngeal patients, T1-2N1 and T3N0-1).</a:t>
            </a:r>
          </a:p>
          <a:p>
            <a:r>
              <a:rPr lang="en-US" sz="2000" u="sng" dirty="0">
                <a:solidFill>
                  <a:schemeClr val="tx1">
                    <a:lumMod val="50000"/>
                  </a:schemeClr>
                </a:solidFill>
              </a:rPr>
              <a:t>Non-inferiority margin is a hazard ratio of 1.28</a:t>
            </a:r>
            <a:r>
              <a:rPr lang="en-US" sz="2000" dirty="0"/>
              <a:t>, based on a 6.5% absolute difference in 3-yr OS.</a:t>
            </a:r>
          </a:p>
          <a:p>
            <a:r>
              <a:rPr lang="en-US" sz="2000" dirty="0"/>
              <a:t>Accrual rate = 40 pts/month</a:t>
            </a:r>
          </a:p>
          <a:p>
            <a:r>
              <a:rPr lang="en-US" sz="2000" dirty="0"/>
              <a:t>1:1 randomization</a:t>
            </a:r>
          </a:p>
          <a:p>
            <a:r>
              <a:rPr lang="en-US" sz="2000" dirty="0"/>
              <a:t>1-sided alpha level of 0.05, 80% power</a:t>
            </a:r>
          </a:p>
          <a:p>
            <a:r>
              <a:rPr lang="en-US" sz="2000" dirty="0"/>
              <a:t>One interim efficacy look at 75% of OS events</a:t>
            </a:r>
          </a:p>
        </p:txBody>
      </p:sp>
    </p:spTree>
    <p:extLst>
      <p:ext uri="{BB962C8B-B14F-4D97-AF65-F5344CB8AC3E}">
        <p14:creationId xmlns:p14="http://schemas.microsoft.com/office/powerpoint/2010/main" val="607830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 y="366306"/>
            <a:ext cx="8991600" cy="1143000"/>
          </a:xfrm>
        </p:spPr>
        <p:txBody>
          <a:bodyPr/>
          <a:lstStyle/>
          <a:p>
            <a:r>
              <a:rPr lang="en-US" sz="3600" dirty="0">
                <a:solidFill>
                  <a:schemeClr val="accent1"/>
                </a:solidFill>
              </a:rPr>
              <a:t>Statistical Considerations</a:t>
            </a:r>
          </a:p>
        </p:txBody>
      </p:sp>
      <p:graphicFrame>
        <p:nvGraphicFramePr>
          <p:cNvPr id="3" name="Table 2"/>
          <p:cNvGraphicFramePr>
            <a:graphicFrameLocks noGrp="1"/>
          </p:cNvGraphicFramePr>
          <p:nvPr>
            <p:extLst>
              <p:ext uri="{D42A27DB-BD31-4B8C-83A1-F6EECF244321}">
                <p14:modId xmlns:p14="http://schemas.microsoft.com/office/powerpoint/2010/main" val="1469701687"/>
              </p:ext>
            </p:extLst>
          </p:nvPr>
        </p:nvGraphicFramePr>
        <p:xfrm>
          <a:off x="228599" y="1441286"/>
          <a:ext cx="8686801" cy="1676400"/>
        </p:xfrm>
        <a:graphic>
          <a:graphicData uri="http://schemas.openxmlformats.org/drawingml/2006/table">
            <a:tbl>
              <a:tblPr firstRow="1" firstCol="1" bandRow="1">
                <a:tableStyleId>{5C22544A-7EE6-4342-B048-85BDC9FD1C3A}</a:tableStyleId>
              </a:tblPr>
              <a:tblGrid>
                <a:gridCol w="1380173">
                  <a:extLst>
                    <a:ext uri="{9D8B030D-6E8A-4147-A177-3AD203B41FA5}">
                      <a16:colId xmlns:a16="http://schemas.microsoft.com/office/drawing/2014/main" val="256890318"/>
                    </a:ext>
                  </a:extLst>
                </a:gridCol>
                <a:gridCol w="1134427">
                  <a:extLst>
                    <a:ext uri="{9D8B030D-6E8A-4147-A177-3AD203B41FA5}">
                      <a16:colId xmlns:a16="http://schemas.microsoft.com/office/drawing/2014/main" val="2802515219"/>
                    </a:ext>
                  </a:extLst>
                </a:gridCol>
                <a:gridCol w="2133600">
                  <a:extLst>
                    <a:ext uri="{9D8B030D-6E8A-4147-A177-3AD203B41FA5}">
                      <a16:colId xmlns:a16="http://schemas.microsoft.com/office/drawing/2014/main" val="2271556944"/>
                    </a:ext>
                  </a:extLst>
                </a:gridCol>
                <a:gridCol w="1971041">
                  <a:extLst>
                    <a:ext uri="{9D8B030D-6E8A-4147-A177-3AD203B41FA5}">
                      <a16:colId xmlns:a16="http://schemas.microsoft.com/office/drawing/2014/main" val="2684703636"/>
                    </a:ext>
                  </a:extLst>
                </a:gridCol>
                <a:gridCol w="2067560">
                  <a:extLst>
                    <a:ext uri="{9D8B030D-6E8A-4147-A177-3AD203B41FA5}">
                      <a16:colId xmlns:a16="http://schemas.microsoft.com/office/drawing/2014/main" val="2909684904"/>
                    </a:ext>
                  </a:extLst>
                </a:gridCol>
              </a:tblGrid>
              <a:tr h="0">
                <a:tc>
                  <a:txBody>
                    <a:bodyPr/>
                    <a:lstStyle/>
                    <a:p>
                      <a:pPr marL="457200" marR="0">
                        <a:spcBef>
                          <a:spcPts val="0"/>
                        </a:spcBef>
                        <a:spcAft>
                          <a:spcPts val="0"/>
                        </a:spcAft>
                      </a:pPr>
                      <a:r>
                        <a:rPr lang="en-US" sz="1800">
                          <a:effectLst/>
                        </a:rPr>
                        <a:t> </a:t>
                      </a:r>
                      <a:endParaRPr lang="en-US"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400" dirty="0">
                          <a:effectLst/>
                        </a:rPr>
                        <a:t>Target accrual </a:t>
                      </a:r>
                    </a:p>
                    <a:p>
                      <a:pPr marL="0" marR="0" indent="0" algn="ctr">
                        <a:spcBef>
                          <a:spcPts val="0"/>
                        </a:spcBef>
                        <a:spcAft>
                          <a:spcPts val="0"/>
                        </a:spcAft>
                      </a:pPr>
                      <a:r>
                        <a:rPr lang="en-US" sz="1400" dirty="0">
                          <a:effectLst/>
                        </a:rPr>
                        <a:t>(rand. patients)</a:t>
                      </a:r>
                      <a:endParaRPr lang="en-US"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400" dirty="0">
                          <a:effectLst/>
                        </a:rPr>
                        <a:t>Accrual time</a:t>
                      </a:r>
                    </a:p>
                    <a:p>
                      <a:pPr marL="0" marR="0" indent="0" algn="ctr">
                        <a:spcBef>
                          <a:spcPts val="0"/>
                        </a:spcBef>
                        <a:spcAft>
                          <a:spcPts val="0"/>
                        </a:spcAft>
                      </a:pPr>
                      <a:r>
                        <a:rPr lang="en-US" sz="1400" dirty="0">
                          <a:effectLst/>
                        </a:rPr>
                        <a:t> in months</a:t>
                      </a:r>
                      <a:endParaRPr lang="en-US"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400" dirty="0">
                          <a:effectLst/>
                        </a:rPr>
                        <a:t>Follow-up time</a:t>
                      </a:r>
                    </a:p>
                    <a:p>
                      <a:pPr marL="0" marR="0" indent="0" algn="ctr">
                        <a:spcBef>
                          <a:spcPts val="0"/>
                        </a:spcBef>
                        <a:spcAft>
                          <a:spcPts val="0"/>
                        </a:spcAft>
                      </a:pPr>
                      <a:r>
                        <a:rPr lang="en-US" sz="1400" dirty="0">
                          <a:effectLst/>
                        </a:rPr>
                        <a:t>in months</a:t>
                      </a:r>
                      <a:endParaRPr lang="en-US"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400" dirty="0">
                          <a:effectLst/>
                        </a:rPr>
                        <a:t>Total study time</a:t>
                      </a:r>
                    </a:p>
                    <a:p>
                      <a:pPr marL="0" marR="0" indent="0" algn="ctr">
                        <a:spcBef>
                          <a:spcPts val="0"/>
                        </a:spcBef>
                        <a:spcAft>
                          <a:spcPts val="0"/>
                        </a:spcAft>
                      </a:pPr>
                      <a:r>
                        <a:rPr lang="en-US" sz="1400" dirty="0">
                          <a:effectLst/>
                        </a:rPr>
                        <a:t>in months</a:t>
                      </a:r>
                      <a:endParaRPr lang="en-US"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50613893"/>
                  </a:ext>
                </a:extLst>
              </a:tr>
              <a:tr h="0">
                <a:tc>
                  <a:txBody>
                    <a:bodyPr/>
                    <a:lstStyle/>
                    <a:p>
                      <a:pPr marL="0" marR="0" indent="0">
                        <a:spcBef>
                          <a:spcPts val="0"/>
                        </a:spcBef>
                        <a:spcAft>
                          <a:spcPts val="0"/>
                        </a:spcAft>
                      </a:pPr>
                      <a:r>
                        <a:rPr lang="en-US" sz="1400" dirty="0">
                          <a:effectLst/>
                        </a:rPr>
                        <a:t>Phase II</a:t>
                      </a:r>
                      <a:endParaRPr lang="en-US"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dirty="0">
                          <a:effectLst/>
                        </a:rPr>
                        <a:t>370</a:t>
                      </a:r>
                      <a:endParaRPr lang="en-US"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indent="457200" algn="ctr">
                        <a:spcBef>
                          <a:spcPts val="0"/>
                        </a:spcBef>
                        <a:spcAft>
                          <a:spcPts val="0"/>
                        </a:spcAft>
                      </a:pPr>
                      <a:r>
                        <a:rPr lang="en-US" sz="1800" dirty="0">
                          <a:effectLst/>
                        </a:rPr>
                        <a:t>15</a:t>
                      </a:r>
                      <a:r>
                        <a:rPr lang="en-US" sz="1800" baseline="30000" dirty="0">
                          <a:effectLst/>
                        </a:rPr>
                        <a:t>a</a:t>
                      </a:r>
                      <a:endParaRPr lang="en-US"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457200" marR="0" indent="-457200" algn="ctr">
                        <a:spcBef>
                          <a:spcPts val="0"/>
                        </a:spcBef>
                        <a:spcAft>
                          <a:spcPts val="0"/>
                        </a:spcAft>
                      </a:pPr>
                      <a:r>
                        <a:rPr lang="en-US" sz="1800" dirty="0">
                          <a:effectLst/>
                        </a:rPr>
                        <a:t>6</a:t>
                      </a:r>
                      <a:endParaRPr lang="en-US"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dirty="0">
                          <a:effectLst/>
                        </a:rPr>
                        <a:t>21 (1.75 </a:t>
                      </a:r>
                      <a:r>
                        <a:rPr lang="en-US" sz="1800" dirty="0" err="1">
                          <a:effectLst/>
                        </a:rPr>
                        <a:t>yrs</a:t>
                      </a:r>
                      <a:r>
                        <a:rPr lang="en-US" sz="1800" dirty="0">
                          <a:effectLst/>
                        </a:rPr>
                        <a:t>)</a:t>
                      </a:r>
                      <a:endParaRPr lang="en-US"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58360811"/>
                  </a:ext>
                </a:extLst>
              </a:tr>
              <a:tr h="0">
                <a:tc>
                  <a:txBody>
                    <a:bodyPr/>
                    <a:lstStyle/>
                    <a:p>
                      <a:pPr marL="0" marR="0" indent="0">
                        <a:spcBef>
                          <a:spcPts val="0"/>
                        </a:spcBef>
                        <a:spcAft>
                          <a:spcPts val="0"/>
                        </a:spcAft>
                      </a:pPr>
                      <a:r>
                        <a:rPr lang="en-US" sz="1400" dirty="0">
                          <a:effectLst/>
                        </a:rPr>
                        <a:t>Phase III</a:t>
                      </a:r>
                      <a:endParaRPr lang="en-US"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dirty="0">
                          <a:effectLst/>
                        </a:rPr>
                        <a:t>620</a:t>
                      </a:r>
                      <a:endParaRPr lang="en-US"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457200" marR="0" algn="ctr">
                        <a:spcBef>
                          <a:spcPts val="0"/>
                        </a:spcBef>
                        <a:spcAft>
                          <a:spcPts val="0"/>
                        </a:spcAft>
                      </a:pPr>
                      <a:r>
                        <a:rPr lang="en-US" sz="1800" dirty="0">
                          <a:effectLst/>
                        </a:rPr>
                        <a:t>18</a:t>
                      </a:r>
                      <a:r>
                        <a:rPr lang="en-US" sz="1800" baseline="30000" dirty="0">
                          <a:effectLst/>
                        </a:rPr>
                        <a:t>b</a:t>
                      </a:r>
                      <a:endParaRPr lang="en-US"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dirty="0">
                          <a:effectLst/>
                        </a:rPr>
                        <a:t>47</a:t>
                      </a:r>
                      <a:endParaRPr lang="en-US"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dirty="0">
                          <a:effectLst/>
                        </a:rPr>
                        <a:t>65 (5.42 </a:t>
                      </a:r>
                      <a:r>
                        <a:rPr lang="en-US" sz="1800" dirty="0" err="1">
                          <a:effectLst/>
                        </a:rPr>
                        <a:t>yrs</a:t>
                      </a:r>
                      <a:r>
                        <a:rPr lang="en-US" sz="1800" dirty="0">
                          <a:effectLst/>
                        </a:rPr>
                        <a:t>)</a:t>
                      </a:r>
                      <a:endParaRPr lang="en-US"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185829120"/>
                  </a:ext>
                </a:extLst>
              </a:tr>
              <a:tr h="0">
                <a:tc>
                  <a:txBody>
                    <a:bodyPr/>
                    <a:lstStyle/>
                    <a:p>
                      <a:pPr marL="0" marR="0" indent="0">
                        <a:spcBef>
                          <a:spcPts val="0"/>
                        </a:spcBef>
                        <a:spcAft>
                          <a:spcPts val="0"/>
                        </a:spcAft>
                      </a:pPr>
                      <a:r>
                        <a:rPr lang="en-US" sz="1400" dirty="0">
                          <a:effectLst/>
                        </a:rPr>
                        <a:t>Phase II/III</a:t>
                      </a:r>
                      <a:endParaRPr lang="en-US"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dirty="0">
                          <a:effectLst/>
                        </a:rPr>
                        <a:t>990</a:t>
                      </a:r>
                      <a:endParaRPr lang="en-US"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457200" marR="0" algn="ctr">
                        <a:spcBef>
                          <a:spcPts val="0"/>
                        </a:spcBef>
                        <a:spcAft>
                          <a:spcPts val="0"/>
                        </a:spcAft>
                      </a:pPr>
                      <a:r>
                        <a:rPr lang="en-US" sz="1800" dirty="0">
                          <a:effectLst/>
                        </a:rPr>
                        <a:t>33 (2.75 </a:t>
                      </a:r>
                      <a:r>
                        <a:rPr lang="en-US" sz="1800" dirty="0" err="1">
                          <a:effectLst/>
                        </a:rPr>
                        <a:t>yrs</a:t>
                      </a:r>
                      <a:r>
                        <a:rPr lang="en-US" sz="1800" dirty="0">
                          <a:effectLst/>
                        </a:rPr>
                        <a:t>)</a:t>
                      </a:r>
                      <a:endParaRPr lang="en-US"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dirty="0">
                          <a:effectLst/>
                        </a:rPr>
                        <a:t>53 (4.4 </a:t>
                      </a:r>
                      <a:r>
                        <a:rPr lang="en-US" sz="1800" dirty="0" err="1">
                          <a:effectLst/>
                        </a:rPr>
                        <a:t>yrs</a:t>
                      </a:r>
                      <a:r>
                        <a:rPr lang="en-US" sz="1800" dirty="0">
                          <a:effectLst/>
                        </a:rPr>
                        <a:t>)</a:t>
                      </a:r>
                      <a:endParaRPr lang="en-US"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dirty="0">
                          <a:effectLst/>
                        </a:rPr>
                        <a:t>86 (~7.17 </a:t>
                      </a:r>
                      <a:r>
                        <a:rPr lang="en-US" sz="1800" dirty="0" err="1">
                          <a:effectLst/>
                        </a:rPr>
                        <a:t>yrs</a:t>
                      </a:r>
                      <a:r>
                        <a:rPr lang="en-US" sz="1800" dirty="0">
                          <a:effectLst/>
                        </a:rPr>
                        <a:t>)</a:t>
                      </a:r>
                      <a:endParaRPr lang="en-US"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828384327"/>
                  </a:ext>
                </a:extLst>
              </a:tr>
            </a:tbl>
          </a:graphicData>
        </a:graphic>
      </p:graphicFrame>
      <p:sp>
        <p:nvSpPr>
          <p:cNvPr id="5" name="Rectangle 1"/>
          <p:cNvSpPr>
            <a:spLocks noChangeArrowheads="1"/>
          </p:cNvSpPr>
          <p:nvPr/>
        </p:nvSpPr>
        <p:spPr bwMode="auto">
          <a:xfrm>
            <a:off x="-31531" y="3117686"/>
            <a:ext cx="725070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30000" dirty="0">
                <a:ln>
                  <a:noFill/>
                </a:ln>
                <a:solidFill>
                  <a:schemeClr val="tx1"/>
                </a:solidFill>
                <a:effectLst/>
                <a:latin typeface="+mn-lt"/>
                <a:ea typeface="Times New Roman" panose="02020603050405020304" pitchFamily="18" charset="0"/>
              </a:rPr>
              <a:t>a</a:t>
            </a:r>
            <a:r>
              <a:rPr kumimoji="0" lang="en-US" altLang="en-US" sz="1100" b="0" i="0" u="none" strike="noStrike" cap="none" normalizeH="0" baseline="0" dirty="0">
                <a:ln>
                  <a:noFill/>
                </a:ln>
                <a:solidFill>
                  <a:schemeClr val="tx1"/>
                </a:solidFill>
                <a:effectLst/>
                <a:latin typeface="+mn-lt"/>
                <a:ea typeface="Times New Roman" panose="02020603050405020304" pitchFamily="18" charset="0"/>
              </a:rPr>
              <a:t> </a:t>
            </a:r>
            <a:r>
              <a:rPr kumimoji="0" lang="en-US" altLang="en-US" sz="1050" b="0" i="0" u="none" strike="noStrike" cap="none" normalizeH="0" baseline="0" dirty="0">
                <a:ln>
                  <a:noFill/>
                </a:ln>
                <a:solidFill>
                  <a:schemeClr val="tx1"/>
                </a:solidFill>
                <a:effectLst/>
                <a:latin typeface="+mn-lt"/>
                <a:ea typeface="Times New Roman" panose="02020603050405020304" pitchFamily="18" charset="0"/>
              </a:rPr>
              <a:t>Includes a 6-month ramp-up period with no accrual after trial activation.</a:t>
            </a:r>
            <a:endParaRPr kumimoji="0" lang="en-US" altLang="en-US" sz="900" b="0" i="0" u="none" strike="noStrike" cap="none" normalizeH="0" baseline="0" dirty="0">
              <a:ln>
                <a:noFill/>
              </a:ln>
              <a:solidFill>
                <a:schemeClr val="tx1"/>
              </a:solidFill>
              <a:effectLst/>
              <a:latin typeface="+mn-l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30000" dirty="0">
                <a:ln>
                  <a:noFill/>
                </a:ln>
                <a:solidFill>
                  <a:schemeClr val="tx1"/>
                </a:solidFill>
                <a:effectLst/>
                <a:latin typeface="+mn-lt"/>
                <a:ea typeface="Times New Roman" panose="02020603050405020304" pitchFamily="18" charset="0"/>
              </a:rPr>
              <a:t>b</a:t>
            </a:r>
            <a:r>
              <a:rPr kumimoji="0" lang="en-US" altLang="en-US" sz="1100" b="0" i="0" u="none" strike="noStrike" cap="none" normalizeH="0" baseline="0" dirty="0">
                <a:ln>
                  <a:noFill/>
                </a:ln>
                <a:solidFill>
                  <a:schemeClr val="tx1"/>
                </a:solidFill>
                <a:effectLst/>
                <a:latin typeface="+mn-lt"/>
                <a:ea typeface="Times New Roman" panose="02020603050405020304" pitchFamily="18" charset="0"/>
              </a:rPr>
              <a:t> </a:t>
            </a:r>
            <a:r>
              <a:rPr kumimoji="0" lang="en-US" altLang="en-US" sz="1050" b="0" i="0" u="none" strike="noStrike" cap="none" normalizeH="0" baseline="0" dirty="0">
                <a:ln>
                  <a:noFill/>
                </a:ln>
                <a:solidFill>
                  <a:schemeClr val="tx1"/>
                </a:solidFill>
                <a:effectLst/>
                <a:latin typeface="+mn-lt"/>
                <a:ea typeface="Times New Roman" panose="02020603050405020304" pitchFamily="18" charset="0"/>
              </a:rPr>
              <a:t>Includes a 3-month ramp-up period with minimal accrual (10 pts/month) after trial reactivation to the phase III.</a:t>
            </a:r>
            <a:endParaRPr kumimoji="0" lang="en-US" altLang="en-US" sz="2800" b="0" i="0" u="none" strike="noStrike" cap="none" normalizeH="0" baseline="0" dirty="0">
              <a:ln>
                <a:noFill/>
              </a:ln>
              <a:solidFill>
                <a:schemeClr val="tx1"/>
              </a:solidFill>
              <a:effectLst/>
              <a:latin typeface="+mn-lt"/>
            </a:endParaRPr>
          </a:p>
        </p:txBody>
      </p:sp>
      <p:graphicFrame>
        <p:nvGraphicFramePr>
          <p:cNvPr id="7" name="Table 6"/>
          <p:cNvGraphicFramePr>
            <a:graphicFrameLocks noGrp="1"/>
          </p:cNvGraphicFramePr>
          <p:nvPr>
            <p:extLst>
              <p:ext uri="{D42A27DB-BD31-4B8C-83A1-F6EECF244321}">
                <p14:modId xmlns:p14="http://schemas.microsoft.com/office/powerpoint/2010/main" val="2495882078"/>
              </p:ext>
            </p:extLst>
          </p:nvPr>
        </p:nvGraphicFramePr>
        <p:xfrm>
          <a:off x="380999" y="4177654"/>
          <a:ext cx="8382000" cy="1280160"/>
        </p:xfrm>
        <a:graphic>
          <a:graphicData uri="http://schemas.openxmlformats.org/drawingml/2006/table">
            <a:tbl>
              <a:tblPr firstRow="1" firstCol="1" bandRow="1">
                <a:tableStyleId>{5C22544A-7EE6-4342-B048-85BDC9FD1C3A}</a:tableStyleId>
              </a:tblPr>
              <a:tblGrid>
                <a:gridCol w="6044204">
                  <a:extLst>
                    <a:ext uri="{9D8B030D-6E8A-4147-A177-3AD203B41FA5}">
                      <a16:colId xmlns:a16="http://schemas.microsoft.com/office/drawing/2014/main" val="2904633515"/>
                    </a:ext>
                  </a:extLst>
                </a:gridCol>
                <a:gridCol w="2337796">
                  <a:extLst>
                    <a:ext uri="{9D8B030D-6E8A-4147-A177-3AD203B41FA5}">
                      <a16:colId xmlns:a16="http://schemas.microsoft.com/office/drawing/2014/main" val="2674376046"/>
                    </a:ext>
                  </a:extLst>
                </a:gridCol>
              </a:tblGrid>
              <a:tr h="0">
                <a:tc>
                  <a:txBody>
                    <a:bodyPr/>
                    <a:lstStyle/>
                    <a:p>
                      <a:pPr marL="0" marR="0">
                        <a:spcBef>
                          <a:spcPts val="0"/>
                        </a:spcBef>
                        <a:spcAft>
                          <a:spcPts val="0"/>
                        </a:spcAft>
                      </a:pPr>
                      <a:endParaRPr lang="en-US" sz="1400" dirty="0">
                        <a:effectLst/>
                      </a:endParaRPr>
                    </a:p>
                    <a:p>
                      <a:pPr marL="0" marR="0">
                        <a:spcBef>
                          <a:spcPts val="0"/>
                        </a:spcBef>
                        <a:spcAft>
                          <a:spcPts val="0"/>
                        </a:spcAft>
                      </a:pPr>
                      <a:r>
                        <a:rPr lang="en-US" sz="1400" dirty="0">
                          <a:effectLst/>
                        </a:rPr>
                        <a:t>Primary Endpoint Analysis (Phase II)</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Decision Rule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62927425"/>
                  </a:ext>
                </a:extLst>
              </a:tr>
              <a:tr h="0">
                <a:tc>
                  <a:txBody>
                    <a:bodyPr/>
                    <a:lstStyle/>
                    <a:p>
                      <a:pPr marL="0" marR="0">
                        <a:spcBef>
                          <a:spcPts val="0"/>
                        </a:spcBef>
                        <a:spcAft>
                          <a:spcPts val="0"/>
                        </a:spcAft>
                      </a:pPr>
                      <a:r>
                        <a:rPr lang="en-US" sz="1400" b="0" dirty="0">
                          <a:effectLst/>
                        </a:rPr>
                        <a:t>Q weekly/Q3 weekly toxicity ratio is significantly &lt; 1 based on the NB regression model, i.e. Q weekly arm exhibits lower toxicity on average (one-sided alpha of 0.10)</a:t>
                      </a:r>
                      <a:endParaRPr lang="en-US" sz="11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Proceed to phase III</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56600649"/>
                  </a:ext>
                </a:extLst>
              </a:tr>
              <a:tr h="0">
                <a:tc>
                  <a:txBody>
                    <a:bodyPr/>
                    <a:lstStyle/>
                    <a:p>
                      <a:pPr marL="0" marR="0">
                        <a:spcBef>
                          <a:spcPts val="0"/>
                        </a:spcBef>
                        <a:spcAft>
                          <a:spcPts val="0"/>
                        </a:spcAft>
                      </a:pPr>
                      <a:r>
                        <a:rPr lang="en-US" sz="1400" b="0" dirty="0">
                          <a:effectLst/>
                        </a:rPr>
                        <a:t>Otherwise</a:t>
                      </a:r>
                      <a:endParaRPr lang="en-US" sz="11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Do not proceed to phase III</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27871594"/>
                  </a:ext>
                </a:extLst>
              </a:tr>
            </a:tbl>
          </a:graphicData>
        </a:graphic>
      </p:graphicFrame>
      <p:sp>
        <p:nvSpPr>
          <p:cNvPr id="8" name="Rectangle 7"/>
          <p:cNvSpPr/>
          <p:nvPr/>
        </p:nvSpPr>
        <p:spPr>
          <a:xfrm>
            <a:off x="342900" y="3757048"/>
            <a:ext cx="8039100" cy="369332"/>
          </a:xfrm>
          <a:prstGeom prst="rect">
            <a:avLst/>
          </a:prstGeom>
        </p:spPr>
        <p:txBody>
          <a:bodyPr wrap="square">
            <a:spAutoFit/>
          </a:bodyPr>
          <a:lstStyle/>
          <a:p>
            <a:pPr algn="just"/>
            <a:r>
              <a:rPr lang="en-US" dirty="0"/>
              <a:t>“Go/No-Go” Decision Algorithm Regarding Phase III Trial</a:t>
            </a:r>
            <a:endParaRPr lang="en-US" sz="1400" dirty="0"/>
          </a:p>
        </p:txBody>
      </p:sp>
    </p:spTree>
    <p:extLst>
      <p:ext uri="{BB962C8B-B14F-4D97-AF65-F5344CB8AC3E}">
        <p14:creationId xmlns:p14="http://schemas.microsoft.com/office/powerpoint/2010/main" val="3565691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bwMode="auto">
          <a:xfrm>
            <a:off x="628650" y="365125"/>
            <a:ext cx="7886700" cy="701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3600" dirty="0">
                <a:solidFill>
                  <a:schemeClr val="accent1"/>
                </a:solidFill>
                <a:latin typeface="Arial" charset="0"/>
                <a:cs typeface="Arial" charset="0"/>
              </a:rPr>
              <a:t>PRO Objectives and Hypothesis</a:t>
            </a:r>
          </a:p>
        </p:txBody>
      </p:sp>
      <p:sp>
        <p:nvSpPr>
          <p:cNvPr id="3" name="Content Placeholder 2"/>
          <p:cNvSpPr>
            <a:spLocks noGrp="1"/>
          </p:cNvSpPr>
          <p:nvPr>
            <p:ph idx="1"/>
          </p:nvPr>
        </p:nvSpPr>
        <p:spPr>
          <a:xfrm>
            <a:off x="428625" y="1295400"/>
            <a:ext cx="8286750" cy="4881563"/>
          </a:xfrm>
        </p:spPr>
        <p:txBody>
          <a:bodyPr>
            <a:normAutofit fontScale="55000" lnSpcReduction="20000"/>
          </a:bodyPr>
          <a:lstStyle/>
          <a:p>
            <a:pPr>
              <a:defRPr/>
            </a:pPr>
            <a:r>
              <a:rPr lang="en-US" dirty="0">
                <a:solidFill>
                  <a:schemeClr val="tx1">
                    <a:lumMod val="50000"/>
                  </a:schemeClr>
                </a:solidFill>
              </a:rPr>
              <a:t>Primary PRO objective and hypothesis:</a:t>
            </a:r>
            <a:endParaRPr lang="en-US" sz="2000" dirty="0">
              <a:solidFill>
                <a:schemeClr val="tx1">
                  <a:lumMod val="50000"/>
                </a:schemeClr>
              </a:solidFill>
            </a:endParaRPr>
          </a:p>
          <a:p>
            <a:pPr lvl="1">
              <a:lnSpc>
                <a:spcPct val="120000"/>
              </a:lnSpc>
              <a:defRPr/>
            </a:pPr>
            <a:r>
              <a:rPr lang="en-US" dirty="0"/>
              <a:t>To assess quality of life (QOL), as measured using FACT-H&amp;N, between the two arms.</a:t>
            </a:r>
            <a:endParaRPr lang="en-US" sz="1800" dirty="0"/>
          </a:p>
          <a:p>
            <a:pPr lvl="1">
              <a:lnSpc>
                <a:spcPct val="120000"/>
              </a:lnSpc>
              <a:defRPr/>
            </a:pPr>
            <a:r>
              <a:rPr lang="en-US" i="1" dirty="0"/>
              <a:t>Hypothesis</a:t>
            </a:r>
            <a:r>
              <a:rPr lang="en-US" dirty="0"/>
              <a:t>- The mean Functional Assessment of Cancer Therapy-Trial Outcome Index (FACT-H&amp;N-TOI) score change from baseline to the 6-month post-radiation time point will be clinically meaningfully higher in the Q weekly arm as compared to the Q 3 weekly arm.</a:t>
            </a:r>
          </a:p>
          <a:p>
            <a:pPr lvl="1">
              <a:defRPr/>
            </a:pPr>
            <a:endParaRPr lang="en-US" sz="1800" dirty="0"/>
          </a:p>
          <a:p>
            <a:pPr>
              <a:defRPr/>
            </a:pPr>
            <a:r>
              <a:rPr lang="en-US" dirty="0">
                <a:solidFill>
                  <a:schemeClr val="tx1">
                    <a:lumMod val="50000"/>
                  </a:schemeClr>
                </a:solidFill>
              </a:rPr>
              <a:t>Secondary PRO objectives and hypotheses:</a:t>
            </a:r>
            <a:endParaRPr lang="en-US" sz="2000" dirty="0">
              <a:solidFill>
                <a:schemeClr val="tx1">
                  <a:lumMod val="50000"/>
                </a:schemeClr>
              </a:solidFill>
            </a:endParaRPr>
          </a:p>
          <a:p>
            <a:pPr lvl="1">
              <a:lnSpc>
                <a:spcPct val="120000"/>
              </a:lnSpc>
              <a:defRPr/>
            </a:pPr>
            <a:r>
              <a:rPr lang="en-US" dirty="0"/>
              <a:t>To assess hearing loss, as measured by HHIA, between the two arms.</a:t>
            </a:r>
            <a:endParaRPr lang="en-US" sz="1800" dirty="0"/>
          </a:p>
          <a:p>
            <a:pPr lvl="1">
              <a:lnSpc>
                <a:spcPct val="120000"/>
              </a:lnSpc>
              <a:defRPr/>
            </a:pPr>
            <a:r>
              <a:rPr lang="en-US" i="1" dirty="0"/>
              <a:t>Hypothesis</a:t>
            </a:r>
            <a:r>
              <a:rPr lang="en-US" dirty="0"/>
              <a:t>: The HHIA mean hearing impairment score change from baseline to 6-month post-radiation treatment will be lower in the Q weekly arm as compared to the Q 3 weekly arm.</a:t>
            </a:r>
            <a:endParaRPr lang="en-US" sz="1800" dirty="0"/>
          </a:p>
          <a:p>
            <a:pPr lvl="1">
              <a:lnSpc>
                <a:spcPct val="120000"/>
              </a:lnSpc>
              <a:defRPr/>
            </a:pPr>
            <a:r>
              <a:rPr lang="en-US" dirty="0"/>
              <a:t>To compare “time to recovery” to baseline using FACT-H&amp;N-TOI</a:t>
            </a:r>
            <a:endParaRPr lang="en-US" sz="1800" dirty="0"/>
          </a:p>
          <a:p>
            <a:pPr lvl="1">
              <a:lnSpc>
                <a:spcPct val="120000"/>
              </a:lnSpc>
              <a:defRPr/>
            </a:pPr>
            <a:r>
              <a:rPr lang="en-US" i="1" dirty="0"/>
              <a:t>Hypothesis: </a:t>
            </a:r>
            <a:r>
              <a:rPr lang="en-US" dirty="0"/>
              <a:t>Patients in the Q weekly arm will experience a shorter “time to recovery” of the baseline FACT-H&amp;N-TOI score, defined as the time from randomization to a first recovery within at least one MID unit of FACT-H&amp;N-TOI score compared to the baseline (reference) score. </a:t>
            </a:r>
            <a:endParaRPr lang="en-US" sz="1800" dirty="0"/>
          </a:p>
        </p:txBody>
      </p:sp>
    </p:spTree>
    <p:extLst>
      <p:ext uri="{BB962C8B-B14F-4D97-AF65-F5344CB8AC3E}">
        <p14:creationId xmlns:p14="http://schemas.microsoft.com/office/powerpoint/2010/main" val="3921674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628650" y="365125"/>
            <a:ext cx="7886700" cy="701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3600" dirty="0">
                <a:solidFill>
                  <a:schemeClr val="accent1"/>
                </a:solidFill>
                <a:latin typeface="Arial" charset="0"/>
                <a:cs typeface="Arial" charset="0"/>
              </a:rPr>
              <a:t>Time-points for PRO assessments</a:t>
            </a:r>
          </a:p>
        </p:txBody>
      </p:sp>
      <p:sp>
        <p:nvSpPr>
          <p:cNvPr id="31747" name="Content Placeholder 2"/>
          <p:cNvSpPr>
            <a:spLocks noGrp="1"/>
          </p:cNvSpPr>
          <p:nvPr>
            <p:ph idx="1"/>
          </p:nvPr>
        </p:nvSpPr>
        <p:spPr bwMode="auto">
          <a:xfrm>
            <a:off x="476250" y="1253331"/>
            <a:ext cx="8191500" cy="4351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000" dirty="0"/>
              <a:t>The total time for responding to the 2 questionnaires is likely to take between 10-12 minutes. Assessments will be done at baseline (prior to initiation of radiation and concurrent chemotherapy), at the end of radiation therapy, and at 3, 6, 12 and 24 months from the completion of radiation therapy. </a:t>
            </a:r>
          </a:p>
          <a:p>
            <a:endParaRPr lang="en-US" altLang="en-US" sz="2000" dirty="0"/>
          </a:p>
          <a:p>
            <a:r>
              <a:rPr lang="en-US" altLang="en-US" sz="2000" dirty="0"/>
              <a:t>The time point of 6 months post-radiation therapy is selected for the primary and secondary PRO end-points as time point is likely to be most reflective of the cisplatin-related side effects in these patients. </a:t>
            </a:r>
            <a:endParaRPr lang="en-US" altLang="en-US" sz="1400" dirty="0"/>
          </a:p>
          <a:p>
            <a:endParaRPr lang="en-US" altLang="en-US" sz="2000" dirty="0"/>
          </a:p>
        </p:txBody>
      </p:sp>
    </p:spTree>
    <p:extLst>
      <p:ext uri="{BB962C8B-B14F-4D97-AF65-F5344CB8AC3E}">
        <p14:creationId xmlns:p14="http://schemas.microsoft.com/office/powerpoint/2010/main" val="2642663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3">
            <a:extLst>
              <a:ext uri="{FF2B5EF4-FFF2-40B4-BE49-F238E27FC236}">
                <a16:creationId xmlns:a16="http://schemas.microsoft.com/office/drawing/2014/main" id="{9DBD2D13-559D-2F47-8777-8603CCF47F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825" y="381000"/>
            <a:ext cx="8564350" cy="5632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2941193"/>
      </p:ext>
    </p:extLst>
  </p:cSld>
  <p:clrMapOvr>
    <a:masterClrMapping/>
  </p:clrMapOvr>
</p:sld>
</file>

<file path=ppt/theme/theme1.xml><?xml version="1.0" encoding="utf-8"?>
<a:theme xmlns:a="http://schemas.openxmlformats.org/drawingml/2006/main" name="1_Custom Design">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NRG Slide Dec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lstStyle>
        <a:defPPr>
          <a:defRPr dirty="0" smtClean="0">
            <a:solidFill>
              <a:schemeClr val="bg1"/>
            </a:solidFill>
          </a:defRPr>
        </a:defPPr>
      </a:lstStyle>
    </a:txDef>
  </a:objectDefaults>
  <a:extraClrSchemeLst/>
</a:theme>
</file>

<file path=ppt/theme/theme2.xml><?xml version="1.0" encoding="utf-8"?>
<a:theme xmlns:a="http://schemas.openxmlformats.org/drawingml/2006/main" name="3_Custom Design">
  <a:themeElements>
    <a:clrScheme name="NRG Color Theme 2nd slide">
      <a:dk1>
        <a:srgbClr val="565656"/>
      </a:dk1>
      <a:lt1>
        <a:srgbClr val="FFFFFF"/>
      </a:lt1>
      <a:dk2>
        <a:srgbClr val="565656"/>
      </a:dk2>
      <a:lt2>
        <a:srgbClr val="FFFFFF"/>
      </a:lt2>
      <a:accent1>
        <a:srgbClr val="98012E"/>
      </a:accent1>
      <a:accent2>
        <a:srgbClr val="565656"/>
      </a:accent2>
      <a:accent3>
        <a:srgbClr val="FFFFFF"/>
      </a:accent3>
      <a:accent4>
        <a:srgbClr val="FFFFFF"/>
      </a:accent4>
      <a:accent5>
        <a:srgbClr val="FFFFFF"/>
      </a:accent5>
      <a:accent6>
        <a:srgbClr val="FFFFFF"/>
      </a:accent6>
      <a:hlink>
        <a:srgbClr val="FFFFFF"/>
      </a:hlink>
      <a:folHlink>
        <a:srgbClr val="FFFFFF"/>
      </a:folHlink>
    </a:clrScheme>
    <a:fontScheme name="NRG Slide Dec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defRPr dirty="0">
            <a:solidFill>
              <a:srgbClr val="7F7F7F"/>
            </a:solidFill>
            <a:latin typeface="Helvetica"/>
            <a:cs typeface="Helvetica"/>
          </a:defRPr>
        </a:defPPr>
      </a:lstStyle>
    </a:txDef>
  </a:objectDefaults>
  <a:extraClrSchemeLst/>
</a:theme>
</file>

<file path=ppt/theme/theme3.xml><?xml version="1.0" encoding="utf-8"?>
<a:theme xmlns:a="http://schemas.openxmlformats.org/drawingml/2006/main" name="NRGOncologyOption1_Template03-24-14">
  <a:themeElements>
    <a:clrScheme name="NRG Color Theme 2nd slide">
      <a:dk1>
        <a:srgbClr val="565656"/>
      </a:dk1>
      <a:lt1>
        <a:srgbClr val="FFFFFF"/>
      </a:lt1>
      <a:dk2>
        <a:srgbClr val="565656"/>
      </a:dk2>
      <a:lt2>
        <a:srgbClr val="FFFFFF"/>
      </a:lt2>
      <a:accent1>
        <a:srgbClr val="98012E"/>
      </a:accent1>
      <a:accent2>
        <a:srgbClr val="565656"/>
      </a:accent2>
      <a:accent3>
        <a:srgbClr val="FFFFFF"/>
      </a:accent3>
      <a:accent4>
        <a:srgbClr val="FFFFFF"/>
      </a:accent4>
      <a:accent5>
        <a:srgbClr val="FFFFFF"/>
      </a:accent5>
      <a:accent6>
        <a:srgbClr val="FFFFFF"/>
      </a:accent6>
      <a:hlink>
        <a:srgbClr val="FFFFFF"/>
      </a:hlink>
      <a:folHlink>
        <a:srgbClr val="FFFFFF"/>
      </a:folHlink>
    </a:clrScheme>
    <a:fontScheme name="NRG Slide Dec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3200" b="1" dirty="0">
            <a:solidFill>
              <a:schemeClr val="accent1"/>
            </a:solidFill>
            <a:cs typeface="Helvetica"/>
          </a:defRPr>
        </a:defPPr>
      </a:lstStyle>
    </a:txDef>
  </a:objectDefaults>
  <a:extraClrSchemeLst/>
</a:theme>
</file>

<file path=ppt/theme/theme4.xml><?xml version="1.0" encoding="utf-8"?>
<a:theme xmlns:a="http://schemas.openxmlformats.org/drawingml/2006/main" name="Office Theme">
  <a:themeElements>
    <a:clrScheme name="NRG Color Theme 2nd slide">
      <a:dk1>
        <a:srgbClr val="565656"/>
      </a:dk1>
      <a:lt1>
        <a:srgbClr val="FFFFFF"/>
      </a:lt1>
      <a:dk2>
        <a:srgbClr val="565656"/>
      </a:dk2>
      <a:lt2>
        <a:srgbClr val="FFFFFF"/>
      </a:lt2>
      <a:accent1>
        <a:srgbClr val="98012E"/>
      </a:accent1>
      <a:accent2>
        <a:srgbClr val="565656"/>
      </a:accent2>
      <a:accent3>
        <a:srgbClr val="FFFFFF"/>
      </a:accent3>
      <a:accent4>
        <a:srgbClr val="FFFFFF"/>
      </a:accent4>
      <a:accent5>
        <a:srgbClr val="FFFFFF"/>
      </a:accent5>
      <a:accent6>
        <a:srgbClr val="FFFFFF"/>
      </a:accent6>
      <a:hlink>
        <a:srgbClr val="FFFFFF"/>
      </a:hlink>
      <a:folHlink>
        <a:srgbClr val="FFFFFF"/>
      </a:folHlink>
    </a:clrScheme>
    <a:fontScheme name="NRG Slide Dec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NRG Color Theme 2nd slide">
      <a:dk1>
        <a:srgbClr val="565656"/>
      </a:dk1>
      <a:lt1>
        <a:srgbClr val="FFFFFF"/>
      </a:lt1>
      <a:dk2>
        <a:srgbClr val="565656"/>
      </a:dk2>
      <a:lt2>
        <a:srgbClr val="FFFFFF"/>
      </a:lt2>
      <a:accent1>
        <a:srgbClr val="98012E"/>
      </a:accent1>
      <a:accent2>
        <a:srgbClr val="565656"/>
      </a:accent2>
      <a:accent3>
        <a:srgbClr val="FFFFFF"/>
      </a:accent3>
      <a:accent4>
        <a:srgbClr val="FFFFFF"/>
      </a:accent4>
      <a:accent5>
        <a:srgbClr val="FFFFFF"/>
      </a:accent5>
      <a:accent6>
        <a:srgbClr val="FFFFFF"/>
      </a:accent6>
      <a:hlink>
        <a:srgbClr val="FFFFFF"/>
      </a:hlink>
      <a:folHlink>
        <a:srgbClr val="FFFFFF"/>
      </a:folHlink>
    </a:clrScheme>
    <a:fontScheme name="NRG Slide Dec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0A5F1F0551A3F40AFD7F7CF352D7236" ma:contentTypeVersion="11" ma:contentTypeDescription="Create a new document." ma:contentTypeScope="" ma:versionID="9f780baf11d6aa933a2366c04df75b56">
  <xsd:schema xmlns:xsd="http://www.w3.org/2001/XMLSchema" xmlns:xs="http://www.w3.org/2001/XMLSchema" xmlns:p="http://schemas.microsoft.com/office/2006/metadata/properties" xmlns:ns2="e2e9c045-e873-4276-acbe-2a41f048cdb1" xmlns:ns3="bba795ce-85ab-4dcf-a8f0-65d145eb2520" targetNamespace="http://schemas.microsoft.com/office/2006/metadata/properties" ma:root="true" ma:fieldsID="0a491f749f2a1f842ee0406078fb82b2" ns2:_="" ns3:_="">
    <xsd:import namespace="e2e9c045-e873-4276-acbe-2a41f048cdb1"/>
    <xsd:import namespace="bba795ce-85ab-4dcf-a8f0-65d145eb25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e9c045-e873-4276-acbe-2a41f048cdb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ba795ce-85ab-4dcf-a8f0-65d145eb252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CE280CC-DE03-4CA1-A9CD-AD506FB89BB7}"/>
</file>

<file path=customXml/itemProps2.xml><?xml version="1.0" encoding="utf-8"?>
<ds:datastoreItem xmlns:ds="http://schemas.openxmlformats.org/officeDocument/2006/customXml" ds:itemID="{ADE79DDB-778B-4F62-BCEE-8080EEF5886F}"/>
</file>

<file path=customXml/itemProps3.xml><?xml version="1.0" encoding="utf-8"?>
<ds:datastoreItem xmlns:ds="http://schemas.openxmlformats.org/officeDocument/2006/customXml" ds:itemID="{39392000-A14F-42E7-9BF5-2EB7CA289120}"/>
</file>

<file path=docProps/app.xml><?xml version="1.0" encoding="utf-8"?>
<Properties xmlns="http://schemas.openxmlformats.org/officeDocument/2006/extended-properties" xmlns:vt="http://schemas.openxmlformats.org/officeDocument/2006/docPropsVTypes">
  <TotalTime>3802</TotalTime>
  <Words>930</Words>
  <Application>Microsoft Office PowerPoint</Application>
  <PresentationFormat>On-screen Show (4:3)</PresentationFormat>
  <Paragraphs>89</Paragraphs>
  <Slides>9</Slides>
  <Notes>1</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9</vt:i4>
      </vt:variant>
    </vt:vector>
  </HeadingPairs>
  <TitlesOfParts>
    <vt:vector size="18" baseType="lpstr">
      <vt:lpstr>ＭＳ Ｐゴシック</vt:lpstr>
      <vt:lpstr>Arial</vt:lpstr>
      <vt:lpstr>Calibri</vt:lpstr>
      <vt:lpstr>Times New Roman</vt:lpstr>
      <vt:lpstr>1_Custom Design</vt:lpstr>
      <vt:lpstr>3_Custom Design</vt:lpstr>
      <vt:lpstr>NRGOncologyOption1_Template03-24-14</vt:lpstr>
      <vt:lpstr>Office Theme</vt:lpstr>
      <vt:lpstr>Custom Design</vt:lpstr>
      <vt:lpstr>     NRG-HN1937: Randomized Phase II/III Trial of Radiation Combined with High Dose Cisplatin (100 mg/m2) Every Three Weeks vs. Low Dose Weekly Cisplatin (40 mg/m2) for Patients with Locoregionally Advanced SCCHN   </vt:lpstr>
      <vt:lpstr>PowerPoint Presentation</vt:lpstr>
      <vt:lpstr>Study Design</vt:lpstr>
      <vt:lpstr>Endpoints</vt:lpstr>
      <vt:lpstr>Statistical Considerations</vt:lpstr>
      <vt:lpstr>Statistical Considerations</vt:lpstr>
      <vt:lpstr>PRO Objectives and Hypothesis</vt:lpstr>
      <vt:lpstr>Time-points for PRO assessments</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Randomized, Phase II Study of Adjuvant Cisplatin-Radiotherapy with or without Anti-PD-L1 Monoclonal Antibody in High Risk, HPV-negative Head and Neck Cancer with Window Correlatives</dc:title>
  <dc:creator>Bauman, Julie</dc:creator>
  <cp:lastModifiedBy>Do, Thien Nu</cp:lastModifiedBy>
  <cp:revision>135</cp:revision>
  <dcterms:created xsi:type="dcterms:W3CDTF">2015-02-06T04:43:16Z</dcterms:created>
  <dcterms:modified xsi:type="dcterms:W3CDTF">2020-07-17T12:41:32Z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0x01010000A5F1F0551A3F40AFD7F7CF352D7236</vt:lpwstr>
  </property>
</Properties>
</file>