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handoutMasterIdLst>
    <p:handoutMasterId r:id="rId18"/>
  </p:handoutMasterIdLst>
  <p:sldIdLst>
    <p:sldId id="277" r:id="rId3"/>
    <p:sldId id="276" r:id="rId4"/>
    <p:sldId id="264" r:id="rId5"/>
    <p:sldId id="275" r:id="rId6"/>
    <p:sldId id="278" r:id="rId7"/>
    <p:sldId id="268" r:id="rId8"/>
    <p:sldId id="279" r:id="rId9"/>
    <p:sldId id="283" r:id="rId10"/>
    <p:sldId id="273" r:id="rId11"/>
    <p:sldId id="280" r:id="rId12"/>
    <p:sldId id="282" r:id="rId13"/>
    <p:sldId id="269" r:id="rId14"/>
    <p:sldId id="285" r:id="rId15"/>
    <p:sldId id="284" r:id="rId16"/>
    <p:sldId id="281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A0C0E"/>
    <a:srgbClr val="435464"/>
    <a:srgbClr val="3B4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 autoAdjust="0"/>
    <p:restoredTop sz="81806" autoAdjust="0"/>
  </p:normalViewPr>
  <p:slideViewPr>
    <p:cSldViewPr snapToGrid="0" snapToObjects="1">
      <p:cViewPr varScale="1">
        <p:scale>
          <a:sx n="118" d="100"/>
          <a:sy n="118" d="100"/>
        </p:scale>
        <p:origin x="18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-272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dignam/Downloads/NRG%20Network%20Improvement%201-1-2019%20through%207-1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990000"/>
                </a:solidFill>
              </a:rPr>
              <a:t>Network Performance - Delinquency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Tables!$E$14</c:f>
              <c:strCache>
                <c:ptCount val="1"/>
                <c:pt idx="0">
                  <c:v>1/1/19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Tables!$F$13:$J$13</c:f>
              <c:strCache>
                <c:ptCount val="5"/>
                <c:pt idx="0">
                  <c:v>Outstanding</c:v>
                </c:pt>
                <c:pt idx="1">
                  <c:v>Exceptional</c:v>
                </c:pt>
                <c:pt idx="2">
                  <c:v>Acceptable</c:v>
                </c:pt>
                <c:pt idx="3">
                  <c:v>Needs Improvement</c:v>
                </c:pt>
                <c:pt idx="4">
                  <c:v>Below Acceptable Levels</c:v>
                </c:pt>
              </c:strCache>
            </c:strRef>
          </c:cat>
          <c:val>
            <c:numRef>
              <c:f>Tables!$F$14:$J$14</c:f>
              <c:numCache>
                <c:formatCode>0.00%</c:formatCode>
                <c:ptCount val="5"/>
                <c:pt idx="0">
                  <c:v>0.1</c:v>
                </c:pt>
                <c:pt idx="1">
                  <c:v>0.11818181818181818</c:v>
                </c:pt>
                <c:pt idx="2">
                  <c:v>0.13181818181818181</c:v>
                </c:pt>
                <c:pt idx="3">
                  <c:v>0.16363636363636364</c:v>
                </c:pt>
                <c:pt idx="4">
                  <c:v>0.48636363636363639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8-794B-8546-EBA01E7483C3}"/>
            </c:ext>
          </c:extLst>
        </c:ser>
        <c:ser>
          <c:idx val="1"/>
          <c:order val="1"/>
          <c:tx>
            <c:strRef>
              <c:f>Tables!$E$15</c:f>
              <c:strCache>
                <c:ptCount val="1"/>
                <c:pt idx="0">
                  <c:v>7/1/19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Tables!$F$13:$J$13</c:f>
              <c:strCache>
                <c:ptCount val="5"/>
                <c:pt idx="0">
                  <c:v>Outstanding</c:v>
                </c:pt>
                <c:pt idx="1">
                  <c:v>Exceptional</c:v>
                </c:pt>
                <c:pt idx="2">
                  <c:v>Acceptable</c:v>
                </c:pt>
                <c:pt idx="3">
                  <c:v>Needs Improvement</c:v>
                </c:pt>
                <c:pt idx="4">
                  <c:v>Below Acceptable Levels</c:v>
                </c:pt>
              </c:strCache>
            </c:strRef>
          </c:cat>
          <c:val>
            <c:numRef>
              <c:f>Tables!$F$15:$J$15</c:f>
              <c:numCache>
                <c:formatCode>0.00%</c:formatCode>
                <c:ptCount val="5"/>
                <c:pt idx="0">
                  <c:v>0.16748768472906403</c:v>
                </c:pt>
                <c:pt idx="1">
                  <c:v>0.12807881773399016</c:v>
                </c:pt>
                <c:pt idx="2">
                  <c:v>0.19211822660098521</c:v>
                </c:pt>
                <c:pt idx="3">
                  <c:v>0.15763546798029557</c:v>
                </c:pt>
                <c:pt idx="4">
                  <c:v>0.35467980295566504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8-794B-8546-EBA01E748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3966512"/>
        <c:axId val="1993969008"/>
      </c:barChart>
      <c:lineChart>
        <c:grouping val="standard"/>
        <c:varyColors val="0"/>
        <c:ser>
          <c:idx val="2"/>
          <c:order val="2"/>
          <c:tx>
            <c:strRef>
              <c:f>Tables!$E$16</c:f>
              <c:strCache>
                <c:ptCount val="1"/>
                <c:pt idx="0">
                  <c:v>1/1/2019 - Cummulative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Tables!$F$13:$J$13</c:f>
              <c:strCache>
                <c:ptCount val="5"/>
                <c:pt idx="0">
                  <c:v>Outstanding</c:v>
                </c:pt>
                <c:pt idx="1">
                  <c:v>Exceptional</c:v>
                </c:pt>
                <c:pt idx="2">
                  <c:v>Acceptable</c:v>
                </c:pt>
                <c:pt idx="3">
                  <c:v>Needs Improvement</c:v>
                </c:pt>
                <c:pt idx="4">
                  <c:v>Below Acceptable Levels</c:v>
                </c:pt>
              </c:strCache>
            </c:strRef>
          </c:cat>
          <c:val>
            <c:numRef>
              <c:f>Tables!$F$16:$J$16</c:f>
              <c:numCache>
                <c:formatCode>0.00%</c:formatCode>
                <c:ptCount val="5"/>
                <c:pt idx="0">
                  <c:v>0.1</c:v>
                </c:pt>
                <c:pt idx="1">
                  <c:v>0.2181818181818182</c:v>
                </c:pt>
                <c:pt idx="2">
                  <c:v>0.35</c:v>
                </c:pt>
                <c:pt idx="3">
                  <c:v>0.51363636363636367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A8-794B-8546-EBA01E7483C3}"/>
            </c:ext>
          </c:extLst>
        </c:ser>
        <c:ser>
          <c:idx val="3"/>
          <c:order val="3"/>
          <c:tx>
            <c:strRef>
              <c:f>Tables!$E$17</c:f>
              <c:strCache>
                <c:ptCount val="1"/>
                <c:pt idx="0">
                  <c:v>7/1/2019 - Cummulative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Tables!$F$13:$J$13</c:f>
              <c:strCache>
                <c:ptCount val="5"/>
                <c:pt idx="0">
                  <c:v>Outstanding</c:v>
                </c:pt>
                <c:pt idx="1">
                  <c:v>Exceptional</c:v>
                </c:pt>
                <c:pt idx="2">
                  <c:v>Acceptable</c:v>
                </c:pt>
                <c:pt idx="3">
                  <c:v>Needs Improvement</c:v>
                </c:pt>
                <c:pt idx="4">
                  <c:v>Below Acceptable Levels</c:v>
                </c:pt>
              </c:strCache>
            </c:strRef>
          </c:cat>
          <c:val>
            <c:numRef>
              <c:f>Tables!$F$17:$J$17</c:f>
              <c:numCache>
                <c:formatCode>0.00%</c:formatCode>
                <c:ptCount val="5"/>
                <c:pt idx="0">
                  <c:v>0.16748768472906403</c:v>
                </c:pt>
                <c:pt idx="1">
                  <c:v>0.29556650246305416</c:v>
                </c:pt>
                <c:pt idx="2">
                  <c:v>0.48768472906403937</c:v>
                </c:pt>
                <c:pt idx="3">
                  <c:v>0.64532019704433496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A8-794B-8546-EBA01E748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3966512"/>
        <c:axId val="1993969008"/>
      </c:lineChart>
      <c:catAx>
        <c:axId val="19939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969008"/>
        <c:crosses val="autoZero"/>
        <c:auto val="1"/>
        <c:lblAlgn val="ctr"/>
        <c:lblOffset val="100"/>
        <c:noMultiLvlLbl val="0"/>
      </c:catAx>
      <c:valAx>
        <c:axId val="1993969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96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2" tIns="48320" rIns="96642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2" tIns="48320" rIns="96642" bIns="48320" rtlCol="0"/>
          <a:lstStyle>
            <a:lvl1pPr algn="r">
              <a:defRPr sz="1200"/>
            </a:lvl1pPr>
          </a:lstStyle>
          <a:p>
            <a:fld id="{3A92FB15-6DAD-47A1-A400-C4B8AC402A0C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2" tIns="48320" rIns="96642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2" tIns="48320" rIns="96642" bIns="48320" rtlCol="0" anchor="b"/>
          <a:lstStyle>
            <a:lvl1pPr algn="r">
              <a:defRPr sz="1200"/>
            </a:lvl1pPr>
          </a:lstStyle>
          <a:p>
            <a:fld id="{547C887D-77B7-48D9-BEF2-3AC7DE70C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</a:t>
            </a:r>
            <a:r>
              <a:rPr lang="en-US" dirty="0" err="1"/>
              <a:t>edcit</a:t>
            </a:r>
            <a:r>
              <a:rPr lang="en-US" dirty="0"/>
              <a:t>\\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2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8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63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435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aseline="0" dirty="0">
                <a:solidFill>
                  <a:srgbClr val="435464"/>
                </a:solidFill>
              </a:rPr>
              <a:t>Click to add subtitles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2"/>
                </a:solidFill>
              </a:defRPr>
            </a:lvl1pPr>
            <a:lvl2pPr>
              <a:defRPr sz="2400" baseline="0">
                <a:solidFill>
                  <a:schemeClr val="bg2"/>
                </a:solidFill>
              </a:defRPr>
            </a:lvl2pPr>
            <a:lvl3pPr>
              <a:defRPr sz="2000" baseline="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>
              <a:defRPr sz="18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>
              <a:defRPr sz="1800" baseline="0">
                <a:solidFill>
                  <a:schemeClr val="bg2"/>
                </a:solidFill>
              </a:defRPr>
            </a:lvl3pPr>
            <a:lvl4pPr>
              <a:defRPr sz="1600" baseline="0">
                <a:solidFill>
                  <a:schemeClr val="bg2"/>
                </a:solidFill>
              </a:defRPr>
            </a:lvl4pPr>
            <a:lvl5pPr>
              <a:defRPr sz="1600" baseline="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52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4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4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358888"/>
            <a:ext cx="4124463" cy="37672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60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1749288"/>
            <a:ext cx="4687888" cy="297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9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5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0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5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cMaster</a:t>
            </a:r>
            <a:r>
              <a:rPr lang="en-US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GRA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8" y="5780167"/>
            <a:ext cx="1307921" cy="75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8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62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736522"/>
            <a:ext cx="9144000" cy="12147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NRG 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10" y="320261"/>
            <a:ext cx="1972365" cy="1232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239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06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7049-94D1-415F-A5F0-2A54FFEF5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61156"/>
            <a:ext cx="7772400" cy="2139296"/>
          </a:xfrm>
        </p:spPr>
        <p:txBody>
          <a:bodyPr/>
          <a:lstStyle/>
          <a:p>
            <a:r>
              <a:rPr lang="en-US" dirty="0">
                <a:solidFill>
                  <a:srgbClr val="0A0C0E"/>
                </a:solidFill>
              </a:rPr>
              <a:t>Statistics And Data Management Center    (SDMC)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348E6-7360-413A-997F-FFA36F36F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0033" y="6022551"/>
            <a:ext cx="3110846" cy="365288"/>
          </a:xfrm>
        </p:spPr>
        <p:txBody>
          <a:bodyPr/>
          <a:lstStyle/>
          <a:p>
            <a:r>
              <a:rPr lang="en-US" sz="1400" dirty="0">
                <a:solidFill>
                  <a:srgbClr val="0A0C0E"/>
                </a:solidFill>
              </a:rPr>
              <a:t>Dignam-  July 19, 2019</a:t>
            </a:r>
          </a:p>
        </p:txBody>
      </p:sp>
    </p:spTree>
    <p:extLst>
      <p:ext uri="{BB962C8B-B14F-4D97-AF65-F5344CB8AC3E}">
        <p14:creationId xmlns:p14="http://schemas.microsoft.com/office/powerpoint/2010/main" val="360494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74638"/>
            <a:ext cx="8795657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SDMC Activities – CDISC Compliance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4144"/>
            <a:ext cx="8229600" cy="477882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</a:rPr>
              <a:t>NCI CDISC Requirement</a:t>
            </a:r>
          </a:p>
          <a:p>
            <a:r>
              <a:rPr lang="en-US" dirty="0">
                <a:solidFill>
                  <a:schemeClr val="bg2"/>
                </a:solidFill>
              </a:rPr>
              <a:t>All indication-intent studies and </a:t>
            </a:r>
            <a:r>
              <a:rPr lang="en-US" i="1" dirty="0">
                <a:solidFill>
                  <a:schemeClr val="bg2"/>
                </a:solidFill>
              </a:rPr>
              <a:t>all</a:t>
            </a:r>
            <a:r>
              <a:rPr lang="en-US" dirty="0">
                <a:solidFill>
                  <a:schemeClr val="bg2"/>
                </a:solidFill>
              </a:rPr>
              <a:t> studies where NCI holds the IND, opening after January 2020, must have CDISC compliant data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NRG has built (GY018, BR004, LU005) and is currently building (many more) CDISC compliant studies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6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74638"/>
            <a:ext cx="8806543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SDMC Activities – CDISC Compliance</a:t>
            </a:r>
            <a:endParaRPr lang="en-US" sz="3800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4144"/>
            <a:ext cx="8229600" cy="477882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</a:rPr>
              <a:t>Additional workload on sites for registration-intent and NCI IND trials:</a:t>
            </a:r>
          </a:p>
          <a:p>
            <a:pPr marL="0" indent="0">
              <a:buNone/>
            </a:pPr>
            <a:endParaRPr lang="en-US" sz="2400" b="1" dirty="0">
              <a:solidFill>
                <a:srgbClr val="99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Potential for increase in off cycle audits</a:t>
            </a:r>
          </a:p>
          <a:p>
            <a:r>
              <a:rPr lang="en-US" dirty="0">
                <a:solidFill>
                  <a:schemeClr val="bg2"/>
                </a:solidFill>
              </a:rPr>
              <a:t>Remote/risk-based monitoring</a:t>
            </a:r>
          </a:p>
          <a:p>
            <a:r>
              <a:rPr lang="en-US" dirty="0">
                <a:solidFill>
                  <a:schemeClr val="bg2"/>
                </a:solidFill>
              </a:rPr>
              <a:t>Changes to standard forms due to CDASH requirements</a:t>
            </a:r>
          </a:p>
          <a:p>
            <a:r>
              <a:rPr lang="en-US" dirty="0">
                <a:solidFill>
                  <a:schemeClr val="bg2"/>
                </a:solidFill>
              </a:rPr>
              <a:t>Additional training sessions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0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40486" cy="879248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NRG SDMC Activities – Trial Volume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1"/>
            <a:ext cx="8512627" cy="452845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We are projecting a record year for trial activations: </a:t>
            </a:r>
            <a:r>
              <a:rPr lang="en-US" b="1" dirty="0">
                <a:solidFill>
                  <a:srgbClr val="990000"/>
                </a:solidFill>
              </a:rPr>
              <a:t>15-17 trials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Total accruing trials: </a:t>
            </a:r>
            <a:r>
              <a:rPr lang="en-US" b="1" dirty="0">
                <a:solidFill>
                  <a:srgbClr val="990000"/>
                </a:solidFill>
              </a:rPr>
              <a:t>46</a:t>
            </a:r>
          </a:p>
          <a:p>
            <a:pPr marL="0" indent="0"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This represents about </a:t>
            </a:r>
            <a:r>
              <a:rPr lang="en-US" b="1" dirty="0">
                <a:solidFill>
                  <a:srgbClr val="990000"/>
                </a:solidFill>
              </a:rPr>
              <a:t>50%</a:t>
            </a:r>
            <a:r>
              <a:rPr lang="en-US" b="1" dirty="0">
                <a:solidFill>
                  <a:schemeClr val="bg2"/>
                </a:solidFill>
              </a:rPr>
              <a:t> of total ‘active trials’ with respect to Statistics,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536972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40486" cy="879248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NRG SDMC Activities – Trial Volume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6285"/>
            <a:ext cx="8512627" cy="452845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</a:rPr>
              <a:t>Total Trial Activity Volume: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bg2"/>
                </a:solidFill>
              </a:rPr>
              <a:t>Status						# of Trials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Post-SC development (on ‘clock’)	</a:t>
            </a:r>
            <a:r>
              <a:rPr lang="en-US" b="1" dirty="0">
                <a:solidFill>
                  <a:schemeClr val="bg2"/>
                </a:solidFill>
              </a:rPr>
              <a:t>~20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Accruing/Follow-up to PE	 		</a:t>
            </a:r>
            <a:r>
              <a:rPr lang="en-US" b="1" dirty="0">
                <a:solidFill>
                  <a:schemeClr val="bg2"/>
                </a:solidFill>
              </a:rPr>
              <a:t>~67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LTFU, secondary/translational		</a:t>
            </a:r>
            <a:r>
              <a:rPr lang="en-US" b="1" dirty="0">
                <a:solidFill>
                  <a:schemeClr val="bg2"/>
                </a:solidFill>
              </a:rPr>
              <a:t>&gt;80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</a:rPr>
              <a:t>Database is large and growing</a:t>
            </a:r>
          </a:p>
        </p:txBody>
      </p:sp>
    </p:spTree>
    <p:extLst>
      <p:ext uri="{BB962C8B-B14F-4D97-AF65-F5344CB8AC3E}">
        <p14:creationId xmlns:p14="http://schemas.microsoft.com/office/powerpoint/2010/main" val="313735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NRG SDMC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093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990000"/>
                </a:solidFill>
              </a:rPr>
              <a:t>Thank you for your attention</a:t>
            </a:r>
          </a:p>
          <a:p>
            <a:pPr marL="0" indent="0">
              <a:buNone/>
            </a:pPr>
            <a:endParaRPr lang="en-US" b="1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bg2"/>
                </a:solidFill>
              </a:rPr>
              <a:t>dignamj@nrgoncology.org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0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bg2"/>
                </a:solidFill>
              </a:rPr>
              <a:t>NRG SDMC -  Structure and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093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SDMC continues to operate under a distributed management model with offices in Buffalo, Chicago, Philadelphia and Pittsburgh.</a:t>
            </a:r>
          </a:p>
          <a:p>
            <a:r>
              <a:rPr lang="en-US" dirty="0">
                <a:solidFill>
                  <a:schemeClr val="bg2"/>
                </a:solidFill>
              </a:rPr>
              <a:t>NCI U10 support cycle 03/01/19–02/28/25</a:t>
            </a:r>
          </a:p>
          <a:p>
            <a:r>
              <a:rPr lang="en-US" dirty="0">
                <a:solidFill>
                  <a:schemeClr val="bg2"/>
                </a:solidFill>
              </a:rPr>
              <a:t>Additional resources for current budget year have been sought for CDISC, data sharing, complex trials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1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Summary of NRG Oncology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SDMC Presentation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53713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New leadership</a:t>
            </a:r>
          </a:p>
          <a:p>
            <a:r>
              <a:rPr lang="en-US" b="1" dirty="0">
                <a:solidFill>
                  <a:schemeClr val="bg2"/>
                </a:solidFill>
              </a:rPr>
              <a:t>Highlight recent major activities</a:t>
            </a:r>
          </a:p>
        </p:txBody>
      </p:sp>
    </p:spTree>
    <p:extLst>
      <p:ext uri="{BB962C8B-B14F-4D97-AF65-F5344CB8AC3E}">
        <p14:creationId xmlns:p14="http://schemas.microsoft.com/office/powerpoint/2010/main" val="74033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55550" y="503998"/>
            <a:ext cx="8032899" cy="66148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bg2"/>
                </a:solidFill>
                <a:latin typeface="Cambria" panose="02040503050406030204" pitchFamily="18" charset="0"/>
              </a:rPr>
              <a:t>NRG Oncology Statistics and Data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Cambria" panose="02040503050406030204" pitchFamily="18" charset="0"/>
              </a:rPr>
              <a:t>Management Center Organizational Structure</a:t>
            </a:r>
          </a:p>
          <a:p>
            <a:pPr algn="ctr"/>
            <a:r>
              <a:rPr lang="en-US" sz="1400" dirty="0">
                <a:solidFill>
                  <a:srgbClr val="990000"/>
                </a:solidFill>
                <a:latin typeface="Cambria" panose="02040503050406030204" pitchFamily="18" charset="0"/>
              </a:rPr>
              <a:t>- As of March 1, 2019 -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2717321" y="1223010"/>
            <a:ext cx="3786995" cy="748282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Group Statistician, Executive Director SDMC,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Leader of Chicago Office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(James Dignam)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3079630" y="2251485"/>
            <a:ext cx="3062378" cy="931517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Deputy Group Statistician, 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Senior Deputy Director SDMC,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Leader of Pittsburgh Office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(Joseph Costantino)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73597" y="4064676"/>
            <a:ext cx="6537119" cy="196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228063" y="4471345"/>
            <a:ext cx="2115087" cy="1962148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u="sng" dirty="0">
              <a:solidFill>
                <a:srgbClr val="0A0C0E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200" b="1" u="sng" dirty="0">
                <a:solidFill>
                  <a:srgbClr val="0A0C0E"/>
                </a:solidFill>
                <a:latin typeface="Cambria" panose="02040503050406030204" pitchFamily="18" charset="0"/>
              </a:rPr>
              <a:t>Data Management</a:t>
            </a:r>
          </a:p>
          <a:p>
            <a:pPr algn="ctr"/>
            <a:r>
              <a:rPr lang="en-US" sz="1200" b="1" dirty="0">
                <a:solidFill>
                  <a:srgbClr val="0A0C0E"/>
                </a:solidFill>
                <a:latin typeface="Cambria" panose="02040503050406030204" pitchFamily="18" charset="0"/>
              </a:rPr>
              <a:t>(Wendy Bergantz)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Registration/Randomization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Forms Development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Protocol Activation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Data Coordination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Data Quality Control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Delinquency Monitoring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Modality Review Coordination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Study Chair Review Coordination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Site Staff Education</a:t>
            </a:r>
          </a:p>
          <a:p>
            <a:endParaRPr lang="en-US" sz="1000" b="1" dirty="0">
              <a:solidFill>
                <a:srgbClr val="0A0C0E"/>
              </a:solidFill>
              <a:latin typeface="Cambria" panose="02040503050406030204" pitchFamily="18" charset="0"/>
            </a:endParaRPr>
          </a:p>
          <a:p>
            <a:pPr algn="ctr"/>
            <a:endParaRPr lang="en-US" sz="1000" b="1" u="sng" dirty="0">
              <a:solidFill>
                <a:srgbClr val="0A0C0E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2458144" y="4471346"/>
            <a:ext cx="2214642" cy="1962147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rgbClr val="0A0C0E"/>
                </a:solidFill>
                <a:latin typeface="Cambria" panose="02040503050406030204" pitchFamily="18" charset="0"/>
              </a:rPr>
              <a:t>Information Technology</a:t>
            </a:r>
          </a:p>
          <a:p>
            <a:pPr algn="ctr"/>
            <a:r>
              <a:rPr lang="en-US" sz="1200" b="1" dirty="0">
                <a:solidFill>
                  <a:srgbClr val="0A0C0E"/>
                </a:solidFill>
                <a:latin typeface="Cambria" panose="02040503050406030204" pitchFamily="18" charset="0"/>
              </a:rPr>
              <a:t>(Darlene Kiniry)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IT Infrastructure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Programming/Analysis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Website Creation/Maintenance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Software Development /Support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Hardware Deployment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Hardware/Network Maintenance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Database Creation/Maintenance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Network Security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Disaster Recovery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User Support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4787780" y="4461820"/>
            <a:ext cx="1833483" cy="1962147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u="sng" dirty="0">
              <a:solidFill>
                <a:srgbClr val="0A0C0E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200" b="1" u="sng" dirty="0">
                <a:solidFill>
                  <a:srgbClr val="0A0C0E"/>
                </a:solidFill>
                <a:latin typeface="Cambria" panose="02040503050406030204" pitchFamily="18" charset="0"/>
              </a:rPr>
              <a:t>Biostatistics</a:t>
            </a:r>
          </a:p>
          <a:p>
            <a:pPr algn="ctr"/>
            <a:r>
              <a:rPr lang="en-US" sz="1200" b="1" dirty="0">
                <a:solidFill>
                  <a:srgbClr val="0A0C0E"/>
                </a:solidFill>
                <a:latin typeface="Cambria" panose="02040503050406030204" pitchFamily="18" charset="0"/>
              </a:rPr>
              <a:t>(Gregory Yothers)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Concept Review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Protocol Development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Study Monitoring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Interim Reports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Analysis of Results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Translational Research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Data Monitoring Committee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Manuscript Development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Methodologic Research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Data Sharing/Archiving</a:t>
            </a:r>
          </a:p>
          <a:p>
            <a:endParaRPr lang="en-US" sz="1000" b="1" dirty="0">
              <a:solidFill>
                <a:srgbClr val="0A0C0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736257" y="4471344"/>
            <a:ext cx="2148921" cy="1962149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rgbClr val="0A0C0E"/>
                </a:solidFill>
                <a:latin typeface="Cambria" panose="02040503050406030204" pitchFamily="18" charset="0"/>
              </a:rPr>
              <a:t>Quality Assurance and Operational Support</a:t>
            </a:r>
          </a:p>
          <a:p>
            <a:pPr algn="ctr"/>
            <a:r>
              <a:rPr lang="en-US" sz="1200" b="1" dirty="0">
                <a:solidFill>
                  <a:srgbClr val="0A0C0E"/>
                </a:solidFill>
                <a:latin typeface="Cambria" panose="02040503050406030204" pitchFamily="18" charset="0"/>
              </a:rPr>
              <a:t>(Walter Cronin)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Fiscal Management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Promote and Enforce QA Policy  Schedule Site Audits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Central Review of Audit Reports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Maintain SOPs Library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Track Staff SOP training 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Track Regulatory Compliance Track Data Sharing Requests</a:t>
            </a:r>
          </a:p>
          <a:p>
            <a:r>
              <a:rPr lang="en-US" sz="1000" b="1" dirty="0">
                <a:solidFill>
                  <a:srgbClr val="0A0C0E"/>
                </a:solidFill>
                <a:latin typeface="Cambria" panose="02040503050406030204" pitchFamily="18" charset="0"/>
              </a:rPr>
              <a:t>Liaison to NCI, FDA, and Others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578916" y="4075507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721087" y="4064077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84489" y="4066643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10716" y="4064676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EFAD7A77-E057-426A-90AF-B72CB837314D}"/>
              </a:ext>
            </a:extLst>
          </p:cNvPr>
          <p:cNvSpPr/>
          <p:nvPr/>
        </p:nvSpPr>
        <p:spPr>
          <a:xfrm>
            <a:off x="1580493" y="3253102"/>
            <a:ext cx="2600008" cy="748282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Deputy Director SDMC,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Leader of Philadelphia Office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(Kathryn Winter)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2E07D7AF-80EC-4217-9A33-DDE80EF31D77}"/>
              </a:ext>
            </a:extLst>
          </p:cNvPr>
          <p:cNvSpPr/>
          <p:nvPr/>
        </p:nvSpPr>
        <p:spPr>
          <a:xfrm>
            <a:off x="5024488" y="3246294"/>
            <a:ext cx="2600008" cy="746315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Deputy Director SDMC,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Leader of the Buffalo Office</a:t>
            </a:r>
          </a:p>
          <a:p>
            <a:pPr algn="ctr"/>
            <a:r>
              <a:rPr lang="en-US" sz="1400" b="1" dirty="0">
                <a:solidFill>
                  <a:srgbClr val="0A0C0E"/>
                </a:solidFill>
                <a:latin typeface="Cambria" panose="02040503050406030204" pitchFamily="18" charset="0"/>
              </a:rPr>
              <a:t>(Virginia Filiaci)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20EE7B-AF5E-49A0-A98E-20B7FABD3519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4610819" y="1971292"/>
            <a:ext cx="0" cy="28019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175AF9-CAF4-4B5D-852D-8C3C5A3420E9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4180501" y="3619452"/>
            <a:ext cx="843987" cy="779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F7E58D-F39B-41B5-80B4-DF3C9DF104A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610819" y="3183002"/>
            <a:ext cx="3151" cy="4219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082316-93BD-4967-B477-EE595B4A3582}"/>
              </a:ext>
            </a:extLst>
          </p:cNvPr>
          <p:cNvCxnSpPr>
            <a:cxnSpLocks/>
          </p:cNvCxnSpPr>
          <p:nvPr/>
        </p:nvCxnSpPr>
        <p:spPr>
          <a:xfrm>
            <a:off x="4607577" y="3604957"/>
            <a:ext cx="9623" cy="4541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55550" y="503998"/>
            <a:ext cx="8032899" cy="66148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NRG Oncology Statistics and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Management Center Organizational 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- As of September 1, 2019 -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2717321" y="1223010"/>
            <a:ext cx="3786995" cy="748282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Group Statistician, Director SDMC,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Leader of Chicago Office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(James Dignam)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3079630" y="2251485"/>
            <a:ext cx="3062378" cy="931517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Deputy Group Statistician,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Senior Deputy Director SDMC,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Leader of Pittsburgh Office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(Joseph Costantino)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73597" y="4064676"/>
            <a:ext cx="6537119" cy="196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228063" y="4471345"/>
            <a:ext cx="2115087" cy="1962148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srgbClr val="0A0C0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Management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(Wendy Bergantz)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Registration/Randomization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Forms Development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Protocol Activation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Coordination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Quality Control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Delinquency Monitoring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Modality Review Coordination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Study Chair Review Coordination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Site Staff Education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A0C0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srgbClr val="0A0C0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2458144" y="4471346"/>
            <a:ext cx="2214642" cy="1962147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Information Technology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(Darlene Kiniry)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IT Infrastructure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Programming/Analysis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Website Creation/Maintenance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Software Development /Support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Hardware Deployment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Hardware/Network Maintenance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Database Creation/Maintenance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Network Security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Disaster Recovery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User Support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4787780" y="4461820"/>
            <a:ext cx="1833483" cy="1962147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A0C0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Biostatistics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(Gregory Yothers)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Concept Review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Protocol Development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Study Monitoring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Interim Reports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Analysis of Results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Translational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Monitoring Committee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Manuscript Development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Methodologic Research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Data Sharing/Archiving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A0C0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6736257" y="4471344"/>
            <a:ext cx="2148921" cy="1962149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Quality Assurance and Operational Support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(Walter Cronin)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Fiscal Management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Promote and Enforce QA Policy  Schedule Site Audits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Central Review of Audit Reports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Maintain SOPs Library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Track Staff SOP training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Track Regulatory Compliance Track Data Sharing Requests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Liaison to NCI, FDA, and Others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578916" y="4075507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721087" y="4064077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84489" y="4066643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810716" y="4064676"/>
            <a:ext cx="1" cy="39143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EFAD7A77-E057-426A-90AF-B72CB837314D}"/>
              </a:ext>
            </a:extLst>
          </p:cNvPr>
          <p:cNvSpPr/>
          <p:nvPr/>
        </p:nvSpPr>
        <p:spPr>
          <a:xfrm>
            <a:off x="1580493" y="3253103"/>
            <a:ext cx="2600008" cy="744347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Deputy Director SDMC,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Leader of Philadelphia Office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(Kathryn Winter)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2E07D7AF-80EC-4217-9A33-DDE80EF31D77}"/>
              </a:ext>
            </a:extLst>
          </p:cNvPr>
          <p:cNvSpPr/>
          <p:nvPr/>
        </p:nvSpPr>
        <p:spPr>
          <a:xfrm>
            <a:off x="5024488" y="3243036"/>
            <a:ext cx="2600008" cy="754414"/>
          </a:xfrm>
          <a:prstGeom prst="flowChartProcess">
            <a:avLst/>
          </a:prstGeom>
          <a:ln>
            <a:solidFill>
              <a:srgbClr val="435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Deputy Director SDMC,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Leader of the Buffalo Office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A0C0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(Virginia Filiaci)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20EE7B-AF5E-49A0-A98E-20B7FABD3519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4610819" y="1971292"/>
            <a:ext cx="0" cy="28019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175AF9-CAF4-4B5D-852D-8C3C5A3420E9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 flipV="1">
            <a:off x="4180501" y="3620243"/>
            <a:ext cx="843987" cy="503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F7E58D-F39B-41B5-80B4-DF3C9DF104A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610819" y="3183002"/>
            <a:ext cx="3151" cy="42195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082316-93BD-4967-B477-EE595B4A3582}"/>
              </a:ext>
            </a:extLst>
          </p:cNvPr>
          <p:cNvCxnSpPr>
            <a:cxnSpLocks/>
          </p:cNvCxnSpPr>
          <p:nvPr/>
        </p:nvCxnSpPr>
        <p:spPr>
          <a:xfrm>
            <a:off x="4607577" y="3604957"/>
            <a:ext cx="9623" cy="4541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28B72B-F127-4CF3-8D98-DD29F77B528B}"/>
              </a:ext>
            </a:extLst>
          </p:cNvPr>
          <p:cNvCxnSpPr>
            <a:cxnSpLocks/>
          </p:cNvCxnSpPr>
          <p:nvPr/>
        </p:nvCxnSpPr>
        <p:spPr>
          <a:xfrm flipH="1" flipV="1">
            <a:off x="5292090" y="3114422"/>
            <a:ext cx="827058" cy="1686178"/>
          </a:xfrm>
          <a:prstGeom prst="straightConnector1">
            <a:avLst/>
          </a:prstGeom>
          <a:ln w="22225">
            <a:solidFill>
              <a:srgbClr val="99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6C496902-AAF7-4781-AE16-9ABF671D4850}"/>
              </a:ext>
            </a:extLst>
          </p:cNvPr>
          <p:cNvSpPr/>
          <p:nvPr/>
        </p:nvSpPr>
        <p:spPr>
          <a:xfrm>
            <a:off x="6143238" y="2608202"/>
            <a:ext cx="1715911" cy="37873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Retirement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5BEF66-E615-4E3F-B74A-C41F2DE74619}"/>
              </a:ext>
            </a:extLst>
          </p:cNvPr>
          <p:cNvCxnSpPr/>
          <p:nvPr/>
        </p:nvCxnSpPr>
        <p:spPr>
          <a:xfrm flipV="1">
            <a:off x="5489173" y="2822692"/>
            <a:ext cx="1008489" cy="231697"/>
          </a:xfrm>
          <a:prstGeom prst="straightConnector1">
            <a:avLst/>
          </a:prstGeom>
          <a:ln w="22225">
            <a:solidFill>
              <a:srgbClr val="99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8369F0-9B60-EA44-B68E-EBD091179895}"/>
              </a:ext>
            </a:extLst>
          </p:cNvPr>
          <p:cNvCxnSpPr>
            <a:cxnSpLocks/>
          </p:cNvCxnSpPr>
          <p:nvPr/>
        </p:nvCxnSpPr>
        <p:spPr>
          <a:xfrm flipH="1" flipV="1">
            <a:off x="911244" y="3785268"/>
            <a:ext cx="2269545" cy="920215"/>
          </a:xfrm>
          <a:prstGeom prst="straightConnector1">
            <a:avLst/>
          </a:prstGeom>
          <a:ln w="22225">
            <a:solidFill>
              <a:srgbClr val="99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8214856-9D02-094A-9565-269611FEEFB1}"/>
              </a:ext>
            </a:extLst>
          </p:cNvPr>
          <p:cNvSpPr/>
          <p:nvPr/>
        </p:nvSpPr>
        <p:spPr>
          <a:xfrm>
            <a:off x="-134049" y="3497565"/>
            <a:ext cx="1715911" cy="37873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Retirement</a:t>
            </a:r>
          </a:p>
        </p:txBody>
      </p:sp>
    </p:spTree>
    <p:extLst>
      <p:ext uri="{BB962C8B-B14F-4D97-AF65-F5344CB8AC3E}">
        <p14:creationId xmlns:p14="http://schemas.microsoft.com/office/powerpoint/2010/main" val="124355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Leadership Background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C1156-486E-8D44-A689-56E7919B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53886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252866"/>
            <a:ext cx="8186057" cy="68555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Background: Coop. Group/NCTN Experience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7" y="938417"/>
            <a:ext cx="8670472" cy="475481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990000"/>
                </a:solidFill>
              </a:rPr>
              <a:t>J. Dignam’s journey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/>
                </a:solidFill>
              </a:rPr>
              <a:t>  </a:t>
            </a:r>
            <a:r>
              <a:rPr lang="en-US" sz="2200" b="1" u="sng" dirty="0">
                <a:solidFill>
                  <a:schemeClr val="bg2"/>
                </a:solidFill>
              </a:rPr>
              <a:t>Dates		Group				Role	</a:t>
            </a:r>
            <a:r>
              <a:rPr lang="en-US" sz="2000" b="1" u="sng" dirty="0">
                <a:solidFill>
                  <a:schemeClr val="bg2"/>
                </a:solidFill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1988-1994	  NSABP 		Grad Student, U Pittsburgh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1995-1999	  NSABP		Statistician, U Pittsburgh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2000		  ACOSOG		Statistician, ACOS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2001-2008	  NSABP		Freelance Statistician, 						U Chicago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2009-2014	  RTOG			Group Statistician, U Chicago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2014-		  </a:t>
            </a:r>
            <a:r>
              <a:rPr lang="en-US" sz="2000" b="1" dirty="0">
                <a:solidFill>
                  <a:srgbClr val="990000"/>
                </a:solidFill>
              </a:rPr>
              <a:t>NRG Oncology</a:t>
            </a:r>
            <a:r>
              <a:rPr lang="en-US" sz="2000" b="1" dirty="0">
                <a:solidFill>
                  <a:schemeClr val="bg2"/>
                </a:solidFill>
              </a:rPr>
              <a:t>	Deputy Group Statistician,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/>
                </a:solidFill>
              </a:rPr>
              <a:t>					U Chicago</a:t>
            </a:r>
          </a:p>
        </p:txBody>
      </p:sp>
    </p:spTree>
    <p:extLst>
      <p:ext uri="{BB962C8B-B14F-4D97-AF65-F5344CB8AC3E}">
        <p14:creationId xmlns:p14="http://schemas.microsoft.com/office/powerpoint/2010/main" val="363485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274638"/>
            <a:ext cx="8436429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SDMC Activities – Site Performance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85" y="1417638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</a:rPr>
              <a:t>NRG Site Performance Report has been implemented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Modifications underway in response to suggestions from site coordinators. Additional improvements are planned.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Delinquency has decreased in the 6-month period since implementation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08" y="274638"/>
            <a:ext cx="8652178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SDMC Activities – Site Performance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59591"/>
              </p:ext>
            </p:extLst>
          </p:nvPr>
        </p:nvGraphicFramePr>
        <p:xfrm>
          <a:off x="197908" y="1123235"/>
          <a:ext cx="8748184" cy="459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62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454E7A-86E9-47CD-9D68-4DA6974F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274638"/>
            <a:ext cx="8784772" cy="87924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bg2"/>
                </a:solidFill>
              </a:rPr>
              <a:t>SDMC Activities – CDISC Compliance</a:t>
            </a:r>
            <a:endParaRPr lang="en-US" sz="3800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8AA839-0CC5-4DBD-9C75-5FE90AD5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53887"/>
            <a:ext cx="8523513" cy="497227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Work is well underway to comply with new NCI requirements to meet the standards of the Clinical Data Interchange Standards Consortium (CDISC) </a:t>
            </a:r>
          </a:p>
          <a:p>
            <a:r>
              <a:rPr lang="en-US" dirty="0">
                <a:solidFill>
                  <a:schemeClr val="bg2"/>
                </a:solidFill>
              </a:rPr>
              <a:t>CDISC standards define strict rules governing how we collect, organize and structure our databases and analytical files</a:t>
            </a:r>
          </a:p>
          <a:p>
            <a:r>
              <a:rPr lang="en-US" dirty="0">
                <a:solidFill>
                  <a:schemeClr val="bg2"/>
                </a:solidFill>
              </a:rPr>
              <a:t>FDA requires CDISC compliant reporting format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26730"/>
      </p:ext>
    </p:extLst>
  </p:cSld>
  <p:clrMapOvr>
    <a:masterClrMapping/>
  </p:clrMapOvr>
</p:sld>
</file>

<file path=ppt/theme/theme1.xml><?xml version="1.0" encoding="utf-8"?>
<a:theme xmlns:a="http://schemas.openxmlformats.org/drawingml/2006/main" name="Graphics Slide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le Slide">
  <a:themeElements>
    <a:clrScheme name="NRG Color Theme Title">
      <a:dk1>
        <a:srgbClr val="98012E"/>
      </a:dk1>
      <a:lt1>
        <a:srgbClr val="FFFFFF"/>
      </a:lt1>
      <a:dk2>
        <a:srgbClr val="FFFFFF"/>
      </a:dk2>
      <a:lt2>
        <a:srgbClr val="435464"/>
      </a:lt2>
      <a:accent1>
        <a:srgbClr val="98012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solidFill>
              <a:srgbClr val="7F7F7F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TitleOption1_05-9-14</Template>
  <TotalTime>10702</TotalTime>
  <Words>770</Words>
  <Application>Microsoft Macintosh PowerPoint</Application>
  <PresentationFormat>On-screen Show (4:3)</PresentationFormat>
  <Paragraphs>196</Paragraphs>
  <Slides>15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Graphics Slide</vt:lpstr>
      <vt:lpstr>Title Slide</vt:lpstr>
      <vt:lpstr>Statistics And Data Management Center    (SDMC) Update</vt:lpstr>
      <vt:lpstr>Summary of NRG Oncology  SDMC Presentation </vt:lpstr>
      <vt:lpstr>PowerPoint Presentation</vt:lpstr>
      <vt:lpstr>PowerPoint Presentation</vt:lpstr>
      <vt:lpstr>Leadership Background</vt:lpstr>
      <vt:lpstr>Background: Coop. Group/NCTN Experience</vt:lpstr>
      <vt:lpstr>SDMC Activities – Site Performance </vt:lpstr>
      <vt:lpstr>SDMC Activities – Site Performance </vt:lpstr>
      <vt:lpstr>SDMC Activities – CDISC Compliance</vt:lpstr>
      <vt:lpstr>SDMC Activities – CDISC Compliance</vt:lpstr>
      <vt:lpstr>SDMC Activities – CDISC Compliance</vt:lpstr>
      <vt:lpstr>NRG SDMC Activities – Trial Volume</vt:lpstr>
      <vt:lpstr>NRG SDMC Activities – Trial Volume</vt:lpstr>
      <vt:lpstr>NRG SDMC</vt:lpstr>
      <vt:lpstr>NRG SDMC -  Structure and Support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Nancy Fredericks</dc:creator>
  <cp:lastModifiedBy>Jim Dignam</cp:lastModifiedBy>
  <cp:revision>132</cp:revision>
  <cp:lastPrinted>2019-02-05T16:55:14Z</cp:lastPrinted>
  <dcterms:created xsi:type="dcterms:W3CDTF">2014-05-09T17:29:05Z</dcterms:created>
  <dcterms:modified xsi:type="dcterms:W3CDTF">2019-07-26T13:16:35Z</dcterms:modified>
</cp:coreProperties>
</file>