
<file path=[Content_Types].xml><?xml version="1.0" encoding="utf-8"?>
<Types xmlns="http://schemas.openxmlformats.org/package/2006/content-types">
  <Default Extension="jpeg" ContentType="image/jpeg"/>
  <Default Extension="jpg" ContentType="image/jpeg"/>
  <Default Extension="jpg_large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4"/>
  </p:notesMasterIdLst>
  <p:sldIdLst>
    <p:sldId id="257" r:id="rId4"/>
    <p:sldId id="260" r:id="rId5"/>
    <p:sldId id="399" r:id="rId6"/>
    <p:sldId id="400" r:id="rId7"/>
    <p:sldId id="401" r:id="rId8"/>
    <p:sldId id="404" r:id="rId9"/>
    <p:sldId id="405" r:id="rId10"/>
    <p:sldId id="407" r:id="rId11"/>
    <p:sldId id="410" r:id="rId12"/>
    <p:sldId id="409" r:id="rId13"/>
    <p:sldId id="411" r:id="rId14"/>
    <p:sldId id="384" r:id="rId15"/>
    <p:sldId id="276" r:id="rId16"/>
    <p:sldId id="394" r:id="rId17"/>
    <p:sldId id="390" r:id="rId18"/>
    <p:sldId id="412" r:id="rId19"/>
    <p:sldId id="413" r:id="rId20"/>
    <p:sldId id="393" r:id="rId21"/>
    <p:sldId id="397" r:id="rId22"/>
    <p:sldId id="367" r:id="rId23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26"/>
    <p:restoredTop sz="90346" autoAdjust="0"/>
  </p:normalViewPr>
  <p:slideViewPr>
    <p:cSldViewPr showGuides="1">
      <p:cViewPr varScale="1">
        <p:scale>
          <a:sx n="75" d="100"/>
          <a:sy n="75" d="100"/>
        </p:scale>
        <p:origin x="37" y="28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-781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8B84AAD-43AE-5A47-BB09-D194124CBD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87D0C-7C3C-DA46-A01B-D0E94FD0BE7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2F0F9F8-8714-49BD-B527-F28EBF59E96C}" type="datetimeFigureOut">
              <a:rPr lang="en-US"/>
              <a:pPr>
                <a:defRPr/>
              </a:pPr>
              <a:t>7/17/2019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C9B1597-6296-8C40-B4BD-1FE60B8E7E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C856EEE-F647-4246-B045-9D019EF230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533797-C0E1-0F47-A6AB-589BFE29132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345924-FE4C-4F4D-9EE4-BB01301350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7C0E7FE-2322-479C-8D49-7274500822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9200" y="285750"/>
            <a:ext cx="6477000" cy="514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rgbClr val="9801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219200" y="1200150"/>
            <a:ext cx="70866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rgbClr val="98012E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−"/>
              <a:defRPr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575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61F9D7-AD95-4E5B-AEB2-71AAF1AECC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6D88E7F-3983-4261-9184-FDD96AB495D9}" type="datetimeFigureOut">
              <a:rPr lang="en-US"/>
              <a:pPr>
                <a:defRPr/>
              </a:pPr>
              <a:t>7/17/2019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F1BE5E-FAA3-45D5-A0F0-E4053C180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BBD66A-F733-4B92-B6D8-2196602D8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FC1743A6-31C9-4F79-8461-D4E07C1F34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6469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CC5A7-C125-42E7-B9C2-E4CE4A74F6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13C1561-690B-466D-B5E0-0869047538A8}" type="datetimeFigureOut">
              <a:rPr lang="en-US"/>
              <a:pPr>
                <a:defRPr/>
              </a:pPr>
              <a:t>7/17/2019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2DCE7-2400-4BD5-82E5-C292FD27A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DE8C8D-87E3-4DA0-B3F8-88C5A2197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129828E8-3391-4488-AE80-6E92C8F5FC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5615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F27001-5A19-4113-A7A5-8C8D22D9EB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79E5A63-66C9-4883-8D44-F6E039514650}" type="datetimeFigureOut">
              <a:rPr lang="en-US"/>
              <a:pPr>
                <a:defRPr/>
              </a:pPr>
              <a:t>7/17/2019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34E6EE-6A8B-45BB-BEEA-5F9D3D801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A1E0C-0E0A-49BB-A6F7-CBA68047C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ACA1190C-E84D-4ADF-B5A8-88F6E8083B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1984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7ADAD-8B56-40C3-9898-C6BE0BD5F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79827B2-087F-4831-94D9-A08C0DA388C8}" type="datetimeFigureOut">
              <a:rPr lang="en-US"/>
              <a:pPr>
                <a:defRPr/>
              </a:pPr>
              <a:t>7/17/2019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23FEF-3B84-4487-9DD2-EE9D74E30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07DD6-322A-449B-AFEE-0352B0D6E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8B09B7AF-B297-4D52-B0C4-0E63F32AC3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9425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BAA00-779B-4B06-8337-6F2F4772CB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5BECEF1-3E63-49AB-AA5B-DD5377F5934E}" type="datetimeFigureOut">
              <a:rPr lang="en-US"/>
              <a:pPr>
                <a:defRPr/>
              </a:pPr>
              <a:t>7/17/2019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E4876-A0F9-480E-80B8-A9E7F2CA5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1A6E8-4EAB-4000-B364-AFC50F8ED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6B775F7A-7E61-4637-8B67-A2399EEFE0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6957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850AD-E4B1-4D6E-BCE0-DDD57991E0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7219259-C5E9-4379-8243-7F9ACD7C32B1}" type="datetimeFigureOut">
              <a:rPr lang="en-US"/>
              <a:pPr>
                <a:defRPr/>
              </a:pPr>
              <a:t>7/17/2019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1647DE-0AB2-4F0D-B092-42A50D0ED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5A0FC-2FF9-4305-BDAA-5CF1C0869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1102C61B-D029-41C7-A262-DAE5231DB1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99323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6ABD39-0A45-481F-A585-D1BECC372C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7022CE0-B066-49A2-970A-23BAD34E214C}" type="datetimeFigureOut">
              <a:rPr lang="en-US"/>
              <a:pPr>
                <a:defRPr/>
              </a:pPr>
              <a:t>7/17/2019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2C6AC-84A0-4AA3-8B76-36E3452D7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98BFA7-9CC2-47F3-AB2E-D9ABA3665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511DB449-877B-4024-97C8-603ABD6D3B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3442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AEDAFE-7441-4A0F-9147-C2B5858A58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414707F-9AAA-4BAD-8143-78A0A3C68112}" type="datetimeFigureOut">
              <a:rPr lang="en-US"/>
              <a:pPr>
                <a:defRPr/>
              </a:pPr>
              <a:t>7/17/2019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D043DF-43DC-4B0C-9669-7BBD74637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04D6D9-F5E0-4AAA-B711-91633935A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30BDBB1B-7A36-49B9-8B36-BBDC232786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99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94D3EE-6B9D-48CB-BDC2-CBD8C02D3A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4746C75-BDD5-4B98-B49B-4D14A2B26E21}" type="datetimeFigureOut">
              <a:rPr lang="en-US"/>
              <a:pPr>
                <a:defRPr/>
              </a:pPr>
              <a:t>7/17/2019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4E545C-BFC6-4B20-8AD6-1F3724B2D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2D82DD-7FBC-4F9E-951E-C5601453E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8D3292E1-951B-4D64-8FD1-2A7F22390A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4493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97692F-43B7-4B75-88CF-2C4521DED3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0B0C00E-E9C5-4C20-BD48-F34CD8D392FC}" type="datetimeFigureOut">
              <a:rPr lang="en-US"/>
              <a:pPr>
                <a:defRPr/>
              </a:pPr>
              <a:t>7/17/2019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B1A740-7999-4E4B-94A8-336416C9A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7D9CF2-284A-4F38-8AF4-9DB368B76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D41ABED3-4014-4514-8DCD-1E23C8D52D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1770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9200" y="285750"/>
            <a:ext cx="6477000" cy="514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rgbClr val="9801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219200" y="1200150"/>
            <a:ext cx="70866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rgbClr val="98012E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−"/>
              <a:defRPr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2085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BF9C3F-1440-4959-BF35-125B3FE673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ABEE473-3049-4F12-A60B-F9E68FEC37F8}" type="datetimeFigureOut">
              <a:rPr lang="en-US"/>
              <a:pPr>
                <a:defRPr/>
              </a:pPr>
              <a:t>7/17/2019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20BC8F-74ED-4CA1-850A-8F023B2B6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23A5E3-0B89-442F-9ECA-1E2BCE0A6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E22D6655-46E6-4DE6-BBE7-FA3E56B2C5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1075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1BDFE3-0CB6-4448-B3E4-BD34AC5EAA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5DD5DE9-5AFE-47DE-9CE4-E6FB5BAC28F9}" type="datetimeFigureOut">
              <a:rPr lang="en-US"/>
              <a:pPr>
                <a:defRPr/>
              </a:pPr>
              <a:t>7/17/2019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621BCF-A99C-4EBA-9CC0-6482E31E5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3D64BB-E32E-463F-B74D-150FED908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BF629E06-C612-49BA-97FD-D8653DABAA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26657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75E2AF-E609-493A-9133-7136A4895A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6A7198F-D7DD-4548-8B43-9C1B7E3C9DC0}" type="datetimeFigureOut">
              <a:rPr lang="en-US"/>
              <a:pPr>
                <a:defRPr/>
              </a:pPr>
              <a:t>7/17/2019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BF241-ED1F-4382-8CF5-B69CD576D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107222-D4D7-429A-8A9D-D73B5327E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4DB4F502-65E5-43E3-8BF6-D33817E8E3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84236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B8D6F-210F-4841-857D-226A4F0A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118413D-67A5-4169-8AA3-60FB313DFB96}" type="datetimeFigureOut">
              <a:rPr lang="en-US"/>
              <a:pPr>
                <a:defRPr/>
              </a:pPr>
              <a:t>7/17/2019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6EEAA-E2CA-4771-B078-7B2488A94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33A508-5866-48F3-B68E-EF0E6172B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1FF0ACF0-4611-4767-AFBC-EA32C37435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0226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F19CF-91CB-417D-892D-220B23A66757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899A-1114-4EFD-8B8C-A86A653B2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12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25C6D-EBC7-46D5-ABA6-14284FAD1D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E4109C8-5B36-4F01-A255-7940C48EF193}" type="datetimeFigureOut">
              <a:rPr lang="en-US"/>
              <a:pPr>
                <a:defRPr/>
              </a:pPr>
              <a:t>7/17/2019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9FBF2-E590-4F2E-A4F0-7EA82D6DF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778E6-4AD8-41CF-8FBB-3A018CB86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0C1B7AFC-336C-4CE9-BC68-8D1789B218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6493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F51FA8-A8F0-4F3D-87B0-675A082F02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C571DB9-9685-4CF0-B73F-104AB18990D1}" type="datetimeFigureOut">
              <a:rPr lang="en-US"/>
              <a:pPr>
                <a:defRPr/>
              </a:pPr>
              <a:t>7/17/2019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A3D996-59AD-4D71-8F1A-FA926CEB8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4743D-4837-4A0F-B476-ACDBAE22F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5C3A3E91-8458-4214-AFEA-948205AA04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3397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137A08-453D-4A3D-97B7-A71D80AEF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2902FC1-3217-45B2-BA70-3CBCACBD7EBF}" type="datetimeFigureOut">
              <a:rPr lang="en-US"/>
              <a:pPr>
                <a:defRPr/>
              </a:pPr>
              <a:t>7/17/2019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4F1877-1474-44DD-BAA1-CBA0D4F63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BBD278-294F-4E04-AE83-0F151EA66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3343918E-D793-48C8-9C88-36C41F4089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7707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857AB-5BE8-43B0-81DE-ED4D6E2E6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D061BB2-8797-4693-92EA-75F865EDD947}" type="datetimeFigureOut">
              <a:rPr lang="en-US"/>
              <a:pPr>
                <a:defRPr/>
              </a:pPr>
              <a:t>7/17/2019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877102-5A53-4C25-B722-2BD033DC0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956C2-92C2-41B2-BE37-EC95F736D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75420C94-FC35-4241-8761-AAF49324AC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2582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72A71B-225C-4AA8-9202-F69D5769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C9332AB-FFAC-493E-B999-32D67F96C3B3}" type="datetimeFigureOut">
              <a:rPr lang="en-US"/>
              <a:pPr>
                <a:defRPr/>
              </a:pPr>
              <a:t>7/17/2019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BAF9A3-87D0-4EE4-BB45-777CA6DE6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492FD7-96EB-4FBB-A3A8-097AC34FB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9C1D65B8-B3F1-403A-9ED9-F0D070755A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056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E3179A-FA3D-4B8F-94E2-C9447923C1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70A8431-4B56-412E-B099-4E5FEDB4A764}" type="datetimeFigureOut">
              <a:rPr lang="en-US"/>
              <a:pPr>
                <a:defRPr/>
              </a:pPr>
              <a:t>7/17/2019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697671-13B7-4470-A35F-419F8CAFB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0FA6A-F6A5-4189-A25C-84CADB171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C837F669-6A16-44DD-84A3-B9F5C7B48B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6458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9CC825-53CA-B747-81F9-90FB7D07A6C5}"/>
              </a:ext>
            </a:extLst>
          </p:cNvPr>
          <p:cNvSpPr/>
          <p:nvPr userDrawn="1"/>
        </p:nvSpPr>
        <p:spPr>
          <a:xfrm>
            <a:off x="0" y="4954588"/>
            <a:ext cx="9144000" cy="18891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7" name="Picture 7" descr="LogoForPPwhite.jpg">
            <a:extLst>
              <a:ext uri="{FF2B5EF4-FFF2-40B4-BE49-F238E27FC236}">
                <a16:creationId xmlns:a16="http://schemas.microsoft.com/office/drawing/2014/main" id="{D14B99E0-077B-4C71-A250-1A7B151575F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4422775"/>
            <a:ext cx="1084263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47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NRG PPCoverNewOptionTop.jpg">
            <a:extLst>
              <a:ext uri="{FF2B5EF4-FFF2-40B4-BE49-F238E27FC236}">
                <a16:creationId xmlns:a16="http://schemas.microsoft.com/office/drawing/2014/main" id="{82B41882-9A37-423F-8BD5-B8F4D5DBAA9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88"/>
            <a:ext cx="91440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2">
            <a:extLst>
              <a:ext uri="{FF2B5EF4-FFF2-40B4-BE49-F238E27FC236}">
                <a16:creationId xmlns:a16="http://schemas.microsoft.com/office/drawing/2014/main" id="{B020844E-CB38-44FC-9D8F-1543C4BFB3C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485900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Title</a:t>
            </a:r>
          </a:p>
        </p:txBody>
      </p:sp>
      <p:sp>
        <p:nvSpPr>
          <p:cNvPr id="2052" name="Text Placeholder 3">
            <a:extLst>
              <a:ext uri="{FF2B5EF4-FFF2-40B4-BE49-F238E27FC236}">
                <a16:creationId xmlns:a16="http://schemas.microsoft.com/office/drawing/2014/main" id="{42B72035-864D-4C86-BF33-1CD1A674818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2571750"/>
            <a:ext cx="746760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7" r:id="rId1"/>
    <p:sldLayoutId id="2147484228" r:id="rId2"/>
    <p:sldLayoutId id="2147484229" r:id="rId3"/>
    <p:sldLayoutId id="2147484230" r:id="rId4"/>
    <p:sldLayoutId id="2147484231" r:id="rId5"/>
    <p:sldLayoutId id="2147484232" r:id="rId6"/>
    <p:sldLayoutId id="2147484233" r:id="rId7"/>
    <p:sldLayoutId id="2147484234" r:id="rId8"/>
    <p:sldLayoutId id="2147484235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98012E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98012E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98012E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98012E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98012E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98012E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98012E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98012E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98012E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816DD06-6AF3-CA40-B8D3-06B103A7DF18}"/>
              </a:ext>
            </a:extLst>
          </p:cNvPr>
          <p:cNvSpPr/>
          <p:nvPr userDrawn="1"/>
        </p:nvSpPr>
        <p:spPr>
          <a:xfrm>
            <a:off x="0" y="4954588"/>
            <a:ext cx="9144000" cy="18891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2291" name="Picture 7" descr="LogoForPPGRAY.png">
            <a:extLst>
              <a:ext uri="{FF2B5EF4-FFF2-40B4-BE49-F238E27FC236}">
                <a16:creationId xmlns:a16="http://schemas.microsoft.com/office/drawing/2014/main" id="{CFFAC92B-2D6A-4D57-A19A-0B4CBCB1355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4414838"/>
            <a:ext cx="10858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36" r:id="rId1"/>
    <p:sldLayoutId id="2147484237" r:id="rId2"/>
    <p:sldLayoutId id="2147484238" r:id="rId3"/>
    <p:sldLayoutId id="2147484239" r:id="rId4"/>
    <p:sldLayoutId id="2147484240" r:id="rId5"/>
    <p:sldLayoutId id="2147484241" r:id="rId6"/>
    <p:sldLayoutId id="2147484242" r:id="rId7"/>
    <p:sldLayoutId id="2147484243" r:id="rId8"/>
    <p:sldLayoutId id="2147484244" r:id="rId9"/>
    <p:sldLayoutId id="2147484245" r:id="rId10"/>
    <p:sldLayoutId id="21474842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_large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3">
            <a:extLst>
              <a:ext uri="{FF2B5EF4-FFF2-40B4-BE49-F238E27FC236}">
                <a16:creationId xmlns:a16="http://schemas.microsoft.com/office/drawing/2014/main" id="{00FE8422-D918-4824-82EB-BBF11F6FCD0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80644" y="1639888"/>
            <a:ext cx="8001000" cy="12954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Patient Engagement through Social Media for Clinical Trials </a:t>
            </a:r>
            <a:endParaRPr lang="en-US" altLang="en-US" sz="2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602" name="TextBox 8">
            <a:extLst>
              <a:ext uri="{FF2B5EF4-FFF2-40B4-BE49-F238E27FC236}">
                <a16:creationId xmlns:a16="http://schemas.microsoft.com/office/drawing/2014/main" id="{152237B5-F1EC-4AFF-A646-F0F76B0EB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2928" y="4257675"/>
            <a:ext cx="3429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Media Workshop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 19, 2019</a:t>
            </a:r>
          </a:p>
        </p:txBody>
      </p:sp>
      <p:sp>
        <p:nvSpPr>
          <p:cNvPr id="25603" name="TextBox 1">
            <a:extLst>
              <a:ext uri="{FF2B5EF4-FFF2-40B4-BE49-F238E27FC236}">
                <a16:creationId xmlns:a16="http://schemas.microsoft.com/office/drawing/2014/main" id="{C8F430D7-96C7-4D69-AC8B-50DE92EF4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2953046"/>
            <a:ext cx="799185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Daniel Spratt, MD			Thomas George, MD, FACP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of Michigan			University of Florida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en-US" altLang="en-US" sz="20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DrSpratticus</a:t>
            </a:r>
            <a:r>
              <a:rPr lang="en-US" altLang="en-US" sz="2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@</a:t>
            </a:r>
            <a:r>
              <a:rPr lang="en-US" altLang="en-US" sz="20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TGeorgeMD</a:t>
            </a:r>
            <a:endParaRPr lang="en-US" altLang="en-US" sz="20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Image result for university of michigan logo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038" y="3961951"/>
            <a:ext cx="1061139" cy="67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university of florida logo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928" y="3853472"/>
            <a:ext cx="1349539" cy="88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449" y="4081225"/>
            <a:ext cx="5136356" cy="8358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" y="278129"/>
            <a:ext cx="2593181" cy="2568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341" y="1201120"/>
            <a:ext cx="3129518" cy="7221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804" y="3073956"/>
            <a:ext cx="5243513" cy="1007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4540" y="278130"/>
            <a:ext cx="3234928" cy="24735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0481" y="2556681"/>
            <a:ext cx="2488259" cy="20418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0454" y="1870426"/>
            <a:ext cx="3321698" cy="26258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4339" y="3437991"/>
            <a:ext cx="4177665" cy="5716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5156" y="709822"/>
            <a:ext cx="5464969" cy="7929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127" y="2848926"/>
            <a:ext cx="5250656" cy="728663"/>
          </a:xfrm>
          <a:prstGeom prst="rect">
            <a:avLst/>
          </a:prstGeom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D6F5A6AF-B7C6-4162-9290-B5F8191FC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4629150"/>
            <a:ext cx="4114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en-US" alt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DrSpratticus</a:t>
            </a:r>
            <a:endParaRPr lang="en-US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78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7967"/>
            <a:ext cx="76200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57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90403-CFBF-4446-B717-6805B536D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33350"/>
            <a:ext cx="8458200" cy="9144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</a:rPr>
              <a:t>NRG Communications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50F51-F008-452D-B66E-C57F1B965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763000" cy="3385195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Engagement with patients is critical to trial success</a:t>
            </a:r>
          </a:p>
          <a:p>
            <a:pPr lvl="1">
              <a:buClr>
                <a:schemeClr val="accent1"/>
              </a:buClr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Esp. specific subsets (e.g., BRAF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mut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 colorectal cancer)</a:t>
            </a:r>
          </a:p>
          <a:p>
            <a:pPr>
              <a:buClr>
                <a:schemeClr val="accent1"/>
              </a:buClr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Social Media represents an accessible, scalable and free resource</a:t>
            </a:r>
          </a:p>
          <a:p>
            <a:pPr>
              <a:buClr>
                <a:schemeClr val="accent1"/>
              </a:buClr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accent1"/>
              </a:buClr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If patients are the target…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Must have coordinated effort and engage patients directly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Must be patient centric information and language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Must leverage the patient advocacy community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3ACEF3D4-9CC3-422B-A607-4BF607AF9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681538"/>
            <a:ext cx="4114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en-US" alt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TGeorgeMD</a:t>
            </a:r>
            <a:endParaRPr lang="en-US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432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C4C3E-87D9-491F-938D-914299B48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" y="95066"/>
            <a:ext cx="9067800" cy="640266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Media Patient Engagement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3D938-8CDC-4B38-8E18-030F7452B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666750"/>
            <a:ext cx="8790432" cy="40764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GOAL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 Improve the general awareness of and engagement with high priority clinical trials through social media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Identify “high priority” NRG Studies (during pilot phase)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Develop </a:t>
            </a:r>
            <a:r>
              <a:rPr lang="en-US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patient centric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centrally managed materials &amp; “landing page” (website) for info on trial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Deploy Social Media communications campaign to promote, inform and direct patients/caregivers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Amplify message through diverse NRG membership (advocates, investigators, staff, sites, etc.)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Track metrics of use, impressions and value (iterative process)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Engage NRG Patient Advocacy Committee members throughout process (from day 1)</a:t>
            </a:r>
          </a:p>
          <a:p>
            <a:pPr lvl="1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Identify clinical trial content that matters most to patients</a:t>
            </a:r>
          </a:p>
          <a:p>
            <a:pPr lvl="1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Ensure messages and media are on target</a:t>
            </a:r>
          </a:p>
          <a:p>
            <a:pPr lvl="1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Collaborate with patient advocacy organizations to amplify messages</a:t>
            </a:r>
          </a:p>
          <a:p>
            <a:pPr marL="385763" indent="-385763">
              <a:buFont typeface="+mj-lt"/>
              <a:buAutoNum type="arabicPeriod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FB16AB-D838-47A5-8791-0DA6A680F4F0}"/>
              </a:ext>
            </a:extLst>
          </p:cNvPr>
          <p:cNvSpPr/>
          <p:nvPr/>
        </p:nvSpPr>
        <p:spPr>
          <a:xfrm>
            <a:off x="1009377" y="4124945"/>
            <a:ext cx="5620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 is scalable – w/ learning curve - consider parallel strategy for investigators, research staff, industry partners, etc.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4AC5769-1E8C-4052-A143-BA96DD190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681538"/>
            <a:ext cx="4114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en-US" alt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TGeorgeMD</a:t>
            </a:r>
            <a:endParaRPr lang="en-US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DC89F0E-D600-4DA9-9844-4B642694D743}"/>
              </a:ext>
            </a:extLst>
          </p:cNvPr>
          <p:cNvGrpSpPr/>
          <p:nvPr/>
        </p:nvGrpSpPr>
        <p:grpSpPr>
          <a:xfrm>
            <a:off x="6629400" y="4023920"/>
            <a:ext cx="2285998" cy="905660"/>
            <a:chOff x="6477000" y="771883"/>
            <a:chExt cx="2285998" cy="905660"/>
          </a:xfrm>
        </p:grpSpPr>
        <p:pic>
          <p:nvPicPr>
            <p:cNvPr id="10" name="Picture 2" descr="NRG">
              <a:extLst>
                <a:ext uri="{FF2B5EF4-FFF2-40B4-BE49-F238E27FC236}">
                  <a16:creationId xmlns:a16="http://schemas.microsoft.com/office/drawing/2014/main" id="{2E53C48D-A8BC-4CC4-AA57-B63ED2E029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936489"/>
              <a:ext cx="1349229" cy="741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Image result for twitter">
              <a:extLst>
                <a:ext uri="{FF2B5EF4-FFF2-40B4-BE49-F238E27FC236}">
                  <a16:creationId xmlns:a16="http://schemas.microsoft.com/office/drawing/2014/main" id="{DC0DF247-C183-4BF7-986B-C4B879C80B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00" y="771883"/>
              <a:ext cx="1219198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7181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91F361C-7FA4-42D6-BCEE-671EC0DCD4D9}"/>
              </a:ext>
            </a:extLst>
          </p:cNvPr>
          <p:cNvSpPr txBox="1"/>
          <p:nvPr/>
        </p:nvSpPr>
        <p:spPr>
          <a:xfrm>
            <a:off x="152403" y="26321"/>
            <a:ext cx="88391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Pt Engagement W.G. Structure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603" name="TextBox 3">
            <a:extLst>
              <a:ext uri="{FF2B5EF4-FFF2-40B4-BE49-F238E27FC236}">
                <a16:creationId xmlns:a16="http://schemas.microsoft.com/office/drawing/2014/main" id="{7CE49BE7-1577-4E05-AF95-9FA3BF74B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9956" y="648385"/>
            <a:ext cx="2287191" cy="646331"/>
          </a:xfrm>
          <a:prstGeom prst="rect">
            <a:avLst/>
          </a:prstGeom>
          <a:solidFill>
            <a:srgbClr val="98012E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chemeClr val="bg1"/>
                </a:solidFill>
              </a:rPr>
              <a:t>Communications Chair</a:t>
            </a:r>
          </a:p>
        </p:txBody>
      </p:sp>
      <p:sp>
        <p:nvSpPr>
          <p:cNvPr id="25604" name="TextBox 8">
            <a:extLst>
              <a:ext uri="{FF2B5EF4-FFF2-40B4-BE49-F238E27FC236}">
                <a16:creationId xmlns:a16="http://schemas.microsoft.com/office/drawing/2014/main" id="{DDAA5C1A-F233-4270-8FD5-47EC15016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760" y="1420416"/>
            <a:ext cx="2390775" cy="369332"/>
          </a:xfrm>
          <a:prstGeom prst="rect">
            <a:avLst/>
          </a:prstGeom>
          <a:solidFill>
            <a:srgbClr val="98012E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bg1"/>
                </a:solidFill>
              </a:rPr>
              <a:t>P.E.W.G. Lead</a:t>
            </a:r>
          </a:p>
        </p:txBody>
      </p:sp>
      <p:sp>
        <p:nvSpPr>
          <p:cNvPr id="25605" name="TextBox 9">
            <a:extLst>
              <a:ext uri="{FF2B5EF4-FFF2-40B4-BE49-F238E27FC236}">
                <a16:creationId xmlns:a16="http://schemas.microsoft.com/office/drawing/2014/main" id="{28897F17-4362-45C4-B71F-B6F519B0D488}"/>
              </a:ext>
            </a:extLst>
          </p:cNvPr>
          <p:cNvSpPr txBox="1">
            <a:spLocks noChangeArrowheads="1"/>
          </p:cNvSpPr>
          <p:nvPr/>
        </p:nvSpPr>
        <p:spPr bwMode="auto">
          <a:xfrm rot="3137010">
            <a:off x="3999310" y="3057406"/>
            <a:ext cx="19931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98012E"/>
                </a:solidFill>
              </a:rPr>
              <a:t>Physicians</a:t>
            </a:r>
          </a:p>
        </p:txBody>
      </p:sp>
      <p:sp>
        <p:nvSpPr>
          <p:cNvPr id="25606" name="TextBox 10">
            <a:extLst>
              <a:ext uri="{FF2B5EF4-FFF2-40B4-BE49-F238E27FC236}">
                <a16:creationId xmlns:a16="http://schemas.microsoft.com/office/drawing/2014/main" id="{B80C4C19-A716-4F07-981B-D8607B95CACF}"/>
              </a:ext>
            </a:extLst>
          </p:cNvPr>
          <p:cNvSpPr txBox="1">
            <a:spLocks noChangeArrowheads="1"/>
          </p:cNvSpPr>
          <p:nvPr/>
        </p:nvSpPr>
        <p:spPr bwMode="auto">
          <a:xfrm rot="3096655">
            <a:off x="6299419" y="2977998"/>
            <a:ext cx="24485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98012E"/>
                </a:solidFill>
              </a:rPr>
              <a:t>Clinical</a:t>
            </a:r>
          </a:p>
          <a:p>
            <a:pPr eaLnBrk="1" hangingPunct="1"/>
            <a:r>
              <a:rPr lang="en-US" altLang="en-US" b="1" dirty="0">
                <a:solidFill>
                  <a:srgbClr val="98012E"/>
                </a:solidFill>
              </a:rPr>
              <a:t>Coordinators</a:t>
            </a:r>
          </a:p>
        </p:txBody>
      </p:sp>
      <p:sp>
        <p:nvSpPr>
          <p:cNvPr id="25607" name="TextBox 11">
            <a:extLst>
              <a:ext uri="{FF2B5EF4-FFF2-40B4-BE49-F238E27FC236}">
                <a16:creationId xmlns:a16="http://schemas.microsoft.com/office/drawing/2014/main" id="{43A0A3F7-96A4-48D8-B3F8-71292C147328}"/>
              </a:ext>
            </a:extLst>
          </p:cNvPr>
          <p:cNvSpPr txBox="1">
            <a:spLocks noChangeArrowheads="1"/>
          </p:cNvSpPr>
          <p:nvPr/>
        </p:nvSpPr>
        <p:spPr bwMode="auto">
          <a:xfrm rot="3110882">
            <a:off x="4851202" y="3003829"/>
            <a:ext cx="19931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98012E"/>
                </a:solidFill>
              </a:rPr>
              <a:t>Advocates</a:t>
            </a:r>
          </a:p>
        </p:txBody>
      </p:sp>
      <p:sp>
        <p:nvSpPr>
          <p:cNvPr id="25608" name="TextBox 12">
            <a:extLst>
              <a:ext uri="{FF2B5EF4-FFF2-40B4-BE49-F238E27FC236}">
                <a16:creationId xmlns:a16="http://schemas.microsoft.com/office/drawing/2014/main" id="{0B3AA528-CAD8-4C3C-A8AC-E95D28684C59}"/>
              </a:ext>
            </a:extLst>
          </p:cNvPr>
          <p:cNvSpPr txBox="1">
            <a:spLocks noChangeArrowheads="1"/>
          </p:cNvSpPr>
          <p:nvPr/>
        </p:nvSpPr>
        <p:spPr bwMode="auto">
          <a:xfrm rot="3098825">
            <a:off x="5706071" y="3005019"/>
            <a:ext cx="19931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98012E"/>
                </a:solidFill>
              </a:rPr>
              <a:t>Regulatory</a:t>
            </a:r>
          </a:p>
        </p:txBody>
      </p:sp>
      <p:sp>
        <p:nvSpPr>
          <p:cNvPr id="25609" name="TextBox 14">
            <a:extLst>
              <a:ext uri="{FF2B5EF4-FFF2-40B4-BE49-F238E27FC236}">
                <a16:creationId xmlns:a16="http://schemas.microsoft.com/office/drawing/2014/main" id="{1D04F3BB-9C52-48B1-91EF-57314B2F3FD4}"/>
              </a:ext>
            </a:extLst>
          </p:cNvPr>
          <p:cNvSpPr txBox="1">
            <a:spLocks noChangeArrowheads="1"/>
          </p:cNvSpPr>
          <p:nvPr/>
        </p:nvSpPr>
        <p:spPr bwMode="auto">
          <a:xfrm rot="3137010">
            <a:off x="2924876" y="3410767"/>
            <a:ext cx="32865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98012E"/>
                </a:solidFill>
              </a:rPr>
              <a:t>SoMe / Communications Coord.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1DDD49F-0B26-4BCB-8320-477984ED702C}"/>
              </a:ext>
            </a:extLst>
          </p:cNvPr>
          <p:cNvCxnSpPr>
            <a:stCxn id="25603" idx="2"/>
            <a:endCxn id="25604" idx="0"/>
          </p:cNvCxnSpPr>
          <p:nvPr/>
        </p:nvCxnSpPr>
        <p:spPr>
          <a:xfrm>
            <a:off x="4603552" y="1294716"/>
            <a:ext cx="596" cy="125700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E70E2A9-7832-43E4-817D-EF4965CEBD28}"/>
              </a:ext>
            </a:extLst>
          </p:cNvPr>
          <p:cNvCxnSpPr/>
          <p:nvPr/>
        </p:nvCxnSpPr>
        <p:spPr>
          <a:xfrm>
            <a:off x="1462087" y="2131219"/>
            <a:ext cx="5395913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614DF29-7E04-41BE-A903-1CF26FDDE797}"/>
              </a:ext>
            </a:extLst>
          </p:cNvPr>
          <p:cNvCxnSpPr/>
          <p:nvPr/>
        </p:nvCxnSpPr>
        <p:spPr>
          <a:xfrm>
            <a:off x="4527947" y="1696641"/>
            <a:ext cx="0" cy="417909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1DE1D97-10AC-4FC3-B586-26212648554D}"/>
              </a:ext>
            </a:extLst>
          </p:cNvPr>
          <p:cNvCxnSpPr/>
          <p:nvPr/>
        </p:nvCxnSpPr>
        <p:spPr>
          <a:xfrm>
            <a:off x="1485900" y="2135982"/>
            <a:ext cx="0" cy="236935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77E690B-7556-4AAC-9B56-E10E3F1B0724}"/>
              </a:ext>
            </a:extLst>
          </p:cNvPr>
          <p:cNvCxnSpPr/>
          <p:nvPr/>
        </p:nvCxnSpPr>
        <p:spPr>
          <a:xfrm>
            <a:off x="4400550" y="2135982"/>
            <a:ext cx="0" cy="236935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72289CF-8180-4906-B6E4-D5742F89EF4D}"/>
              </a:ext>
            </a:extLst>
          </p:cNvPr>
          <p:cNvCxnSpPr/>
          <p:nvPr/>
        </p:nvCxnSpPr>
        <p:spPr>
          <a:xfrm>
            <a:off x="5200650" y="2131219"/>
            <a:ext cx="0" cy="220266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72DBFDD-8FD0-4910-9585-0BD90AB15DCA}"/>
              </a:ext>
            </a:extLst>
          </p:cNvPr>
          <p:cNvCxnSpPr/>
          <p:nvPr/>
        </p:nvCxnSpPr>
        <p:spPr>
          <a:xfrm>
            <a:off x="6057900" y="2135982"/>
            <a:ext cx="0" cy="198835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CF3FAC0-874C-4512-8999-EA834D5C4ECB}"/>
              </a:ext>
            </a:extLst>
          </p:cNvPr>
          <p:cNvCxnSpPr/>
          <p:nvPr/>
        </p:nvCxnSpPr>
        <p:spPr>
          <a:xfrm>
            <a:off x="6858000" y="2141935"/>
            <a:ext cx="0" cy="86915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615FC67-E6F7-46B1-B89C-61E7F976F2EF}"/>
              </a:ext>
            </a:extLst>
          </p:cNvPr>
          <p:cNvCxnSpPr/>
          <p:nvPr/>
        </p:nvCxnSpPr>
        <p:spPr>
          <a:xfrm>
            <a:off x="2514600" y="2146697"/>
            <a:ext cx="0" cy="236934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1FE563B-79C4-48E8-BF2B-9B94F46A6505}"/>
              </a:ext>
            </a:extLst>
          </p:cNvPr>
          <p:cNvCxnSpPr/>
          <p:nvPr/>
        </p:nvCxnSpPr>
        <p:spPr>
          <a:xfrm>
            <a:off x="3543300" y="2135982"/>
            <a:ext cx="0" cy="236935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20" name="TextBox 42">
            <a:extLst>
              <a:ext uri="{FF2B5EF4-FFF2-40B4-BE49-F238E27FC236}">
                <a16:creationId xmlns:a16="http://schemas.microsoft.com/office/drawing/2014/main" id="{05D58B41-E1AC-4E98-9C07-E4ADBEB9FC1D}"/>
              </a:ext>
            </a:extLst>
          </p:cNvPr>
          <p:cNvSpPr txBox="1">
            <a:spLocks noChangeArrowheads="1"/>
          </p:cNvSpPr>
          <p:nvPr/>
        </p:nvSpPr>
        <p:spPr bwMode="auto">
          <a:xfrm rot="3137010">
            <a:off x="1928813" y="3230256"/>
            <a:ext cx="28301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98012E"/>
                </a:solidFill>
              </a:rPr>
              <a:t>Web / Communications Coord.</a:t>
            </a:r>
          </a:p>
        </p:txBody>
      </p:sp>
      <p:sp>
        <p:nvSpPr>
          <p:cNvPr id="25621" name="TextBox 45">
            <a:extLst>
              <a:ext uri="{FF2B5EF4-FFF2-40B4-BE49-F238E27FC236}">
                <a16:creationId xmlns:a16="http://schemas.microsoft.com/office/drawing/2014/main" id="{9AD29A0E-C795-48CD-ACFB-2B3048BE9CC5}"/>
              </a:ext>
            </a:extLst>
          </p:cNvPr>
          <p:cNvSpPr txBox="1">
            <a:spLocks noChangeArrowheads="1"/>
          </p:cNvSpPr>
          <p:nvPr/>
        </p:nvSpPr>
        <p:spPr bwMode="auto">
          <a:xfrm rot="3137010">
            <a:off x="934046" y="3224302"/>
            <a:ext cx="28301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98012E"/>
                </a:solidFill>
              </a:rPr>
              <a:t>Communication Consultants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3460722-D6D6-482D-8A5B-4AF0B83E5169}"/>
              </a:ext>
            </a:extLst>
          </p:cNvPr>
          <p:cNvGrpSpPr/>
          <p:nvPr/>
        </p:nvGrpSpPr>
        <p:grpSpPr>
          <a:xfrm>
            <a:off x="6629400" y="4023920"/>
            <a:ext cx="2285998" cy="905660"/>
            <a:chOff x="6477000" y="771883"/>
            <a:chExt cx="2285998" cy="905660"/>
          </a:xfrm>
        </p:grpSpPr>
        <p:pic>
          <p:nvPicPr>
            <p:cNvPr id="23" name="Picture 2" descr="NRG">
              <a:extLst>
                <a:ext uri="{FF2B5EF4-FFF2-40B4-BE49-F238E27FC236}">
                  <a16:creationId xmlns:a16="http://schemas.microsoft.com/office/drawing/2014/main" id="{4C97837A-6AA7-4035-83D4-F0DAC092E2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936489"/>
              <a:ext cx="1349229" cy="741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Image result for twitter">
              <a:extLst>
                <a:ext uri="{FF2B5EF4-FFF2-40B4-BE49-F238E27FC236}">
                  <a16:creationId xmlns:a16="http://schemas.microsoft.com/office/drawing/2014/main" id="{C99E3CAA-E1FA-4FFC-9FDC-F43F464E74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00" y="771883"/>
              <a:ext cx="1219198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Box 1">
            <a:extLst>
              <a:ext uri="{FF2B5EF4-FFF2-40B4-BE49-F238E27FC236}">
                <a16:creationId xmlns:a16="http://schemas.microsoft.com/office/drawing/2014/main" id="{70191E2B-0F63-4725-8226-72E2EFE55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681538"/>
            <a:ext cx="4114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en-US" alt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TGeorgeMD</a:t>
            </a:r>
            <a:endParaRPr lang="en-US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C4C3E-87D9-491F-938D-914299B48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" y="95066"/>
            <a:ext cx="9067800" cy="640266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Media Patient Engagement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3D938-8CDC-4B38-8E18-030F7452B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666750"/>
            <a:ext cx="8790432" cy="407648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Processes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5763" indent="-385763">
              <a:buFont typeface="+mj-lt"/>
              <a:buAutoNum type="arabicPeriod"/>
            </a:pPr>
            <a:endParaRPr lang="en-US" sz="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Pt Engagement WG (Comms Committee unit) developed roadmap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NRG Leadership and Disease Committee endorsements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Patient Advocacy Committee engagement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Identify study champions (MD and pt. advocate)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Trial webpage (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cIRB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approved template)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Trial patient brochure template (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cIRB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approved template)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Social Media communications schedule 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D1BE92D-2954-428C-BC2D-72DCC2E58480}"/>
              </a:ext>
            </a:extLst>
          </p:cNvPr>
          <p:cNvGrpSpPr/>
          <p:nvPr/>
        </p:nvGrpSpPr>
        <p:grpSpPr>
          <a:xfrm>
            <a:off x="6629400" y="4023920"/>
            <a:ext cx="2285998" cy="905660"/>
            <a:chOff x="6477000" y="771883"/>
            <a:chExt cx="2285998" cy="905660"/>
          </a:xfrm>
        </p:grpSpPr>
        <p:pic>
          <p:nvPicPr>
            <p:cNvPr id="8" name="Picture 2" descr="NRG">
              <a:extLst>
                <a:ext uri="{FF2B5EF4-FFF2-40B4-BE49-F238E27FC236}">
                  <a16:creationId xmlns:a16="http://schemas.microsoft.com/office/drawing/2014/main" id="{8FAF939A-315A-4638-B56A-DF692FDB0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936489"/>
              <a:ext cx="1349229" cy="741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mage result for twitter">
              <a:extLst>
                <a:ext uri="{FF2B5EF4-FFF2-40B4-BE49-F238E27FC236}">
                  <a16:creationId xmlns:a16="http://schemas.microsoft.com/office/drawing/2014/main" id="{614F0F5D-E7F4-4D0B-B573-418A75673E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00" y="771883"/>
              <a:ext cx="1219198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1">
            <a:extLst>
              <a:ext uri="{FF2B5EF4-FFF2-40B4-BE49-F238E27FC236}">
                <a16:creationId xmlns:a16="http://schemas.microsoft.com/office/drawing/2014/main" id="{F4AC5769-1E8C-4052-A143-BA96DD190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681538"/>
            <a:ext cx="4114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en-US" alt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TGeorgeMD</a:t>
            </a:r>
            <a:endParaRPr lang="en-US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91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C4C3E-87D9-491F-938D-914299B48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" y="95066"/>
            <a:ext cx="9067800" cy="640266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Trial Webpage Example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D1BE92D-2954-428C-BC2D-72DCC2E58480}"/>
              </a:ext>
            </a:extLst>
          </p:cNvPr>
          <p:cNvGrpSpPr/>
          <p:nvPr/>
        </p:nvGrpSpPr>
        <p:grpSpPr>
          <a:xfrm>
            <a:off x="6629400" y="4023920"/>
            <a:ext cx="2285998" cy="905660"/>
            <a:chOff x="6477000" y="771883"/>
            <a:chExt cx="2285998" cy="905660"/>
          </a:xfrm>
        </p:grpSpPr>
        <p:pic>
          <p:nvPicPr>
            <p:cNvPr id="8" name="Picture 2" descr="NRG">
              <a:extLst>
                <a:ext uri="{FF2B5EF4-FFF2-40B4-BE49-F238E27FC236}">
                  <a16:creationId xmlns:a16="http://schemas.microsoft.com/office/drawing/2014/main" id="{8FAF939A-315A-4638-B56A-DF692FDB0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936489"/>
              <a:ext cx="1349229" cy="741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mage result for twitter">
              <a:extLst>
                <a:ext uri="{FF2B5EF4-FFF2-40B4-BE49-F238E27FC236}">
                  <a16:creationId xmlns:a16="http://schemas.microsoft.com/office/drawing/2014/main" id="{614F0F5D-E7F4-4D0B-B573-418A75673E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00" y="771883"/>
              <a:ext cx="1219198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1">
            <a:extLst>
              <a:ext uri="{FF2B5EF4-FFF2-40B4-BE49-F238E27FC236}">
                <a16:creationId xmlns:a16="http://schemas.microsoft.com/office/drawing/2014/main" id="{F4AC5769-1E8C-4052-A143-BA96DD190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681538"/>
            <a:ext cx="4114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en-US" alt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TGeorgeMD</a:t>
            </a:r>
            <a:endParaRPr lang="en-US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6453D7-5B2C-4FAA-88BF-D0ED7F7FF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17F504C-9D25-420F-B0A6-034510B70C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7" y="95065"/>
            <a:ext cx="6884694" cy="43053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5A2EEB-B8DD-4245-9514-312122FA84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53" y="289994"/>
            <a:ext cx="6772544" cy="44527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9AC159-6E01-4542-AEF2-A0043864B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54" y="433780"/>
            <a:ext cx="6634293" cy="43466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EF9846-E849-441D-951F-E996988BD7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689385"/>
            <a:ext cx="6400800" cy="435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4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C4C3E-87D9-491F-938D-914299B48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" y="95066"/>
            <a:ext cx="9067800" cy="640266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Trial Patient Brochure Example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D1BE92D-2954-428C-BC2D-72DCC2E58480}"/>
              </a:ext>
            </a:extLst>
          </p:cNvPr>
          <p:cNvGrpSpPr/>
          <p:nvPr/>
        </p:nvGrpSpPr>
        <p:grpSpPr>
          <a:xfrm>
            <a:off x="6629400" y="4023920"/>
            <a:ext cx="2285998" cy="905660"/>
            <a:chOff x="6477000" y="771883"/>
            <a:chExt cx="2285998" cy="905660"/>
          </a:xfrm>
        </p:grpSpPr>
        <p:pic>
          <p:nvPicPr>
            <p:cNvPr id="8" name="Picture 2" descr="NRG">
              <a:extLst>
                <a:ext uri="{FF2B5EF4-FFF2-40B4-BE49-F238E27FC236}">
                  <a16:creationId xmlns:a16="http://schemas.microsoft.com/office/drawing/2014/main" id="{8FAF939A-315A-4638-B56A-DF692FDB0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936489"/>
              <a:ext cx="1349229" cy="741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mage result for twitter">
              <a:extLst>
                <a:ext uri="{FF2B5EF4-FFF2-40B4-BE49-F238E27FC236}">
                  <a16:creationId xmlns:a16="http://schemas.microsoft.com/office/drawing/2014/main" id="{614F0F5D-E7F4-4D0B-B573-418A75673E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00" y="771883"/>
              <a:ext cx="1219198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1">
            <a:extLst>
              <a:ext uri="{FF2B5EF4-FFF2-40B4-BE49-F238E27FC236}">
                <a16:creationId xmlns:a16="http://schemas.microsoft.com/office/drawing/2014/main" id="{F4AC5769-1E8C-4052-A143-BA96DD190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681538"/>
            <a:ext cx="4114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en-US" alt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TGeorgeMD</a:t>
            </a:r>
            <a:endParaRPr lang="en-US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0AD4BD-117E-4C64-A796-6C1A3D7E7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/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D9EE52-2F5F-4E81-8426-9F7C964768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" y="665612"/>
            <a:ext cx="3311960" cy="42860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11CAA6-3768-435B-A277-C326A2BB11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96" y="679816"/>
            <a:ext cx="3290008" cy="42576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4B6B03-B66F-4FC6-B396-D44B72F8A7FA}"/>
              </a:ext>
            </a:extLst>
          </p:cNvPr>
          <p:cNvSpPr txBox="1"/>
          <p:nvPr/>
        </p:nvSpPr>
        <p:spPr>
          <a:xfrm>
            <a:off x="7203490" y="1264690"/>
            <a:ext cx="1371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NCI </a:t>
            </a:r>
            <a:r>
              <a:rPr lang="en-US" dirty="0" err="1"/>
              <a:t>cIRB</a:t>
            </a:r>
            <a:r>
              <a:rPr lang="en-US" dirty="0"/>
              <a:t> approved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Available via CTSU w/ study documents</a:t>
            </a:r>
          </a:p>
        </p:txBody>
      </p:sp>
    </p:spTree>
    <p:extLst>
      <p:ext uri="{BB962C8B-B14F-4D97-AF65-F5344CB8AC3E}">
        <p14:creationId xmlns:p14="http://schemas.microsoft.com/office/powerpoint/2010/main" val="245871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C4C3E-87D9-491F-938D-914299B48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" y="95066"/>
            <a:ext cx="9067800" cy="640266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Media Communications Plan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4AC5769-1E8C-4052-A143-BA96DD190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681538"/>
            <a:ext cx="4114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en-US" alt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TGeorgeMD</a:t>
            </a:r>
            <a:endParaRPr lang="en-US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6453D7-5B2C-4FAA-88BF-D0ED7F7FF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F6375DF0-8ADF-41F7-BA7A-9972065E47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6574246"/>
              </p:ext>
            </p:extLst>
          </p:nvPr>
        </p:nvGraphicFramePr>
        <p:xfrm>
          <a:off x="609600" y="855538"/>
          <a:ext cx="7848598" cy="31458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1817">
                  <a:extLst>
                    <a:ext uri="{9D8B030D-6E8A-4147-A177-3AD203B41FA5}">
                      <a16:colId xmlns:a16="http://schemas.microsoft.com/office/drawing/2014/main" val="2190270855"/>
                    </a:ext>
                  </a:extLst>
                </a:gridCol>
                <a:gridCol w="2610263">
                  <a:extLst>
                    <a:ext uri="{9D8B030D-6E8A-4147-A177-3AD203B41FA5}">
                      <a16:colId xmlns:a16="http://schemas.microsoft.com/office/drawing/2014/main" val="1646565530"/>
                    </a:ext>
                  </a:extLst>
                </a:gridCol>
                <a:gridCol w="1716659">
                  <a:extLst>
                    <a:ext uri="{9D8B030D-6E8A-4147-A177-3AD203B41FA5}">
                      <a16:colId xmlns:a16="http://schemas.microsoft.com/office/drawing/2014/main" val="507501383"/>
                    </a:ext>
                  </a:extLst>
                </a:gridCol>
                <a:gridCol w="2289859">
                  <a:extLst>
                    <a:ext uri="{9D8B030D-6E8A-4147-A177-3AD203B41FA5}">
                      <a16:colId xmlns:a16="http://schemas.microsoft.com/office/drawing/2014/main" val="3119571889"/>
                    </a:ext>
                  </a:extLst>
                </a:gridCol>
              </a:tblGrid>
              <a:tr h="340512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Modality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Messages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Frequency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Misc</a:t>
                      </a:r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3638093"/>
                  </a:ext>
                </a:extLst>
              </a:tr>
              <a:tr h="786614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Information/Education</a:t>
                      </a:r>
                    </a:p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Altruism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Narrative Appeals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Relational Appeals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Weekly</a:t>
                      </a:r>
                    </a:p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Noon-9pm</a:t>
                      </a:r>
                    </a:p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Monday - Friday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FB admin analytics</a:t>
                      </a:r>
                    </a:p>
                    <a:p>
                      <a:r>
                        <a:rPr lang="en-US" sz="1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Support groups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66485403"/>
                  </a:ext>
                </a:extLst>
              </a:tr>
              <a:tr h="961314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Twitter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FB messaging + below</a:t>
                      </a:r>
                    </a:p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Patient vs. Caregiver</a:t>
                      </a:r>
                    </a:p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Visuals: people vs. person</a:t>
                      </a:r>
                    </a:p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Special populations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Weekly (min)</a:t>
                      </a:r>
                    </a:p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Scheduled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Cancer of the Month</a:t>
                      </a:r>
                    </a:p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Announcements</a:t>
                      </a:r>
                    </a:p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#</a:t>
                      </a:r>
                      <a:r>
                        <a:rPr lang="en-US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Symplur</a:t>
                      </a: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Oncology Hashtags</a:t>
                      </a:r>
                    </a:p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Hootsuite for scheduling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62023682"/>
                  </a:ext>
                </a:extLst>
              </a:tr>
              <a:tr h="330702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Instagram</a:t>
                      </a:r>
                    </a:p>
                    <a:p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Similar to Twitter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Similar to Twitter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Infographics</a:t>
                      </a:r>
                    </a:p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Visual education elements</a:t>
                      </a:r>
                    </a:p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Embed in patient brochures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89514196"/>
                  </a:ext>
                </a:extLst>
              </a:tr>
            </a:tbl>
          </a:graphicData>
        </a:graphic>
      </p:graphicFrame>
      <p:pic>
        <p:nvPicPr>
          <p:cNvPr id="75778" name="Picture 2" descr="Image result for facebook">
            <a:extLst>
              <a:ext uri="{FF2B5EF4-FFF2-40B4-BE49-F238E27FC236}">
                <a16:creationId xmlns:a16="http://schemas.microsoft.com/office/drawing/2014/main" id="{48D823FB-1BED-4664-9E31-EC53AB0DF8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24814" r="32222" b="24815"/>
          <a:stretch/>
        </p:blipFill>
        <p:spPr bwMode="auto">
          <a:xfrm>
            <a:off x="1018388" y="1504411"/>
            <a:ext cx="462870" cy="43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0" name="Picture 4" descr="Image result for twitter">
            <a:extLst>
              <a:ext uri="{FF2B5EF4-FFF2-40B4-BE49-F238E27FC236}">
                <a16:creationId xmlns:a16="http://schemas.microsoft.com/office/drawing/2014/main" id="{98E6607E-4FDA-45BA-91DD-BAD1AFF1D2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9" t="12943" r="25000" b="12914"/>
          <a:stretch/>
        </p:blipFill>
        <p:spPr bwMode="auto">
          <a:xfrm>
            <a:off x="1018389" y="2461126"/>
            <a:ext cx="497585" cy="41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2" name="Picture 6" descr="Related image">
            <a:extLst>
              <a:ext uri="{FF2B5EF4-FFF2-40B4-BE49-F238E27FC236}">
                <a16:creationId xmlns:a16="http://schemas.microsoft.com/office/drawing/2014/main" id="{22939A99-43EE-4BF8-BF32-817C6CA66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88" y="3358706"/>
            <a:ext cx="497585" cy="49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D1BE92D-2954-428C-BC2D-72DCC2E58480}"/>
              </a:ext>
            </a:extLst>
          </p:cNvPr>
          <p:cNvGrpSpPr/>
          <p:nvPr/>
        </p:nvGrpSpPr>
        <p:grpSpPr>
          <a:xfrm>
            <a:off x="6629400" y="4023920"/>
            <a:ext cx="2285998" cy="905660"/>
            <a:chOff x="6477000" y="771883"/>
            <a:chExt cx="2285998" cy="905660"/>
          </a:xfrm>
        </p:grpSpPr>
        <p:pic>
          <p:nvPicPr>
            <p:cNvPr id="8" name="Picture 2" descr="NRG">
              <a:extLst>
                <a:ext uri="{FF2B5EF4-FFF2-40B4-BE49-F238E27FC236}">
                  <a16:creationId xmlns:a16="http://schemas.microsoft.com/office/drawing/2014/main" id="{8FAF939A-315A-4638-B56A-DF692FDB0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936489"/>
              <a:ext cx="1349229" cy="741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mage result for twitter">
              <a:extLst>
                <a:ext uri="{FF2B5EF4-FFF2-40B4-BE49-F238E27FC236}">
                  <a16:creationId xmlns:a16="http://schemas.microsoft.com/office/drawing/2014/main" id="{614F0F5D-E7F4-4D0B-B573-418A75673E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00" y="771883"/>
              <a:ext cx="1219198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F13D3C4-94ED-488A-AA79-457EA2595A28}"/>
              </a:ext>
            </a:extLst>
          </p:cNvPr>
          <p:cNvSpPr txBox="1"/>
          <p:nvPr/>
        </p:nvSpPr>
        <p:spPr>
          <a:xfrm>
            <a:off x="1162594" y="4043058"/>
            <a:ext cx="6324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 of Communication &amp; Engagement</a:t>
            </a:r>
          </a:p>
        </p:txBody>
      </p:sp>
    </p:spTree>
    <p:extLst>
      <p:ext uri="{BB962C8B-B14F-4D97-AF65-F5344CB8AC3E}">
        <p14:creationId xmlns:p14="http://schemas.microsoft.com/office/powerpoint/2010/main" val="1835653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C4C3E-87D9-491F-938D-914299B48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-2286"/>
            <a:ext cx="9067800" cy="640266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Media Patient Engagement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3D938-8CDC-4B38-8E18-030F7452B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368" y="637980"/>
            <a:ext cx="8790432" cy="38745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Status July 2019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5763" indent="-385763">
              <a:buFont typeface="+mj-lt"/>
              <a:buAutoNum type="arabicPeriod"/>
            </a:pPr>
            <a:endParaRPr lang="en-US" sz="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Webpage and Patient Brochure Templates built and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cIRB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approved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First two trial teams established (NRG-LU003; NRG-GI004) &amp; content created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Webpages launching this month!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Social Media communications plan kicking off at #NRG19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Project metrics being measured over 3-6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w/ data incorporated into project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Plan to “bake this process in” to all new protocol activations in 2020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Retrofit for active studies on case-by-case basis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D1BE92D-2954-428C-BC2D-72DCC2E58480}"/>
              </a:ext>
            </a:extLst>
          </p:cNvPr>
          <p:cNvGrpSpPr/>
          <p:nvPr/>
        </p:nvGrpSpPr>
        <p:grpSpPr>
          <a:xfrm>
            <a:off x="6629400" y="4023920"/>
            <a:ext cx="2285998" cy="905660"/>
            <a:chOff x="6477000" y="771883"/>
            <a:chExt cx="2285998" cy="905660"/>
          </a:xfrm>
        </p:grpSpPr>
        <p:pic>
          <p:nvPicPr>
            <p:cNvPr id="8" name="Picture 2" descr="NRG">
              <a:extLst>
                <a:ext uri="{FF2B5EF4-FFF2-40B4-BE49-F238E27FC236}">
                  <a16:creationId xmlns:a16="http://schemas.microsoft.com/office/drawing/2014/main" id="{8FAF939A-315A-4638-B56A-DF692FDB0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936489"/>
              <a:ext cx="1349229" cy="741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mage result for twitter">
              <a:extLst>
                <a:ext uri="{FF2B5EF4-FFF2-40B4-BE49-F238E27FC236}">
                  <a16:creationId xmlns:a16="http://schemas.microsoft.com/office/drawing/2014/main" id="{614F0F5D-E7F4-4D0B-B573-418A75673E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00" y="771883"/>
              <a:ext cx="1219198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1">
            <a:extLst>
              <a:ext uri="{FF2B5EF4-FFF2-40B4-BE49-F238E27FC236}">
                <a16:creationId xmlns:a16="http://schemas.microsoft.com/office/drawing/2014/main" id="{F4AC5769-1E8C-4052-A143-BA96DD190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681538"/>
            <a:ext cx="4114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en-US" alt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TGeorgeMD</a:t>
            </a:r>
            <a:endParaRPr lang="en-US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42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2266950"/>
            <a:ext cx="4267200" cy="2514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Dr. Spratt</a:t>
            </a:r>
          </a:p>
          <a:p>
            <a:r>
              <a:rPr lang="en-US" sz="2400" dirty="0"/>
              <a:t>Funding and advisory board:  Janssen</a:t>
            </a:r>
          </a:p>
          <a:p>
            <a:r>
              <a:rPr lang="en-US" sz="2400" dirty="0"/>
              <a:t>Advisory board:  Blue Earth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2266950"/>
            <a:ext cx="4324217" cy="2514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Dr. George</a:t>
            </a:r>
          </a:p>
          <a:p>
            <a:r>
              <a:rPr lang="en-US" sz="2400" dirty="0"/>
              <a:t>Public COI disclosure:</a:t>
            </a:r>
          </a:p>
          <a:p>
            <a:r>
              <a:rPr lang="en-US" sz="2400" u="sng" dirty="0">
                <a:solidFill>
                  <a:schemeClr val="accent2"/>
                </a:solidFill>
              </a:rPr>
              <a:t>https://coi.asco.org/share/MFK-ASSZ/Thomas George </a:t>
            </a:r>
          </a:p>
        </p:txBody>
      </p:sp>
      <p:sp>
        <p:nvSpPr>
          <p:cNvPr id="26625" name="Text Placeholder 1">
            <a:extLst>
              <a:ext uri="{FF2B5EF4-FFF2-40B4-BE49-F238E27FC236}">
                <a16:creationId xmlns:a16="http://schemas.microsoft.com/office/drawing/2014/main" id="{3CEA2AE2-679E-4C83-90ED-5E7E0648F22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 bwMode="auto">
          <a:xfrm>
            <a:off x="1371600" y="1504950"/>
            <a:ext cx="6477000" cy="514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en-US" alt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Disclosures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Placeholder 2">
            <a:extLst>
              <a:ext uri="{FF2B5EF4-FFF2-40B4-BE49-F238E27FC236}">
                <a16:creationId xmlns:a16="http://schemas.microsoft.com/office/drawing/2014/main" id="{73591193-B45E-4954-87E1-9DDDCE74A135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1028700" y="658225"/>
            <a:ext cx="7086600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altLang="en-US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Thank you to NRG Oncology &amp; the Communications Committee</a:t>
            </a:r>
          </a:p>
          <a:p>
            <a:pPr algn="ctr"/>
            <a:endParaRPr lang="en-US" altLang="en-US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  <a:p>
            <a:pPr algn="ctr"/>
            <a:r>
              <a:rPr lang="en-US" altLang="en-US" sz="2000" b="0" u="sng" dirty="0">
                <a:latin typeface="Calibri" panose="020F0502020204030204" pitchFamily="34" charset="0"/>
                <a:cs typeface="Calibri" panose="020F0502020204030204" pitchFamily="34" charset="0"/>
              </a:rPr>
              <a:t>sprattda@med.umich.edu</a:t>
            </a:r>
            <a:r>
              <a:rPr lang="en-US" alt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algn="ctr"/>
            <a:r>
              <a:rPr lang="en-US" altLang="en-US" sz="2000" b="0" u="sng" dirty="0">
                <a:latin typeface="Calibri" panose="020F0502020204030204" pitchFamily="34" charset="0"/>
                <a:cs typeface="Calibri" panose="020F0502020204030204" pitchFamily="34" charset="0"/>
              </a:rPr>
              <a:t>tgeorge@ufl.edu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8F45315A-1EEA-41A5-86C1-841C58C36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400550"/>
            <a:ext cx="152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en-US" alt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DrSpratticus</a:t>
            </a:r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</a:p>
          <a:p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@</a:t>
            </a:r>
            <a:r>
              <a:rPr lang="en-US" alt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TGeorgeMD</a:t>
            </a:r>
            <a:endParaRPr lang="en-US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BB21E26-D886-4D12-9BAC-AE570451BA5D}"/>
              </a:ext>
            </a:extLst>
          </p:cNvPr>
          <p:cNvGrpSpPr/>
          <p:nvPr/>
        </p:nvGrpSpPr>
        <p:grpSpPr>
          <a:xfrm>
            <a:off x="76200" y="3943350"/>
            <a:ext cx="2285998" cy="905660"/>
            <a:chOff x="6477000" y="771883"/>
            <a:chExt cx="2285998" cy="905660"/>
          </a:xfrm>
        </p:grpSpPr>
        <p:pic>
          <p:nvPicPr>
            <p:cNvPr id="5" name="Picture 2" descr="NRG">
              <a:extLst>
                <a:ext uri="{FF2B5EF4-FFF2-40B4-BE49-F238E27FC236}">
                  <a16:creationId xmlns:a16="http://schemas.microsoft.com/office/drawing/2014/main" id="{0318920C-3249-4F34-883C-157ACFEFAF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936489"/>
              <a:ext cx="1349229" cy="741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Image result for twitter">
              <a:extLst>
                <a:ext uri="{FF2B5EF4-FFF2-40B4-BE49-F238E27FC236}">
                  <a16:creationId xmlns:a16="http://schemas.microsoft.com/office/drawing/2014/main" id="{A4BBFD74-06CA-4297-A45C-C4B6079E23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00" y="771883"/>
              <a:ext cx="1219198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14350"/>
            <a:ext cx="4458799" cy="36833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549120"/>
            <a:ext cx="4102016" cy="3683356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D6F5A6AF-B7C6-4162-9290-B5F8191FC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4629150"/>
            <a:ext cx="4114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en-US" alt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DrSpratticus</a:t>
            </a:r>
            <a:endParaRPr lang="en-US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020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322"/>
          <a:stretch/>
        </p:blipFill>
        <p:spPr>
          <a:xfrm>
            <a:off x="990600" y="590550"/>
            <a:ext cx="7470808" cy="350520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D6F5A6AF-B7C6-4162-9290-B5F8191FC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4629150"/>
            <a:ext cx="4114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en-US" alt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DrSpratticus</a:t>
            </a:r>
            <a:endParaRPr lang="en-US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876800" y="3371850"/>
            <a:ext cx="3962400" cy="9906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97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14350"/>
            <a:ext cx="7487087" cy="365760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D6F5A6AF-B7C6-4162-9290-B5F8191FC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4629150"/>
            <a:ext cx="4114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en-US" alt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DrSpratticus</a:t>
            </a:r>
            <a:endParaRPr lang="en-US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152400" y="2647950"/>
            <a:ext cx="685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152400" y="2343150"/>
            <a:ext cx="685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152400" y="2952750"/>
            <a:ext cx="685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50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874" y="1123950"/>
            <a:ext cx="5456726" cy="330472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D6F5A6AF-B7C6-4162-9290-B5F8191FC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4629150"/>
            <a:ext cx="4114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en-US" alt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DrSpratticus</a:t>
            </a:r>
            <a:endParaRPr lang="en-US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671" r="9968"/>
          <a:stretch/>
        </p:blipFill>
        <p:spPr>
          <a:xfrm>
            <a:off x="152400" y="361950"/>
            <a:ext cx="3124200" cy="186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82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813520"/>
            <a:ext cx="4897865" cy="21096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38" y="527539"/>
            <a:ext cx="2924447" cy="205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8954" y="1099274"/>
            <a:ext cx="4808294" cy="2197605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D6F5A6AF-B7C6-4162-9290-B5F8191FC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4629150"/>
            <a:ext cx="4114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en-US" alt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DrSpratticus</a:t>
            </a:r>
            <a:endParaRPr lang="en-US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459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5750"/>
            <a:ext cx="8563708" cy="857250"/>
          </a:xfrm>
        </p:spPr>
        <p:txBody>
          <a:bodyPr>
            <a:noAutofit/>
          </a:bodyPr>
          <a:lstStyle/>
          <a:p>
            <a:r>
              <a:rPr lang="en-US" sz="2700" dirty="0">
                <a:solidFill>
                  <a:schemeClr val="accent1"/>
                </a:solidFill>
              </a:rPr>
              <a:t>NRG GU006</a:t>
            </a:r>
            <a:br>
              <a:rPr lang="en-US" sz="2700" dirty="0">
                <a:solidFill>
                  <a:schemeClr val="accent1"/>
                </a:solidFill>
              </a:rPr>
            </a:br>
            <a:r>
              <a:rPr lang="en-US" sz="2700" dirty="0">
                <a:solidFill>
                  <a:schemeClr val="accent1"/>
                </a:solidFill>
              </a:rPr>
              <a:t>Genomic biomarker stratified randomized trial of the addition of enhanced anti-androgen therapy to salvage radiotherapy (BALANCE trial)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90750"/>
            <a:ext cx="8229600" cy="2286000"/>
          </a:xfrm>
        </p:spPr>
        <p:txBody>
          <a:bodyPr/>
          <a:lstStyle/>
          <a:p>
            <a:r>
              <a:rPr lang="en-US" sz="2800" dirty="0"/>
              <a:t>Open May 2018</a:t>
            </a:r>
          </a:p>
          <a:p>
            <a:pPr lvl="1"/>
            <a:r>
              <a:rPr lang="en-US" sz="2400" dirty="0"/>
              <a:t>First 6 months dead time</a:t>
            </a:r>
          </a:p>
          <a:p>
            <a:pPr lvl="1"/>
            <a:r>
              <a:rPr lang="en-US" sz="2400" dirty="0"/>
              <a:t>Have &gt;100 enrollments to date</a:t>
            </a:r>
          </a:p>
          <a:p>
            <a:r>
              <a:rPr lang="en-US" sz="2800" dirty="0"/>
              <a:t>Already 1 year ahead of schedule in accrual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D6F5A6AF-B7C6-4162-9290-B5F8191FC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4629150"/>
            <a:ext cx="4114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en-US" alt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DrSpratticus</a:t>
            </a:r>
            <a:endParaRPr lang="en-US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700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5750"/>
            <a:ext cx="8563708" cy="857250"/>
          </a:xfrm>
        </p:spPr>
        <p:txBody>
          <a:bodyPr>
            <a:noAutofit/>
          </a:bodyPr>
          <a:lstStyle/>
          <a:p>
            <a:r>
              <a:rPr lang="en-US" sz="2700" dirty="0">
                <a:solidFill>
                  <a:schemeClr val="accent1"/>
                </a:solidFill>
              </a:rPr>
              <a:t>NRG GU006</a:t>
            </a:r>
            <a:br>
              <a:rPr lang="en-US" sz="2700" dirty="0">
                <a:solidFill>
                  <a:schemeClr val="accent1"/>
                </a:solidFill>
              </a:rPr>
            </a:br>
            <a:r>
              <a:rPr lang="en-US" sz="2700" dirty="0">
                <a:solidFill>
                  <a:schemeClr val="accent1"/>
                </a:solidFill>
              </a:rPr>
              <a:t>Genomic biomarker stratified randomized trial of the addition of enhanced anti-androgen therapy to salvage radiotherapy (BALANCE trial)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108" y="2114550"/>
            <a:ext cx="8229600" cy="2667000"/>
          </a:xfrm>
        </p:spPr>
        <p:txBody>
          <a:bodyPr/>
          <a:lstStyle/>
          <a:p>
            <a:r>
              <a:rPr lang="en-US" sz="2800" dirty="0"/>
              <a:t>Social media has allowed a platform for:</a:t>
            </a:r>
          </a:p>
          <a:p>
            <a:pPr lvl="1"/>
            <a:r>
              <a:rPr lang="en-US" sz="2400" dirty="0"/>
              <a:t>Patients and centers to ask PI questions</a:t>
            </a:r>
          </a:p>
          <a:p>
            <a:pPr lvl="1"/>
            <a:r>
              <a:rPr lang="en-US" sz="2400" dirty="0"/>
              <a:t>Allow NRG members and PI to promote the trial and inform </a:t>
            </a:r>
            <a:r>
              <a:rPr lang="en-US" sz="2400" dirty="0" err="1"/>
              <a:t>ppl</a:t>
            </a:r>
            <a:endParaRPr lang="en-US" sz="2400" dirty="0"/>
          </a:p>
          <a:p>
            <a:pPr lvl="1"/>
            <a:r>
              <a:rPr lang="en-US" sz="2400" dirty="0"/>
              <a:t>Provide thanks to patients and give public credit to centers who are accruing patients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D6F5A6AF-B7C6-4162-9290-B5F8191FC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4629150"/>
            <a:ext cx="4114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en-US" alt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DrSpratticus</a:t>
            </a:r>
            <a:endParaRPr lang="en-US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9909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RG Color Theme 2nd slide">
      <a:dk1>
        <a:srgbClr val="565656"/>
      </a:dk1>
      <a:lt1>
        <a:srgbClr val="FFFFFF"/>
      </a:lt1>
      <a:dk2>
        <a:srgbClr val="565656"/>
      </a:dk2>
      <a:lt2>
        <a:srgbClr val="FFFFFF"/>
      </a:lt2>
      <a:accent1>
        <a:srgbClr val="98012E"/>
      </a:accent1>
      <a:accent2>
        <a:srgbClr val="565656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NRG Slide Dec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NRG Color Theme 2nd slide">
      <a:dk1>
        <a:srgbClr val="565656"/>
      </a:dk1>
      <a:lt1>
        <a:srgbClr val="FFFFFF"/>
      </a:lt1>
      <a:dk2>
        <a:srgbClr val="565656"/>
      </a:dk2>
      <a:lt2>
        <a:srgbClr val="FFFFFF"/>
      </a:lt2>
      <a:accent1>
        <a:srgbClr val="98012E"/>
      </a:accent1>
      <a:accent2>
        <a:srgbClr val="565656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NRG Slide Dec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NRG Slide Dec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2663</TotalTime>
  <Words>665</Words>
  <Application>Microsoft Office PowerPoint</Application>
  <PresentationFormat>On-screen Show (16:9)</PresentationFormat>
  <Paragraphs>142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Office Theme</vt:lpstr>
      <vt:lpstr>Custom Design</vt:lpstr>
      <vt:lpstr>1_Custom Design</vt:lpstr>
      <vt:lpstr>Patient Engagement through Social Media for Clinical Trials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NRG GU006 Genomic biomarker stratified randomized trial of the addition of enhanced anti-androgen therapy to salvage radiotherapy (BALANCE trial)</vt:lpstr>
      <vt:lpstr>NRG GU006 Genomic biomarker stratified randomized trial of the addition of enhanced anti-androgen therapy to salvage radiotherapy (BALANCE trial)</vt:lpstr>
      <vt:lpstr>PowerPoint Presentation</vt:lpstr>
      <vt:lpstr>PowerPoint Presentation</vt:lpstr>
      <vt:lpstr>NRG Communications Committee</vt:lpstr>
      <vt:lpstr>Social Media Patient Engagement Project</vt:lpstr>
      <vt:lpstr>PowerPoint Presentation</vt:lpstr>
      <vt:lpstr>Social Media Patient Engagement Project</vt:lpstr>
      <vt:lpstr>New Trial Webpage Example</vt:lpstr>
      <vt:lpstr>Trial Patient Brochure Example</vt:lpstr>
      <vt:lpstr>Social Media Communications Plan</vt:lpstr>
      <vt:lpstr>Social Media Patient Engagement Project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Nancy Fredericks</dc:creator>
  <cp:lastModifiedBy>George,Thomas J</cp:lastModifiedBy>
  <cp:revision>89</cp:revision>
  <dcterms:created xsi:type="dcterms:W3CDTF">2014-03-18T21:00:30Z</dcterms:created>
  <dcterms:modified xsi:type="dcterms:W3CDTF">2019-07-17T20:07:03Z</dcterms:modified>
</cp:coreProperties>
</file>