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3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2" r:id="rId2"/>
    <p:sldMasterId id="2147483660" r:id="rId3"/>
  </p:sldMasterIdLst>
  <p:notesMasterIdLst>
    <p:notesMasterId r:id="rId14"/>
  </p:notesMasterIdLst>
  <p:sldIdLst>
    <p:sldId id="288" r:id="rId4"/>
    <p:sldId id="259" r:id="rId5"/>
    <p:sldId id="361" r:id="rId6"/>
    <p:sldId id="364" r:id="rId7"/>
    <p:sldId id="363" r:id="rId8"/>
    <p:sldId id="365" r:id="rId9"/>
    <p:sldId id="367" r:id="rId10"/>
    <p:sldId id="359" r:id="rId11"/>
    <p:sldId id="369" r:id="rId12"/>
    <p:sldId id="368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dman, Mary W" initials="RMW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8BDFF9-6AB3-4230-9508-EECB273C1137}" v="58" dt="2019-02-07T19:57:36.931"/>
    <p1510:client id="{7F11354F-4E06-45F6-B6BF-61883E04345D}" v="1" dt="2019-02-06T22:58:31.8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71" autoAdjust="0"/>
  </p:normalViewPr>
  <p:slideViewPr>
    <p:cSldViewPr snapToGrid="0" snapToObjects="1">
      <p:cViewPr varScale="1">
        <p:scale>
          <a:sx n="124" d="100"/>
          <a:sy n="124" d="100"/>
        </p:scale>
        <p:origin x="123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customXml" Target="../customXml/item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23" Type="http://schemas.openxmlformats.org/officeDocument/2006/relationships/customXml" Target="../customXml/item3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010D7-839C-4CDB-8466-70B91C9B32AB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58059-A0C7-4B1B-91C9-8BF9FEE40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00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2C86B68-8B07-4E93-8E9D-FD0A7AF351BA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7E0E0E-F8F2-4317-8CDF-2CF8080E1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591657F-CAC0-4C6D-B293-1B2B2FB1F878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237C96E-0439-41D2-97E2-6EED07A5B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7151494-A63C-41CD-A493-39F7CCA65393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AC62C3F-C8D8-420F-8456-0E1259A0D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822F8D4-8380-4943-B0F7-ED033B25BE59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24151A5-E88E-4BEB-9C81-3FA8212C6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9F07874-EA21-406E-AE0A-334AB2345EDA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F9CF7E1-D66D-44FC-A897-5BD960FBF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BFC5899-D4C2-418D-AE8D-080F54BEC3EA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AE39D32-6621-4649-BEE5-EE0A374FE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6932113-ABAD-4735-A691-87D741F19CE6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98A648C-9958-4F00-A36D-F2B2685321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AA3A2EA-77D2-4D6C-B682-8B249D526F3C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81E96F-2883-431E-9925-113EB6DAA9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2D501A4-7FBD-4D05-BF5A-F1C6E2839D09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A8B6779-46DF-40E0-A59F-1AD16BF78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7474746-7F88-4D33-952E-DF707AD3789A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BA5555C-D451-492C-BE98-BDD7E95B4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D9F245F-51B2-45CD-89F4-46C4EED57523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7BF01CC-5DA1-4157-82C3-C5BFC8ECF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BBDFC8C-814F-4C27-B8A0-183C935EA245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F8F2AC8-1B01-413D-82F4-237462FAB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A4636C0-4EAD-4201-AED1-EC1D1D614577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7D20D8-8CE7-462C-A169-ADBFD6C01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8246F4B-BA91-4D4E-B743-D93B658995B2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37F9EF2-6177-43D1-A63B-938DFE6AB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B8707FF-071D-43B3-8EC1-CB61261242E0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FA79B5F-868D-41B4-BB3E-4376B0855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27203B5-728D-43B7-BC47-B404CE610F42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FECF177-3006-4796-9719-2A6366D1F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707A1DD-6751-4106-959C-15E23FF0B22A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1E8E80A-AB35-40D6-B090-11AA5360BD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794BAD6-9877-47A7-85F2-ECA84E04B779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BD57B87-68EF-4B72-85E5-F32D92335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8745760-0643-4EBC-B2E2-B7691C37CA51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A9321DE-057B-422A-8DDA-22C5600DF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50C636B-800C-4FEA-A018-2316C8D70350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55DE8EB-0220-47C3-BF77-93D575FC33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08749E3-71C2-427B-ADE3-F8ADE6D52678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85F3E2B-4D71-4708-94C0-E86A40CD9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F222F5B-8770-42D5-AEA3-8D1F05D8A0AF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6056932-2545-4A66-9B4E-2319E76BA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459EC75-7C8D-4E3E-B7E6-C3AF26C5589E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53AA0D1-490F-45E7-B3D3-F6F94BB84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630895F-E90A-4803-9ABD-7E680EC57B28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C13F581-543F-43BA-80E5-0F9E1362E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DF4AD12-733B-4F04-95A3-BCED861C7DEF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8FF61A8-050D-4278-80BA-59B0C3FD8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0E33B9E-6831-4E11-BD7C-9AD0A9FD7187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456D72B-09AF-42F9-A34C-23C6F4F7C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47C9D93-2CE2-4395-A8EE-80FE99EBEA78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6A827A9-CD21-45DA-BDAC-7C65174321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8FE2016-0F6C-44E7-858A-D163314A4BC7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7784715-B517-4702-ABA9-27989EB38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D1EA366-CC80-4739-B7B1-FA56C5FC802B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C05D90A-D216-4C75-8FD1-494662B9E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C1D0504-38C7-4A4F-B63E-FBC512B37C5B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A256390-6DEA-4DDF-88CF-4382D11C9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599161-6E6E-4CF6-9867-CA2F70662D87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872FE8E-D948-45D2-84BB-A0263F2B7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88657EC-EC4E-40F5-83F0-A3BF5ED6A273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7823F6A-878C-4098-B4FA-7E4268D9A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5415612-6CC6-4A8E-A837-D1BDFE4CF07A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EDC1D55-282B-4090-9B1C-9647480260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ForPPwhite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84150" y="5776913"/>
            <a:ext cx="13112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6605588"/>
            <a:ext cx="9144000" cy="252412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LogoForPPGRAY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34938" y="5780088"/>
            <a:ext cx="13081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0" y="6605588"/>
            <a:ext cx="9144000" cy="252412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2063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735763"/>
            <a:ext cx="9144000" cy="122237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25604" name="Picture 8" descr="FinalNRG Logo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659188" y="320675"/>
            <a:ext cx="197326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87792"/>
            <a:ext cx="9005455" cy="1470025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sz="3900" b="1" dirty="0">
                <a:solidFill>
                  <a:srgbClr val="000000"/>
                </a:solidFill>
              </a:rPr>
              <a:t>A Randomized Phase III Trial of Induction/Consolidation </a:t>
            </a:r>
            <a:r>
              <a:rPr lang="en-US" sz="3900" b="1" dirty="0" err="1">
                <a:solidFill>
                  <a:srgbClr val="000000"/>
                </a:solidFill>
              </a:rPr>
              <a:t>Atezolizumab</a:t>
            </a:r>
            <a:r>
              <a:rPr lang="en-US" sz="3900" b="1" dirty="0">
                <a:solidFill>
                  <a:srgbClr val="000000"/>
                </a:solidFill>
              </a:rPr>
              <a:t> + SBRT versus SBRT Alone in High risk, Early Stage NSCLC</a:t>
            </a:r>
            <a:br>
              <a:rPr lang="en-US" sz="3900" b="1" dirty="0">
                <a:solidFill>
                  <a:srgbClr val="000000"/>
                </a:solidFill>
              </a:rPr>
            </a:br>
            <a:r>
              <a:rPr lang="en-US" sz="3900" b="1" dirty="0">
                <a:solidFill>
                  <a:srgbClr val="000000"/>
                </a:solidFill>
              </a:rPr>
              <a:t/>
            </a:r>
            <a:br>
              <a:rPr lang="en-US" sz="3900" b="1" dirty="0">
                <a:solidFill>
                  <a:srgbClr val="000000"/>
                </a:solidFill>
              </a:rPr>
            </a:br>
            <a:r>
              <a:rPr lang="en-US" sz="3900" b="1" dirty="0">
                <a:solidFill>
                  <a:srgbClr val="000000"/>
                </a:solidFill>
              </a:rPr>
              <a:t>SWOG/NRG S1914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3423" y="4312801"/>
            <a:ext cx="7587916" cy="914400"/>
          </a:xfrm>
        </p:spPr>
        <p:txBody>
          <a:bodyPr/>
          <a:lstStyle/>
          <a:p>
            <a:pPr>
              <a:defRPr/>
            </a:pPr>
            <a:endParaRPr lang="en-US" sz="26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sz="2600" b="1" dirty="0">
                <a:solidFill>
                  <a:srgbClr val="000000"/>
                </a:solidFill>
              </a:rPr>
              <a:t>Charles B. Simone, II, MD</a:t>
            </a:r>
          </a:p>
          <a:p>
            <a:pPr>
              <a:defRPr/>
            </a:pPr>
            <a:endParaRPr lang="en-US" sz="1000" b="1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0000"/>
                </a:solidFill>
              </a:rPr>
              <a:t>July 17, 2020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54" y="95081"/>
            <a:ext cx="9005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/>
                </a:solidFill>
                <a:cs typeface="Helvetica"/>
              </a:rPr>
              <a:t>NRG Oncology Semiannual Meeting</a:t>
            </a:r>
          </a:p>
        </p:txBody>
      </p:sp>
    </p:spTree>
    <p:extLst>
      <p:ext uri="{BB962C8B-B14F-4D97-AF65-F5344CB8AC3E}">
        <p14:creationId xmlns:p14="http://schemas.microsoft.com/office/powerpoint/2010/main" val="2376990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14F8A-D4B6-4EE0-9893-0165AABB1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2C8F9-03C0-45FA-914E-ABC339BE1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682" y="1600200"/>
            <a:ext cx="8658808" cy="4458477"/>
          </a:xfrm>
        </p:spPr>
        <p:txBody>
          <a:bodyPr>
            <a:noAutofit/>
          </a:bodyPr>
          <a:lstStyle/>
          <a:p>
            <a:r>
              <a:rPr lang="en-US" sz="2600" dirty="0">
                <a:solidFill>
                  <a:srgbClr val="000000"/>
                </a:solidFill>
              </a:rPr>
              <a:t>Study activation date: 5/28/20</a:t>
            </a:r>
          </a:p>
          <a:p>
            <a:r>
              <a:rPr lang="en-US" sz="2600" dirty="0">
                <a:solidFill>
                  <a:srgbClr val="000000"/>
                </a:solidFill>
              </a:rPr>
              <a:t>Accrue!!!</a:t>
            </a:r>
          </a:p>
        </p:txBody>
      </p:sp>
    </p:spTree>
    <p:extLst>
      <p:ext uri="{BB962C8B-B14F-4D97-AF65-F5344CB8AC3E}">
        <p14:creationId xmlns:p14="http://schemas.microsoft.com/office/powerpoint/2010/main" val="2262493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6594" y="1178349"/>
            <a:ext cx="8382605" cy="517804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en-US" sz="1800" u="sng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Principal Investigators:</a:t>
            </a:r>
            <a:r>
              <a:rPr lang="en-US" sz="18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 </a:t>
            </a:r>
          </a:p>
          <a:p>
            <a:pPr marL="0" indent="0" algn="ctr"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Charles B. Simone, II (NRG)</a:t>
            </a:r>
          </a:p>
          <a:p>
            <a:pPr marL="0" indent="0" algn="ctr"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Megan Daly (SWOG)</a:t>
            </a:r>
          </a:p>
          <a:p>
            <a:pPr marL="0" indent="0" algn="ctr">
              <a:buFont typeface="Arial" charset="0"/>
              <a:buNone/>
            </a:pPr>
            <a:r>
              <a:rPr lang="en-US" sz="1800" u="sng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Co-Chairs</a:t>
            </a:r>
            <a:r>
              <a:rPr lang="en-US" sz="18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: </a:t>
            </a:r>
          </a:p>
          <a:p>
            <a:pPr marL="0" indent="0" algn="ctr"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Jeffrey Bradley, MD (NRG)</a:t>
            </a:r>
          </a:p>
          <a:p>
            <a:pPr marL="0" indent="0" algn="ctr"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Karen Kelly (SWOG)</a:t>
            </a:r>
          </a:p>
          <a:p>
            <a:pPr marL="0" indent="0" algn="ctr">
              <a:buFont typeface="Arial" charset="0"/>
              <a:buNone/>
            </a:pPr>
            <a:r>
              <a:rPr lang="en-US" sz="1800" u="sng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Medical Oncology Co-Chair:</a:t>
            </a:r>
          </a:p>
          <a:p>
            <a:pPr marL="0" indent="0" algn="ctr"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Jessica Bauman (NRG)</a:t>
            </a:r>
          </a:p>
          <a:p>
            <a:pPr marL="0" indent="0" algn="ctr">
              <a:buFont typeface="Arial" charset="0"/>
              <a:buNone/>
            </a:pPr>
            <a:r>
              <a:rPr lang="en-US" sz="1800" u="sng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Translational Co-Chair:</a:t>
            </a:r>
          </a:p>
          <a:p>
            <a:pPr marL="0" indent="0" algn="ctr"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Arta Monjazeb (NRG)</a:t>
            </a:r>
          </a:p>
          <a:p>
            <a:pPr marL="0" indent="0" algn="ctr">
              <a:buNone/>
            </a:pPr>
            <a:r>
              <a:rPr lang="en-US" sz="1800" u="sng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Physics Co-Chair: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Rojano Kashani (NRG)</a:t>
            </a:r>
          </a:p>
          <a:p>
            <a:pPr marL="0" indent="0" algn="ctr">
              <a:buFont typeface="Arial" charset="0"/>
              <a:buNone/>
            </a:pPr>
            <a:r>
              <a:rPr lang="en-US" sz="1800" u="sng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QOL Co-Chair</a:t>
            </a:r>
          </a:p>
          <a:p>
            <a:pPr marL="0" indent="0" algn="ctr"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Josephine Feliciano (NRG)</a:t>
            </a:r>
          </a:p>
          <a:p>
            <a:pPr marL="0" indent="0" algn="ctr">
              <a:buFont typeface="Arial" charset="0"/>
              <a:buNone/>
            </a:pPr>
            <a:r>
              <a:rPr lang="en-US" sz="1800" u="sng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Statistician</a:t>
            </a:r>
          </a:p>
          <a:p>
            <a:pPr marL="0" indent="0" algn="ctr"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Mary Redman (SWOG) </a:t>
            </a:r>
          </a:p>
          <a:p>
            <a:pPr marL="0" indent="0" algn="ctr">
              <a:buFont typeface="Arial" charset="0"/>
              <a:buNone/>
            </a:pPr>
            <a:endParaRPr lang="en-US" sz="1800" u="sng" dirty="0">
              <a:solidFill>
                <a:srgbClr val="000000"/>
              </a:solidFill>
              <a:latin typeface="Arial" charset="0"/>
              <a:ea typeface="ヒラギノ角ゴ Pro W3" charset="0"/>
              <a:cs typeface="Arial" charset="0"/>
            </a:endParaRPr>
          </a:p>
          <a:p>
            <a:pPr marL="0" indent="0" algn="ctr">
              <a:buFont typeface="Arial" charset="0"/>
              <a:buNone/>
            </a:pPr>
            <a:r>
              <a:rPr lang="en-US" sz="1800" dirty="0">
                <a:solidFill>
                  <a:srgbClr val="000000"/>
                </a:solidFill>
                <a:latin typeface="Arial" charset="0"/>
                <a:ea typeface="ヒラギノ角ゴ Pro W3" charset="0"/>
                <a:cs typeface="Arial" charset="0"/>
              </a:rPr>
              <a:t> </a:t>
            </a:r>
          </a:p>
          <a:p>
            <a:pPr marL="0" indent="0" algn="ctr">
              <a:buFont typeface="Arial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  <a:ea typeface="ヒラギノ角ゴ Pro W3" charset="0"/>
              <a:cs typeface="Arial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D2F367-2B77-4CD0-B6EA-EED24AD61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9795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Study Chairs</a:t>
            </a:r>
          </a:p>
        </p:txBody>
      </p:sp>
    </p:spTree>
    <p:extLst>
      <p:ext uri="{BB962C8B-B14F-4D97-AF65-F5344CB8AC3E}">
        <p14:creationId xmlns:p14="http://schemas.microsoft.com/office/powerpoint/2010/main" val="271943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Schema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333500"/>
            <a:ext cx="86677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0338" y="4382632"/>
            <a:ext cx="2364668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prstClr val="black"/>
                </a:solidFill>
              </a:rPr>
              <a:t>Stratification factors: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prstClr val="black"/>
                </a:solidFill>
              </a:rPr>
              <a:t>Location (central vs      </a:t>
            </a:r>
          </a:p>
          <a:p>
            <a:r>
              <a:rPr lang="en-US" sz="1400" dirty="0">
                <a:solidFill>
                  <a:prstClr val="black"/>
                </a:solidFill>
              </a:rPr>
              <a:t>      peripheral)</a:t>
            </a:r>
          </a:p>
          <a:p>
            <a:pPr marL="285750" indent="-285750">
              <a:buFontTx/>
              <a:buChar char="-"/>
            </a:pPr>
            <a:r>
              <a:rPr lang="en-US" sz="1400" dirty="0">
                <a:solidFill>
                  <a:prstClr val="black"/>
                </a:solidFill>
              </a:rPr>
              <a:t>Size (&lt;4 cm vs ≥4 cm)</a:t>
            </a:r>
          </a:p>
          <a:p>
            <a:pPr marL="285750" indent="-285750">
              <a:buFontTx/>
              <a:buChar char="-"/>
            </a:pPr>
            <a:r>
              <a:rPr lang="en-US" sz="1400" dirty="0" err="1">
                <a:solidFill>
                  <a:prstClr val="black"/>
                </a:solidFill>
              </a:rPr>
              <a:t>Zubrod</a:t>
            </a:r>
            <a:r>
              <a:rPr lang="en-US" sz="1400" dirty="0">
                <a:solidFill>
                  <a:prstClr val="black"/>
                </a:solidFill>
              </a:rPr>
              <a:t> PS (0-1 vs 2)</a:t>
            </a:r>
          </a:p>
        </p:txBody>
      </p:sp>
    </p:spTree>
    <p:extLst>
      <p:ext uri="{BB962C8B-B14F-4D97-AF65-F5344CB8AC3E}">
        <p14:creationId xmlns:p14="http://schemas.microsoft.com/office/powerpoint/2010/main" val="3274061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716F9-AD6E-44BF-9C96-5A568D273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5" y="274638"/>
            <a:ext cx="9000931" cy="1143000"/>
          </a:xfrm>
        </p:spPr>
        <p:txBody>
          <a:bodyPr/>
          <a:lstStyle/>
          <a:p>
            <a:r>
              <a:rPr lang="en-US" sz="4200" dirty="0">
                <a:solidFill>
                  <a:srgbClr val="000000"/>
                </a:solidFill>
              </a:rPr>
              <a:t>Timing of Immunotherapy and SBRT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8CE6E6A-8343-4B37-8CCA-BD1091AD7DD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4" t="8597" b="6329"/>
          <a:stretch/>
        </p:blipFill>
        <p:spPr bwMode="auto">
          <a:xfrm>
            <a:off x="1477347" y="1262742"/>
            <a:ext cx="5778258" cy="4297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57AFEAE-135D-4672-9324-4AA829E1E51C}"/>
              </a:ext>
            </a:extLst>
          </p:cNvPr>
          <p:cNvSpPr/>
          <p:nvPr/>
        </p:nvSpPr>
        <p:spPr>
          <a:xfrm>
            <a:off x="2080476" y="5595258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Significantly superior tumor control was achieved in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Balb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/c mice when the PD-L1 blockade was delivered prior to radiotherapy to 8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33390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F1CA-0364-478C-85FA-C43183BE5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3F12B-38E3-4CB6-B949-D71C6F42F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8795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Hypothesis: the addition of </a:t>
            </a:r>
            <a:r>
              <a:rPr lang="en-US" dirty="0" err="1">
                <a:solidFill>
                  <a:srgbClr val="000000"/>
                </a:solidFill>
              </a:rPr>
              <a:t>atezolizumab</a:t>
            </a:r>
            <a:r>
              <a:rPr lang="en-US" dirty="0">
                <a:solidFill>
                  <a:srgbClr val="000000"/>
                </a:solidFill>
              </a:rPr>
              <a:t> to standard SBRT for early stage, medically inoperable NSCLC will improve overall survival and progression free survival as compared to SBRT alone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Primary objective:  compare overall survival in medically inoperable, early stage NSCLC patients randomized to SBRT with or without </a:t>
            </a:r>
            <a:r>
              <a:rPr lang="en-US" dirty="0" err="1">
                <a:solidFill>
                  <a:srgbClr val="000000"/>
                </a:solidFill>
              </a:rPr>
              <a:t>atezolizumab</a:t>
            </a:r>
            <a:endParaRPr lang="en-US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Secondary objectives: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Progression free survival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Distant, locoregional, and local failure rates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Frequency and severity of toxicities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Quality of life</a:t>
            </a:r>
          </a:p>
        </p:txBody>
      </p:sp>
    </p:spTree>
    <p:extLst>
      <p:ext uri="{BB962C8B-B14F-4D97-AF65-F5344CB8AC3E}">
        <p14:creationId xmlns:p14="http://schemas.microsoft.com/office/powerpoint/2010/main" val="1390819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BD5B3-ACD0-48E5-96A4-7E90F04A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Inclusion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5ECA6-3148-4C68-ADA4-C45CF059E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75187"/>
            <a:ext cx="8413423" cy="516332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u="sng" dirty="0">
                <a:solidFill>
                  <a:srgbClr val="000000"/>
                </a:solidFill>
              </a:rPr>
              <a:t>Inclusion criteria</a:t>
            </a:r>
            <a:endParaRPr lang="en-US" dirty="0">
              <a:solidFill>
                <a:srgbClr val="000000"/>
              </a:solidFill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Adults </a:t>
            </a:r>
            <a:r>
              <a:rPr lang="en-US" u="sng" dirty="0">
                <a:solidFill>
                  <a:srgbClr val="000000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18 years of age 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Histologically proven stage I-IIA or limited T3N0M0 (stage </a:t>
            </a:r>
            <a:r>
              <a:rPr lang="en-US" dirty="0" err="1">
                <a:solidFill>
                  <a:srgbClr val="000000"/>
                </a:solidFill>
              </a:rPr>
              <a:t>IiB</a:t>
            </a:r>
            <a:r>
              <a:rPr lang="en-US" dirty="0">
                <a:solidFill>
                  <a:srgbClr val="000000"/>
                </a:solidFill>
              </a:rPr>
              <a:t>) NSCLC ≤7 cm diameter without nodal or distant involvement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Medically or surgically inoperable OR unwilling to undergo surgical resection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 err="1">
                <a:solidFill>
                  <a:srgbClr val="000000"/>
                </a:solidFill>
              </a:rPr>
              <a:t>Zubrod</a:t>
            </a:r>
            <a:r>
              <a:rPr lang="en-US" dirty="0">
                <a:solidFill>
                  <a:srgbClr val="000000"/>
                </a:solidFill>
              </a:rPr>
              <a:t> performance status score of 0-2</a:t>
            </a:r>
            <a:endParaRPr lang="en-US" b="1" dirty="0">
              <a:solidFill>
                <a:srgbClr val="000000"/>
              </a:solidFill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FEV1 </a:t>
            </a:r>
            <a:r>
              <a:rPr lang="en-US" u="sng" dirty="0">
                <a:solidFill>
                  <a:srgbClr val="000000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 700cc and a DLCO </a:t>
            </a:r>
            <a:r>
              <a:rPr lang="en-US" u="sng" dirty="0">
                <a:solidFill>
                  <a:srgbClr val="000000"/>
                </a:solidFill>
              </a:rPr>
              <a:t>&gt;</a:t>
            </a:r>
            <a:r>
              <a:rPr lang="en-US" dirty="0">
                <a:solidFill>
                  <a:srgbClr val="000000"/>
                </a:solidFill>
              </a:rPr>
              <a:t> 5.5 m/min/mmHg</a:t>
            </a:r>
            <a:endParaRPr lang="en-US" b="1" dirty="0">
              <a:solidFill>
                <a:srgbClr val="000000"/>
              </a:solidFill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Archival tumor sample available (FNA allowed, core needle biopsy preferred)</a:t>
            </a:r>
            <a:endParaRPr lang="en-US" b="1" dirty="0">
              <a:solidFill>
                <a:srgbClr val="000000"/>
              </a:solidFill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One or more high-risk features identified: </a:t>
            </a:r>
            <a:endParaRPr lang="en-US" b="1" dirty="0">
              <a:solidFill>
                <a:srgbClr val="000000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300" dirty="0">
                <a:solidFill>
                  <a:srgbClr val="FF0000"/>
                </a:solidFill>
              </a:rPr>
              <a:t>Tumor diameter ≥ 2 cm </a:t>
            </a:r>
            <a:endParaRPr lang="en-US" sz="3300" b="1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300" dirty="0">
                <a:solidFill>
                  <a:srgbClr val="FF0000"/>
                </a:solidFill>
              </a:rPr>
              <a:t>Tumor SUV max ≥ 6.2</a:t>
            </a:r>
            <a:endParaRPr lang="en-US" sz="3300" b="1" dirty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300" dirty="0">
                <a:solidFill>
                  <a:srgbClr val="FF0000"/>
                </a:solidFill>
              </a:rPr>
              <a:t>Moderately or poorly differentiated or undifferentiated histology</a:t>
            </a:r>
            <a:endParaRPr lang="en-US" sz="3300" b="1" dirty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u="sng" dirty="0">
                <a:solidFill>
                  <a:srgbClr val="000000"/>
                </a:solidFill>
              </a:rPr>
              <a:t>Exclusion Criteria</a:t>
            </a:r>
            <a:endParaRPr lang="en-US" b="1" dirty="0">
              <a:solidFill>
                <a:srgbClr val="000000"/>
              </a:solidFill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Uncontrolled concomitant disease </a:t>
            </a:r>
            <a:endParaRPr lang="en-US" b="1" dirty="0">
              <a:solidFill>
                <a:srgbClr val="000000"/>
              </a:solidFill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Significant cardiovascular disease (NYHA Class II or greater); myocardial infarction within 3 months prior to randomization, unstable arrhythmias, unstable angina, or known left ventricular ejection fraction&lt;40%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Severe infection within four weeks prior to enrollment</a:t>
            </a:r>
            <a:endParaRPr lang="en-US" b="1" dirty="0">
              <a:solidFill>
                <a:srgbClr val="000000"/>
              </a:solidFill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History of autoimmune disease other than stable hypothyroidism or controlled type II diabetes.</a:t>
            </a:r>
            <a:endParaRPr lang="en-US" b="1" dirty="0">
              <a:solidFill>
                <a:srgbClr val="000000"/>
              </a:solidFill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HIV, Hepatitis B, Hepatitis C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History of idiopathic pulmonary fibrosis, drug-induced pneumonitis, organizing pneumonia (i.e. bronchiolitis obliterans, cryptogenic organizing pneumonia, evidence of active pneumonitis)</a:t>
            </a:r>
            <a:endParaRPr lang="en-US" b="1" dirty="0">
              <a:solidFill>
                <a:srgbClr val="000000"/>
              </a:solidFill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0000"/>
                </a:solidFill>
              </a:rPr>
              <a:t>Treatment with systemic immunostimulatory or immunosuppressive agents, including corticosteroids, within four weeks or five half-lives of the drug, whichever is shorter, prior to enrollment</a:t>
            </a:r>
            <a:endParaRPr lang="en-US" b="1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822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9ED1B-081D-4428-B27B-03AF5C981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Treatment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3F094-4DDE-4861-B8BD-8A20D85F2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79410" cy="4525963"/>
          </a:xfrm>
        </p:spPr>
        <p:txBody>
          <a:bodyPr/>
          <a:lstStyle/>
          <a:p>
            <a:r>
              <a:rPr lang="en-US" sz="3000" dirty="0">
                <a:solidFill>
                  <a:srgbClr val="000000"/>
                </a:solidFill>
              </a:rPr>
              <a:t>SBRT (starts with cycle 3 [week 7] in Arm A)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sz="3000" dirty="0" err="1">
                <a:solidFill>
                  <a:srgbClr val="000000"/>
                </a:solidFill>
              </a:rPr>
              <a:t>Atezolizumab</a:t>
            </a:r>
            <a:endParaRPr lang="en-US" sz="3000" dirty="0">
              <a:solidFill>
                <a:srgbClr val="000000"/>
              </a:solidFill>
            </a:endParaRPr>
          </a:p>
          <a:p>
            <a:pPr lvl="1"/>
            <a:r>
              <a:rPr lang="en-US" sz="2700" dirty="0">
                <a:solidFill>
                  <a:srgbClr val="000000"/>
                </a:solidFill>
              </a:rPr>
              <a:t>1200 mg IV over 60 min Q21 days for up to 8 cycles in Arm A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9F4B323-B765-45AE-B73E-107CECC9A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760540"/>
              </p:ext>
            </p:extLst>
          </p:nvPr>
        </p:nvGraphicFramePr>
        <p:xfrm>
          <a:off x="989243" y="2254002"/>
          <a:ext cx="7362902" cy="21577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9771">
                  <a:extLst>
                    <a:ext uri="{9D8B030D-6E8A-4147-A177-3AD203B41FA5}">
                      <a16:colId xmlns:a16="http://schemas.microsoft.com/office/drawing/2014/main" val="1487074503"/>
                    </a:ext>
                  </a:extLst>
                </a:gridCol>
                <a:gridCol w="1409109">
                  <a:extLst>
                    <a:ext uri="{9D8B030D-6E8A-4147-A177-3AD203B41FA5}">
                      <a16:colId xmlns:a16="http://schemas.microsoft.com/office/drawing/2014/main" val="1016366022"/>
                    </a:ext>
                  </a:extLst>
                </a:gridCol>
                <a:gridCol w="1316545">
                  <a:extLst>
                    <a:ext uri="{9D8B030D-6E8A-4147-A177-3AD203B41FA5}">
                      <a16:colId xmlns:a16="http://schemas.microsoft.com/office/drawing/2014/main" val="3375645657"/>
                    </a:ext>
                  </a:extLst>
                </a:gridCol>
                <a:gridCol w="1004145">
                  <a:extLst>
                    <a:ext uri="{9D8B030D-6E8A-4147-A177-3AD203B41FA5}">
                      <a16:colId xmlns:a16="http://schemas.microsoft.com/office/drawing/2014/main" val="1854819923"/>
                    </a:ext>
                  </a:extLst>
                </a:gridCol>
                <a:gridCol w="2103332">
                  <a:extLst>
                    <a:ext uri="{9D8B030D-6E8A-4147-A177-3AD203B41FA5}">
                      <a16:colId xmlns:a16="http://schemas.microsoft.com/office/drawing/2014/main" val="3092846968"/>
                    </a:ext>
                  </a:extLst>
                </a:gridCol>
              </a:tblGrid>
              <a:tr h="539437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Dose per fraction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Number of Fractions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Total Dose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BED</a:t>
                      </a:r>
                      <a:r>
                        <a:rPr lang="en-US" sz="1400" baseline="-25000">
                          <a:effectLst/>
                        </a:rPr>
                        <a:t>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Tumor Sites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4294863831"/>
                  </a:ext>
                </a:extLst>
              </a:tr>
              <a:tr h="269718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18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54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151.2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Peripheral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2123882554"/>
                  </a:ext>
                </a:extLst>
              </a:tr>
              <a:tr h="269718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12.5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50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112.5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Peripheral or Central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3924532612"/>
                  </a:ext>
                </a:extLst>
              </a:tr>
              <a:tr h="269718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12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48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105.6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Peripheral or Central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3760984152"/>
                  </a:ext>
                </a:extLst>
              </a:tr>
              <a:tr h="269718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12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 dirty="0">
                          <a:effectLst/>
                        </a:rPr>
                        <a:t>60 </a:t>
                      </a:r>
                      <a:r>
                        <a:rPr lang="en-US" sz="1400" dirty="0" err="1">
                          <a:effectLst/>
                        </a:rPr>
                        <a:t>Gy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132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Peripheral or Central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534962831"/>
                  </a:ext>
                </a:extLst>
              </a:tr>
              <a:tr h="269718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11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55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115.5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Central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496046312"/>
                  </a:ext>
                </a:extLst>
              </a:tr>
              <a:tr h="269718"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10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50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>
                          <a:effectLst/>
                        </a:rPr>
                        <a:t>100 Gy</a:t>
                      </a:r>
                      <a:endParaRPr lang="en-US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en-US" sz="1400" dirty="0">
                          <a:effectLst/>
                        </a:rPr>
                        <a:t>Central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4206304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2339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65" y="274638"/>
            <a:ext cx="8895805" cy="1143000"/>
          </a:xfrm>
        </p:spPr>
        <p:txBody>
          <a:bodyPr/>
          <a:lstStyle/>
          <a:p>
            <a:r>
              <a:rPr lang="en-US" sz="4000" dirty="0">
                <a:solidFill>
                  <a:srgbClr val="000000"/>
                </a:solidFill>
              </a:rPr>
              <a:t>Statistical Design and Accrual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885" y="1200542"/>
            <a:ext cx="8556170" cy="4858138"/>
          </a:xfrm>
        </p:spPr>
        <p:txBody>
          <a:bodyPr>
            <a:normAutofit/>
          </a:bodyPr>
          <a:lstStyle/>
          <a:p>
            <a:pPr>
              <a:spcBef>
                <a:spcPts val="350"/>
              </a:spcBef>
            </a:pPr>
            <a:r>
              <a:rPr lang="en-US" sz="2400" dirty="0">
                <a:solidFill>
                  <a:srgbClr val="000000"/>
                </a:solidFill>
              </a:rPr>
              <a:t>Primary Objective: OS</a:t>
            </a:r>
          </a:p>
          <a:p>
            <a:pPr lvl="1">
              <a:spcBef>
                <a:spcPts val="350"/>
              </a:spcBef>
            </a:pPr>
            <a:r>
              <a:rPr lang="en-US" sz="2000" dirty="0">
                <a:solidFill>
                  <a:srgbClr val="000000"/>
                </a:solidFill>
              </a:rPr>
              <a:t>N=432 eligible patients (480 enrolled, assuming 10% ineligible)</a:t>
            </a:r>
          </a:p>
          <a:p>
            <a:pPr lvl="1">
              <a:spcBef>
                <a:spcPts val="350"/>
              </a:spcBef>
            </a:pPr>
            <a:r>
              <a:rPr lang="en-US" sz="2000" dirty="0">
                <a:solidFill>
                  <a:srgbClr val="000000"/>
                </a:solidFill>
              </a:rPr>
              <a:t>80% power to detect HR of 0.70 (43% improvement in OS), 1-sided 0.025 level </a:t>
            </a:r>
          </a:p>
          <a:p>
            <a:pPr>
              <a:spcBef>
                <a:spcPts val="350"/>
              </a:spcBef>
            </a:pPr>
            <a:r>
              <a:rPr lang="en-US" sz="2400" dirty="0">
                <a:solidFill>
                  <a:srgbClr val="000000"/>
                </a:solidFill>
              </a:rPr>
              <a:t>Secondary Objective: PFS</a:t>
            </a:r>
          </a:p>
          <a:p>
            <a:pPr lvl="1">
              <a:spcBef>
                <a:spcPts val="350"/>
              </a:spcBef>
            </a:pPr>
            <a:r>
              <a:rPr lang="en-US" sz="2000" dirty="0">
                <a:solidFill>
                  <a:srgbClr val="000000"/>
                </a:solidFill>
              </a:rPr>
              <a:t>90% power to detect HR of 0.65, 1-sided 0.025 level</a:t>
            </a:r>
          </a:p>
          <a:p>
            <a:pPr>
              <a:spcBef>
                <a:spcPts val="350"/>
              </a:spcBef>
            </a:pPr>
            <a:r>
              <a:rPr lang="en-US" sz="2400" dirty="0">
                <a:solidFill>
                  <a:srgbClr val="000000"/>
                </a:solidFill>
              </a:rPr>
              <a:t>Interim Analysis</a:t>
            </a:r>
          </a:p>
          <a:p>
            <a:pPr lvl="1">
              <a:spcBef>
                <a:spcPts val="350"/>
              </a:spcBef>
            </a:pPr>
            <a:r>
              <a:rPr lang="en-US" sz="2000" dirty="0">
                <a:solidFill>
                  <a:srgbClr val="000000"/>
                </a:solidFill>
              </a:rPr>
              <a:t>Four interim analyses: analyses to be done annually. All analyses will evaluate early stopping for futility (based on PFS), the 3rd and 4th will also evaluate early stopping for efficacy (based on OS)</a:t>
            </a:r>
          </a:p>
          <a:p>
            <a:pPr>
              <a:spcBef>
                <a:spcPts val="350"/>
              </a:spcBef>
            </a:pPr>
            <a:r>
              <a:rPr lang="en-US" sz="2400" dirty="0">
                <a:solidFill>
                  <a:srgbClr val="000000"/>
                </a:solidFill>
              </a:rPr>
              <a:t>Accrual</a:t>
            </a:r>
          </a:p>
          <a:p>
            <a:pPr lvl="1">
              <a:spcBef>
                <a:spcPts val="350"/>
              </a:spcBef>
            </a:pPr>
            <a:r>
              <a:rPr lang="en-US" sz="2000" dirty="0">
                <a:solidFill>
                  <a:srgbClr val="000000"/>
                </a:solidFill>
              </a:rPr>
              <a:t>8 patients per month</a:t>
            </a:r>
          </a:p>
          <a:p>
            <a:pPr lvl="1">
              <a:spcBef>
                <a:spcPts val="350"/>
              </a:spcBef>
            </a:pPr>
            <a:r>
              <a:rPr lang="en-US" sz="2000" dirty="0">
                <a:solidFill>
                  <a:srgbClr val="000000"/>
                </a:solidFill>
              </a:rPr>
              <a:t>Accrual duration 5 years</a:t>
            </a:r>
          </a:p>
        </p:txBody>
      </p:sp>
    </p:spTree>
    <p:extLst>
      <p:ext uri="{BB962C8B-B14F-4D97-AF65-F5344CB8AC3E}">
        <p14:creationId xmlns:p14="http://schemas.microsoft.com/office/powerpoint/2010/main" val="2233024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95086-BD7C-449D-B4BF-CF0C5CD97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84" y="274638"/>
            <a:ext cx="9032032" cy="11430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Laboratory Correlatives Planned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E17CE-B350-456A-83F8-9106B63FF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We will collect baseline tissue and baseline and on-treatment blood samples for banking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8577BD-096B-4ED4-A113-F090BCC9C3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976" y="2519948"/>
            <a:ext cx="7381875" cy="3286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190196"/>
      </p:ext>
    </p:extLst>
  </p:cSld>
  <p:clrMapOvr>
    <a:masterClrMapping/>
  </p:clrMapOvr>
</p:sld>
</file>

<file path=ppt/theme/theme1.xml><?xml version="1.0" encoding="utf-8"?>
<a:theme xmlns:a="http://schemas.openxmlformats.org/drawingml/2006/main" name="NRGOncologyOption1_Template03-24-14">
  <a:themeElements>
    <a:clrScheme name="NRG Color Theme 2nd slide">
      <a:dk1>
        <a:srgbClr val="565656"/>
      </a:dk1>
      <a:lt1>
        <a:srgbClr val="FFFFFF"/>
      </a:lt1>
      <a:dk2>
        <a:srgbClr val="565656"/>
      </a:dk2>
      <a:lt2>
        <a:srgbClr val="FFFFFF"/>
      </a:lt2>
      <a:accent1>
        <a:srgbClr val="98012E"/>
      </a:accent1>
      <a:accent2>
        <a:srgbClr val="565656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3200" b="1" dirty="0">
            <a:solidFill>
              <a:schemeClr val="accent1"/>
            </a:solidFill>
            <a:cs typeface="Helvetic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NRG Color Theme 2nd slide">
      <a:dk1>
        <a:srgbClr val="565656"/>
      </a:dk1>
      <a:lt1>
        <a:srgbClr val="FFFFFF"/>
      </a:lt1>
      <a:dk2>
        <a:srgbClr val="565656"/>
      </a:dk2>
      <a:lt2>
        <a:srgbClr val="FFFFFF"/>
      </a:lt2>
      <a:accent1>
        <a:srgbClr val="98012E"/>
      </a:accent1>
      <a:accent2>
        <a:srgbClr val="565656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dirty="0">
            <a:solidFill>
              <a:srgbClr val="7F7F7F"/>
            </a:solidFill>
            <a:latin typeface="Helvetica"/>
            <a:cs typeface="Helvetica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5F1F0551A3F40AFD7F7CF352D7236" ma:contentTypeVersion="11" ma:contentTypeDescription="Create a new document." ma:contentTypeScope="" ma:versionID="9f780baf11d6aa933a2366c04df75b56">
  <xsd:schema xmlns:xsd="http://www.w3.org/2001/XMLSchema" xmlns:xs="http://www.w3.org/2001/XMLSchema" xmlns:p="http://schemas.microsoft.com/office/2006/metadata/properties" xmlns:ns2="e2e9c045-e873-4276-acbe-2a41f048cdb1" xmlns:ns3="bba795ce-85ab-4dcf-a8f0-65d145eb2520" targetNamespace="http://schemas.microsoft.com/office/2006/metadata/properties" ma:root="true" ma:fieldsID="0a491f749f2a1f842ee0406078fb82b2" ns2:_="" ns3:_="">
    <xsd:import namespace="e2e9c045-e873-4276-acbe-2a41f048cdb1"/>
    <xsd:import namespace="bba795ce-85ab-4dcf-a8f0-65d145eb2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9c045-e873-4276-acbe-2a41f048c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795ce-85ab-4dcf-a8f0-65d145eb25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A4C2C7-0234-47B4-AF33-9F808C438DE6}"/>
</file>

<file path=customXml/itemProps2.xml><?xml version="1.0" encoding="utf-8"?>
<ds:datastoreItem xmlns:ds="http://schemas.openxmlformats.org/officeDocument/2006/customXml" ds:itemID="{01A34764-2EA4-4CA9-B671-E27E43DA8BA6}"/>
</file>

<file path=customXml/itemProps3.xml><?xml version="1.0" encoding="utf-8"?>
<ds:datastoreItem xmlns:ds="http://schemas.openxmlformats.org/officeDocument/2006/customXml" ds:itemID="{0D44C311-C761-4DA6-A10F-EC6B59EA1070}"/>
</file>

<file path=docProps/app.xml><?xml version="1.0" encoding="utf-8"?>
<Properties xmlns="http://schemas.openxmlformats.org/officeDocument/2006/extended-properties" xmlns:vt="http://schemas.openxmlformats.org/officeDocument/2006/docPropsVTypes">
  <Template>NRGOncologyOption1_Template03-24-14</Template>
  <TotalTime>3226</TotalTime>
  <Words>679</Words>
  <Application>Microsoft Office PowerPoint</Application>
  <PresentationFormat>On-screen Show (4:3)</PresentationFormat>
  <Paragraphs>120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Helvetica</vt:lpstr>
      <vt:lpstr>Times New Roman</vt:lpstr>
      <vt:lpstr>ヒラギノ角ゴ Pro W3</vt:lpstr>
      <vt:lpstr>NRGOncologyOption1_Template03-24-14</vt:lpstr>
      <vt:lpstr>1_Custom Design</vt:lpstr>
      <vt:lpstr>Custom Design</vt:lpstr>
      <vt:lpstr>A Randomized Phase III Trial of Induction/Consolidation Atezolizumab + SBRT versus SBRT Alone in High risk, Early Stage NSCLC  SWOG/NRG S1914</vt:lpstr>
      <vt:lpstr>Study Chairs</vt:lpstr>
      <vt:lpstr>Schema</vt:lpstr>
      <vt:lpstr>Timing of Immunotherapy and SBRT</vt:lpstr>
      <vt:lpstr>Objectives</vt:lpstr>
      <vt:lpstr>Inclusion Criteria</vt:lpstr>
      <vt:lpstr>Treatment Details</vt:lpstr>
      <vt:lpstr>Statistical Design and Accrual</vt:lpstr>
      <vt:lpstr>Laboratory Correlatives Planned</vt:lpstr>
      <vt:lpstr>Status</vt:lpstr>
    </vt:vector>
  </TitlesOfParts>
  <Company>American College of Radiology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nsoto</dc:creator>
  <cp:lastModifiedBy>Bradley, Fran</cp:lastModifiedBy>
  <cp:revision>124</cp:revision>
  <dcterms:created xsi:type="dcterms:W3CDTF">2014-08-06T17:30:37Z</dcterms:created>
  <dcterms:modified xsi:type="dcterms:W3CDTF">2020-07-12T18:14:14Z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0x01010000A5F1F0551A3F40AFD7F7CF352D7236</vt:lpwstr>
  </property>
</Properties>
</file>