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8" r:id="rId4"/>
    <p:sldId id="259" r:id="rId5"/>
    <p:sldId id="260" r:id="rId6"/>
    <p:sldId id="261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81" autoAdjust="0"/>
  </p:normalViewPr>
  <p:slideViewPr>
    <p:cSldViewPr snapToGrid="0">
      <p:cViewPr varScale="1">
        <p:scale>
          <a:sx n="102" d="100"/>
          <a:sy n="102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9DBE6-DB02-462B-8A5B-ECEAE923539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0F8FB-EF46-41CF-8984-58EBF3993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insert photo, select the desired shape, select “Format”&gt;”Fill”&gt;”Image” and select the image to use.   Update the titles below for the session roles.  Add or delete as necessary.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8FB-EF46-41CF-8984-58EBF3993D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5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8FB-EF46-41CF-8984-58EBF3993D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8FB-EF46-41CF-8984-58EBF3993D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6931"/>
      </p:ext>
    </p:extLst>
  </p:cSld>
  <p:clrMapOvr>
    <a:masterClrMapping/>
  </p:clrMapOvr>
  <p:transition spd="med" advTm="15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5697"/>
      </p:ext>
    </p:extLst>
  </p:cSld>
  <p:clrMapOvr>
    <a:masterClrMapping/>
  </p:clrMapOvr>
  <p:transition spd="med" advTm="15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55256"/>
      </p:ext>
    </p:extLst>
  </p:cSld>
  <p:clrMapOvr>
    <a:masterClrMapping/>
  </p:clrMapOvr>
  <p:transition spd="med" advTm="15000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06B21B-447A-4BA3-86A5-25BFA4E4F67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440E3-F81E-4C97-AB11-3EECCF95317E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53448"/>
      </p:ext>
    </p:extLst>
  </p:cSld>
  <p:clrMapOvr>
    <a:masterClrMapping/>
  </p:clrMapOvr>
  <p:transition spd="med" advTm="15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C5EA08-4144-494C-9909-A3AC874DF11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E6B24D-6C13-4B0A-90E5-A5EE2E27D973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72477"/>
      </p:ext>
    </p:extLst>
  </p:cSld>
  <p:clrMapOvr>
    <a:masterClrMapping/>
  </p:clrMapOvr>
  <p:transition spd="med" advTm="15000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2C25F5-DB3D-4C64-9A92-53F02C6AD3D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10E38-351E-4EF2-8D0A-8247F3225004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91171"/>
      </p:ext>
    </p:extLst>
  </p:cSld>
  <p:clrMapOvr>
    <a:masterClrMapping/>
  </p:clrMapOvr>
  <p:transition spd="med" advTm="15000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843A83-44D3-4DBA-A2F7-CD6AF29BEC1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FB51D-109B-426B-997A-8EB15D136604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01856"/>
      </p:ext>
    </p:extLst>
  </p:cSld>
  <p:clrMapOvr>
    <a:masterClrMapping/>
  </p:clrMapOvr>
  <p:transition spd="med" advTm="15000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42F3B-5C3D-460C-832E-981E99E4A64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A928C-3FD5-4D19-88B5-4E138A0781ED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12076"/>
      </p:ext>
    </p:extLst>
  </p:cSld>
  <p:clrMapOvr>
    <a:masterClrMapping/>
  </p:clrMapOvr>
  <p:transition spd="med" advTm="15000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73615D-9314-4AB7-81BD-CEA008CF5AB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AADCD-921B-444A-B32D-5EB959B1BDA9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7710"/>
      </p:ext>
    </p:extLst>
  </p:cSld>
  <p:clrMapOvr>
    <a:masterClrMapping/>
  </p:clrMapOvr>
  <p:transition spd="med" advTm="15000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F0D50E-06EA-46A8-9FAC-90A69970C80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F4DD4-B6F0-4803-BC73-5363DB88C67A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43448"/>
      </p:ext>
    </p:extLst>
  </p:cSld>
  <p:clrMapOvr>
    <a:masterClrMapping/>
  </p:clrMapOvr>
  <p:transition spd="med" advTm="15000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057243-63E9-4D13-ADAC-1BD76251D71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6A026-1027-4B72-9BB6-35B6AE51C626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07818"/>
      </p:ext>
    </p:extLst>
  </p:cSld>
  <p:clrMapOvr>
    <a:masterClrMapping/>
  </p:clrMapOvr>
  <p:transition spd="med" advTm="15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80484"/>
      </p:ext>
    </p:extLst>
  </p:cSld>
  <p:clrMapOvr>
    <a:masterClrMapping/>
  </p:clrMapOvr>
  <p:transition spd="med" advTm="15000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49468-CA62-4A92-A780-EF8B7F8D5B4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DF18F-49EF-4F87-A728-77C8004A6CEB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45210"/>
      </p:ext>
    </p:extLst>
  </p:cSld>
  <p:clrMapOvr>
    <a:masterClrMapping/>
  </p:clrMapOvr>
  <p:transition spd="med" advTm="15000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9DB681-D27E-4974-BFAF-C748AF9743D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D1877-712D-419B-B659-DEF220A18BA0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47477"/>
      </p:ext>
    </p:extLst>
  </p:cSld>
  <p:clrMapOvr>
    <a:masterClrMapping/>
  </p:clrMapOvr>
  <p:transition spd="med" advTm="15000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61139-01AF-495B-BBF3-366D20DFFA4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69361-FFCD-46DE-84F5-FB07044B9E22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0922"/>
      </p:ext>
    </p:extLst>
  </p:cSld>
  <p:clrMapOvr>
    <a:masterClrMapping/>
  </p:clrMapOvr>
  <p:transition spd="med" advTm="15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8258"/>
      </p:ext>
    </p:extLst>
  </p:cSld>
  <p:clrMapOvr>
    <a:masterClrMapping/>
  </p:clrMapOvr>
  <p:transition spd="med" advTm="15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62383"/>
      </p:ext>
    </p:extLst>
  </p:cSld>
  <p:clrMapOvr>
    <a:masterClrMapping/>
  </p:clrMapOvr>
  <p:transition spd="med" advTm="15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82274"/>
      </p:ext>
    </p:extLst>
  </p:cSld>
  <p:clrMapOvr>
    <a:masterClrMapping/>
  </p:clrMapOvr>
  <p:transition spd="med" advTm="15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2763"/>
      </p:ext>
    </p:extLst>
  </p:cSld>
  <p:clrMapOvr>
    <a:masterClrMapping/>
  </p:clrMapOvr>
  <p:transition spd="med" advTm="15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27725"/>
      </p:ext>
    </p:extLst>
  </p:cSld>
  <p:clrMapOvr>
    <a:masterClrMapping/>
  </p:clrMapOvr>
  <p:transition spd="med" advTm="15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91048"/>
      </p:ext>
    </p:extLst>
  </p:cSld>
  <p:clrMapOvr>
    <a:masterClrMapping/>
  </p:clrMapOvr>
  <p:transition spd="med" advTm="15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65272"/>
      </p:ext>
    </p:extLst>
  </p:cSld>
  <p:clrMapOvr>
    <a:masterClrMapping/>
  </p:clrMapOvr>
  <p:transition spd="med" advTm="15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5B45-C458-4AE7-9E70-BA2F2DA62D5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5000">
    <p:cut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06117"/>
            <a:ext cx="12192000" cy="2518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075" name="Picture 7" descr="LogoForPPGRAY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7" y="5886451"/>
            <a:ext cx="1447800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4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15000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3">
                <a:lumMod val="5000"/>
                <a:lumOff val="95000"/>
              </a:schemeClr>
            </a:gs>
            <a:gs pos="61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9008"/>
            <a:ext cx="12192000" cy="3498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31" y="-1897415"/>
            <a:ext cx="9470275" cy="6700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695" y="87464"/>
            <a:ext cx="12009748" cy="6680981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8892" y="6030902"/>
            <a:ext cx="11302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Advancing Research. Improving Lives. </a:t>
            </a:r>
            <a:r>
              <a:rPr lang="en-US" sz="5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rPr>
              <a:t>T</a:t>
            </a:r>
            <a:r>
              <a:rPr lang="en-US" sz="5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ogether.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6165" y="3363310"/>
            <a:ext cx="652571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Brain Tumor Committee</a:t>
            </a:r>
          </a:p>
          <a:p>
            <a:pPr algn="ctr"/>
            <a:r>
              <a:rPr lang="en-US" sz="3200" dirty="0" smtClean="0"/>
              <a:t>Minesh Mehta, MD</a:t>
            </a:r>
          </a:p>
          <a:p>
            <a:pPr algn="ctr"/>
            <a:r>
              <a:rPr lang="en-US" sz="3200" dirty="0" smtClean="0"/>
              <a:t>July 17, 2020  11:15 am – 12:45 pm ET</a:t>
            </a:r>
          </a:p>
        </p:txBody>
      </p:sp>
    </p:spTree>
    <p:extLst>
      <p:ext uri="{BB962C8B-B14F-4D97-AF65-F5344CB8AC3E}">
        <p14:creationId xmlns:p14="http://schemas.microsoft.com/office/powerpoint/2010/main" val="435011151"/>
      </p:ext>
    </p:extLst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Placeholder 3"/>
          <p:cNvSpPr txBox="1">
            <a:spLocks/>
          </p:cNvSpPr>
          <p:nvPr/>
        </p:nvSpPr>
        <p:spPr bwMode="auto">
          <a:xfrm>
            <a:off x="1625600" y="381000"/>
            <a:ext cx="863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 smtClean="0">
                <a:solidFill>
                  <a:prstClr val="white"/>
                </a:solidFill>
              </a:rPr>
              <a:t>About this Webinar Format</a:t>
            </a:r>
            <a:endParaRPr lang="en-US" altLang="en-US" sz="4267" b="1" dirty="0">
              <a:solidFill>
                <a:prstClr val="whit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5384800" cy="409903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Attendees will join in “listen only” mode; only the Zoom host can unmute you.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Your participation is encouraged! 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Use the chat for questions and comments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Raise your hand, the Host can unmute you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17200"/>
      </p:ext>
    </p:extLst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Placeholder 3"/>
          <p:cNvSpPr txBox="1">
            <a:spLocks/>
          </p:cNvSpPr>
          <p:nvPr/>
        </p:nvSpPr>
        <p:spPr bwMode="auto">
          <a:xfrm>
            <a:off x="1652954" y="375745"/>
            <a:ext cx="881359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 smtClean="0">
                <a:solidFill>
                  <a:prstClr val="white"/>
                </a:solidFill>
              </a:rPr>
              <a:t>Your NRG Team for This Session</a:t>
            </a:r>
            <a:endParaRPr lang="en-US" altLang="en-US" sz="4267" b="1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84" y="1266847"/>
            <a:ext cx="1366432" cy="1693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1603" y="4313423"/>
            <a:ext cx="1784401" cy="13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35" y="1266847"/>
            <a:ext cx="2541003" cy="17233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2954" y="3175877"/>
            <a:ext cx="226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Minesh Mehta, MD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Chair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7706" y="5874774"/>
            <a:ext cx="183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Kathryn Okrent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Zoom Host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5935" y="3217134"/>
            <a:ext cx="271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Manmeet</a:t>
            </a:r>
            <a:r>
              <a:rPr lang="en-US" dirty="0" smtClean="0">
                <a:solidFill>
                  <a:schemeClr val="bg1"/>
                </a:solidFill>
              </a:rPr>
              <a:t> Ahluwalia, MD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Chat Moderator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2945" y="5940023"/>
            <a:ext cx="255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Treena Davis-Trotman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Zoom Co-Host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09" y="4185315"/>
            <a:ext cx="1583103" cy="15945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57" y="1212486"/>
            <a:ext cx="1189729" cy="18965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50912" y="3215679"/>
            <a:ext cx="271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Rupesh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Kotecha</a:t>
            </a:r>
            <a:r>
              <a:rPr lang="en-US" dirty="0" smtClean="0">
                <a:solidFill>
                  <a:schemeClr val="bg1"/>
                </a:solidFill>
              </a:rPr>
              <a:t>, MD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Chat Moderator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29307"/>
      </p:ext>
    </p:extLst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9" y="735596"/>
            <a:ext cx="3934961" cy="2213416"/>
          </a:xfrm>
        </p:spPr>
      </p:pic>
      <p:sp>
        <p:nvSpPr>
          <p:cNvPr id="4" name="TextBox 3"/>
          <p:cNvSpPr txBox="1"/>
          <p:nvPr/>
        </p:nvSpPr>
        <p:spPr>
          <a:xfrm>
            <a:off x="4310280" y="735596"/>
            <a:ext cx="74728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Session may be </a:t>
            </a:r>
            <a:r>
              <a:rPr lang="en-US" sz="3200" dirty="0" smtClean="0">
                <a:solidFill>
                  <a:srgbClr val="C00000"/>
                </a:solidFill>
              </a:rPr>
              <a:t>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Unauthorized use of any materials viewed during this session is strictly prohibited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These are working </a:t>
            </a:r>
            <a:r>
              <a:rPr lang="en-US" sz="3200" dirty="0" smtClean="0">
                <a:solidFill>
                  <a:schemeClr val="bg1"/>
                </a:solidFill>
              </a:rPr>
              <a:t>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While we’d love to see you on social media #NRG2020 @</a:t>
            </a:r>
            <a:r>
              <a:rPr lang="en-US" sz="3200" dirty="0" err="1" smtClean="0">
                <a:solidFill>
                  <a:schemeClr val="bg1"/>
                </a:solidFill>
              </a:rPr>
              <a:t>NRGonc</a:t>
            </a:r>
            <a:r>
              <a:rPr lang="en-US" sz="3200" dirty="0" smtClean="0">
                <a:solidFill>
                  <a:schemeClr val="bg1"/>
                </a:solidFill>
              </a:rPr>
              <a:t>, we don’t want to see any session content that isn’t explicitly authorized for such!</a:t>
            </a:r>
          </a:p>
          <a:p>
            <a:pPr lvl="1"/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0135"/>
      </p:ext>
    </p:extLst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50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Session Agenda 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310054"/>
            <a:ext cx="10515600" cy="5345723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700" dirty="0" smtClean="0"/>
              <a:t>Introduction: </a:t>
            </a:r>
            <a:r>
              <a:rPr lang="en-US" sz="1700" dirty="0"/>
              <a:t>Clinical </a:t>
            </a:r>
            <a:r>
              <a:rPr lang="en-US" sz="1700" dirty="0" smtClean="0"/>
              <a:t>trials </a:t>
            </a:r>
            <a:r>
              <a:rPr lang="en-US" sz="1700" dirty="0"/>
              <a:t>and NRG/COVID: </a:t>
            </a:r>
            <a:r>
              <a:rPr lang="en-US" sz="1700" dirty="0" smtClean="0"/>
              <a:t>Mehta </a:t>
            </a:r>
            <a:r>
              <a:rPr lang="en-US" sz="1700" dirty="0"/>
              <a:t>5 min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700" dirty="0" smtClean="0"/>
              <a:t>Burri</a:t>
            </a:r>
            <a:r>
              <a:rPr lang="en-US" sz="1700" dirty="0"/>
              <a:t>:  </a:t>
            </a:r>
            <a:r>
              <a:rPr lang="en-US" sz="1700" dirty="0" smtClean="0"/>
              <a:t>Pre-operative vs. post-operative </a:t>
            </a:r>
            <a:r>
              <a:rPr lang="en-US" sz="1700" dirty="0"/>
              <a:t>SRS for </a:t>
            </a:r>
            <a:r>
              <a:rPr lang="en-US" sz="1700" dirty="0" smtClean="0"/>
              <a:t>brain metastases  </a:t>
            </a:r>
            <a:endParaRPr lang="en-US" sz="1700" dirty="0"/>
          </a:p>
          <a:p>
            <a:pPr marL="800100" lvl="1" indent="-342900">
              <a:buFont typeface="+mj-lt"/>
              <a:buAutoNum type="alphaLcPeriod"/>
            </a:pPr>
            <a:r>
              <a:rPr lang="en-US" sz="1700" dirty="0"/>
              <a:t>Present finalized version to Brain Committee (5 min presentation, 5 min discussion)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700" dirty="0"/>
              <a:t>Slated to go to Research Strategy at the </a:t>
            </a:r>
            <a:r>
              <a:rPr lang="en-US" sz="1700" dirty="0" smtClean="0"/>
              <a:t>July meeting</a:t>
            </a:r>
            <a:endParaRPr lang="en-US" sz="1700" dirty="0"/>
          </a:p>
          <a:p>
            <a:pPr marL="342900" lvl="0" indent="-342900">
              <a:buFont typeface="+mj-lt"/>
              <a:buAutoNum type="arabicPeriod"/>
            </a:pPr>
            <a:r>
              <a:rPr lang="en-US" sz="1700" dirty="0" smtClean="0"/>
              <a:t>Sperduto/</a:t>
            </a:r>
            <a:r>
              <a:rPr lang="en-US" sz="1700" dirty="0" err="1" smtClean="0"/>
              <a:t>Kotecha</a:t>
            </a:r>
            <a:r>
              <a:rPr lang="en-US" sz="1700" dirty="0"/>
              <a:t>: </a:t>
            </a:r>
            <a:r>
              <a:rPr lang="en-US" sz="1700" dirty="0" smtClean="0"/>
              <a:t>Ipilimumab/nivolumab </a:t>
            </a:r>
            <a:r>
              <a:rPr lang="en-US" sz="1700" dirty="0"/>
              <a:t>+ SRS vs. FSRT for melanoma </a:t>
            </a:r>
            <a:r>
              <a:rPr lang="en-US" sz="1700" dirty="0" smtClean="0"/>
              <a:t>brain </a:t>
            </a:r>
            <a:r>
              <a:rPr lang="en-US" sz="1700" dirty="0"/>
              <a:t>metastases 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700" dirty="0" smtClean="0"/>
              <a:t>Present </a:t>
            </a:r>
            <a:r>
              <a:rPr lang="en-US" sz="1700" dirty="0"/>
              <a:t>finalized version to Brain Committee (5 min presentation, 5 min discussion)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700" dirty="0"/>
              <a:t>Slated to go to Research Strategy at the </a:t>
            </a:r>
            <a:r>
              <a:rPr lang="en-US" sz="1700" dirty="0" smtClean="0"/>
              <a:t>July meeting</a:t>
            </a:r>
            <a:endParaRPr lang="en-US" sz="1700" dirty="0"/>
          </a:p>
          <a:p>
            <a:pPr marL="342900" lvl="0" indent="-342900">
              <a:buFont typeface="+mj-lt"/>
              <a:buAutoNum type="arabicPeriod"/>
            </a:pPr>
            <a:r>
              <a:rPr lang="en-US" sz="1700" dirty="0" err="1" smtClean="0"/>
              <a:t>Puduvalli</a:t>
            </a:r>
            <a:r>
              <a:rPr lang="en-US" sz="1700" dirty="0" smtClean="0"/>
              <a:t>/Gondi</a:t>
            </a:r>
            <a:r>
              <a:rPr lang="en-US" sz="1700" dirty="0"/>
              <a:t>: EORTC adult </a:t>
            </a:r>
            <a:r>
              <a:rPr lang="en-US" sz="1700" dirty="0" err="1" smtClean="0"/>
              <a:t>medulloblastoma</a:t>
            </a:r>
            <a:r>
              <a:rPr lang="en-US" sz="1700" dirty="0" smtClean="0"/>
              <a:t> </a:t>
            </a:r>
            <a:r>
              <a:rPr lang="en-US" sz="1700" dirty="0"/>
              <a:t>concept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700" dirty="0"/>
              <a:t>Present finalized version to Brain Committee (5 min presentation, 5 min discussion)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700" dirty="0"/>
              <a:t>Slated to go to Research Strategy at the </a:t>
            </a:r>
            <a:r>
              <a:rPr lang="en-US" sz="1700" dirty="0" smtClean="0"/>
              <a:t>July meeting</a:t>
            </a:r>
            <a:endParaRPr lang="en-US" sz="1700" dirty="0"/>
          </a:p>
          <a:p>
            <a:pPr marL="342900" lvl="0" indent="-342900">
              <a:buFont typeface="+mj-lt"/>
              <a:buAutoNum type="arabicPeriod"/>
            </a:pPr>
            <a:r>
              <a:rPr lang="en-US" sz="1700" dirty="0"/>
              <a:t>Concepts (all 5 min presentation, 5 min discussion; 10 min total) for review:  Review 4 concepts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700" dirty="0" smtClean="0"/>
              <a:t>Rimas</a:t>
            </a:r>
            <a:r>
              <a:rPr lang="en-US" sz="1700" dirty="0"/>
              <a:t>: IDO inhibitor (discuss final design for later submission to RSC, not July)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700" dirty="0" smtClean="0"/>
              <a:t>Kim</a:t>
            </a:r>
            <a:r>
              <a:rPr lang="en-US" sz="1700" dirty="0"/>
              <a:t>: Advanced imaging based GBM RT (discuss final design)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700" dirty="0" smtClean="0"/>
              <a:t>Riggins/Sengupta</a:t>
            </a:r>
            <a:r>
              <a:rPr lang="en-US" sz="1700" dirty="0"/>
              <a:t>: </a:t>
            </a:r>
            <a:r>
              <a:rPr lang="en-US" sz="1700" dirty="0" err="1"/>
              <a:t>Mebendazole</a:t>
            </a:r>
            <a:r>
              <a:rPr lang="en-US" sz="1700" dirty="0"/>
              <a:t> for meningioma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700" dirty="0" smtClean="0"/>
              <a:t>Aulakh: Concept </a:t>
            </a:r>
            <a:r>
              <a:rPr lang="en-US" sz="1700" dirty="0"/>
              <a:t>1 from ABTC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700" dirty="0" smtClean="0"/>
              <a:t>Umemura: Concept </a:t>
            </a:r>
            <a:r>
              <a:rPr lang="en-US" sz="1700" dirty="0"/>
              <a:t>2 from ABTC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700" dirty="0" smtClean="0"/>
              <a:t>Wrap-up: 5 min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80573895"/>
      </p:ext>
    </p:extLst>
  </p:cSld>
  <p:clrMapOvr>
    <a:masterClrMapping/>
  </p:clrMapOvr>
  <p:transition spd="med" advTm="15000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5F1F0551A3F40AFD7F7CF352D7236" ma:contentTypeVersion="11" ma:contentTypeDescription="Create a new document." ma:contentTypeScope="" ma:versionID="9f780baf11d6aa933a2366c04df75b56">
  <xsd:schema xmlns:xsd="http://www.w3.org/2001/XMLSchema" xmlns:xs="http://www.w3.org/2001/XMLSchema" xmlns:p="http://schemas.microsoft.com/office/2006/metadata/properties" xmlns:ns2="e2e9c045-e873-4276-acbe-2a41f048cdb1" xmlns:ns3="bba795ce-85ab-4dcf-a8f0-65d145eb2520" targetNamespace="http://schemas.microsoft.com/office/2006/metadata/properties" ma:root="true" ma:fieldsID="0a491f749f2a1f842ee0406078fb82b2" ns2:_="" ns3:_="">
    <xsd:import namespace="e2e9c045-e873-4276-acbe-2a41f048cdb1"/>
    <xsd:import namespace="bba795ce-85ab-4dcf-a8f0-65d145eb2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9c045-e873-4276-acbe-2a41f048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795ce-85ab-4dcf-a8f0-65d145eb2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4C20CA-5F82-45E0-9293-681BB17E0AC0}"/>
</file>

<file path=customXml/itemProps2.xml><?xml version="1.0" encoding="utf-8"?>
<ds:datastoreItem xmlns:ds="http://schemas.openxmlformats.org/officeDocument/2006/customXml" ds:itemID="{7D1B535B-B194-468D-A43E-3020F202B5B9}"/>
</file>

<file path=customXml/itemProps3.xml><?xml version="1.0" encoding="utf-8"?>
<ds:datastoreItem xmlns:ds="http://schemas.openxmlformats.org/officeDocument/2006/customXml" ds:itemID="{2EA42E70-DFD8-4A9C-BC2F-F1310FC272C1}"/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380</Words>
  <Application>Microsoft Office PowerPoint</Application>
  <PresentationFormat>Widescreen</PresentationFormat>
  <Paragraphs>46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Edwardian Script ITC</vt:lpstr>
      <vt:lpstr>Garamond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Session Agenda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kati.stoermer@nsabp.org</dc:creator>
  <cp:lastModifiedBy>Okrent, Kathryn</cp:lastModifiedBy>
  <cp:revision>38</cp:revision>
  <dcterms:created xsi:type="dcterms:W3CDTF">2020-05-18T19:58:01Z</dcterms:created>
  <dcterms:modified xsi:type="dcterms:W3CDTF">2020-07-16T13:43:48Z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0x01010000A5F1F0551A3F40AFD7F7CF352D7236</vt:lpwstr>
  </property>
</Properties>
</file>