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4864608"/>
            <a:ext cx="1917192" cy="182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53538" y="993982"/>
            <a:ext cx="8417882" cy="31669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4864608"/>
            <a:ext cx="1917192" cy="1828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9670" y="1297635"/>
            <a:ext cx="7804658" cy="1306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8079" y="811504"/>
            <a:ext cx="8587841" cy="3227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11527" y="4846961"/>
            <a:ext cx="270509" cy="17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h.gov/health-information/coronavirus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papers.ssrn.com/sol3/papers.cfm?abstract_id=3558017" TargetMode="External"/><Relationship Id="rId4" Type="http://schemas.openxmlformats.org/officeDocument/2006/relationships/hyperlink" Target="https://www.ncbi.nlm.nih.gov/pmc/articles/PMC7098485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3776979"/>
          </a:xfrm>
          <a:custGeom>
            <a:avLst/>
            <a:gdLst/>
            <a:ahLst/>
            <a:cxnLst/>
            <a:rect l="l" t="t" r="r" b="b"/>
            <a:pathLst>
              <a:path w="9144000" h="3776979">
                <a:moveTo>
                  <a:pt x="0" y="3776472"/>
                </a:moveTo>
                <a:lnTo>
                  <a:pt x="9144000" y="3776472"/>
                </a:lnTo>
                <a:lnTo>
                  <a:pt x="9144000" y="0"/>
                </a:lnTo>
                <a:lnTo>
                  <a:pt x="0" y="0"/>
                </a:lnTo>
                <a:lnTo>
                  <a:pt x="0" y="3776472"/>
                </a:lnTo>
                <a:close/>
              </a:path>
            </a:pathLst>
          </a:custGeom>
          <a:solidFill>
            <a:srgbClr val="2A70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65860" y="0"/>
            <a:ext cx="2873375" cy="5143500"/>
          </a:xfrm>
          <a:custGeom>
            <a:avLst/>
            <a:gdLst/>
            <a:ahLst/>
            <a:cxnLst/>
            <a:rect l="l" t="t" r="r" b="b"/>
            <a:pathLst>
              <a:path w="2873375" h="5143500">
                <a:moveTo>
                  <a:pt x="1830451" y="0"/>
                </a:moveTo>
                <a:lnTo>
                  <a:pt x="0" y="0"/>
                </a:lnTo>
                <a:lnTo>
                  <a:pt x="0" y="5143500"/>
                </a:lnTo>
                <a:lnTo>
                  <a:pt x="1832302" y="5143500"/>
                </a:lnTo>
                <a:lnTo>
                  <a:pt x="2872994" y="2574036"/>
                </a:lnTo>
                <a:lnTo>
                  <a:pt x="1830451" y="0"/>
                </a:lnTo>
                <a:close/>
              </a:path>
            </a:pathLst>
          </a:custGeom>
          <a:solidFill>
            <a:srgbClr val="2A67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2873375" cy="5143500"/>
          </a:xfrm>
          <a:custGeom>
            <a:avLst/>
            <a:gdLst/>
            <a:ahLst/>
            <a:cxnLst/>
            <a:rect l="l" t="t" r="r" b="b"/>
            <a:pathLst>
              <a:path w="2873375" h="5143500">
                <a:moveTo>
                  <a:pt x="1830451" y="0"/>
                </a:moveTo>
                <a:lnTo>
                  <a:pt x="0" y="0"/>
                </a:lnTo>
                <a:lnTo>
                  <a:pt x="0" y="5143500"/>
                </a:lnTo>
                <a:lnTo>
                  <a:pt x="1832302" y="5143500"/>
                </a:lnTo>
                <a:lnTo>
                  <a:pt x="2872994" y="2574036"/>
                </a:lnTo>
                <a:lnTo>
                  <a:pt x="1830451" y="0"/>
                </a:lnTo>
                <a:close/>
              </a:path>
            </a:pathLst>
          </a:custGeom>
          <a:solidFill>
            <a:srgbClr val="2A5D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3776471"/>
            <a:ext cx="9144000" cy="1367155"/>
          </a:xfrm>
          <a:custGeom>
            <a:avLst/>
            <a:gdLst/>
            <a:ahLst/>
            <a:cxnLst/>
            <a:rect l="l" t="t" r="r" b="b"/>
            <a:pathLst>
              <a:path w="9144000" h="1367154">
                <a:moveTo>
                  <a:pt x="9144000" y="1367027"/>
                </a:moveTo>
                <a:lnTo>
                  <a:pt x="9144000" y="0"/>
                </a:lnTo>
                <a:lnTo>
                  <a:pt x="0" y="0"/>
                </a:lnTo>
                <a:lnTo>
                  <a:pt x="0" y="1367027"/>
                </a:lnTo>
                <a:lnTo>
                  <a:pt x="9144000" y="13670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282440"/>
            <a:ext cx="3992879" cy="38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016375" marR="5080" indent="-111125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Overview of NCI COVID-19 in  Cancer Patients</a:t>
            </a:r>
            <a:r>
              <a:rPr dirty="0" spc="-10"/>
              <a:t> </a:t>
            </a:r>
            <a:r>
              <a:rPr dirty="0" spc="-5"/>
              <a:t>Study</a:t>
            </a:r>
          </a:p>
          <a:p>
            <a:pPr marL="5935345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(NCCA</a:t>
            </a:r>
            <a:r>
              <a:rPr dirty="0" spc="-20"/>
              <a:t>P</a:t>
            </a:r>
            <a:r>
              <a:rPr dirty="0" spc="-5"/>
              <a:t>S):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367653" y="2656713"/>
            <a:ext cx="208915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69290">
              <a:lnSpc>
                <a:spcPct val="100000"/>
              </a:lnSpc>
              <a:spcBef>
                <a:spcPts val="100"/>
              </a:spcBef>
            </a:pPr>
            <a:r>
              <a:rPr dirty="0" sz="1400" b="1" i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400" spc="80" b="1" i="1">
                <a:solidFill>
                  <a:srgbClr val="FFFFFF"/>
                </a:solidFill>
                <a:latin typeface="Arial"/>
                <a:cs typeface="Arial"/>
              </a:rPr>
              <a:t>Longitudinal  </a:t>
            </a:r>
            <a:r>
              <a:rPr dirty="0" sz="1400" spc="75" b="1" i="1">
                <a:solidFill>
                  <a:srgbClr val="FFFFFF"/>
                </a:solidFill>
                <a:latin typeface="Arial"/>
                <a:cs typeface="Arial"/>
              </a:rPr>
              <a:t>Natural </a:t>
            </a:r>
            <a:r>
              <a:rPr dirty="0" sz="1400" spc="80" b="1" i="1">
                <a:solidFill>
                  <a:srgbClr val="FFFFFF"/>
                </a:solidFill>
                <a:latin typeface="Arial"/>
                <a:cs typeface="Arial"/>
              </a:rPr>
              <a:t>History</a:t>
            </a:r>
            <a:r>
              <a:rPr dirty="0" sz="1400" spc="27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70" b="1" i="1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89101" y="4343857"/>
            <a:ext cx="130873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Tina Yen, 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MD,</a:t>
            </a:r>
            <a:r>
              <a:rPr dirty="0" sz="1400" spc="-6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MS</a:t>
            </a:r>
            <a:endParaRPr sz="1400">
              <a:latin typeface="Calibri"/>
              <a:cs typeface="Calibri"/>
            </a:endParaRPr>
          </a:p>
          <a:p>
            <a:pPr marL="29464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June 26,</a:t>
            </a:r>
            <a:r>
              <a:rPr dirty="0" sz="1400" spc="-8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2020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15484" y="1003572"/>
            <a:ext cx="4128516" cy="2832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311086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</a:t>
            </a:r>
            <a:r>
              <a:rPr dirty="0" sz="2400" spc="-5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Investigators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476504" y="715107"/>
            <a:ext cx="4469765" cy="2992755"/>
          </a:xfrm>
          <a:prstGeom prst="rect">
            <a:avLst/>
          </a:prstGeom>
        </p:spPr>
        <p:txBody>
          <a:bodyPr wrap="square" lIns="0" tIns="139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100"/>
              </a:spcBef>
              <a:buClr>
                <a:srgbClr val="2A70A4"/>
              </a:buClr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5" b="1">
                <a:latin typeface="Arial"/>
                <a:cs typeface="Arial"/>
              </a:rPr>
              <a:t>Protocol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Chairs:</a:t>
            </a:r>
            <a:endParaRPr sz="16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1600" spc="-5">
                <a:latin typeface="Arial"/>
                <a:cs typeface="Arial"/>
              </a:rPr>
              <a:t>Larissa A. Korde, MD, MPH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(NCI)</a:t>
            </a:r>
            <a:endParaRPr sz="16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1600" spc="-5">
                <a:latin typeface="Arial"/>
                <a:cs typeface="Arial"/>
              </a:rPr>
              <a:t>Brian I. Rini, MD, </a:t>
            </a:r>
            <a:r>
              <a:rPr dirty="0" sz="1600" spc="-65">
                <a:latin typeface="Arial"/>
                <a:cs typeface="Arial"/>
              </a:rPr>
              <a:t>FACP, </a:t>
            </a:r>
            <a:r>
              <a:rPr dirty="0" sz="1600" spc="-25">
                <a:latin typeface="Arial"/>
                <a:cs typeface="Arial"/>
              </a:rPr>
              <a:t>FASCO</a:t>
            </a:r>
            <a:r>
              <a:rPr dirty="0" sz="1600" spc="10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(Vanderbilt)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5" b="1">
                <a:latin typeface="Arial"/>
                <a:cs typeface="Arial"/>
              </a:rPr>
              <a:t>Study Statistician:</a:t>
            </a:r>
            <a:endParaRPr sz="16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1600" spc="-5">
                <a:latin typeface="Arial"/>
                <a:cs typeface="Arial"/>
              </a:rPr>
              <a:t>Larry Rubinstein, PhD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(NCI)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10" b="1">
                <a:latin typeface="Arial"/>
                <a:cs typeface="Arial"/>
              </a:rPr>
              <a:t>Translational</a:t>
            </a:r>
            <a:r>
              <a:rPr dirty="0" sz="1600" spc="2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Co-Chair:</a:t>
            </a:r>
            <a:endParaRPr sz="16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1005"/>
              </a:spcBef>
              <a:buClr>
                <a:srgbClr val="2A70A4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1600" spc="-15">
                <a:latin typeface="Arial"/>
                <a:cs typeface="Arial"/>
              </a:rPr>
              <a:t>Lyndsay </a:t>
            </a:r>
            <a:r>
              <a:rPr dirty="0" sz="1600" spc="-5">
                <a:latin typeface="Arial"/>
                <a:cs typeface="Arial"/>
              </a:rPr>
              <a:t>Harris, MD</a:t>
            </a:r>
            <a:r>
              <a:rPr dirty="0" sz="1600" spc="4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(NCI)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5" b="1">
                <a:latin typeface="Arial"/>
                <a:cs typeface="Arial"/>
              </a:rPr>
              <a:t>Imaging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Co-Chairs: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104" y="3680561"/>
            <a:ext cx="3915410" cy="770255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11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dirty="0" sz="1600" spc="-5">
                <a:latin typeface="Arial"/>
                <a:cs typeface="Arial"/>
              </a:rPr>
              <a:t>Michael </a:t>
            </a:r>
            <a:r>
              <a:rPr dirty="0" sz="1600" spc="-75">
                <a:latin typeface="Arial"/>
                <a:cs typeface="Arial"/>
              </a:rPr>
              <a:t>V. </a:t>
            </a:r>
            <a:r>
              <a:rPr dirty="0" sz="1600" spc="-5">
                <a:latin typeface="Arial"/>
                <a:cs typeface="Arial"/>
              </a:rPr>
              <a:t>Knopp MD, PhD (Ohio</a:t>
            </a:r>
            <a:r>
              <a:rPr dirty="0" sz="1600" spc="8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State)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  <a:tab pos="241935" algn="l"/>
              </a:tabLst>
            </a:pPr>
            <a:r>
              <a:rPr dirty="0" sz="1600" spc="-5">
                <a:latin typeface="Arial"/>
                <a:cs typeface="Arial"/>
              </a:rPr>
              <a:t>Lalitha K. </a:t>
            </a:r>
            <a:r>
              <a:rPr dirty="0" sz="1600" spc="-15">
                <a:latin typeface="Arial"/>
                <a:cs typeface="Arial"/>
              </a:rPr>
              <a:t>Shankar, </a:t>
            </a:r>
            <a:r>
              <a:rPr dirty="0" sz="1600" spc="-5">
                <a:latin typeface="Arial"/>
                <a:cs typeface="Arial"/>
              </a:rPr>
              <a:t>MD, PhD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(NCI)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28740" y="3865575"/>
            <a:ext cx="1630680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47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Study </a:t>
            </a:r>
            <a:r>
              <a:rPr dirty="0" sz="1400" spc="-10">
                <a:solidFill>
                  <a:srgbClr val="5F5F5F"/>
                </a:solidFill>
                <a:latin typeface="Calibri"/>
                <a:cs typeface="Calibri"/>
              </a:rPr>
              <a:t>activated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on</a:t>
            </a:r>
            <a:endParaRPr sz="1400">
              <a:latin typeface="Calibri"/>
              <a:cs typeface="Calibri"/>
            </a:endParaRPr>
          </a:p>
          <a:p>
            <a:pPr marL="325120">
              <a:lnSpc>
                <a:spcPct val="100000"/>
              </a:lnSpc>
            </a:pPr>
            <a:r>
              <a:rPr dirty="0" sz="1400" spc="-10">
                <a:solidFill>
                  <a:srgbClr val="5F5F5F"/>
                </a:solidFill>
                <a:latin typeface="Calibri"/>
                <a:cs typeface="Calibri"/>
              </a:rPr>
              <a:t>May </a:t>
            </a: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21,</a:t>
            </a:r>
            <a:r>
              <a:rPr dirty="0" sz="1400" spc="-1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2020</a:t>
            </a:r>
            <a:endParaRPr sz="14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220 sites </a:t>
            </a:r>
            <a:r>
              <a:rPr dirty="0" sz="1400" spc="-10">
                <a:solidFill>
                  <a:srgbClr val="5F5F5F"/>
                </a:solidFill>
                <a:latin typeface="Calibri"/>
                <a:cs typeface="Calibri"/>
              </a:rPr>
              <a:t>registered 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as  </a:t>
            </a: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of June </a:t>
            </a:r>
            <a:r>
              <a:rPr dirty="0" sz="1400">
                <a:solidFill>
                  <a:srgbClr val="5F5F5F"/>
                </a:solidFill>
                <a:latin typeface="Calibri"/>
                <a:cs typeface="Calibri"/>
              </a:rPr>
              <a:t>2,</a:t>
            </a:r>
            <a:r>
              <a:rPr dirty="0" sz="140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5F5F5F"/>
                </a:solidFill>
                <a:latin typeface="Calibri"/>
                <a:cs typeface="Calibri"/>
              </a:rPr>
              <a:t>2020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504" y="328117"/>
            <a:ext cx="231203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:</a:t>
            </a:r>
            <a:r>
              <a:rPr dirty="0" sz="2400" spc="-70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35" b="0">
                <a:solidFill>
                  <a:srgbClr val="123D56"/>
                </a:solidFill>
                <a:latin typeface="Arial"/>
                <a:cs typeface="Arial"/>
              </a:rPr>
              <a:t>FAQs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9065" rIns="0" bIns="0" rtlCol="0" vert="horz">
            <a:spAutoFit/>
          </a:bodyPr>
          <a:lstStyle/>
          <a:p>
            <a:pPr marL="360680" indent="-228600">
              <a:lnSpc>
                <a:spcPct val="100000"/>
              </a:lnSpc>
              <a:spcBef>
                <a:spcPts val="1095"/>
              </a:spcBef>
              <a:buClr>
                <a:srgbClr val="2A70A4"/>
              </a:buClr>
              <a:buFont typeface="Wingdings"/>
              <a:buChar char=""/>
              <a:tabLst>
                <a:tab pos="360680" algn="l"/>
              </a:tabLst>
            </a:pPr>
            <a:r>
              <a:rPr dirty="0"/>
              <a:t>Will </a:t>
            </a:r>
            <a:r>
              <a:rPr dirty="0" spc="-10"/>
              <a:t>SARS-CoV-2 </a:t>
            </a:r>
            <a:r>
              <a:rPr dirty="0"/>
              <a:t>testing be provided by this</a:t>
            </a:r>
            <a:r>
              <a:rPr dirty="0" spc="-95"/>
              <a:t> </a:t>
            </a:r>
            <a:r>
              <a:rPr dirty="0"/>
              <a:t>study?</a:t>
            </a:r>
          </a:p>
          <a:p>
            <a:pPr marL="360680">
              <a:lnSpc>
                <a:spcPct val="100000"/>
              </a:lnSpc>
              <a:spcBef>
                <a:spcPts val="994"/>
              </a:spcBef>
            </a:pPr>
            <a:r>
              <a:rPr dirty="0">
                <a:solidFill>
                  <a:srgbClr val="2A70A4"/>
                </a:solidFill>
              </a:rPr>
              <a:t>No. Patients must have received </a:t>
            </a:r>
            <a:r>
              <a:rPr dirty="0" spc="-10">
                <a:solidFill>
                  <a:srgbClr val="2A70A4"/>
                </a:solidFill>
              </a:rPr>
              <a:t>SARS-CoV-2 </a:t>
            </a:r>
            <a:r>
              <a:rPr dirty="0">
                <a:solidFill>
                  <a:srgbClr val="2A70A4"/>
                </a:solidFill>
              </a:rPr>
              <a:t>testing prior to</a:t>
            </a:r>
            <a:r>
              <a:rPr dirty="0" spc="-180">
                <a:solidFill>
                  <a:srgbClr val="2A70A4"/>
                </a:solidFill>
              </a:rPr>
              <a:t> </a:t>
            </a:r>
            <a:r>
              <a:rPr dirty="0">
                <a:solidFill>
                  <a:srgbClr val="2A70A4"/>
                </a:solidFill>
              </a:rPr>
              <a:t>enrollment.</a:t>
            </a:r>
          </a:p>
          <a:p>
            <a:pPr marL="360680" marR="4445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"/>
              <a:tabLst>
                <a:tab pos="360680" algn="l"/>
              </a:tabLst>
            </a:pPr>
            <a:r>
              <a:rPr dirty="0"/>
              <a:t>Will any results from the research blood testing be returned to patients</a:t>
            </a:r>
            <a:r>
              <a:rPr dirty="0" spc="-260"/>
              <a:t> </a:t>
            </a:r>
            <a:r>
              <a:rPr dirty="0"/>
              <a:t>or  their</a:t>
            </a:r>
            <a:r>
              <a:rPr dirty="0" spc="-20"/>
              <a:t> </a:t>
            </a:r>
            <a:r>
              <a:rPr dirty="0"/>
              <a:t>physicians?</a:t>
            </a:r>
          </a:p>
          <a:p>
            <a:pPr marL="360680">
              <a:lnSpc>
                <a:spcPct val="100000"/>
              </a:lnSpc>
              <a:spcBef>
                <a:spcPts val="994"/>
              </a:spcBef>
            </a:pPr>
            <a:r>
              <a:rPr dirty="0">
                <a:solidFill>
                  <a:srgbClr val="2A70A4"/>
                </a:solidFill>
              </a:rPr>
              <a:t>No. Research assays are not clinical-grade, and are for research</a:t>
            </a:r>
            <a:r>
              <a:rPr dirty="0" spc="-265">
                <a:solidFill>
                  <a:srgbClr val="2A70A4"/>
                </a:solidFill>
              </a:rPr>
              <a:t> </a:t>
            </a:r>
            <a:r>
              <a:rPr dirty="0" spc="-30">
                <a:solidFill>
                  <a:srgbClr val="2A70A4"/>
                </a:solidFill>
              </a:rPr>
              <a:t>only.</a:t>
            </a:r>
          </a:p>
          <a:p>
            <a:pPr marL="36068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360680" algn="l"/>
              </a:tabLst>
            </a:pPr>
            <a:r>
              <a:rPr dirty="0"/>
              <a:t>Can sites participate in </a:t>
            </a:r>
            <a:r>
              <a:rPr dirty="0" spc="-5"/>
              <a:t>other </a:t>
            </a:r>
            <a:r>
              <a:rPr dirty="0"/>
              <a:t>COVID-19 in cancer</a:t>
            </a:r>
            <a:r>
              <a:rPr dirty="0" spc="-150"/>
              <a:t> </a:t>
            </a:r>
            <a:r>
              <a:rPr dirty="0"/>
              <a:t>studies?</a:t>
            </a:r>
          </a:p>
          <a:p>
            <a:pPr marL="360680">
              <a:lnSpc>
                <a:spcPct val="100000"/>
              </a:lnSpc>
              <a:spcBef>
                <a:spcPts val="1010"/>
              </a:spcBef>
            </a:pPr>
            <a:r>
              <a:rPr dirty="0" spc="-45">
                <a:solidFill>
                  <a:srgbClr val="2A70A4"/>
                </a:solidFill>
              </a:rPr>
              <a:t>Yes, </a:t>
            </a:r>
            <a:r>
              <a:rPr dirty="0">
                <a:solidFill>
                  <a:srgbClr val="2A70A4"/>
                </a:solidFill>
              </a:rPr>
              <a:t>many sites are already participating in </a:t>
            </a:r>
            <a:r>
              <a:rPr dirty="0" spc="-5">
                <a:solidFill>
                  <a:srgbClr val="2A70A4"/>
                </a:solidFill>
              </a:rPr>
              <a:t>other </a:t>
            </a:r>
            <a:r>
              <a:rPr dirty="0">
                <a:solidFill>
                  <a:srgbClr val="2A70A4"/>
                </a:solidFill>
              </a:rPr>
              <a:t>studies. NCCAPS</a:t>
            </a:r>
            <a:r>
              <a:rPr dirty="0" spc="-140">
                <a:solidFill>
                  <a:srgbClr val="2A70A4"/>
                </a:solidFill>
              </a:rPr>
              <a:t> </a:t>
            </a:r>
            <a:r>
              <a:rPr dirty="0">
                <a:solidFill>
                  <a:srgbClr val="2A70A4"/>
                </a:solidFill>
              </a:rPr>
              <a:t>is</a:t>
            </a:r>
          </a:p>
          <a:p>
            <a:pPr marL="360680">
              <a:lnSpc>
                <a:spcPct val="100000"/>
              </a:lnSpc>
            </a:pPr>
            <a:r>
              <a:rPr dirty="0">
                <a:solidFill>
                  <a:srgbClr val="2A70A4"/>
                </a:solidFill>
              </a:rPr>
              <a:t>designed to complement ongoing treatment and registry</a:t>
            </a:r>
            <a:r>
              <a:rPr dirty="0" spc="-204">
                <a:solidFill>
                  <a:srgbClr val="2A70A4"/>
                </a:solidFill>
              </a:rPr>
              <a:t> </a:t>
            </a:r>
            <a:r>
              <a:rPr dirty="0">
                <a:solidFill>
                  <a:srgbClr val="2A70A4"/>
                </a:solidFill>
              </a:rPr>
              <a:t>studies.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504" y="323469"/>
            <a:ext cx="23114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:</a:t>
            </a:r>
            <a:r>
              <a:rPr dirty="0" sz="2400" spc="-6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35" b="0">
                <a:solidFill>
                  <a:srgbClr val="123D56"/>
                </a:solidFill>
                <a:latin typeface="Arial"/>
                <a:cs typeface="Arial"/>
              </a:rPr>
              <a:t>FAQs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97560" y="846810"/>
            <a:ext cx="8347709" cy="297243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9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What is </a:t>
            </a:r>
            <a:r>
              <a:rPr dirty="0" sz="2000" spc="-5">
                <a:latin typeface="Arial"/>
                <a:cs typeface="Arial"/>
              </a:rPr>
              <a:t>different </a:t>
            </a:r>
            <a:r>
              <a:rPr dirty="0" sz="2000">
                <a:latin typeface="Arial"/>
                <a:cs typeface="Arial"/>
              </a:rPr>
              <a:t>about this NCI COVID-19 in cancer</a:t>
            </a:r>
            <a:r>
              <a:rPr dirty="0" sz="2000" spc="-19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study?</a:t>
            </a:r>
            <a:endParaRPr sz="2000">
              <a:latin typeface="Arial"/>
              <a:cs typeface="Arial"/>
            </a:endParaRPr>
          </a:p>
          <a:p>
            <a:pPr marL="241300" marR="5080">
              <a:lnSpc>
                <a:spcPct val="100000"/>
              </a:lnSpc>
              <a:spcBef>
                <a:spcPts val="994"/>
              </a:spcBef>
              <a:tabLst>
                <a:tab pos="5091430" algn="l"/>
              </a:tabLst>
            </a:pP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It is designed to complement the COVID-19 and Cancer Consortium  (CCC19) study and other</a:t>
            </a:r>
            <a:r>
              <a:rPr dirty="0" sz="2000" spc="-55">
                <a:solidFill>
                  <a:srgbClr val="2A70A4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research</a:t>
            </a:r>
            <a:r>
              <a:rPr dirty="0" sz="2000" spc="-35">
                <a:solidFill>
                  <a:srgbClr val="2A70A4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2A70A4"/>
                </a:solidFill>
                <a:latin typeface="Arial"/>
                <a:cs typeface="Arial"/>
              </a:rPr>
              <a:t>efforts.	</a:t>
            </a: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The NCI study is unique as</a:t>
            </a:r>
            <a:r>
              <a:rPr dirty="0" sz="2000" spc="-150">
                <a:solidFill>
                  <a:srgbClr val="2A70A4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it  is collecting longitudinal data, biospecimens and images to better  understand patient outcomes over</a:t>
            </a:r>
            <a:r>
              <a:rPr dirty="0" sz="2000" spc="-140">
                <a:solidFill>
                  <a:srgbClr val="2A70A4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2A70A4"/>
                </a:solidFill>
                <a:latin typeface="Arial"/>
                <a:cs typeface="Arial"/>
              </a:rPr>
              <a:t>time.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Are there other NIH COVID-19</a:t>
            </a:r>
            <a:r>
              <a:rPr dirty="0" sz="2000" spc="-1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studies?</a:t>
            </a:r>
            <a:endParaRPr sz="2000">
              <a:latin typeface="Arial"/>
              <a:cs typeface="Arial"/>
            </a:endParaRPr>
          </a:p>
          <a:p>
            <a:pPr marL="241300" marR="2421890">
              <a:lnSpc>
                <a:spcPct val="100000"/>
              </a:lnSpc>
              <a:spcBef>
                <a:spcPts val="994"/>
              </a:spcBef>
            </a:pPr>
            <a:r>
              <a:rPr dirty="0" sz="2000" spc="-45">
                <a:solidFill>
                  <a:srgbClr val="2A70A4"/>
                </a:solidFill>
                <a:latin typeface="Arial"/>
                <a:cs typeface="Arial"/>
              </a:rPr>
              <a:t>Yes, </a:t>
            </a: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new NIH research </a:t>
            </a:r>
            <a:r>
              <a:rPr dirty="0" sz="2000" spc="-5">
                <a:solidFill>
                  <a:srgbClr val="2A70A4"/>
                </a:solidFill>
                <a:latin typeface="Arial"/>
                <a:cs typeface="Arial"/>
              </a:rPr>
              <a:t>efforts </a:t>
            </a:r>
            <a:r>
              <a:rPr dirty="0" sz="2000">
                <a:solidFill>
                  <a:srgbClr val="2A70A4"/>
                </a:solidFill>
                <a:latin typeface="Arial"/>
                <a:cs typeface="Arial"/>
              </a:rPr>
              <a:t>are announced at:  </a:t>
            </a:r>
            <a:r>
              <a:rPr dirty="0" u="sng" sz="20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Arial"/>
                <a:cs typeface="Arial"/>
              </a:rPr>
              <a:t>https:/</a:t>
            </a:r>
            <a:r>
              <a:rPr dirty="0" u="sng" sz="20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Arial"/>
                <a:cs typeface="Arial"/>
                <a:hlinkClick r:id="rId2"/>
              </a:rPr>
              <a:t>/www.nih.gov/health</a:t>
            </a:r>
            <a:r>
              <a:rPr dirty="0" u="sng" sz="20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Arial"/>
                <a:cs typeface="Arial"/>
              </a:rPr>
              <a:t>-</a:t>
            </a:r>
            <a:r>
              <a:rPr dirty="0" u="sng" sz="20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Arial"/>
                <a:cs typeface="Arial"/>
                <a:hlinkClick r:id="rId2"/>
              </a:rPr>
              <a:t>information/coronavirus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3490" y="4842764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7E7E7E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4864608"/>
            <a:ext cx="1917192" cy="182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74344" y="716375"/>
            <a:ext cx="3753485" cy="3552190"/>
          </a:xfrm>
          <a:prstGeom prst="rect">
            <a:avLst/>
          </a:prstGeom>
        </p:spPr>
        <p:txBody>
          <a:bodyPr wrap="square" lIns="0" tIns="139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800" b="1">
                <a:latin typeface="Arial"/>
                <a:cs typeface="Arial"/>
              </a:rPr>
              <a:t>Study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Rationale: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COVID-19 </a:t>
            </a:r>
            <a:r>
              <a:rPr dirty="0" sz="1800">
                <a:latin typeface="Arial"/>
                <a:cs typeface="Arial"/>
              </a:rPr>
              <a:t>may </a:t>
            </a:r>
            <a:r>
              <a:rPr dirty="0" sz="1800" b="1">
                <a:solidFill>
                  <a:srgbClr val="2A70A4"/>
                </a:solidFill>
                <a:latin typeface="Arial"/>
                <a:cs typeface="Arial"/>
              </a:rPr>
              <a:t>disrupt </a:t>
            </a:r>
            <a:r>
              <a:rPr dirty="0" sz="1800" spc="-5">
                <a:latin typeface="Arial"/>
                <a:cs typeface="Arial"/>
              </a:rPr>
              <a:t>cancer-  directed </a:t>
            </a:r>
            <a:r>
              <a:rPr dirty="0" sz="1800" spc="-25">
                <a:latin typeface="Arial"/>
                <a:cs typeface="Arial"/>
              </a:rPr>
              <a:t>therapy, </a:t>
            </a:r>
            <a:r>
              <a:rPr dirty="0" sz="1800" spc="-5">
                <a:latin typeface="Arial"/>
                <a:cs typeface="Arial"/>
              </a:rPr>
              <a:t>possibly resulting  </a:t>
            </a:r>
            <a:r>
              <a:rPr dirty="0" sz="1800">
                <a:latin typeface="Arial"/>
                <a:cs typeface="Arial"/>
              </a:rPr>
              <a:t>in </a:t>
            </a:r>
            <a:r>
              <a:rPr dirty="0" sz="1800" spc="-10">
                <a:latin typeface="Arial"/>
                <a:cs typeface="Arial"/>
              </a:rPr>
              <a:t>worse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outcomes.</a:t>
            </a:r>
            <a:endParaRPr sz="1800">
              <a:latin typeface="Arial"/>
              <a:cs typeface="Arial"/>
            </a:endParaRPr>
          </a:p>
          <a:p>
            <a:pPr marL="241300" marR="114300" indent="-228600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 spc="-5" b="1">
                <a:solidFill>
                  <a:srgbClr val="2A70A4"/>
                </a:solidFill>
                <a:latin typeface="Arial"/>
                <a:cs typeface="Arial"/>
              </a:rPr>
              <a:t>Long-term </a:t>
            </a:r>
            <a:r>
              <a:rPr dirty="0" sz="1800" b="1">
                <a:solidFill>
                  <a:srgbClr val="2A70A4"/>
                </a:solidFill>
                <a:latin typeface="Arial"/>
                <a:cs typeface="Arial"/>
              </a:rPr>
              <a:t>outcomes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patients  </a:t>
            </a:r>
            <a:r>
              <a:rPr dirty="0" sz="1800" spc="-15">
                <a:latin typeface="Arial"/>
                <a:cs typeface="Arial"/>
              </a:rPr>
              <a:t>with </a:t>
            </a:r>
            <a:r>
              <a:rPr dirty="0" sz="1800" spc="-5">
                <a:latin typeface="Arial"/>
                <a:cs typeface="Arial"/>
              </a:rPr>
              <a:t>COVID-19 and cancer are  </a:t>
            </a:r>
            <a:r>
              <a:rPr dirty="0" sz="1800" spc="-10">
                <a:latin typeface="Arial"/>
                <a:cs typeface="Arial"/>
              </a:rPr>
              <a:t>unknown.</a:t>
            </a:r>
            <a:endParaRPr sz="1800">
              <a:latin typeface="Arial"/>
              <a:cs typeface="Arial"/>
            </a:endParaRPr>
          </a:p>
          <a:p>
            <a:pPr marL="241300" marR="305435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Results </a:t>
            </a:r>
            <a:r>
              <a:rPr dirty="0" sz="1800">
                <a:latin typeface="Arial"/>
                <a:cs typeface="Arial"/>
              </a:rPr>
              <a:t>from this </a:t>
            </a:r>
            <a:r>
              <a:rPr dirty="0" sz="1800" spc="-5">
                <a:latin typeface="Arial"/>
                <a:cs typeface="Arial"/>
              </a:rPr>
              <a:t>natural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history  study </a:t>
            </a:r>
            <a:r>
              <a:rPr dirty="0" sz="1800" spc="-15">
                <a:latin typeface="Arial"/>
                <a:cs typeface="Arial"/>
              </a:rPr>
              <a:t>will </a:t>
            </a:r>
            <a:r>
              <a:rPr dirty="0" sz="1800" b="1">
                <a:solidFill>
                  <a:srgbClr val="2A70A4"/>
                </a:solidFill>
                <a:latin typeface="Arial"/>
                <a:cs typeface="Arial"/>
              </a:rPr>
              <a:t>guide future </a:t>
            </a:r>
            <a:r>
              <a:rPr dirty="0" sz="1800" spc="-5" b="1">
                <a:solidFill>
                  <a:srgbClr val="2A70A4"/>
                </a:solidFill>
                <a:latin typeface="Arial"/>
                <a:cs typeface="Arial"/>
              </a:rPr>
              <a:t>care </a:t>
            </a:r>
            <a:r>
              <a:rPr dirty="0" sz="1800">
                <a:latin typeface="Arial"/>
                <a:cs typeface="Arial"/>
              </a:rPr>
              <a:t>for  </a:t>
            </a:r>
            <a:r>
              <a:rPr dirty="0" sz="1800" spc="-5">
                <a:latin typeface="Arial"/>
                <a:cs typeface="Arial"/>
              </a:rPr>
              <a:t>cancer patients </a:t>
            </a:r>
            <a:r>
              <a:rPr dirty="0" sz="1800" spc="-15">
                <a:latin typeface="Arial"/>
                <a:cs typeface="Arial"/>
              </a:rPr>
              <a:t>who </a:t>
            </a:r>
            <a:r>
              <a:rPr dirty="0" sz="1800" spc="-5">
                <a:latin typeface="Arial"/>
                <a:cs typeface="Arial"/>
              </a:rPr>
              <a:t>acquire  COVID-19.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16779" y="734568"/>
            <a:ext cx="4224655" cy="3896995"/>
          </a:xfrm>
          <a:custGeom>
            <a:avLst/>
            <a:gdLst/>
            <a:ahLst/>
            <a:cxnLst/>
            <a:rect l="l" t="t" r="r" b="b"/>
            <a:pathLst>
              <a:path w="4224655" h="3896995">
                <a:moveTo>
                  <a:pt x="0" y="3896867"/>
                </a:moveTo>
                <a:lnTo>
                  <a:pt x="4224528" y="3896867"/>
                </a:lnTo>
                <a:lnTo>
                  <a:pt x="4224528" y="0"/>
                </a:lnTo>
                <a:lnTo>
                  <a:pt x="0" y="0"/>
                </a:lnTo>
                <a:lnTo>
                  <a:pt x="0" y="389686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16779" y="734568"/>
            <a:ext cx="4224655" cy="3896995"/>
          </a:xfrm>
          <a:custGeom>
            <a:avLst/>
            <a:gdLst/>
            <a:ahLst/>
            <a:cxnLst/>
            <a:rect l="l" t="t" r="r" b="b"/>
            <a:pathLst>
              <a:path w="4224655" h="3896995">
                <a:moveTo>
                  <a:pt x="0" y="3896867"/>
                </a:moveTo>
                <a:lnTo>
                  <a:pt x="4224528" y="3896867"/>
                </a:lnTo>
                <a:lnTo>
                  <a:pt x="4224528" y="0"/>
                </a:lnTo>
                <a:lnTo>
                  <a:pt x="0" y="0"/>
                </a:lnTo>
                <a:lnTo>
                  <a:pt x="0" y="3896867"/>
                </a:lnTo>
                <a:close/>
              </a:path>
            </a:pathLst>
          </a:custGeom>
          <a:ln w="12192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580453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Background: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COVID-19 in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Cancer</a:t>
            </a:r>
            <a:r>
              <a:rPr dirty="0" sz="2400" spc="1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Patients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8567" y="843229"/>
            <a:ext cx="29730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Cancer patient risk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factors: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7167" y="1118717"/>
            <a:ext cx="1577975" cy="6959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Clr>
                <a:srgbClr val="2A70A4"/>
              </a:buClr>
              <a:buFont typeface="Wingdings"/>
              <a:buChar char=""/>
              <a:tabLst>
                <a:tab pos="241935" algn="l"/>
              </a:tabLst>
            </a:pPr>
            <a:r>
              <a:rPr dirty="0" sz="1700">
                <a:latin typeface="Arial"/>
                <a:cs typeface="Arial"/>
              </a:rPr>
              <a:t>Age</a:t>
            </a:r>
            <a:endParaRPr sz="17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Clr>
                <a:srgbClr val="2A70A4"/>
              </a:buClr>
              <a:buFont typeface="Wingdings"/>
              <a:buChar char=""/>
              <a:tabLst>
                <a:tab pos="241935" algn="l"/>
              </a:tabLst>
            </a:pPr>
            <a:r>
              <a:rPr dirty="0" sz="1700">
                <a:latin typeface="Arial"/>
                <a:cs typeface="Arial"/>
              </a:rPr>
              <a:t>Como</a:t>
            </a:r>
            <a:r>
              <a:rPr dirty="0" sz="1700" spc="-10">
                <a:latin typeface="Arial"/>
                <a:cs typeface="Arial"/>
              </a:rPr>
              <a:t>r</a:t>
            </a:r>
            <a:r>
              <a:rPr dirty="0" sz="1700">
                <a:latin typeface="Arial"/>
                <a:cs typeface="Arial"/>
              </a:rPr>
              <a:t>b</a:t>
            </a:r>
            <a:r>
              <a:rPr dirty="0" sz="1700" spc="5">
                <a:latin typeface="Arial"/>
                <a:cs typeface="Arial"/>
              </a:rPr>
              <a:t>i</a:t>
            </a:r>
            <a:r>
              <a:rPr dirty="0" sz="1700">
                <a:latin typeface="Arial"/>
                <a:cs typeface="Arial"/>
              </a:rPr>
              <a:t>d</a:t>
            </a:r>
            <a:r>
              <a:rPr dirty="0" sz="1700" spc="5">
                <a:latin typeface="Arial"/>
                <a:cs typeface="Arial"/>
              </a:rPr>
              <a:t>i</a:t>
            </a:r>
            <a:r>
              <a:rPr dirty="0" sz="1700" spc="-10">
                <a:latin typeface="Arial"/>
                <a:cs typeface="Arial"/>
              </a:rPr>
              <a:t>t</a:t>
            </a:r>
            <a:r>
              <a:rPr dirty="0" sz="1700">
                <a:latin typeface="Arial"/>
                <a:cs typeface="Arial"/>
              </a:rPr>
              <a:t>i</a:t>
            </a:r>
            <a:r>
              <a:rPr dirty="0" sz="1700">
                <a:latin typeface="Arial"/>
                <a:cs typeface="Arial"/>
              </a:rPr>
              <a:t>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98567" y="1864563"/>
            <a:ext cx="4088765" cy="2567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10">
                <a:latin typeface="Arial"/>
                <a:cs typeface="Arial"/>
              </a:rPr>
              <a:t>China: </a:t>
            </a:r>
            <a:r>
              <a:rPr dirty="0" sz="1800" spc="-5">
                <a:latin typeface="Arial"/>
                <a:cs typeface="Arial"/>
              </a:rPr>
              <a:t>cancer patients had </a:t>
            </a:r>
            <a:r>
              <a:rPr dirty="0" sz="1800" spc="-10">
                <a:latin typeface="Arial"/>
                <a:cs typeface="Arial"/>
              </a:rPr>
              <a:t>higher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risk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severe events: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600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 spc="-5">
                <a:latin typeface="Arial"/>
                <a:cs typeface="Arial"/>
              </a:rPr>
              <a:t>admission </a:t>
            </a:r>
            <a:r>
              <a:rPr dirty="0" sz="1800">
                <a:latin typeface="Arial"/>
                <a:cs typeface="Arial"/>
              </a:rPr>
              <a:t>to the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ICU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 spc="-5">
                <a:latin typeface="Arial"/>
                <a:cs typeface="Arial"/>
              </a:rPr>
              <a:t>need </a:t>
            </a:r>
            <a:r>
              <a:rPr dirty="0" sz="1800">
                <a:latin typeface="Arial"/>
                <a:cs typeface="Arial"/>
              </a:rPr>
              <a:t>for </a:t>
            </a:r>
            <a:r>
              <a:rPr dirty="0" sz="1800" spc="-5">
                <a:latin typeface="Arial"/>
                <a:cs typeface="Arial"/>
              </a:rPr>
              <a:t>mechanical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ventilation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 spc="-5">
                <a:latin typeface="Arial"/>
                <a:cs typeface="Arial"/>
              </a:rPr>
              <a:t>Death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19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900" spc="-5">
                <a:latin typeface="Arial"/>
                <a:cs typeface="Arial"/>
              </a:rPr>
              <a:t>CCC-19: 30-day mortality of</a:t>
            </a:r>
            <a:r>
              <a:rPr dirty="0" sz="1900" spc="60">
                <a:latin typeface="Arial"/>
                <a:cs typeface="Arial"/>
              </a:rPr>
              <a:t> </a:t>
            </a:r>
            <a:r>
              <a:rPr dirty="0" sz="1900" spc="-5">
                <a:latin typeface="Arial"/>
                <a:cs typeface="Arial"/>
              </a:rPr>
              <a:t>13%</a:t>
            </a:r>
            <a:endParaRPr sz="1900">
              <a:latin typeface="Arial"/>
              <a:cs typeface="Arial"/>
            </a:endParaRPr>
          </a:p>
          <a:p>
            <a:pPr lvl="1" marL="469900" marR="539115" indent="-228600">
              <a:lnSpc>
                <a:spcPct val="100000"/>
              </a:lnSpc>
              <a:spcBef>
                <a:spcPts val="810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 spc="-5">
                <a:latin typeface="Arial"/>
                <a:cs typeface="Arial"/>
              </a:rPr>
              <a:t>Higher </a:t>
            </a:r>
            <a:r>
              <a:rPr dirty="0" sz="1800">
                <a:latin typeface="Arial"/>
                <a:cs typeface="Arial"/>
              </a:rPr>
              <a:t>for </a:t>
            </a:r>
            <a:r>
              <a:rPr dirty="0" sz="1800" spc="-5">
                <a:latin typeface="Arial"/>
                <a:cs typeface="Arial"/>
              </a:rPr>
              <a:t>older age, smokers,  active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treatment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67525" y="4671466"/>
            <a:ext cx="187960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sng" sz="9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3"/>
              </a:rPr>
              <a:t>Dai, </a:t>
            </a:r>
            <a:r>
              <a:rPr dirty="0" u="sng" sz="900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3"/>
              </a:rPr>
              <a:t>M-Y, The </a:t>
            </a:r>
            <a:r>
              <a:rPr dirty="0" u="sng" sz="9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3"/>
              </a:rPr>
              <a:t>Lancet, April </a:t>
            </a:r>
            <a:r>
              <a:rPr dirty="0" u="sng" sz="900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3"/>
              </a:rPr>
              <a:t>8, 2020 </a:t>
            </a:r>
            <a:r>
              <a:rPr dirty="0" sz="900">
                <a:solidFill>
                  <a:srgbClr val="3E53C8"/>
                </a:solidFill>
                <a:latin typeface="Calibri"/>
                <a:cs typeface="Calibri"/>
              </a:rPr>
              <a:t> </a:t>
            </a:r>
            <a:r>
              <a:rPr dirty="0" u="sng" sz="9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Guan, </a:t>
            </a:r>
            <a:r>
              <a:rPr dirty="0" u="sng" sz="900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WJ, </a:t>
            </a:r>
            <a:r>
              <a:rPr dirty="0" u="sng" sz="9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Eur Respir </a:t>
            </a:r>
            <a:r>
              <a:rPr dirty="0" u="sng" sz="900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J, </a:t>
            </a:r>
            <a:r>
              <a:rPr dirty="0" u="sng" sz="900" spc="-5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March </a:t>
            </a:r>
            <a:r>
              <a:rPr dirty="0" u="sng" sz="900">
                <a:solidFill>
                  <a:srgbClr val="3E53C8"/>
                </a:solidFill>
                <a:uFill>
                  <a:solidFill>
                    <a:srgbClr val="3E53C8"/>
                  </a:solidFill>
                </a:uFill>
                <a:latin typeface="Calibri"/>
                <a:cs typeface="Calibri"/>
                <a:hlinkClick r:id="rId4"/>
              </a:rPr>
              <a:t>26, 2020 </a:t>
            </a:r>
            <a:r>
              <a:rPr dirty="0" sz="900">
                <a:solidFill>
                  <a:srgbClr val="3E53C8"/>
                </a:solidFill>
                <a:latin typeface="Calibri"/>
                <a:cs typeface="Calibri"/>
              </a:rPr>
              <a:t> </a:t>
            </a:r>
            <a:r>
              <a:rPr dirty="0" u="sng" sz="900" spc="-5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Warner, </a:t>
            </a:r>
            <a:r>
              <a:rPr dirty="0" u="sng" sz="90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JL </a:t>
            </a:r>
            <a:r>
              <a:rPr dirty="0" u="sng" sz="900" spc="-1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ASCO </a:t>
            </a:r>
            <a:r>
              <a:rPr dirty="0" u="sng" sz="90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LBA 110, May 31,</a:t>
            </a:r>
            <a:r>
              <a:rPr dirty="0" u="sng" sz="900" spc="-10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90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3776" y="734568"/>
            <a:ext cx="3961129" cy="3910965"/>
          </a:xfrm>
          <a:custGeom>
            <a:avLst/>
            <a:gdLst/>
            <a:ahLst/>
            <a:cxnLst/>
            <a:rect l="l" t="t" r="r" b="b"/>
            <a:pathLst>
              <a:path w="3961129" h="3910965">
                <a:moveTo>
                  <a:pt x="0" y="3910584"/>
                </a:moveTo>
                <a:lnTo>
                  <a:pt x="3960876" y="3910584"/>
                </a:lnTo>
                <a:lnTo>
                  <a:pt x="3960876" y="0"/>
                </a:lnTo>
                <a:lnTo>
                  <a:pt x="0" y="0"/>
                </a:lnTo>
                <a:lnTo>
                  <a:pt x="0" y="3910584"/>
                </a:lnTo>
                <a:close/>
              </a:path>
            </a:pathLst>
          </a:custGeom>
          <a:ln w="12191">
            <a:solidFill>
              <a:srgbClr val="2A70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77304" y="1199769"/>
            <a:ext cx="147447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 spc="-5">
                <a:latin typeface="Arial"/>
                <a:cs typeface="Arial"/>
              </a:rPr>
              <a:t>Exposure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2A70A4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↓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Immunity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514223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Natural History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Study</a:t>
            </a:r>
            <a:r>
              <a:rPr dirty="0" sz="2400" spc="2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Goals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76504" y="829182"/>
            <a:ext cx="7868920" cy="3887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Enroll a large cohort of patients undergoing cancer therapy who</a:t>
            </a:r>
            <a:r>
              <a:rPr dirty="0" sz="2000" spc="-2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test  positive for </a:t>
            </a:r>
            <a:r>
              <a:rPr dirty="0" sz="2000" spc="-10">
                <a:latin typeface="Arial"/>
                <a:cs typeface="Arial"/>
              </a:rPr>
              <a:t>SARS-CoV-2 </a:t>
            </a:r>
            <a:r>
              <a:rPr dirty="0" sz="2000">
                <a:latin typeface="Arial"/>
                <a:cs typeface="Arial"/>
              </a:rPr>
              <a:t>to characterize factors associated with  COVID-19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severity.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Describe modifications to cancer treatment made due to</a:t>
            </a:r>
            <a:r>
              <a:rPr dirty="0" sz="2000" spc="-21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COVID-19.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Evaluate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association of COVID-19 with cancer outcomes</a:t>
            </a:r>
            <a:r>
              <a:rPr dirty="0" sz="2000" spc="-1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clinico-pathologic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subgroups.</a:t>
            </a:r>
            <a:endParaRPr sz="2000">
              <a:latin typeface="Arial"/>
              <a:cs typeface="Arial"/>
            </a:endParaRPr>
          </a:p>
          <a:p>
            <a:pPr marL="241300" marR="238125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Assess </a:t>
            </a:r>
            <a:r>
              <a:rPr dirty="0" sz="2000" spc="-10">
                <a:latin typeface="Arial"/>
                <a:cs typeface="Arial"/>
              </a:rPr>
              <a:t>anti-SARS-CoV-2 </a:t>
            </a:r>
            <a:r>
              <a:rPr dirty="0" sz="2000">
                <a:latin typeface="Arial"/>
                <a:cs typeface="Arial"/>
              </a:rPr>
              <a:t>antibody development, cytokine  abnormalities, and genetic polymorphisms associated with</a:t>
            </a:r>
            <a:r>
              <a:rPr dirty="0" sz="2000" spc="-1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severe  COVID-19.</a:t>
            </a:r>
            <a:endParaRPr sz="2000">
              <a:latin typeface="Arial"/>
              <a:cs typeface="Arial"/>
            </a:endParaRPr>
          </a:p>
          <a:p>
            <a:pPr marL="241300" marR="680085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Create a bank of clinical data, research blood specimens,</a:t>
            </a:r>
            <a:r>
              <a:rPr dirty="0" sz="2000" spc="-19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  radiological images for future</a:t>
            </a:r>
            <a:r>
              <a:rPr dirty="0" sz="2000" spc="-10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research.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628205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Eligibility: Current Cancer</a:t>
            </a:r>
            <a:r>
              <a:rPr dirty="0" sz="2400" spc="40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10" b="0">
                <a:solidFill>
                  <a:srgbClr val="123D56"/>
                </a:solidFill>
                <a:latin typeface="Arial"/>
                <a:cs typeface="Arial"/>
              </a:rPr>
              <a:t>Treatment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93052" y="834631"/>
            <a:ext cx="66198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7804" indent="-205104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>
                <a:latin typeface="Arial"/>
                <a:cs typeface="Arial"/>
              </a:rPr>
              <a:t>Active treatment for metastatic </a:t>
            </a:r>
            <a:r>
              <a:rPr dirty="0" sz="1800" spc="-5">
                <a:latin typeface="Arial"/>
                <a:cs typeface="Arial"/>
              </a:rPr>
              <a:t>cancer (within </a:t>
            </a:r>
            <a:r>
              <a:rPr dirty="0" sz="1800">
                <a:latin typeface="Arial"/>
                <a:cs typeface="Arial"/>
              </a:rPr>
              <a:t>the past </a:t>
            </a:r>
            <a:r>
              <a:rPr dirty="0" sz="1800" spc="-5">
                <a:latin typeface="Arial"/>
                <a:cs typeface="Arial"/>
              </a:rPr>
              <a:t>6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weeks)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676" y="1291831"/>
            <a:ext cx="3171825" cy="915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indent="-228600">
              <a:lnSpc>
                <a:spcPts val="2300"/>
              </a:lnSpc>
              <a:buClr>
                <a:srgbClr val="2A70A4"/>
              </a:buClr>
              <a:buSzPct val="111111"/>
              <a:buFont typeface="Wingdings"/>
              <a:buChar char=""/>
              <a:tabLst>
                <a:tab pos="241935" algn="l"/>
              </a:tabLst>
            </a:pPr>
            <a:r>
              <a:rPr dirty="0" sz="1800" spc="-5">
                <a:latin typeface="Arial"/>
                <a:cs typeface="Arial"/>
              </a:rPr>
              <a:t>Chemotherapy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lr>
                <a:srgbClr val="2A70A4"/>
              </a:buClr>
              <a:buSzPct val="111111"/>
              <a:buFont typeface="Wingdings"/>
              <a:buChar char=""/>
              <a:tabLst>
                <a:tab pos="241935" algn="l"/>
              </a:tabLst>
            </a:pPr>
            <a:r>
              <a:rPr dirty="0" sz="1800" spc="-5">
                <a:latin typeface="Arial"/>
                <a:cs typeface="Arial"/>
              </a:rPr>
              <a:t>Immunotherapy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lr>
                <a:srgbClr val="2A70A4"/>
              </a:buClr>
              <a:buSzPct val="111111"/>
              <a:buFont typeface="Wingdings"/>
              <a:buChar char=""/>
              <a:tabLst>
                <a:tab pos="241935" algn="l"/>
              </a:tabLst>
            </a:pPr>
            <a:r>
              <a:rPr dirty="0" sz="1800" spc="-5">
                <a:latin typeface="Arial"/>
                <a:cs typeface="Arial"/>
              </a:rPr>
              <a:t>Monoclonal antibody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therapy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076" y="2332977"/>
            <a:ext cx="7232650" cy="2552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7804" marR="5080" indent="-205104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 spc="-10">
                <a:latin typeface="Arial"/>
                <a:cs typeface="Arial"/>
              </a:rPr>
              <a:t>Treatment </a:t>
            </a:r>
            <a:r>
              <a:rPr dirty="0" sz="1800">
                <a:latin typeface="Arial"/>
                <a:cs typeface="Arial"/>
              </a:rPr>
              <a:t>for </a:t>
            </a:r>
            <a:r>
              <a:rPr dirty="0" sz="1800" spc="-5">
                <a:latin typeface="Arial"/>
                <a:cs typeface="Arial"/>
              </a:rPr>
              <a:t>non-metastatic cancer Stage </a:t>
            </a:r>
            <a:r>
              <a:rPr dirty="0" sz="1800">
                <a:latin typeface="Arial"/>
                <a:cs typeface="Arial"/>
              </a:rPr>
              <a:t>I-III </a:t>
            </a:r>
            <a:r>
              <a:rPr dirty="0" sz="1800" spc="-5">
                <a:latin typeface="Arial"/>
                <a:cs typeface="Arial"/>
              </a:rPr>
              <a:t>(within </a:t>
            </a:r>
            <a:r>
              <a:rPr dirty="0" sz="1800">
                <a:latin typeface="Arial"/>
                <a:cs typeface="Arial"/>
              </a:rPr>
              <a:t>the past </a:t>
            </a:r>
            <a:r>
              <a:rPr dirty="0" sz="1800" spc="-5">
                <a:latin typeface="Arial"/>
                <a:cs typeface="Arial"/>
              </a:rPr>
              <a:t>6  weeks): </a:t>
            </a:r>
            <a:r>
              <a:rPr dirty="0" sz="1800">
                <a:latin typeface="Arial"/>
                <a:cs typeface="Arial"/>
              </a:rPr>
              <a:t>chemotherapy, </a:t>
            </a:r>
            <a:r>
              <a:rPr dirty="0" sz="1800" spc="-5">
                <a:latin typeface="Arial"/>
                <a:cs typeface="Arial"/>
              </a:rPr>
              <a:t>immunotherapy, </a:t>
            </a:r>
            <a:r>
              <a:rPr dirty="0" sz="1800">
                <a:latin typeface="Arial"/>
                <a:cs typeface="Arial"/>
              </a:rPr>
              <a:t>targeted therapy </a:t>
            </a:r>
            <a:r>
              <a:rPr dirty="0" sz="1800" spc="-5">
                <a:latin typeface="Arial"/>
                <a:cs typeface="Arial"/>
              </a:rPr>
              <a:t>or </a:t>
            </a:r>
            <a:r>
              <a:rPr dirty="0" sz="1800">
                <a:latin typeface="Arial"/>
                <a:cs typeface="Arial"/>
              </a:rPr>
              <a:t>radiation  therapy</a:t>
            </a:r>
            <a:endParaRPr sz="1800">
              <a:latin typeface="Arial"/>
              <a:cs typeface="Arial"/>
            </a:endParaRPr>
          </a:p>
          <a:p>
            <a:pPr marL="217804" indent="-205104">
              <a:lnSpc>
                <a:spcPct val="100000"/>
              </a:lnSpc>
              <a:spcBef>
                <a:spcPts val="1185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 spc="-5">
                <a:latin typeface="Arial"/>
                <a:cs typeface="Arial"/>
              </a:rPr>
              <a:t>Allogenic </a:t>
            </a:r>
            <a:r>
              <a:rPr dirty="0" sz="1800">
                <a:latin typeface="Arial"/>
                <a:cs typeface="Arial"/>
              </a:rPr>
              <a:t>stem </a:t>
            </a:r>
            <a:r>
              <a:rPr dirty="0" sz="1800" spc="-5">
                <a:latin typeface="Arial"/>
                <a:cs typeface="Arial"/>
              </a:rPr>
              <a:t>cell transplant </a:t>
            </a:r>
            <a:r>
              <a:rPr dirty="0" sz="1800">
                <a:latin typeface="Arial"/>
                <a:cs typeface="Arial"/>
              </a:rPr>
              <a:t>(at </a:t>
            </a:r>
            <a:r>
              <a:rPr dirty="0" sz="1800" spc="-5">
                <a:latin typeface="Arial"/>
                <a:cs typeface="Arial"/>
              </a:rPr>
              <a:t>any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time)</a:t>
            </a:r>
            <a:endParaRPr sz="1800">
              <a:latin typeface="Arial"/>
              <a:cs typeface="Arial"/>
            </a:endParaRPr>
          </a:p>
          <a:p>
            <a:pPr marL="217804" indent="-205104">
              <a:lnSpc>
                <a:spcPct val="100000"/>
              </a:lnSpc>
              <a:spcBef>
                <a:spcPts val="1195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>
                <a:latin typeface="Arial"/>
                <a:cs typeface="Arial"/>
              </a:rPr>
              <a:t>CAR-T </a:t>
            </a:r>
            <a:r>
              <a:rPr dirty="0" sz="1800" spc="-5">
                <a:latin typeface="Arial"/>
                <a:cs typeface="Arial"/>
              </a:rPr>
              <a:t>cell or other modified cellular therapy </a:t>
            </a:r>
            <a:r>
              <a:rPr dirty="0" sz="1800">
                <a:latin typeface="Arial"/>
                <a:cs typeface="Arial"/>
              </a:rPr>
              <a:t>(at </a:t>
            </a:r>
            <a:r>
              <a:rPr dirty="0" sz="1800" spc="-5">
                <a:latin typeface="Arial"/>
                <a:cs typeface="Arial"/>
              </a:rPr>
              <a:t>any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time)</a:t>
            </a:r>
            <a:endParaRPr sz="1800">
              <a:latin typeface="Arial"/>
              <a:cs typeface="Arial"/>
            </a:endParaRPr>
          </a:p>
          <a:p>
            <a:pPr marL="217804" indent="-205104">
              <a:lnSpc>
                <a:spcPct val="100000"/>
              </a:lnSpc>
              <a:spcBef>
                <a:spcPts val="1195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>
                <a:latin typeface="Arial"/>
                <a:cs typeface="Arial"/>
              </a:rPr>
              <a:t>Active treatment </a:t>
            </a:r>
            <a:r>
              <a:rPr dirty="0" sz="1800" spc="-5">
                <a:latin typeface="Arial"/>
                <a:cs typeface="Arial"/>
              </a:rPr>
              <a:t>or prophylaxis </a:t>
            </a:r>
            <a:r>
              <a:rPr dirty="0" sz="1800">
                <a:latin typeface="Arial"/>
                <a:cs typeface="Arial"/>
              </a:rPr>
              <a:t>for Graft vs. Host</a:t>
            </a:r>
            <a:r>
              <a:rPr dirty="0" sz="1800" spc="-2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Disease</a:t>
            </a:r>
            <a:endParaRPr sz="1800">
              <a:latin typeface="Arial"/>
              <a:cs typeface="Arial"/>
            </a:endParaRPr>
          </a:p>
          <a:p>
            <a:pPr marL="217804" indent="-205104">
              <a:lnSpc>
                <a:spcPct val="100000"/>
              </a:lnSpc>
              <a:spcBef>
                <a:spcPts val="1195"/>
              </a:spcBef>
              <a:buClr>
                <a:srgbClr val="2A70A4"/>
              </a:buClr>
              <a:buFont typeface="Wingdings"/>
              <a:buChar char=""/>
              <a:tabLst>
                <a:tab pos="218440" algn="l"/>
              </a:tabLst>
            </a:pPr>
            <a:r>
              <a:rPr dirty="0" sz="1800" spc="-5">
                <a:latin typeface="Arial"/>
                <a:cs typeface="Arial"/>
              </a:rPr>
              <a:t>Autologous bone marrow transplant (within </a:t>
            </a:r>
            <a:r>
              <a:rPr dirty="0" sz="1800">
                <a:latin typeface="Arial"/>
                <a:cs typeface="Arial"/>
              </a:rPr>
              <a:t>the past </a:t>
            </a:r>
            <a:r>
              <a:rPr dirty="0" sz="1800" spc="-5">
                <a:latin typeface="Arial"/>
                <a:cs typeface="Arial"/>
              </a:rPr>
              <a:t>2</a:t>
            </a:r>
            <a:r>
              <a:rPr dirty="0" sz="1800" spc="-1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years)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4123" y="1246746"/>
            <a:ext cx="2221230" cy="915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SzPct val="111111"/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dirty="0" sz="1800" spc="-30">
                <a:latin typeface="Arial"/>
                <a:cs typeface="Arial"/>
              </a:rPr>
              <a:t>Targeted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therapy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Clr>
                <a:srgbClr val="2A70A4"/>
              </a:buClr>
              <a:buSzPct val="111111"/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dirty="0" sz="1800" spc="-5">
                <a:latin typeface="Arial"/>
                <a:cs typeface="Arial"/>
              </a:rPr>
              <a:t>Endocrine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therapy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Clr>
                <a:srgbClr val="2A70A4"/>
              </a:buClr>
              <a:buSzPct val="111111"/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dirty="0" sz="1800" spc="-5">
                <a:latin typeface="Arial"/>
                <a:cs typeface="Arial"/>
              </a:rPr>
              <a:t>Radiation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therapy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5301" y="979170"/>
            <a:ext cx="22860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006FC0"/>
                </a:solidFill>
                <a:latin typeface="Calibri"/>
                <a:cs typeface="Calibri"/>
              </a:rPr>
              <a:t>*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922011" y="968705"/>
            <a:ext cx="22860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006FC0"/>
                </a:solidFill>
                <a:latin typeface="Calibri"/>
                <a:cs typeface="Calibri"/>
              </a:rPr>
              <a:t>*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076" y="242773"/>
            <a:ext cx="24993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123D56"/>
                </a:solidFill>
                <a:latin typeface="Arial"/>
                <a:cs typeface="Arial"/>
              </a:rPr>
              <a:t>NCCAPS</a:t>
            </a:r>
            <a:r>
              <a:rPr dirty="0" sz="2400" spc="-4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123D56"/>
                </a:solidFill>
                <a:latin typeface="Arial"/>
                <a:cs typeface="Arial"/>
              </a:rPr>
              <a:t>Schema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6338" y="218059"/>
            <a:ext cx="388366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lr>
                <a:srgbClr val="2A70A4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-10">
                <a:solidFill>
                  <a:srgbClr val="5F5F5F"/>
                </a:solidFill>
                <a:latin typeface="Calibri"/>
                <a:cs typeface="Calibri"/>
              </a:rPr>
              <a:t>Step </a:t>
            </a:r>
            <a:r>
              <a:rPr dirty="0" sz="1800">
                <a:solidFill>
                  <a:srgbClr val="5F5F5F"/>
                </a:solidFill>
                <a:latin typeface="Calibri"/>
                <a:cs typeface="Calibri"/>
              </a:rPr>
              <a:t>1 </a:t>
            </a:r>
            <a:r>
              <a:rPr dirty="0" sz="1800" spc="-5">
                <a:solidFill>
                  <a:srgbClr val="5F5F5F"/>
                </a:solidFill>
                <a:latin typeface="Calibri"/>
                <a:cs typeface="Calibri"/>
              </a:rPr>
              <a:t>Planned Accrual: 2,000</a:t>
            </a:r>
            <a:r>
              <a:rPr dirty="0" sz="1800" spc="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5F5F5F"/>
                </a:solidFill>
                <a:latin typeface="Calibri"/>
                <a:cs typeface="Calibri"/>
              </a:rPr>
              <a:t>patients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lr>
                <a:srgbClr val="2A70A4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-10">
                <a:solidFill>
                  <a:srgbClr val="5F5F5F"/>
                </a:solidFill>
                <a:latin typeface="Calibri"/>
                <a:cs typeface="Calibri"/>
              </a:rPr>
              <a:t>Follow outcomes </a:t>
            </a:r>
            <a:r>
              <a:rPr dirty="0" sz="1800" spc="-15">
                <a:solidFill>
                  <a:srgbClr val="5F5F5F"/>
                </a:solidFill>
                <a:latin typeface="Calibri"/>
                <a:cs typeface="Calibri"/>
              </a:rPr>
              <a:t>for </a:t>
            </a:r>
            <a:r>
              <a:rPr dirty="0" sz="1800" spc="-5">
                <a:solidFill>
                  <a:srgbClr val="5F5F5F"/>
                </a:solidFill>
                <a:latin typeface="Calibri"/>
                <a:cs typeface="Calibri"/>
              </a:rPr>
              <a:t>up </a:t>
            </a:r>
            <a:r>
              <a:rPr dirty="0" sz="1800" spc="-10">
                <a:solidFill>
                  <a:srgbClr val="5F5F5F"/>
                </a:solidFill>
                <a:latin typeface="Calibri"/>
                <a:cs typeface="Calibri"/>
              </a:rPr>
              <a:t>to </a:t>
            </a:r>
            <a:r>
              <a:rPr dirty="0" sz="1800">
                <a:solidFill>
                  <a:srgbClr val="5F5F5F"/>
                </a:solidFill>
                <a:latin typeface="Calibri"/>
                <a:cs typeface="Calibri"/>
              </a:rPr>
              <a:t>2</a:t>
            </a:r>
            <a:r>
              <a:rPr dirty="0" sz="1800" spc="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5F5F5F"/>
                </a:solidFill>
                <a:latin typeface="Calibri"/>
                <a:cs typeface="Calibri"/>
              </a:rPr>
              <a:t>years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57117" y="3647338"/>
            <a:ext cx="5490845" cy="114998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664845" marR="75565" indent="-652780">
              <a:lnSpc>
                <a:spcPct val="82400"/>
              </a:lnSpc>
              <a:spcBef>
                <a:spcPts val="685"/>
              </a:spcBef>
            </a:pPr>
            <a:r>
              <a:rPr dirty="0" sz="2800" spc="20">
                <a:solidFill>
                  <a:srgbClr val="006FC0"/>
                </a:solidFill>
                <a:latin typeface="Calibri"/>
                <a:cs typeface="Calibri"/>
              </a:rPr>
              <a:t>*</a:t>
            </a:r>
            <a:r>
              <a:rPr dirty="0" baseline="1984" sz="2100" spc="30">
                <a:latin typeface="Calibri"/>
                <a:cs typeface="Calibri"/>
              </a:rPr>
              <a:t>Note: </a:t>
            </a:r>
            <a:r>
              <a:rPr dirty="0" baseline="1984" sz="2100" spc="-15">
                <a:latin typeface="Calibri"/>
                <a:cs typeface="Calibri"/>
              </a:rPr>
              <a:t>Patients </a:t>
            </a:r>
            <a:r>
              <a:rPr dirty="0" baseline="1984" sz="2100" spc="-7">
                <a:latin typeface="Calibri"/>
                <a:cs typeface="Calibri"/>
              </a:rPr>
              <a:t>can </a:t>
            </a:r>
            <a:r>
              <a:rPr dirty="0" baseline="1984" sz="2100" spc="-15">
                <a:latin typeface="Calibri"/>
                <a:cs typeface="Calibri"/>
              </a:rPr>
              <a:t>proceed </a:t>
            </a:r>
            <a:r>
              <a:rPr dirty="0" baseline="1984" sz="2100" spc="-7">
                <a:latin typeface="Calibri"/>
                <a:cs typeface="Calibri"/>
              </a:rPr>
              <a:t>immediately </a:t>
            </a:r>
            <a:r>
              <a:rPr dirty="0" baseline="1984" sz="2100" spc="-15">
                <a:latin typeface="Calibri"/>
                <a:cs typeface="Calibri"/>
              </a:rPr>
              <a:t>from </a:t>
            </a:r>
            <a:r>
              <a:rPr dirty="0" baseline="1984" sz="2100" spc="-7">
                <a:latin typeface="Calibri"/>
                <a:cs typeface="Calibri"/>
              </a:rPr>
              <a:t>Step </a:t>
            </a:r>
            <a:r>
              <a:rPr dirty="0" baseline="1984" sz="2100">
                <a:latin typeface="Calibri"/>
                <a:cs typeface="Calibri"/>
              </a:rPr>
              <a:t>0 </a:t>
            </a:r>
            <a:r>
              <a:rPr dirty="0" baseline="1984" sz="2100" spc="-15">
                <a:latin typeface="Calibri"/>
                <a:cs typeface="Calibri"/>
              </a:rPr>
              <a:t>registration to </a:t>
            </a:r>
            <a:r>
              <a:rPr dirty="0" baseline="1984" sz="2100" spc="-7">
                <a:latin typeface="Calibri"/>
                <a:cs typeface="Calibri"/>
              </a:rPr>
              <a:t>Step  </a:t>
            </a:r>
            <a:r>
              <a:rPr dirty="0" sz="1400">
                <a:latin typeface="Calibri"/>
                <a:cs typeface="Calibri"/>
              </a:rPr>
              <a:t>1 </a:t>
            </a:r>
            <a:r>
              <a:rPr dirty="0" sz="1400" spc="-10">
                <a:latin typeface="Calibri"/>
                <a:cs typeface="Calibri"/>
              </a:rPr>
              <a:t>registration </a:t>
            </a:r>
            <a:r>
              <a:rPr dirty="0" sz="1400">
                <a:latin typeface="Calibri"/>
                <a:cs typeface="Calibri"/>
              </a:rPr>
              <a:t>if </a:t>
            </a:r>
            <a:r>
              <a:rPr dirty="0" sz="1400" spc="-5">
                <a:latin typeface="Calibri"/>
                <a:cs typeface="Calibri"/>
              </a:rPr>
              <a:t>they already </a:t>
            </a:r>
            <a:r>
              <a:rPr dirty="0" sz="1400" spc="-15">
                <a:latin typeface="Calibri"/>
                <a:cs typeface="Calibri"/>
              </a:rPr>
              <a:t>have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positive SARS-CoV-2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result.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266065">
              <a:lnSpc>
                <a:spcPct val="100000"/>
              </a:lnSpc>
              <a:spcBef>
                <a:spcPts val="5"/>
              </a:spcBef>
            </a:pPr>
            <a:r>
              <a:rPr dirty="0" sz="1200" spc="-10" b="1">
                <a:solidFill>
                  <a:srgbClr val="2A70A4"/>
                </a:solidFill>
                <a:latin typeface="Calibri"/>
                <a:cs typeface="Calibri"/>
              </a:rPr>
              <a:t>Positive test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result </a:t>
            </a:r>
            <a:r>
              <a:rPr dirty="0" sz="1200" spc="-15" b="1">
                <a:solidFill>
                  <a:srgbClr val="2A70A4"/>
                </a:solidFill>
                <a:latin typeface="Calibri"/>
                <a:cs typeface="Calibri"/>
              </a:rPr>
              <a:t>may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be no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earlier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than 14 </a:t>
            </a:r>
            <a:r>
              <a:rPr dirty="0" sz="1200" spc="-15" b="1">
                <a:solidFill>
                  <a:srgbClr val="2A70A4"/>
                </a:solidFill>
                <a:latin typeface="Calibri"/>
                <a:cs typeface="Calibri"/>
              </a:rPr>
              <a:t>days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prior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to Step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1</a:t>
            </a:r>
            <a:r>
              <a:rPr dirty="0" sz="1200" spc="30" b="1">
                <a:solidFill>
                  <a:srgbClr val="2A70A4"/>
                </a:solidFill>
                <a:latin typeface="Calibri"/>
                <a:cs typeface="Calibri"/>
              </a:rPr>
              <a:t>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registration.</a:t>
            </a:r>
            <a:endParaRPr sz="1200">
              <a:latin typeface="Calibri"/>
              <a:cs typeface="Calibri"/>
            </a:endParaRPr>
          </a:p>
          <a:p>
            <a:pPr algn="ctr" marL="273050">
              <a:lnSpc>
                <a:spcPct val="100000"/>
              </a:lnSpc>
            </a:pPr>
            <a:r>
              <a:rPr dirty="0" sz="1200" spc="-10" b="1">
                <a:solidFill>
                  <a:srgbClr val="2A70A4"/>
                </a:solidFill>
                <a:latin typeface="Calibri"/>
                <a:cs typeface="Calibri"/>
              </a:rPr>
              <a:t>Patients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with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positive SARS-CoV-2 results </a:t>
            </a:r>
            <a:r>
              <a:rPr dirty="0" sz="1200" spc="-10" b="1">
                <a:solidFill>
                  <a:srgbClr val="2A70A4"/>
                </a:solidFill>
                <a:latin typeface="Calibri"/>
                <a:cs typeface="Calibri"/>
              </a:rPr>
              <a:t>greater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than 14 </a:t>
            </a:r>
            <a:r>
              <a:rPr dirty="0" sz="1200" spc="-15" b="1">
                <a:solidFill>
                  <a:srgbClr val="2A70A4"/>
                </a:solidFill>
                <a:latin typeface="Calibri"/>
                <a:cs typeface="Calibri"/>
              </a:rPr>
              <a:t>days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old </a:t>
            </a:r>
            <a:r>
              <a:rPr dirty="0" sz="1200" spc="-5" b="1">
                <a:solidFill>
                  <a:srgbClr val="2A70A4"/>
                </a:solidFill>
                <a:latin typeface="Calibri"/>
                <a:cs typeface="Calibri"/>
              </a:rPr>
              <a:t>are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not</a:t>
            </a:r>
            <a:r>
              <a:rPr dirty="0" sz="1200" spc="10" b="1">
                <a:solidFill>
                  <a:srgbClr val="2A70A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A70A4"/>
                </a:solidFill>
                <a:latin typeface="Calibri"/>
                <a:cs typeface="Calibri"/>
              </a:rPr>
              <a:t>eligible</a:t>
            </a:r>
            <a:r>
              <a:rPr dirty="0" sz="120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517588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Abbreviated Study</a:t>
            </a:r>
            <a:r>
              <a:rPr dirty="0" sz="2400" spc="-9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Calendar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2882" y="807338"/>
          <a:ext cx="8063865" cy="281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625"/>
                <a:gridCol w="1428750"/>
                <a:gridCol w="1807210"/>
                <a:gridCol w="1857375"/>
                <a:gridCol w="1760219"/>
              </a:tblGrid>
              <a:tr h="927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(Being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Tested)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61925" marR="154305" indent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(Has Positive 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SARS-CoV-2</a:t>
                      </a:r>
                      <a:r>
                        <a:rPr dirty="0" sz="14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test)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marL="5867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9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731520" indent="-14732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lain"/>
                        <a:tabLst>
                          <a:tab pos="732155" algn="l"/>
                        </a:tabLst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1355" indent="-147955">
                        <a:lnSpc>
                          <a:spcPct val="100000"/>
                        </a:lnSpc>
                        <a:buAutoNum type="arabicPlain"/>
                        <a:tabLst>
                          <a:tab pos="681990" algn="l"/>
                        </a:tabLst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1355" indent="-147955">
                        <a:lnSpc>
                          <a:spcPct val="100000"/>
                        </a:lnSpc>
                        <a:buAutoNum type="arabicPlain"/>
                        <a:tabLst>
                          <a:tab pos="681990" algn="l"/>
                        </a:tabLst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4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</a:tr>
              <a:tr h="1140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Data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Collection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400" spc="-4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Data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40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History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4E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Each </a:t>
                      </a:r>
                      <a:r>
                        <a:rPr dirty="0" sz="1400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dirty="0" sz="1400" spc="-7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Point: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Cancer </a:t>
                      </a:r>
                      <a:r>
                        <a:rPr dirty="0" sz="140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00" spc="-1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Outcomes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COVID-19 </a:t>
                      </a:r>
                      <a:r>
                        <a:rPr dirty="0" sz="140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400" spc="-9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Outcomes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Standard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1400" spc="-7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Collections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(e.g.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concurrent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meds, routine test</a:t>
                      </a:r>
                      <a:r>
                        <a:rPr dirty="0" sz="1400" spc="-17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results)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4E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34822">
                <a:tc>
                  <a:txBody>
                    <a:bodyPr/>
                    <a:lstStyle/>
                    <a:p>
                      <a:pPr marL="164465" marR="156845" indent="88265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Imaging 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ecti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2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760" indent="-342900">
                        <a:lnSpc>
                          <a:spcPct val="100000"/>
                        </a:lnSpc>
                        <a:spcBef>
                          <a:spcPts val="335"/>
                        </a:spcBef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One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archival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cancer imaging study</a:t>
                      </a:r>
                      <a:r>
                        <a:rPr dirty="0" sz="1400" spc="-1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(pre-COVID-19)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342900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Any scans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performed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for the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patient’s</a:t>
                      </a:r>
                      <a:r>
                        <a:rPr dirty="0" sz="1400" spc="-19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cancer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342900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Any scans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performed for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patient’s</a:t>
                      </a:r>
                      <a:r>
                        <a:rPr dirty="0" sz="1400" spc="-18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COVID-19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232" y="3794378"/>
            <a:ext cx="0" cy="760730"/>
          </a:xfrm>
          <a:custGeom>
            <a:avLst/>
            <a:gdLst/>
            <a:ahLst/>
            <a:cxnLst/>
            <a:rect l="l" t="t" r="r" b="b"/>
            <a:pathLst>
              <a:path w="0" h="760729">
                <a:moveTo>
                  <a:pt x="0" y="0"/>
                </a:moveTo>
                <a:lnTo>
                  <a:pt x="0" y="7601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03717" y="3794378"/>
            <a:ext cx="0" cy="760730"/>
          </a:xfrm>
          <a:custGeom>
            <a:avLst/>
            <a:gdLst/>
            <a:ahLst/>
            <a:cxnLst/>
            <a:rect l="l" t="t" r="r" b="b"/>
            <a:pathLst>
              <a:path w="0" h="760729">
                <a:moveTo>
                  <a:pt x="0" y="0"/>
                </a:moveTo>
                <a:lnTo>
                  <a:pt x="0" y="7601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2882" y="3794378"/>
            <a:ext cx="8057515" cy="12700"/>
          </a:xfrm>
          <a:custGeom>
            <a:avLst/>
            <a:gdLst/>
            <a:ahLst/>
            <a:cxnLst/>
            <a:rect l="l" t="t" r="r" b="b"/>
            <a:pathLst>
              <a:path w="8057515" h="12700">
                <a:moveTo>
                  <a:pt x="0" y="12700"/>
                </a:moveTo>
                <a:lnTo>
                  <a:pt x="8057184" y="12700"/>
                </a:lnTo>
                <a:lnTo>
                  <a:pt x="805718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2882" y="4535487"/>
            <a:ext cx="8057515" cy="0"/>
          </a:xfrm>
          <a:custGeom>
            <a:avLst/>
            <a:gdLst/>
            <a:ahLst/>
            <a:cxnLst/>
            <a:rect l="l" t="t" r="r" b="b"/>
            <a:pathLst>
              <a:path w="8057515" h="0">
                <a:moveTo>
                  <a:pt x="0" y="0"/>
                </a:moveTo>
                <a:lnTo>
                  <a:pt x="8057184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5582" y="3807078"/>
            <a:ext cx="8032115" cy="709930"/>
          </a:xfrm>
          <a:prstGeom prst="rect">
            <a:avLst/>
          </a:prstGeom>
          <a:solidFill>
            <a:srgbClr val="2A70A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7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Additional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data collection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patient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hospitalized for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COVID-19: </a:t>
            </a:r>
            <a:r>
              <a:rPr dirty="0" sz="1400" spc="-15" b="1">
                <a:solidFill>
                  <a:srgbClr val="FFFFFF"/>
                </a:solidFill>
                <a:latin typeface="Arial"/>
                <a:cs typeface="Arial"/>
              </a:rPr>
              <a:t>Days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1, 3, 7, 10, 15,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400" spc="-1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30.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517588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 Abbreviated Study</a:t>
            </a:r>
            <a:r>
              <a:rPr dirty="0" sz="2400" spc="-95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Calendar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2882" y="964564"/>
          <a:ext cx="8063865" cy="2618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625"/>
                <a:gridCol w="1428750"/>
                <a:gridCol w="1807210"/>
                <a:gridCol w="1857375"/>
                <a:gridCol w="1760219"/>
              </a:tblGrid>
              <a:tr h="1008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(Being</a:t>
                      </a:r>
                      <a:r>
                        <a:rPr dirty="0" sz="14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Tested)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(Has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Positive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SARS-CoV-2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test)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marL="5867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9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731520" indent="-147320">
                        <a:lnSpc>
                          <a:spcPct val="100000"/>
                        </a:lnSpc>
                        <a:buAutoNum type="arabicPlain"/>
                        <a:tabLst>
                          <a:tab pos="732155" algn="l"/>
                        </a:tabLst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1355" indent="-14795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lain"/>
                        <a:tabLst>
                          <a:tab pos="681990" algn="l"/>
                        </a:tabLst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1355" indent="-147955">
                        <a:lnSpc>
                          <a:spcPct val="100000"/>
                        </a:lnSpc>
                        <a:buAutoNum type="arabicPlain"/>
                        <a:tabLst>
                          <a:tab pos="681990" algn="l"/>
                        </a:tabLst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4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</a:tr>
              <a:tr h="1597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2390" marR="14541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Research 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Blood  Collection 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(+/- 1</a:t>
                      </a:r>
                      <a:r>
                        <a:rPr dirty="0" sz="14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A70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4E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0045">
                        <a:lnSpc>
                          <a:spcPts val="192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Each </a:t>
                      </a:r>
                      <a:r>
                        <a:rPr dirty="0" sz="1400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Time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Point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(when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blood is collected for other</a:t>
                      </a:r>
                      <a:r>
                        <a:rPr dirty="0" sz="1400" spc="-2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purposes)</a:t>
                      </a:r>
                      <a:r>
                        <a:rPr dirty="0" sz="16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ts val="168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20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mL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blood total in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sodium-heparin green-top</a:t>
                      </a:r>
                      <a:r>
                        <a:rPr dirty="0" sz="1400" spc="-2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tubes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2F2F2F"/>
                        </a:buClr>
                        <a:buFont typeface="Arial"/>
                        <a:buChar char="•"/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One-time</a:t>
                      </a:r>
                      <a:r>
                        <a:rPr dirty="0" sz="1400" spc="-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Collection: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mL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blood in an </a:t>
                      </a:r>
                      <a:r>
                        <a:rPr dirty="0" sz="1400" spc="-3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EDTA</a:t>
                      </a:r>
                      <a:r>
                        <a:rPr dirty="0" sz="1400" spc="-204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tube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73760" indent="-285115">
                        <a:lnSpc>
                          <a:spcPct val="100000"/>
                        </a:lnSpc>
                        <a:buChar char="•"/>
                        <a:tabLst>
                          <a:tab pos="873125" algn="l"/>
                          <a:tab pos="873760" algn="l"/>
                        </a:tabLst>
                      </a:pP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2.5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mL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blood in a </a:t>
                      </a:r>
                      <a:r>
                        <a:rPr dirty="0" sz="1400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PAXgene </a:t>
                      </a:r>
                      <a:r>
                        <a:rPr dirty="0" sz="140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RNA</a:t>
                      </a:r>
                      <a:r>
                        <a:rPr dirty="0" sz="1400" spc="-2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tube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4E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232" y="3794378"/>
            <a:ext cx="0" cy="760730"/>
          </a:xfrm>
          <a:custGeom>
            <a:avLst/>
            <a:gdLst/>
            <a:ahLst/>
            <a:cxnLst/>
            <a:rect l="l" t="t" r="r" b="b"/>
            <a:pathLst>
              <a:path w="0" h="760729">
                <a:moveTo>
                  <a:pt x="0" y="0"/>
                </a:moveTo>
                <a:lnTo>
                  <a:pt x="0" y="7601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03717" y="3794378"/>
            <a:ext cx="0" cy="760730"/>
          </a:xfrm>
          <a:custGeom>
            <a:avLst/>
            <a:gdLst/>
            <a:ahLst/>
            <a:cxnLst/>
            <a:rect l="l" t="t" r="r" b="b"/>
            <a:pathLst>
              <a:path w="0" h="760729">
                <a:moveTo>
                  <a:pt x="0" y="0"/>
                </a:moveTo>
                <a:lnTo>
                  <a:pt x="0" y="7601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2882" y="3794378"/>
            <a:ext cx="8057515" cy="12700"/>
          </a:xfrm>
          <a:custGeom>
            <a:avLst/>
            <a:gdLst/>
            <a:ahLst/>
            <a:cxnLst/>
            <a:rect l="l" t="t" r="r" b="b"/>
            <a:pathLst>
              <a:path w="8057515" h="12700">
                <a:moveTo>
                  <a:pt x="0" y="12700"/>
                </a:moveTo>
                <a:lnTo>
                  <a:pt x="8057184" y="12700"/>
                </a:lnTo>
                <a:lnTo>
                  <a:pt x="805718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2882" y="4535487"/>
            <a:ext cx="8057515" cy="0"/>
          </a:xfrm>
          <a:custGeom>
            <a:avLst/>
            <a:gdLst/>
            <a:ahLst/>
            <a:cxnLst/>
            <a:rect l="l" t="t" r="r" b="b"/>
            <a:pathLst>
              <a:path w="8057515" h="0">
                <a:moveTo>
                  <a:pt x="0" y="0"/>
                </a:moveTo>
                <a:lnTo>
                  <a:pt x="8057184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5582" y="3807078"/>
            <a:ext cx="8032115" cy="709930"/>
          </a:xfrm>
          <a:prstGeom prst="rect">
            <a:avLst/>
          </a:prstGeom>
          <a:solidFill>
            <a:srgbClr val="2A70A4"/>
          </a:solidFill>
        </p:spPr>
        <p:txBody>
          <a:bodyPr wrap="square" lIns="0" tIns="142875" rIns="0" bIns="0" rtlCol="0" vert="horz">
            <a:spAutoFit/>
          </a:bodyPr>
          <a:lstStyle/>
          <a:p>
            <a:pPr marL="66040" marR="123825">
              <a:lnSpc>
                <a:spcPct val="100000"/>
              </a:lnSpc>
              <a:spcBef>
                <a:spcPts val="1125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Additional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research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blood collection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(green-top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tubes)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patient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hospitalized for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COVID-19:  </a:t>
            </a:r>
            <a:r>
              <a:rPr dirty="0" sz="1400" spc="-15" b="1">
                <a:solidFill>
                  <a:srgbClr val="FFFFFF"/>
                </a:solidFill>
                <a:latin typeface="Arial"/>
                <a:cs typeface="Arial"/>
              </a:rPr>
              <a:t>Days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1, 3, 7, 10, 15,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30.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734568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NCCAPS: Measures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to </a:t>
            </a:r>
            <a:r>
              <a:rPr dirty="0" sz="2400" spc="-5" b="0">
                <a:solidFill>
                  <a:srgbClr val="123D56"/>
                </a:solidFill>
                <a:latin typeface="Arial"/>
                <a:cs typeface="Arial"/>
              </a:rPr>
              <a:t>Address Site Feasibility</a:t>
            </a:r>
            <a:r>
              <a:rPr dirty="0" sz="2400" spc="-50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Issues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81076" y="747775"/>
            <a:ext cx="8289925" cy="353187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9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Informed </a:t>
            </a:r>
            <a:r>
              <a:rPr dirty="0" sz="1800" spc="-5">
                <a:latin typeface="Arial"/>
                <a:cs typeface="Arial"/>
              </a:rPr>
              <a:t>consent </a:t>
            </a:r>
            <a:r>
              <a:rPr dirty="0" sz="1800">
                <a:latin typeface="Arial"/>
                <a:cs typeface="Arial"/>
              </a:rPr>
              <a:t>may </a:t>
            </a:r>
            <a:r>
              <a:rPr dirty="0" sz="1800" spc="-5">
                <a:latin typeface="Arial"/>
                <a:cs typeface="Arial"/>
              </a:rPr>
              <a:t>be done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remotely.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Patients </a:t>
            </a:r>
            <a:r>
              <a:rPr dirty="0" sz="1800" spc="-5">
                <a:latin typeface="Arial"/>
                <a:cs typeface="Arial"/>
              </a:rPr>
              <a:t>are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required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have any </a:t>
            </a:r>
            <a:r>
              <a:rPr dirty="0" sz="1800">
                <a:latin typeface="Arial"/>
                <a:cs typeface="Arial"/>
              </a:rPr>
              <a:t>extra visits for this</a:t>
            </a:r>
            <a:r>
              <a:rPr dirty="0" sz="1800" spc="65">
                <a:latin typeface="Arial"/>
                <a:cs typeface="Arial"/>
              </a:rPr>
              <a:t> </a:t>
            </a:r>
            <a:r>
              <a:rPr dirty="0" sz="1800" spc="-30">
                <a:latin typeface="Arial"/>
                <a:cs typeface="Arial"/>
              </a:rPr>
              <a:t>study.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>
                <a:latin typeface="Arial"/>
                <a:cs typeface="Arial"/>
              </a:rPr>
              <a:t>Research blood specimens will be collected at the same time blood is</a:t>
            </a:r>
            <a:r>
              <a:rPr dirty="0" sz="1800" spc="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drawn</a:t>
            </a:r>
            <a:endParaRPr sz="1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as </a:t>
            </a:r>
            <a:r>
              <a:rPr dirty="0" sz="1800">
                <a:latin typeface="Arial"/>
                <a:cs typeface="Arial"/>
              </a:rPr>
              <a:t>part of </a:t>
            </a:r>
            <a:r>
              <a:rPr dirty="0" sz="1800" spc="-5">
                <a:latin typeface="Arial"/>
                <a:cs typeface="Arial"/>
              </a:rPr>
              <a:t>regular clinical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care.</a:t>
            </a:r>
            <a:endParaRPr sz="1800">
              <a:latin typeface="Arial"/>
              <a:cs typeface="Arial"/>
            </a:endParaRPr>
          </a:p>
          <a:p>
            <a:pPr lvl="1" marL="469900" marR="28194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 spc="-5">
                <a:latin typeface="Arial"/>
                <a:cs typeface="Arial"/>
              </a:rPr>
              <a:t>Imaging scans collected </a:t>
            </a:r>
            <a:r>
              <a:rPr dirty="0" sz="1800">
                <a:latin typeface="Arial"/>
                <a:cs typeface="Arial"/>
              </a:rPr>
              <a:t>for </a:t>
            </a:r>
            <a:r>
              <a:rPr dirty="0" sz="1800" spc="-5">
                <a:latin typeface="Arial"/>
                <a:cs typeface="Arial"/>
              </a:rPr>
              <a:t>banking are those scans being done as </a:t>
            </a:r>
            <a:r>
              <a:rPr dirty="0" sz="1800">
                <a:latin typeface="Arial"/>
                <a:cs typeface="Arial"/>
              </a:rPr>
              <a:t>part of  </a:t>
            </a:r>
            <a:r>
              <a:rPr dirty="0" sz="1800" spc="-5">
                <a:latin typeface="Arial"/>
                <a:cs typeface="Arial"/>
              </a:rPr>
              <a:t>clinical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care.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Research bloods do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dirty="0" sz="1800" spc="-5">
                <a:latin typeface="Arial"/>
                <a:cs typeface="Arial"/>
              </a:rPr>
              <a:t> require on-site</a:t>
            </a:r>
            <a:r>
              <a:rPr dirty="0" sz="1800" spc="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processing.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Specimen </a:t>
            </a:r>
            <a:r>
              <a:rPr dirty="0" sz="1800">
                <a:latin typeface="Arial"/>
                <a:cs typeface="Arial"/>
              </a:rPr>
              <a:t>kits </a:t>
            </a:r>
            <a:r>
              <a:rPr dirty="0" sz="1800" spc="-5">
                <a:latin typeface="Arial"/>
                <a:cs typeface="Arial"/>
              </a:rPr>
              <a:t>will be provided, including shipping </a:t>
            </a:r>
            <a:r>
              <a:rPr dirty="0" sz="1800">
                <a:latin typeface="Arial"/>
                <a:cs typeface="Arial"/>
              </a:rPr>
              <a:t>to the</a:t>
            </a:r>
            <a:r>
              <a:rPr dirty="0" sz="1800" spc="175">
                <a:latin typeface="Arial"/>
                <a:cs typeface="Arial"/>
              </a:rPr>
              <a:t> </a:t>
            </a:r>
            <a:r>
              <a:rPr dirty="0" sz="1800" spc="-15">
                <a:latin typeface="Arial"/>
                <a:cs typeface="Arial"/>
              </a:rPr>
              <a:t>biorepository.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Sites </a:t>
            </a:r>
            <a:r>
              <a:rPr dirty="0" sz="1800" spc="-5">
                <a:latin typeface="Arial"/>
                <a:cs typeface="Arial"/>
              </a:rPr>
              <a:t>receive full accrual credit </a:t>
            </a:r>
            <a:r>
              <a:rPr dirty="0" sz="1800">
                <a:latin typeface="Arial"/>
                <a:cs typeface="Arial"/>
              </a:rPr>
              <a:t>for </a:t>
            </a:r>
            <a:r>
              <a:rPr dirty="0" sz="1800" spc="-5">
                <a:latin typeface="Arial"/>
                <a:cs typeface="Arial"/>
              </a:rPr>
              <a:t>enrollments </a:t>
            </a:r>
            <a:r>
              <a:rPr dirty="0" sz="1800">
                <a:latin typeface="Arial"/>
                <a:cs typeface="Arial"/>
              </a:rPr>
              <a:t>to Step 1, </a:t>
            </a:r>
            <a:r>
              <a:rPr dirty="0" sz="1800" spc="-5">
                <a:latin typeface="Arial"/>
                <a:cs typeface="Arial"/>
              </a:rPr>
              <a:t>partial credit </a:t>
            </a:r>
            <a:r>
              <a:rPr dirty="0" sz="1800">
                <a:latin typeface="Arial"/>
                <a:cs typeface="Arial"/>
              </a:rPr>
              <a:t>for step</a:t>
            </a:r>
            <a:r>
              <a:rPr dirty="0" sz="1800" spc="2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(per the ETCTN, </a:t>
            </a:r>
            <a:r>
              <a:rPr dirty="0" sz="1800" spc="-40">
                <a:latin typeface="Arial"/>
                <a:cs typeface="Arial"/>
              </a:rPr>
              <a:t>NCORP, </a:t>
            </a:r>
            <a:r>
              <a:rPr dirty="0" sz="1800">
                <a:latin typeface="Arial"/>
                <a:cs typeface="Arial"/>
              </a:rPr>
              <a:t>and NCTN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guidelines).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076" y="242773"/>
            <a:ext cx="270383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MCW</a:t>
            </a:r>
            <a:r>
              <a:rPr dirty="0" sz="2400" spc="-70" b="0">
                <a:solidFill>
                  <a:srgbClr val="123D56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123D56"/>
                </a:solidFill>
                <a:latin typeface="Arial"/>
                <a:cs typeface="Arial"/>
              </a:rPr>
              <a:t>WORKFLOW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4625">
              <a:lnSpc>
                <a:spcPct val="100000"/>
              </a:lnSpc>
            </a:pPr>
            <a:fld id="{81D60167-4931-47E6-BA6A-407CBD079E47}" type="slidenum">
              <a:rPr dirty="0" spc="-5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81076" y="709158"/>
            <a:ext cx="7583805" cy="3510915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90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Main </a:t>
            </a:r>
            <a:r>
              <a:rPr dirty="0" sz="1800" spc="-5">
                <a:latin typeface="Arial"/>
                <a:cs typeface="Arial"/>
              </a:rPr>
              <a:t>Coordinating CTO </a:t>
            </a:r>
            <a:r>
              <a:rPr dirty="0" sz="1800">
                <a:latin typeface="Arial"/>
                <a:cs typeface="Arial"/>
              </a:rPr>
              <a:t>TEAM: Breast-Brain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Team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>
                <a:latin typeface="Arial"/>
                <a:cs typeface="Arial"/>
              </a:rPr>
              <a:t>Maria Pigsley, Kujana</a:t>
            </a:r>
            <a:r>
              <a:rPr dirty="0" sz="1800" spc="-5">
                <a:latin typeface="Arial"/>
                <a:cs typeface="Arial"/>
              </a:rPr>
              <a:t> Clayton</a:t>
            </a:r>
            <a:endParaRPr sz="18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1000"/>
              </a:spcBef>
              <a:buClr>
                <a:srgbClr val="2A70A4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1800">
                <a:latin typeface="Arial"/>
                <a:cs typeface="Arial"/>
              </a:rPr>
              <a:t>Will </a:t>
            </a:r>
            <a:r>
              <a:rPr dirty="0" sz="1800" spc="-5">
                <a:latin typeface="Arial"/>
                <a:cs typeface="Arial"/>
              </a:rPr>
              <a:t>work with disease-appropriate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DOT</a:t>
            </a:r>
            <a:endParaRPr sz="1800">
              <a:latin typeface="Arial"/>
              <a:cs typeface="Arial"/>
            </a:endParaRPr>
          </a:p>
          <a:p>
            <a:pPr marL="241300" marR="179705" indent="-228600">
              <a:lnSpc>
                <a:spcPct val="100000"/>
              </a:lnSpc>
              <a:spcBef>
                <a:spcPts val="994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Screen for </a:t>
            </a:r>
            <a:r>
              <a:rPr dirty="0" sz="1800" spc="-5">
                <a:latin typeface="Arial"/>
                <a:cs typeface="Arial"/>
              </a:rPr>
              <a:t>potentially eligible </a:t>
            </a:r>
            <a:r>
              <a:rPr dirty="0" sz="1800">
                <a:latin typeface="Arial"/>
                <a:cs typeface="Arial"/>
              </a:rPr>
              <a:t>candidates </a:t>
            </a:r>
            <a:r>
              <a:rPr dirty="0" sz="1800" spc="-5">
                <a:latin typeface="Arial"/>
                <a:cs typeface="Arial"/>
              </a:rPr>
              <a:t>via daily Covid-19 information  </a:t>
            </a:r>
            <a:r>
              <a:rPr dirty="0" sz="1800">
                <a:latin typeface="Arial"/>
                <a:cs typeface="Arial"/>
              </a:rPr>
              <a:t>received </a:t>
            </a:r>
            <a:r>
              <a:rPr dirty="0" sz="1800" spc="-5">
                <a:latin typeface="Arial"/>
                <a:cs typeface="Arial"/>
              </a:rPr>
              <a:t>by </a:t>
            </a:r>
            <a:r>
              <a:rPr dirty="0" sz="1800">
                <a:latin typeface="Arial"/>
                <a:cs typeface="Arial"/>
              </a:rPr>
              <a:t>MCW </a:t>
            </a:r>
            <a:r>
              <a:rPr dirty="0" sz="1800" spc="-5">
                <a:latin typeface="Arial"/>
                <a:cs typeface="Arial"/>
              </a:rPr>
              <a:t>Cancer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Center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Contact primary oncology provider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approach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patient </a:t>
            </a:r>
            <a:r>
              <a:rPr dirty="0" sz="1800">
                <a:latin typeface="Arial"/>
                <a:cs typeface="Arial"/>
              </a:rPr>
              <a:t>regarding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In-patient </a:t>
            </a:r>
            <a:r>
              <a:rPr dirty="0" sz="1800" spc="-5">
                <a:latin typeface="Arial"/>
                <a:cs typeface="Arial"/>
              </a:rPr>
              <a:t>blood </a:t>
            </a:r>
            <a:r>
              <a:rPr dirty="0" sz="1800">
                <a:latin typeface="Arial"/>
                <a:cs typeface="Arial"/>
              </a:rPr>
              <a:t>collection </a:t>
            </a:r>
            <a:r>
              <a:rPr dirty="0" sz="1800" spc="-5">
                <a:latin typeface="Arial"/>
                <a:cs typeface="Arial"/>
              </a:rPr>
              <a:t>will be </a:t>
            </a:r>
            <a:r>
              <a:rPr dirty="0" sz="1800">
                <a:latin typeface="Arial"/>
                <a:cs typeface="Arial"/>
              </a:rPr>
              <a:t>coordinated </a:t>
            </a:r>
            <a:r>
              <a:rPr dirty="0" sz="1800" spc="-5">
                <a:latin typeface="Arial"/>
                <a:cs typeface="Arial"/>
              </a:rPr>
              <a:t>with nursing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staff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Open </a:t>
            </a:r>
            <a:r>
              <a:rPr dirty="0" sz="1800" spc="-5">
                <a:latin typeface="Arial"/>
                <a:cs typeface="Arial"/>
              </a:rPr>
              <a:t>at Cancer Center and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VA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Clr>
                <a:srgbClr val="2A70A4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1800" spc="-5">
                <a:latin typeface="Arial"/>
                <a:cs typeface="Arial"/>
              </a:rPr>
              <a:t>Cancer Center: </a:t>
            </a:r>
            <a:r>
              <a:rPr dirty="0" sz="1800">
                <a:latin typeface="Arial"/>
                <a:cs typeface="Arial"/>
              </a:rPr>
              <a:t>IRB </a:t>
            </a:r>
            <a:r>
              <a:rPr dirty="0" sz="1800" spc="-5">
                <a:latin typeface="Arial"/>
                <a:cs typeface="Arial"/>
              </a:rPr>
              <a:t>approved; awaiting </a:t>
            </a:r>
            <a:r>
              <a:rPr dirty="0" sz="1800">
                <a:latin typeface="Arial"/>
                <a:cs typeface="Arial"/>
              </a:rPr>
              <a:t>OCRICC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approval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E53C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B839AE-B7E9-4A52-B414-DD5C8AA753FF}"/>
</file>

<file path=customXml/itemProps2.xml><?xml version="1.0" encoding="utf-8"?>
<ds:datastoreItem xmlns:ds="http://schemas.openxmlformats.org/officeDocument/2006/customXml" ds:itemID="{7D0D76E6-ADBC-4288-A178-7928FF2861D3}"/>
</file>

<file path=customXml/itemProps3.xml><?xml version="1.0" encoding="utf-8"?>
<ds:datastoreItem xmlns:ds="http://schemas.openxmlformats.org/officeDocument/2006/customXml" ds:itemID="{9D7BFAD2-1042-45DA-BCAE-1C55E4B74E4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Sapient</dc:creator>
  <dcterms:created xsi:type="dcterms:W3CDTF">2020-07-15T17:27:49Z</dcterms:created>
  <dcterms:modified xsi:type="dcterms:W3CDTF">2020-07-15T17:27:49Z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2020-07-15T00:00:00Z</vt:filetime>
  </property>
  <property fmtid="{D5CDD505-2E9C-101B-9397-08002B2CF9AE}" pid="5" name="ContentTypeId">
    <vt:lpwstr>0x01010000A5F1F0551A3F40AFD7F7CF352D7236</vt:lpwstr>
  </property>
</Properties>
</file>