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1563" r:id="rId3"/>
    <p:sldId id="1564" r:id="rId4"/>
    <p:sldId id="1565" r:id="rId5"/>
    <p:sldId id="1566" r:id="rId6"/>
    <p:sldId id="1567" r:id="rId7"/>
    <p:sldId id="1568" r:id="rId8"/>
    <p:sldId id="1554" r:id="rId9"/>
    <p:sldId id="1546" r:id="rId10"/>
    <p:sldId id="1556" r:id="rId11"/>
    <p:sldId id="1570" r:id="rId12"/>
    <p:sldId id="15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37724212920498E-2"/>
          <c:y val="5.0721081700461523E-2"/>
          <c:w val="0.90049622703412069"/>
          <c:h val="0.704922490157480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NCTN Intervention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279</c:v>
                </c:pt>
                <c:pt idx="1">
                  <c:v>296</c:v>
                </c:pt>
                <c:pt idx="2">
                  <c:v>274</c:v>
                </c:pt>
                <c:pt idx="3">
                  <c:v>284</c:v>
                </c:pt>
                <c:pt idx="4">
                  <c:v>276</c:v>
                </c:pt>
                <c:pt idx="5">
                  <c:v>304</c:v>
                </c:pt>
                <c:pt idx="6">
                  <c:v>268</c:v>
                </c:pt>
                <c:pt idx="7">
                  <c:v>301</c:v>
                </c:pt>
                <c:pt idx="8">
                  <c:v>306</c:v>
                </c:pt>
                <c:pt idx="9">
                  <c:v>292</c:v>
                </c:pt>
                <c:pt idx="10">
                  <c:v>258</c:v>
                </c:pt>
                <c:pt idx="11">
                  <c:v>162</c:v>
                </c:pt>
                <c:pt idx="12">
                  <c:v>168</c:v>
                </c:pt>
                <c:pt idx="13">
                  <c:v>160</c:v>
                </c:pt>
                <c:pt idx="14">
                  <c:v>151</c:v>
                </c:pt>
                <c:pt idx="15">
                  <c:v>188</c:v>
                </c:pt>
                <c:pt idx="16">
                  <c:v>170</c:v>
                </c:pt>
                <c:pt idx="17">
                  <c:v>191</c:v>
                </c:pt>
                <c:pt idx="18">
                  <c:v>172</c:v>
                </c:pt>
                <c:pt idx="19">
                  <c:v>222</c:v>
                </c:pt>
                <c:pt idx="20">
                  <c:v>176</c:v>
                </c:pt>
                <c:pt idx="21">
                  <c:v>210</c:v>
                </c:pt>
                <c:pt idx="22">
                  <c:v>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08-4AFF-97BF-9B17DA4E6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NCTN Screening</c:v>
                </c:pt>
              </c:strCache>
            </c:strRef>
          </c:tx>
          <c:spPr>
            <a:ln w="28575" cap="rnd">
              <a:solidFill>
                <a:srgbClr val="FFCC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83</c:v>
                </c:pt>
                <c:pt idx="1">
                  <c:v>79</c:v>
                </c:pt>
                <c:pt idx="2">
                  <c:v>81</c:v>
                </c:pt>
                <c:pt idx="3">
                  <c:v>101</c:v>
                </c:pt>
                <c:pt idx="4">
                  <c:v>90</c:v>
                </c:pt>
                <c:pt idx="5">
                  <c:v>88</c:v>
                </c:pt>
                <c:pt idx="6">
                  <c:v>109</c:v>
                </c:pt>
                <c:pt idx="7">
                  <c:v>90</c:v>
                </c:pt>
                <c:pt idx="8">
                  <c:v>86</c:v>
                </c:pt>
                <c:pt idx="9">
                  <c:v>92</c:v>
                </c:pt>
                <c:pt idx="10">
                  <c:v>77</c:v>
                </c:pt>
                <c:pt idx="11">
                  <c:v>52</c:v>
                </c:pt>
                <c:pt idx="12">
                  <c:v>58</c:v>
                </c:pt>
                <c:pt idx="13">
                  <c:v>53</c:v>
                </c:pt>
                <c:pt idx="14">
                  <c:v>62</c:v>
                </c:pt>
                <c:pt idx="15">
                  <c:v>48</c:v>
                </c:pt>
                <c:pt idx="16">
                  <c:v>48</c:v>
                </c:pt>
                <c:pt idx="17">
                  <c:v>61</c:v>
                </c:pt>
                <c:pt idx="18">
                  <c:v>60</c:v>
                </c:pt>
                <c:pt idx="19">
                  <c:v>64</c:v>
                </c:pt>
                <c:pt idx="20">
                  <c:v>54</c:v>
                </c:pt>
                <c:pt idx="21">
                  <c:v>75</c:v>
                </c:pt>
                <c:pt idx="2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08-4AFF-97BF-9B17DA4E6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NCORP Intervention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4">
                  <c:v>170</c:v>
                </c:pt>
                <c:pt idx="5">
                  <c:v>190</c:v>
                </c:pt>
                <c:pt idx="6">
                  <c:v>157</c:v>
                </c:pt>
                <c:pt idx="7">
                  <c:v>166</c:v>
                </c:pt>
                <c:pt idx="8">
                  <c:v>191</c:v>
                </c:pt>
                <c:pt idx="9">
                  <c:v>162</c:v>
                </c:pt>
                <c:pt idx="10">
                  <c:v>88</c:v>
                </c:pt>
                <c:pt idx="11">
                  <c:v>10</c:v>
                </c:pt>
                <c:pt idx="12">
                  <c:v>13</c:v>
                </c:pt>
                <c:pt idx="13">
                  <c:v>11</c:v>
                </c:pt>
                <c:pt idx="14">
                  <c:v>7</c:v>
                </c:pt>
                <c:pt idx="15">
                  <c:v>11</c:v>
                </c:pt>
                <c:pt idx="16">
                  <c:v>18</c:v>
                </c:pt>
                <c:pt idx="17">
                  <c:v>32</c:v>
                </c:pt>
                <c:pt idx="18">
                  <c:v>55</c:v>
                </c:pt>
                <c:pt idx="19">
                  <c:v>55</c:v>
                </c:pt>
                <c:pt idx="20">
                  <c:v>46</c:v>
                </c:pt>
                <c:pt idx="21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08-4AFF-97BF-9B17DA4E6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6508472"/>
        <c:axId val="856512408"/>
      </c:lineChart>
      <c:catAx>
        <c:axId val="85650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512408"/>
        <c:crosses val="autoZero"/>
        <c:auto val="1"/>
        <c:lblAlgn val="ctr"/>
        <c:lblOffset val="100"/>
        <c:noMultiLvlLbl val="0"/>
      </c:catAx>
      <c:valAx>
        <c:axId val="85651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50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35446966901583"/>
          <c:y val="0.86452502958917943"/>
          <c:w val="0.64028205058783794"/>
          <c:h val="5.5170354860134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0.20482</cdr:x>
      <cdr:y>0.03417</cdr:y>
    </cdr:from>
    <cdr:to>
      <cdr:x>0.27727</cdr:x>
      <cdr:y>0.13843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58EC1305-DC55-4DE9-A169-5B2A4133FCB3}"/>
            </a:ext>
          </a:extLst>
        </cdr:cNvPr>
        <cdr:cNvSpPr txBox="1"/>
      </cdr:nvSpPr>
      <cdr:spPr>
        <a:xfrm xmlns:a="http://schemas.openxmlformats.org/drawingml/2006/main">
          <a:off x="1732437" y="151327"/>
          <a:ext cx="612796" cy="461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tx1">
                  <a:lumMod val="50000"/>
                </a:schemeClr>
              </a:solidFill>
            </a:rPr>
            <a:t>2/3 to </a:t>
          </a:r>
        </a:p>
        <a:p xmlns:a="http://schemas.openxmlformats.org/drawingml/2006/main">
          <a:r>
            <a:rPr lang="en-US" sz="1200" b="1" dirty="0">
              <a:solidFill>
                <a:schemeClr val="tx1">
                  <a:lumMod val="50000"/>
                </a:schemeClr>
              </a:solidFill>
            </a:rPr>
            <a:t>2/9</a:t>
          </a:r>
        </a:p>
      </cdr:txBody>
    </cdr:sp>
  </cdr:relSizeAnchor>
  <cdr:relSizeAnchor xmlns:cdr="http://schemas.openxmlformats.org/drawingml/2006/chartDrawing">
    <cdr:from>
      <cdr:x>0.23382</cdr:x>
      <cdr:y>0.13329</cdr:y>
    </cdr:from>
    <cdr:to>
      <cdr:x>0.23382</cdr:x>
      <cdr:y>0.18273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CEEC8BCB-EFA9-4D5B-9B16-FF733DFDA58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977731" y="590215"/>
          <a:ext cx="0" cy="2189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54DD-4DBB-45D7-A80C-E0CE89F15BF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2FA9-A68B-4F6A-AE71-C060AB24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9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3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29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1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2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53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9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0F8FB-EF46-41CF-8984-58EBF3993D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3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5722-034E-6D40-AB62-9F71FC2FB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26634-F054-1F49-9F8A-29F285AA3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1DA7D-5D08-6A48-8822-97A24887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4EA2-85D1-9C4E-819C-1029AF4F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D7C1F-6615-5842-9FF0-5FBE9DB0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931A-FBAC-0F47-B220-A1BAEF27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A0950-24C0-5D44-9A09-FEEDA2E1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93C69-F3BA-EA49-9D0A-CB164552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CEA32-CAA2-DE4C-A151-30FFA91E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DF678-3048-794A-8BE9-FE6BFA07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BA4AD-D508-284C-9EFF-56085F943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19D91-E9BB-B046-93B0-BBE812E7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B589-F792-C947-A42B-75BEF925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A195-23FF-134B-9561-3CA02855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9FEB-7AF1-874F-BD95-D50682C5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54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504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4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504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5600" y="381000"/>
            <a:ext cx="863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25600" y="1600200"/>
            <a:ext cx="9448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5600" y="381000"/>
            <a:ext cx="863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25600" y="1600200"/>
            <a:ext cx="9448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0DCF-B2F1-294C-9536-90F2788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6BC-DE40-E042-BDF5-6CAFB8E8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F50B4-B04B-2F40-8ABB-18B4A9E7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FB6E0-8DAB-DD48-B8F7-54AB55D1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007AB-28B6-294F-888E-85C9EDB4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3540-9B53-2F43-90F7-AA7442E8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23510-D4CE-A64B-979B-14D04B08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16515-9670-0447-AC43-2CA800DA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CA21-CD58-D447-8B34-59BC3B9E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728BA-D752-0C4F-BC81-78D403E6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3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4FF2-E82B-C14A-98EE-37764E27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43DE6-6F57-5748-8685-B366E71CE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2A193-307C-534C-B4FD-9AC1A22B5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B9228-A2E3-0D42-8592-88281659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E66D7-E0D5-F14E-97EF-7F2478B9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B422A-18A7-0D4F-96E6-A01D2B8B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FFE7-52D3-3E41-89A1-49B74C81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25BD7-3711-8346-A129-A391238D3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968FE-080C-6645-9FC0-1D6F08DB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E9433-2786-BF48-8A04-2AD3B76EE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E87CD-6A93-6345-ADDB-533E2D4C4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5975D-ADE3-9943-BDF1-A52AA1CC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057EC-8BCD-5C41-8551-08695FF1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B4E4C-C165-894B-BD25-9C47B7A4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BA05-09E1-9B4A-9A95-D53C9D7C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465F-4247-8E77-94D0CF76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0467E-B275-CF4C-8790-E69B497D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D50AA-1132-9D4D-B6FF-6841385A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3FAC4-A8C7-B44B-9AA6-8C1F082E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B5CE2-5FEF-114A-9018-3CD334B5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8C1EC-EA89-054B-BFD0-FA1616E0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8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41C9-C4BF-164E-9466-A7195C3C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81C7-A8FD-FA4F-AA4A-28549BB4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E3F33-491F-C84B-AD0A-A8563C47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6BB01-3F49-6842-8900-33D3A75B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3F5F2-7EB1-B049-89A8-6598E4C4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712CE-9325-FD43-A903-3CB8ECA0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7420-CBBF-5240-AF0E-BF317B60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6C88-576B-1443-8958-B0B58A9A4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52BBB-B009-F74D-B548-C2ABB199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D6AF6-3DAE-4F48-9760-15E07B5F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BB5E9-58D7-7B41-9B61-C1C837AC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3A8E8-6287-4740-BF10-6D36239C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6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AFF49-0061-7B46-83B5-F06012C3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B8EF8-DE54-2D4E-9E06-5037A65B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F9DAD-595A-7B43-9811-D8D779DE5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C611-648D-D146-B005-72E4351FC26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650DF-815E-0948-8D60-37A6F3D37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AA5B-4E1E-6647-B286-1B326CB03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0D39-20C9-AD4E-A65E-39A8937C6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1027" name="Picture 7" descr="LogoForPP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5897034"/>
            <a:ext cx="1445684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6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oward.Sandler@csh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835" y="239185"/>
            <a:ext cx="114896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defRPr/>
            </a:pPr>
            <a:r>
              <a:rPr lang="en-US" sz="4000" b="1" dirty="0">
                <a:solidFill>
                  <a:schemeClr val="accent1"/>
                </a:solidFill>
              </a:rPr>
              <a:t>WELCOME TO THE NRG GU WORKSHOP!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4000" b="1" dirty="0"/>
              <a:t>HERE ARE SOME RECOMMENDATIONS: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EBEB1-7554-8243-B5D8-633ECBC72307}"/>
              </a:ext>
            </a:extLst>
          </p:cNvPr>
          <p:cNvSpPr txBox="1"/>
          <p:nvPr/>
        </p:nvSpPr>
        <p:spPr>
          <a:xfrm>
            <a:off x="377190" y="1917002"/>
            <a:ext cx="116928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Keep yourself on MUTE when you aren’t talking </a:t>
            </a:r>
          </a:p>
          <a:p>
            <a:pPr marL="457200" indent="-457200">
              <a:buFontTx/>
              <a:buAutoNum type="arabicParenR"/>
            </a:pPr>
            <a:endParaRPr lang="en-US" sz="12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During the discussion period, if you have a comment, use the “raise hand” function in the participant box, and I will call on you.  </a:t>
            </a:r>
          </a:p>
          <a:p>
            <a:pPr marL="457200" indent="-457200">
              <a:buFontTx/>
              <a:buAutoNum type="arabicParenR"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Use the chat box to bring up points (we will be monitoring the chat comments and calling on people)</a:t>
            </a:r>
          </a:p>
          <a:p>
            <a:pPr marL="457200" indent="-457200">
              <a:buFontTx/>
              <a:buAutoNum type="arabicParenR"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There will be some audience polls throughout our session – please vote!!!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 smtClean="0">
                <a:solidFill>
                  <a:schemeClr val="bg1"/>
                </a:solidFill>
                <a:latin typeface="Helvetica"/>
                <a:cs typeface="Helvetica"/>
              </a:rPr>
              <a:t>GU Core Committee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3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835" y="239185"/>
            <a:ext cx="114896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98012E"/>
                </a:solidFill>
                <a:latin typeface="Arial"/>
                <a:cs typeface="Helvetica"/>
              </a:rPr>
              <a:t>INVESTIGATOR RESOURCES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GU Core Committee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85969" y="1092200"/>
            <a:ext cx="11920501" cy="497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75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012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Ancillary Projects / Data Sharing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– Data can be requested for analyses not specified in the protocol. Projects can include the NRG statistician for the analysis or be done with investigator’s approved statistician.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Application &amp; List of Approved Projects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https://www.nrgoncology.org/Resources/Ancillary-Projects-Data-Sharing-Application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Biospecimen Access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– How to request access to NRG biospecimens for studies deposited in the NCI Navigator or held by the NRG bank        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https://www.nrgoncology.org/Scientific-Program/Biospecimen-Access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Cancer Atlases, Templates, &amp; Tools</a:t>
            </a:r>
          </a:p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https://www.nrgoncology.org/About-Us/Center-for-Innovation-in-Radiation-Oncology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Publication Guidelines &amp; Database </a:t>
            </a:r>
          </a:p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https://www.nrgoncology.org/Clinical-Trials/Publications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New Investigator Liaison Contact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–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Howard Sandler, MD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hlinkClick r:id="rId3"/>
              </a:rPr>
              <a:t>Howard.Sandler@cshs.org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472C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835" y="239185"/>
            <a:ext cx="11489635" cy="640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Arial"/>
                <a:ea typeface="+mn-ea"/>
                <a:cs typeface="Helvetica"/>
              </a:rPr>
              <a:t>NRG GU CORE COMMITTEE AGENDA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2:45 – 2:55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Opening Remarks and Update (FENG/EFSTATHIOU)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2:55 – 3:02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GU002 (HURWITZ)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3:02 – 3:09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GU005 (ELLIS)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3:09 – 3:11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GU006 (SPRATT)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3:11 – 3:18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GU007 (MICHAELSON/ZUMSTEG)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3:18 – 3:33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GU008 (CHEN)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3:33 – 3:40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RTOG 3506 (POSADAS/GAY)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3:40 – 3:47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SWOG/NRG 1806 (EFSTATHIOU)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3:47 – 4:02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ECOG/NRG 8185 (SOLANKI)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300" b="0" i="0" u="sng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4:02 – 4:17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GU009 (NGUYEN/SARTOR)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4:17 – 4:30	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Concluding Comments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(FENG/EFSTATHIOU)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GU Core Committee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5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835" y="239185"/>
            <a:ext cx="11489635" cy="649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Arial"/>
                <a:ea typeface="+mn-ea"/>
                <a:cs typeface="Helvetica"/>
              </a:rPr>
              <a:t>NRG GU CORE COMMITTEE AGENDA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2:45 – 2:55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Opening Remarks and Update (FENG/EFSTATHIOU)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2:55 – 3:02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GU002 (HURWITZ)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3:02 – 3:09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GU005 (ELLIS)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3:09 – 3:11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GU006 (SPRATT)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3:11 – 3:18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GU007 (MICHAELSON/ZUMSTEG)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3:18 – 3:33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GU008 (CHEN)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3:33 – 3:40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RTOG 3506 (POSADAS/GAY)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3:40 – 3:47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SWOG/NRG 1806 (EFSTATHIOU)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3:47 – 4:02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ECOG/NRG 8185 (SOLANKI)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350" b="0" i="0" u="sng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4:02 – 4:17	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NRG GU009 (NGUYEN/SARTOR)</a:t>
            </a: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4:17 – 4:30	</a:t>
            </a:r>
            <a:r>
              <a:rPr kumimoji="0" lang="en-US" sz="2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Concluding Comments 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(FENG/EFSTATHIOU)</a:t>
            </a: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GU Core Committee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80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835" y="239185"/>
            <a:ext cx="11489635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defRPr/>
            </a:pPr>
            <a:r>
              <a:rPr lang="en-US" sz="4000" b="1" dirty="0">
                <a:solidFill>
                  <a:schemeClr val="accent1"/>
                </a:solidFill>
              </a:rPr>
              <a:t>GROUND </a:t>
            </a:r>
            <a:r>
              <a:rPr lang="en-US" sz="4000" b="1" dirty="0" smtClean="0">
                <a:solidFill>
                  <a:schemeClr val="accent1"/>
                </a:solidFill>
              </a:rPr>
              <a:t>RULES</a:t>
            </a:r>
          </a:p>
          <a:p>
            <a:pPr lvl="0" algn="ctr" defTabSz="1219170">
              <a:defRPr/>
            </a:pPr>
            <a:endParaRPr lang="en-US" sz="600" b="1" dirty="0" smtClean="0">
              <a:solidFill>
                <a:schemeClr val="accent1"/>
              </a:solidFill>
            </a:endParaRPr>
          </a:p>
          <a:p>
            <a:pPr lvl="0" algn="ctr" defTabSz="1219170"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Keep yourself on MUTE when you aren’t talking </a:t>
            </a:r>
          </a:p>
          <a:p>
            <a:pPr marL="457200" indent="-457200">
              <a:buAutoNum type="arabicParenR"/>
            </a:pPr>
            <a:endParaRPr lang="en-US" sz="1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During the discussion period, if you have a comment, use the “raise hand” function in the participant box, and I will call on you.  </a:t>
            </a:r>
          </a:p>
          <a:p>
            <a:pPr marL="457200" indent="-457200">
              <a:buAutoNum type="arabicParenR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 the chat box to bring up points (we will be monitoring the chat comments and calling on people)</a:t>
            </a:r>
          </a:p>
          <a:p>
            <a:pPr marL="457200" indent="-457200">
              <a:buAutoNum type="arabicParenR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will be some audience polls throughout our session – please vote!!!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GU Core Committee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41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819" y="504361"/>
            <a:ext cx="114896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defRPr/>
            </a:pPr>
            <a:r>
              <a:rPr lang="en-US" sz="3400" b="1" dirty="0" smtClean="0">
                <a:solidFill>
                  <a:schemeClr val="accent1"/>
                </a:solidFill>
              </a:rPr>
              <a:t>LET’S PRACTICE USING THE ZOOM CHAT FUNCTION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cs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GU Core Committee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868B43A-F3ED-A44E-81C2-C388611AB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0" t="13469" r="11500"/>
          <a:stretch/>
        </p:blipFill>
        <p:spPr>
          <a:xfrm>
            <a:off x="939800" y="1555262"/>
            <a:ext cx="4916404" cy="440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2CA92-AC46-4E44-84F8-F88CF1B9D687}"/>
              </a:ext>
            </a:extLst>
          </p:cNvPr>
          <p:cNvSpPr txBox="1"/>
          <p:nvPr/>
        </p:nvSpPr>
        <p:spPr>
          <a:xfrm>
            <a:off x="6548043" y="2411730"/>
            <a:ext cx="5133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 first person to name the radiation oncologist in this picture -- </a:t>
            </a:r>
            <a:r>
              <a:rPr lang="en-US" sz="3200" u="sng" dirty="0">
                <a:solidFill>
                  <a:prstClr val="black"/>
                </a:solidFill>
                <a:latin typeface="Calibri" panose="020F0502020204030204"/>
              </a:rPr>
              <a:t>on the chat function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– gets a free dinner from me at the next in-person NRG meeting.</a:t>
            </a:r>
          </a:p>
        </p:txBody>
      </p:sp>
    </p:spTree>
    <p:extLst>
      <p:ext uri="{BB962C8B-B14F-4D97-AF65-F5344CB8AC3E}">
        <p14:creationId xmlns:p14="http://schemas.microsoft.com/office/powerpoint/2010/main" val="7331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835" y="239185"/>
            <a:ext cx="11489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defRPr/>
            </a:pPr>
            <a:r>
              <a:rPr lang="en-US" sz="4000" b="1" dirty="0" smtClean="0">
                <a:solidFill>
                  <a:schemeClr val="accent1"/>
                </a:solidFill>
              </a:rPr>
              <a:t>ANSWER: SETH ROSENTHAL!  </a:t>
            </a:r>
            <a:r>
              <a:rPr lang="en-US" sz="4000" b="1" dirty="0">
                <a:solidFill>
                  <a:schemeClr val="accent1"/>
                </a:solidFill>
              </a:rPr>
              <a:t/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(Co-PI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of RTOG 0521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&amp;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9902)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GU Core Committee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868B43A-F3ED-A44E-81C2-C388611AB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0" t="13469" r="11500"/>
          <a:stretch/>
        </p:blipFill>
        <p:spPr>
          <a:xfrm>
            <a:off x="939800" y="1555262"/>
            <a:ext cx="4916404" cy="4407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333C-E8A4-8142-8DBF-713F9F5AC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29" t="18334" r="23993" b="38833"/>
          <a:stretch/>
        </p:blipFill>
        <p:spPr>
          <a:xfrm>
            <a:off x="6051746" y="1555262"/>
            <a:ext cx="5103025" cy="44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7552" y="6604000"/>
            <a:ext cx="14061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GU Core Committee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BB7EB0-2328-8347-B9FF-81007449B19D}"/>
              </a:ext>
            </a:extLst>
          </p:cNvPr>
          <p:cNvSpPr txBox="1">
            <a:spLocks/>
          </p:cNvSpPr>
          <p:nvPr/>
        </p:nvSpPr>
        <p:spPr>
          <a:xfrm>
            <a:off x="752475" y="1865312"/>
            <a:ext cx="10515600" cy="274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 has COVID19 impacted cooperative group accruals?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71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98989-6C17-4EA4-A3A9-5D475BA8A727}"/>
              </a:ext>
            </a:extLst>
          </p:cNvPr>
          <p:cNvSpPr txBox="1"/>
          <p:nvPr/>
        </p:nvSpPr>
        <p:spPr>
          <a:xfrm>
            <a:off x="1473455" y="121683"/>
            <a:ext cx="8734442" cy="856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606060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83" b="1" dirty="0">
                <a:solidFill>
                  <a:srgbClr val="606060">
                    <a:lumMod val="50000"/>
                  </a:srgbClr>
                </a:solidFill>
              </a:rPr>
              <a:t>NCTN Intervention &amp; Screening Accrual:   1/6/2020 to 6/14/2020</a:t>
            </a:r>
          </a:p>
          <a:p>
            <a:pPr algn="ctr">
              <a:defRPr sz="1862" b="0" i="0" u="none" strike="noStrike" kern="1200" spc="0" baseline="0">
                <a:solidFill>
                  <a:srgbClr val="606060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83" b="1" dirty="0">
                <a:solidFill>
                  <a:srgbClr val="606060">
                    <a:lumMod val="50000"/>
                  </a:srgbClr>
                </a:solidFill>
              </a:rPr>
              <a:t>                    NCORP Intervention Accrual:   2/3/2020 to 6/07/2020</a:t>
            </a:r>
            <a:endParaRPr lang="en-US" sz="248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83723-4BD6-40D4-8EBA-E838A4CEE45E}"/>
              </a:ext>
            </a:extLst>
          </p:cNvPr>
          <p:cNvSpPr txBox="1"/>
          <p:nvPr/>
        </p:nvSpPr>
        <p:spPr>
          <a:xfrm>
            <a:off x="1347737" y="1314962"/>
            <a:ext cx="75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1/6 to 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1/12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C2DF19-4419-487B-8275-772A8FD7365E}"/>
              </a:ext>
            </a:extLst>
          </p:cNvPr>
          <p:cNvCxnSpPr>
            <a:cxnSpLocks/>
          </p:cNvCxnSpPr>
          <p:nvPr/>
        </p:nvCxnSpPr>
        <p:spPr>
          <a:xfrm>
            <a:off x="1575568" y="1900145"/>
            <a:ext cx="0" cy="291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8CA1E4-5758-4910-A5A7-0762F87EF517}"/>
              </a:ext>
            </a:extLst>
          </p:cNvPr>
          <p:cNvSpPr txBox="1"/>
          <p:nvPr/>
        </p:nvSpPr>
        <p:spPr>
          <a:xfrm>
            <a:off x="5715972" y="1389090"/>
            <a:ext cx="857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3/16 to 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3/22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94A68F-D29E-4E57-886F-577658D0CFBD}"/>
              </a:ext>
            </a:extLst>
          </p:cNvPr>
          <p:cNvCxnSpPr>
            <a:cxnSpLocks/>
          </p:cNvCxnSpPr>
          <p:nvPr/>
        </p:nvCxnSpPr>
        <p:spPr>
          <a:xfrm>
            <a:off x="6012611" y="1972279"/>
            <a:ext cx="0" cy="396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456E2E-EA0F-4581-88FD-E03671578B21}"/>
              </a:ext>
            </a:extLst>
          </p:cNvPr>
          <p:cNvSpPr txBox="1"/>
          <p:nvPr/>
        </p:nvSpPr>
        <p:spPr>
          <a:xfrm>
            <a:off x="6281650" y="2481098"/>
            <a:ext cx="857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3/23 to 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3/29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AA3327-4E1F-4099-A68F-78B82CB5AEFA}"/>
              </a:ext>
            </a:extLst>
          </p:cNvPr>
          <p:cNvCxnSpPr>
            <a:cxnSpLocks/>
          </p:cNvCxnSpPr>
          <p:nvPr/>
        </p:nvCxnSpPr>
        <p:spPr>
          <a:xfrm>
            <a:off x="6500807" y="3096651"/>
            <a:ext cx="0" cy="396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2188EE-DE51-4B9C-B92E-3A237E681501}"/>
              </a:ext>
            </a:extLst>
          </p:cNvPr>
          <p:cNvSpPr txBox="1"/>
          <p:nvPr/>
        </p:nvSpPr>
        <p:spPr>
          <a:xfrm>
            <a:off x="11005997" y="1592370"/>
            <a:ext cx="706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6/8 to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6/14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755F6B-A2A2-415A-B8E6-D5A0499263E1}"/>
              </a:ext>
            </a:extLst>
          </p:cNvPr>
          <p:cNvCxnSpPr>
            <a:cxnSpLocks/>
          </p:cNvCxnSpPr>
          <p:nvPr/>
        </p:nvCxnSpPr>
        <p:spPr>
          <a:xfrm>
            <a:off x="11323985" y="2170662"/>
            <a:ext cx="0" cy="396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EA9DBE6-392D-4749-A6FB-A4F42946F39C}"/>
              </a:ext>
            </a:extLst>
          </p:cNvPr>
          <p:cNvGraphicFramePr/>
          <p:nvPr>
            <p:extLst/>
          </p:nvPr>
        </p:nvGraphicFramePr>
        <p:xfrm>
          <a:off x="719959" y="1113193"/>
          <a:ext cx="11277599" cy="590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48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19E06A1-B200-478A-B632-72C0626850B5}"/>
              </a:ext>
            </a:extLst>
          </p:cNvPr>
          <p:cNvSpPr txBox="1"/>
          <p:nvPr/>
        </p:nvSpPr>
        <p:spPr>
          <a:xfrm>
            <a:off x="-3" y="1"/>
            <a:ext cx="121920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NCTN Clinical Trials Network Program</a:t>
            </a:r>
          </a:p>
          <a:p>
            <a:pPr algn="ctr"/>
            <a:r>
              <a:rPr lang="en-US" sz="2667" b="1" dirty="0">
                <a:solidFill>
                  <a:schemeClr val="tx1">
                    <a:lumMod val="50000"/>
                  </a:schemeClr>
                </a:solidFill>
              </a:rPr>
              <a:t>Accrual for “Intervention” Step in Trials by Lead NCTN Group &amp; Week</a:t>
            </a:r>
          </a:p>
          <a:p>
            <a:pPr algn="ctr"/>
            <a:r>
              <a:rPr lang="en-US" sz="2667" b="1" dirty="0">
                <a:solidFill>
                  <a:schemeClr val="tx1">
                    <a:lumMod val="50000"/>
                  </a:schemeClr>
                </a:solidFill>
              </a:rPr>
              <a:t>February 3, 2020 to June 14, 2020  (CTSU Open Data)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76750-46A2-487F-9AE3-84AD7B06ADD0}"/>
              </a:ext>
            </a:extLst>
          </p:cNvPr>
          <p:cNvSpPr txBox="1"/>
          <p:nvPr/>
        </p:nvSpPr>
        <p:spPr>
          <a:xfrm>
            <a:off x="3258207" y="6486560"/>
            <a:ext cx="1791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NCI CONFIDENTIAL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BEB16A-60D6-4726-BC3B-7D87840EE0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4153" y="1751582"/>
          <a:ext cx="11723700" cy="43718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39835">
                  <a:extLst>
                    <a:ext uri="{9D8B030D-6E8A-4147-A177-3AD203B41FA5}">
                      <a16:colId xmlns:a16="http://schemas.microsoft.com/office/drawing/2014/main" val="4236580771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996896041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883209958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44189852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2592108076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1154204317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981362309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754261749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020477928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2389873436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887270934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468304144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2528210297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1865613541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406754813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2905689867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784999942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2788465601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3820124610"/>
                    </a:ext>
                  </a:extLst>
                </a:gridCol>
                <a:gridCol w="507156">
                  <a:extLst>
                    <a:ext uri="{9D8B030D-6E8A-4147-A177-3AD203B41FA5}">
                      <a16:colId xmlns:a16="http://schemas.microsoft.com/office/drawing/2014/main" val="611728113"/>
                    </a:ext>
                  </a:extLst>
                </a:gridCol>
                <a:gridCol w="747901">
                  <a:extLst>
                    <a:ext uri="{9D8B030D-6E8A-4147-A177-3AD203B41FA5}">
                      <a16:colId xmlns:a16="http://schemas.microsoft.com/office/drawing/2014/main" val="1899939211"/>
                    </a:ext>
                  </a:extLst>
                </a:gridCol>
              </a:tblGrid>
              <a:tr h="1871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 NCTN </a:t>
                      </a:r>
                    </a:p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 Group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2/3 - 2/9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2/10 - 2/16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2/17 - 2/23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2/24 - 3/1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3/2 - 3/8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3/9 - 3/15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3/16 - 3/22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3/23 - 3/29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3/30 - 4/5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4/6 - 4/12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4/13 - 4/19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4/20 - 4/26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4/27 - 5/3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5/4 - 5/10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5/11 - 5/17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5/18 - 5/24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5/25 - 5/31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6/1 - 6/7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6/8 - 6/14</a:t>
                      </a:r>
                    </a:p>
                  </a:txBody>
                  <a:tcPr marL="8467" marR="8467" marT="8467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% Drop Last Week </a:t>
                      </a:r>
                      <a:endParaRPr lang="en-US" sz="1500" b="1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500" b="1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vs</a:t>
                      </a:r>
                    </a:p>
                    <a:p>
                      <a:pPr algn="ctr" fontAlgn="ctr"/>
                      <a:r>
                        <a:rPr lang="en-US" sz="1500" b="1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Weekly Avg </a:t>
                      </a:r>
                    </a:p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2/3-3/15</a:t>
                      </a:r>
                      <a:endParaRPr lang="en-US" sz="15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22831"/>
                  </a:ext>
                </a:extLst>
              </a:tr>
              <a:tr h="35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ALLIANCE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91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104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94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-19%</a:t>
                      </a:r>
                    </a:p>
                  </a:txBody>
                  <a:tcPr marL="10160" marR="10160" marT="1016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78739"/>
                  </a:ext>
                </a:extLst>
              </a:tr>
              <a:tr h="35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CCTG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5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10160" marR="10160" marT="1016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94209"/>
                  </a:ext>
                </a:extLst>
              </a:tr>
              <a:tr h="35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COG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US" sz="15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+3%</a:t>
                      </a:r>
                    </a:p>
                  </a:txBody>
                  <a:tcPr marL="10160" marR="10160" marT="1016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89797"/>
                  </a:ext>
                </a:extLst>
              </a:tr>
              <a:tr h="35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ECOG-ACRIN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5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-27%</a:t>
                      </a:r>
                    </a:p>
                  </a:txBody>
                  <a:tcPr marL="10160" marR="10160" marT="1016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58274"/>
                  </a:ext>
                </a:extLst>
              </a:tr>
              <a:tr h="35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NRG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-39%</a:t>
                      </a:r>
                    </a:p>
                  </a:txBody>
                  <a:tcPr marL="10160" marR="10160" marT="1016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05722"/>
                  </a:ext>
                </a:extLst>
              </a:tr>
              <a:tr h="3571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SWOG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54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54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5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marL="10160" marR="10160" marT="1016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212207"/>
                  </a:ext>
                </a:extLst>
              </a:tr>
              <a:tr h="35718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TOTAL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276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304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268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301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306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258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162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168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160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151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10160" marR="10160" marT="1016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marL="10160" marR="10160" marT="1016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3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A3EDB2-09D9-F34D-83AE-874CFE42F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81577"/>
              </p:ext>
            </p:extLst>
          </p:nvPr>
        </p:nvGraphicFramePr>
        <p:xfrm>
          <a:off x="651414" y="414338"/>
          <a:ext cx="10321389" cy="543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697">
                  <a:extLst>
                    <a:ext uri="{9D8B030D-6E8A-4147-A177-3AD203B41FA5}">
                      <a16:colId xmlns:a16="http://schemas.microsoft.com/office/drawing/2014/main" val="3638726643"/>
                    </a:ext>
                  </a:extLst>
                </a:gridCol>
                <a:gridCol w="785919">
                  <a:extLst>
                    <a:ext uri="{9D8B030D-6E8A-4147-A177-3AD203B41FA5}">
                      <a16:colId xmlns:a16="http://schemas.microsoft.com/office/drawing/2014/main" val="1074113028"/>
                    </a:ext>
                  </a:extLst>
                </a:gridCol>
                <a:gridCol w="840590">
                  <a:extLst>
                    <a:ext uri="{9D8B030D-6E8A-4147-A177-3AD203B41FA5}">
                      <a16:colId xmlns:a16="http://schemas.microsoft.com/office/drawing/2014/main" val="2321299555"/>
                    </a:ext>
                  </a:extLst>
                </a:gridCol>
                <a:gridCol w="699027">
                  <a:extLst>
                    <a:ext uri="{9D8B030D-6E8A-4147-A177-3AD203B41FA5}">
                      <a16:colId xmlns:a16="http://schemas.microsoft.com/office/drawing/2014/main" val="3275182534"/>
                    </a:ext>
                  </a:extLst>
                </a:gridCol>
                <a:gridCol w="1013393">
                  <a:extLst>
                    <a:ext uri="{9D8B030D-6E8A-4147-A177-3AD203B41FA5}">
                      <a16:colId xmlns:a16="http://schemas.microsoft.com/office/drawing/2014/main" val="2686358424"/>
                    </a:ext>
                  </a:extLst>
                </a:gridCol>
                <a:gridCol w="872807">
                  <a:extLst>
                    <a:ext uri="{9D8B030D-6E8A-4147-A177-3AD203B41FA5}">
                      <a16:colId xmlns:a16="http://schemas.microsoft.com/office/drawing/2014/main" val="246344167"/>
                    </a:ext>
                  </a:extLst>
                </a:gridCol>
                <a:gridCol w="872807">
                  <a:extLst>
                    <a:ext uri="{9D8B030D-6E8A-4147-A177-3AD203B41FA5}">
                      <a16:colId xmlns:a16="http://schemas.microsoft.com/office/drawing/2014/main" val="2482370569"/>
                    </a:ext>
                  </a:extLst>
                </a:gridCol>
                <a:gridCol w="872807">
                  <a:extLst>
                    <a:ext uri="{9D8B030D-6E8A-4147-A177-3AD203B41FA5}">
                      <a16:colId xmlns:a16="http://schemas.microsoft.com/office/drawing/2014/main" val="1403327009"/>
                    </a:ext>
                  </a:extLst>
                </a:gridCol>
                <a:gridCol w="547702">
                  <a:extLst>
                    <a:ext uri="{9D8B030D-6E8A-4147-A177-3AD203B41FA5}">
                      <a16:colId xmlns:a16="http://schemas.microsoft.com/office/drawing/2014/main" val="2014300145"/>
                    </a:ext>
                  </a:extLst>
                </a:gridCol>
                <a:gridCol w="536962">
                  <a:extLst>
                    <a:ext uri="{9D8B030D-6E8A-4147-A177-3AD203B41FA5}">
                      <a16:colId xmlns:a16="http://schemas.microsoft.com/office/drawing/2014/main" val="2279285195"/>
                    </a:ext>
                  </a:extLst>
                </a:gridCol>
                <a:gridCol w="502792">
                  <a:extLst>
                    <a:ext uri="{9D8B030D-6E8A-4147-A177-3AD203B41FA5}">
                      <a16:colId xmlns:a16="http://schemas.microsoft.com/office/drawing/2014/main" val="902162199"/>
                    </a:ext>
                  </a:extLst>
                </a:gridCol>
                <a:gridCol w="536962">
                  <a:extLst>
                    <a:ext uri="{9D8B030D-6E8A-4147-A177-3AD203B41FA5}">
                      <a16:colId xmlns:a16="http://schemas.microsoft.com/office/drawing/2014/main" val="2082647195"/>
                    </a:ext>
                  </a:extLst>
                </a:gridCol>
                <a:gridCol w="536962">
                  <a:extLst>
                    <a:ext uri="{9D8B030D-6E8A-4147-A177-3AD203B41FA5}">
                      <a16:colId xmlns:a16="http://schemas.microsoft.com/office/drawing/2014/main" val="1876721513"/>
                    </a:ext>
                  </a:extLst>
                </a:gridCol>
                <a:gridCol w="536962">
                  <a:extLst>
                    <a:ext uri="{9D8B030D-6E8A-4147-A177-3AD203B41FA5}">
                      <a16:colId xmlns:a16="http://schemas.microsoft.com/office/drawing/2014/main" val="753760653"/>
                    </a:ext>
                  </a:extLst>
                </a:gridCol>
              </a:tblGrid>
              <a:tr h="764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Accrual Status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Phase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Projected Monthly Accrual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Target Accrual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Study Accrual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Accrual Before 2020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1704619531"/>
                  </a:ext>
                </a:extLst>
              </a:tr>
              <a:tr h="632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NRG GU002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Prostate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II-III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II-8/III-14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297/612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111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105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(0)</a:t>
                      </a:r>
                      <a:endParaRPr lang="en-US" sz="1800" dirty="0">
                        <a:effectLst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(P)</a:t>
                      </a:r>
                      <a:endParaRPr lang="en-US" sz="1800" dirty="0">
                        <a:effectLst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D3D3D3"/>
                          </a:highlight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(2)</a:t>
                      </a:r>
                      <a:endParaRPr lang="en-US" sz="1800" dirty="0">
                        <a:effectLst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(1)</a:t>
                      </a: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2315007590"/>
                  </a:ext>
                </a:extLst>
              </a:tr>
              <a:tr h="570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NRG GU005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Prostate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271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235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2324725387"/>
                  </a:ext>
                </a:extLst>
              </a:tr>
              <a:tr h="570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NRG GU007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Prostate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I-II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-1.5 / II- 15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310996085"/>
                  </a:ext>
                </a:extLst>
              </a:tr>
              <a:tr h="570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NRG GU008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Prostate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2385902036"/>
                  </a:ext>
                </a:extLst>
              </a:tr>
              <a:tr h="570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S1806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Bladder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NRG-9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Study-65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NRG-1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Study-28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(9)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(10)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US" sz="1600" dirty="0">
                        <a:effectLst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2680536719"/>
                  </a:ext>
                </a:extLst>
              </a:tr>
              <a:tr h="95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Closed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NRG GU006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Prostate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311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(0)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298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(13)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275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(24)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244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(7)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(P)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(S1)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(25)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(3)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(0)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(0)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4018954746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Monthly Accrual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291658659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 gridSpan="4">
                  <a:txBody>
                    <a:bodyPr/>
                    <a:lstStyle/>
                    <a:p>
                      <a:pPr marL="0" marR="0" indent="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Cumulative Total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35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54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24" marR="64424" marT="0" marB="0"/>
                </a:tc>
                <a:extLst>
                  <a:ext uri="{0D108BD9-81ED-4DB2-BD59-A6C34878D82A}">
                    <a16:rowId xmlns:a16="http://schemas.microsoft.com/office/drawing/2014/main" val="127215417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95BAA6-0BD2-D642-8952-0C124A092911}"/>
              </a:ext>
            </a:extLst>
          </p:cNvPr>
          <p:cNvCxnSpPr/>
          <p:nvPr/>
        </p:nvCxnSpPr>
        <p:spPr>
          <a:xfrm flipH="1">
            <a:off x="11087100" y="5386388"/>
            <a:ext cx="7143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22A7CC-06FF-7448-B28C-5D5D09F324F0}"/>
              </a:ext>
            </a:extLst>
          </p:cNvPr>
          <p:cNvSpPr txBox="1"/>
          <p:nvPr/>
        </p:nvSpPr>
        <p:spPr>
          <a:xfrm>
            <a:off x="3943351" y="6115050"/>
            <a:ext cx="471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PLEASE ACCRUE TO GU TRIALS!</a:t>
            </a:r>
          </a:p>
        </p:txBody>
      </p:sp>
    </p:spTree>
    <p:extLst>
      <p:ext uri="{BB962C8B-B14F-4D97-AF65-F5344CB8AC3E}">
        <p14:creationId xmlns:p14="http://schemas.microsoft.com/office/powerpoint/2010/main" val="25200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30DF45-5E12-4D4A-8AA9-223C131413A5}"/>
</file>

<file path=customXml/itemProps2.xml><?xml version="1.0" encoding="utf-8"?>
<ds:datastoreItem xmlns:ds="http://schemas.openxmlformats.org/officeDocument/2006/customXml" ds:itemID="{4067082B-1CC5-4AB7-9D43-F82B8FAA5226}"/>
</file>

<file path=customXml/itemProps3.xml><?xml version="1.0" encoding="utf-8"?>
<ds:datastoreItem xmlns:ds="http://schemas.openxmlformats.org/officeDocument/2006/customXml" ds:itemID="{65A202E0-C81C-4B75-A020-8A82DA1E8738}"/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1109</Words>
  <Application>Microsoft Office PowerPoint</Application>
  <PresentationFormat>Widescreen</PresentationFormat>
  <Paragraphs>422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Helvetica</vt:lpstr>
      <vt:lpstr>SapientSansBold</vt:lpstr>
      <vt:lpstr>SapientSansRegular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NRG GU NEW INVESTIGATORS</dc:title>
  <dc:creator>Feng, Felix</dc:creator>
  <cp:lastModifiedBy>Lam, Carol</cp:lastModifiedBy>
  <cp:revision>21</cp:revision>
  <dcterms:created xsi:type="dcterms:W3CDTF">2020-06-19T03:33:16Z</dcterms:created>
  <dcterms:modified xsi:type="dcterms:W3CDTF">2020-07-15T20:49:07Z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