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</p:sldMasterIdLst>
  <p:notesMasterIdLst>
    <p:notesMasterId r:id="rId18"/>
  </p:notesMasterIdLst>
  <p:sldIdLst>
    <p:sldId id="260" r:id="rId3"/>
    <p:sldId id="303" r:id="rId4"/>
    <p:sldId id="312" r:id="rId5"/>
    <p:sldId id="298" r:id="rId6"/>
    <p:sldId id="299" r:id="rId7"/>
    <p:sldId id="306" r:id="rId8"/>
    <p:sldId id="311" r:id="rId9"/>
    <p:sldId id="296" r:id="rId10"/>
    <p:sldId id="302" r:id="rId11"/>
    <p:sldId id="283" r:id="rId12"/>
    <p:sldId id="285" r:id="rId13"/>
    <p:sldId id="295" r:id="rId14"/>
    <p:sldId id="286" r:id="rId15"/>
    <p:sldId id="287" r:id="rId16"/>
    <p:sldId id="288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i-Yin Chen Polley" initials="MCP" lastIdx="1" clrIdx="0">
    <p:extLst>
      <p:ext uri="{19B8F6BF-5375-455C-9EA6-DF929625EA0E}">
        <p15:presenceInfo xmlns:p15="http://schemas.microsoft.com/office/powerpoint/2012/main" userId="Mei-Yin Chen Pol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9" autoAdjust="0"/>
    <p:restoredTop sz="84560" autoAdjust="0"/>
  </p:normalViewPr>
  <p:slideViewPr>
    <p:cSldViewPr snapToGrid="0" snapToObjects="1">
      <p:cViewPr varScale="1">
        <p:scale>
          <a:sx n="97" d="100"/>
          <a:sy n="97" d="100"/>
        </p:scale>
        <p:origin x="24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EED46-CF3D-0348-BA57-94899D41F877}" type="datetimeFigureOut">
              <a:rPr lang="en-US" smtClean="0"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CC92E-03C8-BA4E-B33D-D31E3D6071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0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C92E-03C8-BA4E-B33D-D31E3D60713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C92E-03C8-BA4E-B33D-D31E3D60713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5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C92E-03C8-BA4E-B33D-D31E3D60713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867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C92E-03C8-BA4E-B33D-D31E3D60713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7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22F8D4-8380-4943-B0F7-ED033B25BE59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4151A5-E88E-4BEB-9C81-3FA8212C6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246F4B-BA91-4D4E-B743-D93B658995B2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7F9EF2-6177-43D1-A63B-938DFE6AB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8707FF-071D-43B3-8EC1-CB61261242E0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A79B5F-868D-41B4-BB3E-4376B0855A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7203B5-728D-43B7-BC47-B404CE610F42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ECF177-3006-4796-9719-2A6366D1F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707A1DD-6751-4106-959C-15E23FF0B22A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E8E80A-AB35-40D6-B090-11AA5360BD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94BAD6-9877-47A7-85F2-ECA84E04B779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D57B87-68EF-4B72-85E5-F32D92335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745760-0643-4EBC-B2E2-B7691C37CA51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9321DE-057B-422A-8DDA-22C5600DF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0C636B-800C-4FEA-A018-2316C8D70350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5DE8EB-0220-47C3-BF77-93D575FC33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8749E3-71C2-427B-ADE3-F8ADE6D52678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5F3E2B-4D71-4708-94C0-E86A40CD99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222F5B-8770-42D5-AEA3-8D1F05D8A0AF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056932-2545-4A66-9B4E-2319E76BA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30895F-E90A-4803-9ABD-7E680EC57B28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C13F581-543F-43BA-80E5-0F9E1362E4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F07874-EA21-406E-AE0A-334AB2345EDA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9CF7E1-D66D-44FC-A897-5BD960FBF7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F4AD12-733B-4F04-95A3-BCED861C7DEF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8FF61A8-050D-4278-80BA-59B0C3FD8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E33B9E-6831-4E11-BD7C-9AD0A9FD7187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56D72B-09AF-42F9-A34C-23C6F4F7C3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7C9D93-2CE2-4395-A8EE-80FE99EBEA78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A827A9-CD21-45DA-BDAC-7C65174321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FC5899-D4C2-418D-AE8D-080F54BEC3EA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E39D32-6621-4649-BEE5-EE0A374FE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932113-ABAD-4735-A691-87D741F19CE6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98A648C-9958-4F00-A36D-F2B2685321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A3A2EA-77D2-4D6C-B682-8B249D526F3C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81E96F-2883-431E-9925-113EB6DAA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D501A4-7FBD-4D05-BF5A-F1C6E2839D09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8B6779-46DF-40E0-A59F-1AD16BF782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474746-7F88-4D33-952E-DF707AD3789A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A5555C-D451-492C-BE98-BDD7E95B46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9F245F-51B2-45CD-89F4-46C4EED57523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BF01CC-5DA1-4157-82C3-C5BFC8ECFC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4636C0-4EAD-4201-AED1-EC1D1D614577}" type="datetimeFigureOut">
              <a:rPr lang="en-US"/>
              <a:pPr>
                <a:defRPr/>
              </a:pPr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7D20D8-8CE7-462C-A169-ADBFD6C01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ogoForPPGRAY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4938" y="5780088"/>
            <a:ext cx="13081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735763"/>
            <a:ext cx="9144000" cy="122237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5604" name="Picture 8" descr="FinalNRG Logo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59188" y="320675"/>
            <a:ext cx="19732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525" y="1528513"/>
            <a:ext cx="847751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400" b="1" dirty="0">
              <a:solidFill>
                <a:srgbClr val="000000"/>
              </a:solidFill>
              <a:latin typeface="+mj-lt"/>
              <a:cs typeface="Helvetica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A Phase II Prospective Randomized Clinical Trial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of Time, Dose, Fractionation and Sequence of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SRS and Immunotherapy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in Melanoma Patients with Brain Metastases</a:t>
            </a:r>
          </a:p>
          <a:p>
            <a:pPr algn="ctr"/>
            <a:endParaRPr lang="en-US" sz="2800" b="1" dirty="0">
              <a:solidFill>
                <a:srgbClr val="000000"/>
              </a:solidFill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</a:rPr>
              <a:t>June 9, 2020</a:t>
            </a:r>
            <a:endParaRPr lang="en-US" sz="2800" dirty="0">
              <a:solidFill>
                <a:srgbClr val="000000"/>
              </a:solidFill>
            </a:endParaRPr>
          </a:p>
          <a:p>
            <a:pPr algn="ctr"/>
            <a:endParaRPr lang="en-US" sz="20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4851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8EA6DF-852A-8147-B37A-D39C0455FE7B}"/>
              </a:ext>
            </a:extLst>
          </p:cNvPr>
          <p:cNvSpPr txBox="1"/>
          <p:nvPr/>
        </p:nvSpPr>
        <p:spPr>
          <a:xfrm>
            <a:off x="718615" y="1291535"/>
            <a:ext cx="862861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ELIGIBILITY</a:t>
            </a:r>
          </a:p>
          <a:p>
            <a:endParaRPr lang="en-US" sz="2000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1. Biopsy proven melanoma</a:t>
            </a:r>
          </a:p>
          <a:p>
            <a:endParaRPr lang="en-US" sz="2000" b="1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2. </a:t>
            </a:r>
            <a:r>
              <a:rPr lang="en-US" sz="2000" b="1" u="sng" dirty="0">
                <a:solidFill>
                  <a:srgbClr val="000000"/>
                </a:solidFill>
              </a:rPr>
              <a:t>&lt;</a:t>
            </a:r>
            <a:r>
              <a:rPr lang="en-US" sz="2000" b="1" dirty="0">
                <a:solidFill>
                  <a:srgbClr val="000000"/>
                </a:solidFill>
              </a:rPr>
              <a:t> 20 new untreated brain metastases confirmed by brain MRI</a:t>
            </a:r>
          </a:p>
          <a:p>
            <a:endParaRPr lang="en-US" sz="2000" b="1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3. Lesions 0.5 – 3.0 cm in largest dimension</a:t>
            </a:r>
          </a:p>
          <a:p>
            <a:endParaRPr lang="en-US" sz="2000" b="1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4. Patients may have received prior BRAF or MEK inhibitors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5. Performance Status: ECOG 0-2  are eligible</a:t>
            </a:r>
          </a:p>
          <a:p>
            <a:endParaRPr lang="en-US" sz="2000" b="1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6. Patients with Melanoma-molGPA &gt; 1.0 are eligible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7. Patients receiving steroids </a:t>
            </a:r>
            <a:r>
              <a:rPr lang="en-US" sz="2000" b="1" u="sng" dirty="0">
                <a:solidFill>
                  <a:srgbClr val="000000"/>
                </a:solidFill>
              </a:rPr>
              <a:t>&lt;</a:t>
            </a:r>
            <a:r>
              <a:rPr lang="en-US" sz="2000" b="1" dirty="0">
                <a:solidFill>
                  <a:srgbClr val="000000"/>
                </a:solidFill>
              </a:rPr>
              <a:t> 8mg qd dexamethasone are eligible.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5705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238" y="1164134"/>
            <a:ext cx="85710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C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ENDPOINTS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Primary Endpoint:</a:t>
            </a: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+mj-lt"/>
                <a:ea typeface="DengXian"/>
                <a:cs typeface="Times New Roman" panose="02020603050405020304" pitchFamily="18" charset="0"/>
              </a:rPr>
              <a:t>Intracranial Progression-Free Survival at 6 months (IC-PFS6)</a:t>
            </a: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, defined as percentage of patients who are alive and free of intracranial progression at the 6-months disease evaluation</a:t>
            </a:r>
          </a:p>
          <a:p>
            <a:pPr marL="91440" marR="0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Secondary Endpoints:</a:t>
            </a:r>
            <a:endParaRPr lang="en-US" dirty="0">
              <a:solidFill>
                <a:srgbClr val="000000"/>
              </a:solidFill>
              <a:latin typeface="+mj-lt"/>
              <a:ea typeface="DengXian"/>
              <a:cs typeface="Times New Roman" panose="02020603050405020304" pitchFamily="18" charset="0"/>
            </a:endParaRP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Local Control at 6 and 12 months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Distant Intracranial Control at 6 and 12 months 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Progression-free survival (PFS), defined as time from randomization until intracranial progression, extracranial progression, or death due to any cause, whichever occurs first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Overall survival (OS), defined as time from randomization until death due to any cause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Biomarker: Antigen Release (which schedule is most immunogenic)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Adverse Radiation Event (evaluate safety of fractionation and sequencing of treatment)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Planned subgroup analysis of patients who received both treatments within 1 week vs. 2 weeks</a:t>
            </a:r>
          </a:p>
          <a:p>
            <a:pPr marL="73152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  <a:ea typeface="DengXian"/>
                <a:cs typeface="Times New Roman" panose="02020603050405020304" pitchFamily="18" charset="0"/>
              </a:rPr>
              <a:t>Planned subgroup analysis of symptomatic  (KPS = 100) vs. asymptomatic pts (KPS &lt; 100)</a:t>
            </a:r>
            <a:endParaRPr lang="en-US" dirty="0">
              <a:solidFill>
                <a:srgbClr val="000000"/>
              </a:solidFill>
              <a:effectLst/>
              <a:latin typeface="+mj-lt"/>
              <a:ea typeface="DengXi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9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6F8873-28EC-F14E-B6C1-58B22203B8A6}"/>
              </a:ext>
            </a:extLst>
          </p:cNvPr>
          <p:cNvSpPr txBox="1"/>
          <p:nvPr/>
        </p:nvSpPr>
        <p:spPr>
          <a:xfrm>
            <a:off x="436098" y="1457200"/>
            <a:ext cx="87079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</a:rPr>
              <a:t>CORRELATIVE STUDIES</a:t>
            </a:r>
          </a:p>
          <a:p>
            <a:endParaRPr lang="en-US" sz="16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+mj-lt"/>
              </a:rPr>
              <a:t>Molecular profile:  </a:t>
            </a:r>
            <a:r>
              <a:rPr lang="en-US" sz="2000" dirty="0">
                <a:latin typeface="+mj-lt"/>
              </a:rPr>
              <a:t>BRAF, MEK and PDL1 status</a:t>
            </a:r>
          </a:p>
          <a:p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+mj-lt"/>
              </a:rPr>
              <a:t>Peripheral Blood: </a:t>
            </a:r>
            <a:r>
              <a:rPr lang="en-US" sz="2000" dirty="0">
                <a:latin typeface="+mj-lt"/>
              </a:rPr>
              <a:t>q 3-6 mo x 1 year for T Cell Receptor (TCR) sequencing for </a:t>
            </a:r>
          </a:p>
          <a:p>
            <a:r>
              <a:rPr lang="en-US" sz="2000" dirty="0">
                <a:latin typeface="+mj-lt"/>
              </a:rPr>
              <a:t>	a) peripheral blood lymphocytes; </a:t>
            </a:r>
          </a:p>
          <a:p>
            <a:r>
              <a:rPr lang="en-US" sz="2000" dirty="0">
                <a:latin typeface="+mj-lt"/>
              </a:rPr>
              <a:t>	b) myeloid derived suppressor cell quantification by flow cytometry; </a:t>
            </a:r>
          </a:p>
          <a:p>
            <a:r>
              <a:rPr lang="en-US" sz="2000" dirty="0">
                <a:latin typeface="+mj-lt"/>
              </a:rPr>
              <a:t>	c) T cell phenotype analysis by flow cytometry</a:t>
            </a:r>
          </a:p>
          <a:p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+mj-lt"/>
              </a:rPr>
              <a:t>Tumor Tissue: </a:t>
            </a:r>
            <a:r>
              <a:rPr lang="en-US" sz="2000" dirty="0">
                <a:latin typeface="+mj-lt"/>
              </a:rPr>
              <a:t>(one time evaluation for primary tumor &amp; brain met tissue if available, for</a:t>
            </a:r>
          </a:p>
          <a:p>
            <a:pPr lvl="0"/>
            <a:r>
              <a:rPr lang="en-US" sz="2000" dirty="0">
                <a:latin typeface="+mj-lt"/>
              </a:rPr>
              <a:t>	a) Immunohistochemical (IHC) analysis for T cell infiltration</a:t>
            </a:r>
          </a:p>
          <a:p>
            <a:pPr lvl="0"/>
            <a:r>
              <a:rPr lang="en-US" sz="2000" dirty="0">
                <a:latin typeface="+mj-lt"/>
              </a:rPr>
              <a:t>	b) IHC analysis for PDL-1</a:t>
            </a:r>
          </a:p>
          <a:p>
            <a:pPr lvl="0"/>
            <a:r>
              <a:rPr lang="en-US" sz="2000" dirty="0">
                <a:latin typeface="+mj-lt"/>
              </a:rPr>
              <a:t>	c) Tumor immunophenotyping</a:t>
            </a:r>
          </a:p>
          <a:p>
            <a:pPr lvl="0"/>
            <a:r>
              <a:rPr lang="en-US" sz="2000" dirty="0">
                <a:latin typeface="+mj-lt"/>
              </a:rPr>
              <a:t>	d) Tumor mutational burden assessment</a:t>
            </a:r>
          </a:p>
          <a:p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59872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476897" y="2230256"/>
          <a:ext cx="6004766" cy="1871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906">
                  <a:extLst>
                    <a:ext uri="{9D8B030D-6E8A-4147-A177-3AD203B41FA5}">
                      <a16:colId xmlns:a16="http://schemas.microsoft.com/office/drawing/2014/main" val="4100043573"/>
                    </a:ext>
                  </a:extLst>
                </a:gridCol>
                <a:gridCol w="2170430">
                  <a:extLst>
                    <a:ext uri="{9D8B030D-6E8A-4147-A177-3AD203B41FA5}">
                      <a16:colId xmlns:a16="http://schemas.microsoft.com/office/drawing/2014/main" val="3199246093"/>
                    </a:ext>
                  </a:extLst>
                </a:gridCol>
                <a:gridCol w="2043430">
                  <a:extLst>
                    <a:ext uri="{9D8B030D-6E8A-4147-A177-3AD203B41FA5}">
                      <a16:colId xmlns:a16="http://schemas.microsoft.com/office/drawing/2014/main" val="6131581"/>
                    </a:ext>
                  </a:extLst>
                </a:gridCol>
              </a:tblGrid>
              <a:tr h="59099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SRS → IPI</a:t>
                      </a:r>
                      <a:r>
                        <a:rPr lang="en-US" baseline="0" dirty="0"/>
                        <a:t> + NIVO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IPI</a:t>
                      </a:r>
                      <a:r>
                        <a:rPr lang="en-US" baseline="0" dirty="0"/>
                        <a:t> + NIVO</a:t>
                      </a:r>
                      <a:r>
                        <a:rPr lang="en-US" dirty="0"/>
                        <a:t>→</a:t>
                      </a:r>
                      <a:r>
                        <a:rPr lang="en-US" baseline="0" dirty="0"/>
                        <a:t>SRS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322327"/>
                  </a:ext>
                </a:extLst>
              </a:tr>
              <a:tr h="5909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SRS</a:t>
                      </a:r>
                    </a:p>
                    <a:p>
                      <a:pPr algn="ctr"/>
                      <a:r>
                        <a:rPr lang="en-US" dirty="0"/>
                        <a:t>(1 fx)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US" dirty="0"/>
                        <a:t>Arm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Arm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693404"/>
                  </a:ext>
                </a:extLst>
              </a:tr>
              <a:tr h="6248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FSRS</a:t>
                      </a:r>
                    </a:p>
                    <a:p>
                      <a:pPr algn="ctr"/>
                      <a:r>
                        <a:rPr lang="en-US" dirty="0"/>
                        <a:t>(3 fx)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Arm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21493"/>
                  </a:ext>
                </a:extLst>
              </a:tr>
            </a:tbl>
          </a:graphicData>
        </a:graphic>
      </p:graphicFrame>
      <p:sp>
        <p:nvSpPr>
          <p:cNvPr id="3" name="Curved Left Arrow 2"/>
          <p:cNvSpPr/>
          <p:nvPr/>
        </p:nvSpPr>
        <p:spPr>
          <a:xfrm>
            <a:off x="7481663" y="2895841"/>
            <a:ext cx="371113" cy="9583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4227443" y="4085230"/>
            <a:ext cx="2224712" cy="51559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6378" y="4612244"/>
            <a:ext cx="2092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  <a:latin typeface="+mn-lt"/>
                <a:cs typeface="Helvetica"/>
              </a:rPr>
              <a:t>Question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11179" y="3165835"/>
            <a:ext cx="1597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  <a:latin typeface="+mn-lt"/>
                <a:cs typeface="Helvetica"/>
              </a:rPr>
              <a:t>Question 1</a:t>
            </a:r>
          </a:p>
        </p:txBody>
      </p:sp>
      <p:sp>
        <p:nvSpPr>
          <p:cNvPr id="7" name="Rectangle 6"/>
          <p:cNvSpPr/>
          <p:nvPr/>
        </p:nvSpPr>
        <p:spPr>
          <a:xfrm>
            <a:off x="223324" y="4952049"/>
            <a:ext cx="892067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b="1" u="sng" dirty="0">
                <a:solidFill>
                  <a:schemeClr val="accent1"/>
                </a:solidFill>
                <a:latin typeface="+mn-lt"/>
                <a:ea typeface="DengXian"/>
                <a:cs typeface="Times New Roman" panose="02020603050405020304" pitchFamily="18" charset="0"/>
              </a:rPr>
              <a:t>Two primary study questions: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Question 1: Fractionated SRS is more immunogenic than single fraction SRS. 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Question 2: SRS followed by immunotherapy is associated with superior outcomes than the reverse paradigm.</a:t>
            </a:r>
            <a:endParaRPr lang="en-US" b="1" dirty="0">
              <a:solidFill>
                <a:srgbClr val="000000"/>
              </a:solidFill>
              <a:effectLst/>
              <a:latin typeface="+mn-lt"/>
              <a:ea typeface="DengXian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325" y="2904035"/>
            <a:ext cx="1348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+mn-lt"/>
                <a:cs typeface="Helvetica"/>
              </a:rPr>
              <a:t>(control)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4212" y="1880281"/>
            <a:ext cx="2092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+mn-lt"/>
                <a:cs typeface="Helvetica"/>
              </a:rPr>
              <a:t>(experimental)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182513" y="3571751"/>
            <a:ext cx="1789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+mn-lt"/>
                <a:cs typeface="Helvetica"/>
              </a:rPr>
              <a:t>(experimental)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77929" y="1880281"/>
            <a:ext cx="1348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+mn-lt"/>
                <a:cs typeface="Helvetica"/>
              </a:rPr>
              <a:t>(control)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4009" y="1420271"/>
            <a:ext cx="3265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+mn-lt"/>
                <a:cs typeface="Helvetica"/>
              </a:rPr>
              <a:t>STATISTICAL DESIGN</a:t>
            </a:r>
          </a:p>
        </p:txBody>
      </p:sp>
    </p:spTree>
    <p:extLst>
      <p:ext uri="{BB962C8B-B14F-4D97-AF65-F5344CB8AC3E}">
        <p14:creationId xmlns:p14="http://schemas.microsoft.com/office/powerpoint/2010/main" val="650742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3365" y="1870725"/>
            <a:ext cx="91375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No plausible evidence that the effect of SRS fractionation would be different depending on the sequence of SRS and IPI+NIVO (i.e. no interaction between the SRS fractionation and sequence)          </a:t>
            </a:r>
            <a:r>
              <a:rPr lang="en-US" b="1" dirty="0">
                <a:solidFill>
                  <a:srgbClr val="0000FF"/>
                </a:solidFill>
              </a:rPr>
              <a:t>2 by 2 factorial design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Assume: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same primary endpoint for both study questions (IC-PFS6)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“c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ontrol” vs. “experimental” arm IC-PFS6: 65% vs. 82.5%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1:1 randomization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1-sided 0.10 level binomial test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  <a:latin typeface="+mn-lt"/>
              <a:ea typeface="DengXian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Design: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A total of 120 eligible patients needed to yield ~82% power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Accounting for 10% loss to follow-up, the trial will enroll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	about </a:t>
            </a:r>
            <a:r>
              <a:rPr lang="en-US" sz="2000" b="1" dirty="0">
                <a:solidFill>
                  <a:srgbClr val="0000FF"/>
                </a:solidFill>
                <a:ea typeface="DengXian"/>
                <a:cs typeface="Times New Roman" panose="02020603050405020304" pitchFamily="18" charset="0"/>
              </a:rPr>
              <a:t>132 patients</a:t>
            </a: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a typeface="DengXian"/>
                <a:cs typeface="Times New Roman" panose="02020603050405020304" pitchFamily="18" charset="0"/>
              </a:rPr>
              <a:t>Assuming accrual of 4 pts per month and minimal accrual in the first 6 months, the trial will take about 3.75 years to complete.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6265" y="1470615"/>
            <a:ext cx="3265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+mn-lt"/>
                <a:cs typeface="Helvetica"/>
              </a:rPr>
              <a:t>STATISTICAL DESIGN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628478" y="2481115"/>
            <a:ext cx="415566" cy="241902"/>
          </a:xfrm>
          <a:prstGeom prst="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22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6265" y="1863664"/>
            <a:ext cx="821223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Futility Interim</a:t>
            </a:r>
            <a:r>
              <a:rPr lang="en-US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One futility interim will occur when 60 eligible patients have been enrolled (i.e. 50% information) – projected to occur at about 27 months after study initiation.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If the IC-PFS6 estimate favors the control arm in either comparison, subsequent randomization to </a:t>
            </a: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its corresponding experimental arm </a:t>
            </a:r>
            <a:r>
              <a:rPr lang="en-US" b="1" dirty="0">
                <a:solidFill>
                  <a:srgbClr val="000000"/>
                </a:solidFill>
                <a:effectLst/>
                <a:latin typeface="+mn-lt"/>
                <a:ea typeface="DengXian"/>
                <a:cs typeface="Times New Roman" panose="02020603050405020304" pitchFamily="18" charset="0"/>
              </a:rPr>
              <a:t>will cease (all subsequent patients will receive that control regimen).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If futility is indicated for both questions, the study will be terminated early.</a:t>
            </a:r>
          </a:p>
          <a:p>
            <a:pPr marL="285750" marR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Analysis plan (for primary endpoint):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ITT analysis based on 1-sided 0.10 level exact binomial test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DengXian"/>
                <a:cs typeface="Times New Roman" panose="02020603050405020304" pitchFamily="18" charset="0"/>
              </a:rPr>
              <a:t>If loss to follow-up (LTFU) or early withdrawal in any patient prior to reaching the 6-months landmark, IC-PFS6 comparison will be based on Kaplan-Meier estimates and Greenwood’s formula to estimate the variances.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6265" y="1470615"/>
            <a:ext cx="3265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+mn-lt"/>
                <a:cs typeface="Helvetica"/>
              </a:rPr>
              <a:t>STATISTICAL DESIGN</a:t>
            </a:r>
          </a:p>
        </p:txBody>
      </p:sp>
    </p:spTree>
    <p:extLst>
      <p:ext uri="{BB962C8B-B14F-4D97-AF65-F5344CB8AC3E}">
        <p14:creationId xmlns:p14="http://schemas.microsoft.com/office/powerpoint/2010/main" val="36189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8554BB-C320-EB4A-B85E-2DD58312726E}"/>
              </a:ext>
            </a:extLst>
          </p:cNvPr>
          <p:cNvSpPr txBox="1"/>
          <p:nvPr/>
        </p:nvSpPr>
        <p:spPr>
          <a:xfrm>
            <a:off x="319400" y="1371599"/>
            <a:ext cx="8942128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Study Team:</a:t>
            </a:r>
          </a:p>
          <a:p>
            <a:endParaRPr lang="en-US" sz="2000" b="1" dirty="0">
              <a:solidFill>
                <a:srgbClr val="000000"/>
              </a:solidFill>
              <a:latin typeface="+mj-lt"/>
              <a:cs typeface="Helvetica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Study Chair:  Paul W. Sperduto, MD, MPP, Metro-Minnesota 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	Community Oncology Research Consortium (MMCORC)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Co-Chair, Radiation Oncology: Rupesh Kotecha, MD, Miami Cancer Inst.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Co-Chair, Medical Oncology:  Manmeet Ahluwalia, MD, Cleveland Clinic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Co-Chair, Correlative Studies: Raju Raval, MD, PhD, Ohio State Univ.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Co-Chair, Neuroradiology: Daniel Barboriak, MD, PhD, Duke University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Co-Chair, Physics: Raj Varadhan, PhD, Minneapolis Radiation Oncology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NRG Statistics: Mei Polley, PhD, University of Chicago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NRG Brain Committee Chair: Minesh Mehta, MD, Miami Cancer Institute</a:t>
            </a:r>
          </a:p>
          <a:p>
            <a:endParaRPr lang="en-US" sz="2000" b="1" dirty="0">
              <a:solidFill>
                <a:srgbClr val="000000"/>
              </a:solidFill>
              <a:latin typeface="+mj-lt"/>
              <a:cs typeface="Helvetica"/>
            </a:endParaRP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Champions for this trial from other </a:t>
            </a:r>
            <a:r>
              <a:rPr lang="en-US" sz="2000" b="1" dirty="0" smtClean="0">
                <a:solidFill>
                  <a:schemeClr val="accent1"/>
                </a:solidFill>
                <a:latin typeface="+mj-lt"/>
                <a:cs typeface="Helvetica"/>
              </a:rPr>
              <a:t>NCTN </a:t>
            </a:r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research groups: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SWOG: Zeynep Eroglu, MD &amp; Peter Forsyth, MD, Moffitt Cancer Center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Alliance: Paul D. Brown, MD, Mayo Clinic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ECOG: Mohammad Khan, MD, PhD, Emory University</a:t>
            </a:r>
          </a:p>
          <a:p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9004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0F9207-B051-3C4F-863A-8E8C5558F5DB}"/>
              </a:ext>
            </a:extLst>
          </p:cNvPr>
          <p:cNvSpPr txBox="1"/>
          <p:nvPr/>
        </p:nvSpPr>
        <p:spPr>
          <a:xfrm>
            <a:off x="302515" y="1698172"/>
            <a:ext cx="858023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00"/>
                </a:solidFill>
                <a:latin typeface="Helvetica"/>
                <a:cs typeface="Helvetica"/>
              </a:rPr>
              <a:t>Template for Trials of Immunotherapy &amp; SRS in Brain Metastases</a:t>
            </a:r>
          </a:p>
          <a:p>
            <a:pPr algn="ctr"/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dirty="0">
                <a:solidFill>
                  <a:srgbClr val="000000"/>
                </a:solidFill>
                <a:latin typeface="Helvetica"/>
                <a:cs typeface="Helvetica"/>
              </a:rPr>
              <a:t>The proposed design of combined immunotherapy and radiation provides </a:t>
            </a:r>
          </a:p>
          <a:p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dirty="0">
                <a:solidFill>
                  <a:srgbClr val="000000"/>
                </a:solidFill>
                <a:latin typeface="Helvetica"/>
                <a:cs typeface="Helvetica"/>
              </a:rPr>
              <a:t>a template for future trials of patients with other primary tumors which </a:t>
            </a:r>
          </a:p>
          <a:p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dirty="0">
                <a:solidFill>
                  <a:srgbClr val="000000"/>
                </a:solidFill>
                <a:latin typeface="Helvetica"/>
                <a:cs typeface="Helvetica"/>
              </a:rPr>
              <a:t>commonly cause brain metastases and are treated with immunotherapy, including:</a:t>
            </a:r>
          </a:p>
          <a:p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Helvetica"/>
                <a:cs typeface="Helvetica"/>
              </a:rPr>
              <a:t>		</a:t>
            </a:r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Non-Small Cell Lung Cancer</a:t>
            </a:r>
          </a:p>
          <a:p>
            <a:pPr algn="ctr"/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		Triple-Negative Breast Cancer</a:t>
            </a:r>
          </a:p>
          <a:p>
            <a:pPr algn="ctr"/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Renal Cell Carcinoma</a:t>
            </a:r>
          </a:p>
          <a:p>
            <a:pPr algn="ctr"/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Melanoma</a:t>
            </a:r>
          </a:p>
          <a:p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02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7296828-13A5-6C4C-A5B2-19F5F94F0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18347"/>
              </p:ext>
            </p:extLst>
          </p:nvPr>
        </p:nvGraphicFramePr>
        <p:xfrm>
          <a:off x="-16329" y="3334201"/>
          <a:ext cx="9160329" cy="7932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9946">
                  <a:extLst>
                    <a:ext uri="{9D8B030D-6E8A-4147-A177-3AD203B41FA5}">
                      <a16:colId xmlns:a16="http://schemas.microsoft.com/office/drawing/2014/main" val="2265198091"/>
                    </a:ext>
                  </a:extLst>
                </a:gridCol>
                <a:gridCol w="409555">
                  <a:extLst>
                    <a:ext uri="{9D8B030D-6E8A-4147-A177-3AD203B41FA5}">
                      <a16:colId xmlns:a16="http://schemas.microsoft.com/office/drawing/2014/main" val="1232154051"/>
                    </a:ext>
                  </a:extLst>
                </a:gridCol>
                <a:gridCol w="1695947">
                  <a:extLst>
                    <a:ext uri="{9D8B030D-6E8A-4147-A177-3AD203B41FA5}">
                      <a16:colId xmlns:a16="http://schemas.microsoft.com/office/drawing/2014/main" val="318865193"/>
                    </a:ext>
                  </a:extLst>
                </a:gridCol>
                <a:gridCol w="434936">
                  <a:extLst>
                    <a:ext uri="{9D8B030D-6E8A-4147-A177-3AD203B41FA5}">
                      <a16:colId xmlns:a16="http://schemas.microsoft.com/office/drawing/2014/main" val="2966542080"/>
                    </a:ext>
                  </a:extLst>
                </a:gridCol>
                <a:gridCol w="2286275">
                  <a:extLst>
                    <a:ext uri="{9D8B030D-6E8A-4147-A177-3AD203B41FA5}">
                      <a16:colId xmlns:a16="http://schemas.microsoft.com/office/drawing/2014/main" val="1245193382"/>
                    </a:ext>
                  </a:extLst>
                </a:gridCol>
                <a:gridCol w="415500">
                  <a:extLst>
                    <a:ext uri="{9D8B030D-6E8A-4147-A177-3AD203B41FA5}">
                      <a16:colId xmlns:a16="http://schemas.microsoft.com/office/drawing/2014/main" val="3297011011"/>
                    </a:ext>
                  </a:extLst>
                </a:gridCol>
                <a:gridCol w="2388170">
                  <a:extLst>
                    <a:ext uri="{9D8B030D-6E8A-4147-A177-3AD203B41FA5}">
                      <a16:colId xmlns:a16="http://schemas.microsoft.com/office/drawing/2014/main" val="272408175"/>
                    </a:ext>
                  </a:extLst>
                </a:gridCol>
              </a:tblGrid>
              <a:tr h="396608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Melanoma brain </a:t>
                      </a:r>
                      <a:r>
                        <a:rPr lang="it-IT" sz="1000" dirty="0" err="1">
                          <a:effectLst/>
                        </a:rPr>
                        <a:t>metastases</a:t>
                      </a:r>
                      <a:endParaRPr lang="it-IT" sz="10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 (0.5 to ≤ 3 cm 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 in </a:t>
                      </a:r>
                      <a:r>
                        <a:rPr lang="it-IT" sz="1000" dirty="0" err="1">
                          <a:effectLst/>
                        </a:rPr>
                        <a:t>max</a:t>
                      </a:r>
                      <a:r>
                        <a:rPr lang="it-IT" sz="1000" dirty="0">
                          <a:effectLst/>
                        </a:rPr>
                        <a:t> </a:t>
                      </a:r>
                      <a:r>
                        <a:rPr lang="it-IT" sz="1000" dirty="0" err="1">
                          <a:effectLst/>
                        </a:rPr>
                        <a:t>diameter</a:t>
                      </a:r>
                      <a:r>
                        <a:rPr lang="it-IT" sz="10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1-20 lesions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Resection allowed of up to 4 lesions if clinically indicated</a:t>
                      </a:r>
                      <a:endParaRPr lang="en-US" sz="1200" dirty="0">
                        <a:effectLst/>
                      </a:endParaRPr>
                    </a:p>
                    <a:p>
                      <a:pPr marL="45720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Absence of leptomeningeal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disease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T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R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A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T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Melanoma-molGPA: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(1.5-2.5 vs. 3.0-4.0)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Prior BRAFi/MEKi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(yes/no)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Steroid Dose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at randomization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(Dex 0-2 vs &gt; 2 -8 mg qd)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Z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(1:1)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u="sng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Arms 1 and 2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SRS: → IPI 3 mg/kg + NIVO 1 mg/kg q3wk x 4 NIVO 3 mg/kg q2wk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(IPI/NIVO within 2 wks of SRS)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Arms 3 and 4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IPI 3 mg/kg + NIVO 1 mg/kg q3wk x 4 NIVO 3 mg/kg q2wk→ RT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(SRS after 1st dose of ICI)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Z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(1:1)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effectLst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Arm 1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SRS in 1 fraction to all lesions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effectLst/>
                        </a:rPr>
                        <a:t>  </a:t>
                      </a:r>
                      <a:r>
                        <a:rPr lang="en-US" sz="1000" u="sng" dirty="0">
                          <a:effectLst/>
                        </a:rPr>
                        <a:t>Arm 2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HF-SRS in 3 fractions to all lesions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effectLst/>
                        </a:rPr>
                        <a:t>  </a:t>
                      </a:r>
                      <a:r>
                        <a:rPr lang="en-US" sz="1000" u="sng" dirty="0">
                          <a:effectLst/>
                        </a:rPr>
                        <a:t>Arm 3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SRS in 1 fraction to all lesions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effectLst/>
                        </a:rPr>
                        <a:t>  </a:t>
                      </a:r>
                      <a:r>
                        <a:rPr lang="en-US" sz="1000" u="sng" dirty="0">
                          <a:effectLst/>
                        </a:rPr>
                        <a:t>Arm 4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HF-SRS in 3 fractions to all lesions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48620135"/>
                  </a:ext>
                </a:extLst>
              </a:tr>
              <a:tr h="396608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54584176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74D035A4-38F2-D74E-93BE-3E43EAE91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8084" y="184465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CD4678-72BB-0143-AC2C-71DD5F25BFEA}"/>
              </a:ext>
            </a:extLst>
          </p:cNvPr>
          <p:cNvSpPr txBox="1"/>
          <p:nvPr/>
        </p:nvSpPr>
        <p:spPr>
          <a:xfrm>
            <a:off x="640123" y="1702985"/>
            <a:ext cx="786375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TITLE: 	</a:t>
            </a:r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A Phase II Prospective Randomized Trial of Time, Dose, 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		Fractionation &amp; Sequence of SRS &amp; Immunotherapy in 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		Melanoma Patients with Brain Metastases</a:t>
            </a: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DESIGN:  </a:t>
            </a:r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Two-by-Two Factorial Study Design</a:t>
            </a: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SCHEMA: </a:t>
            </a:r>
          </a:p>
        </p:txBody>
      </p:sp>
    </p:spTree>
    <p:extLst>
      <p:ext uri="{BB962C8B-B14F-4D97-AF65-F5344CB8AC3E}">
        <p14:creationId xmlns:p14="http://schemas.microsoft.com/office/powerpoint/2010/main" val="378649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542B9E-BB1D-1146-B25A-4814245C05E1}"/>
              </a:ext>
            </a:extLst>
          </p:cNvPr>
          <p:cNvSpPr txBox="1"/>
          <p:nvPr/>
        </p:nvSpPr>
        <p:spPr>
          <a:xfrm>
            <a:off x="213756" y="1410355"/>
            <a:ext cx="89302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HYPOTHESES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Three fraction SRS is more immunogenic than single fraction SRS</a:t>
            </a:r>
          </a:p>
          <a:p>
            <a:pPr marL="342900" indent="-342900">
              <a:buAutoNum type="arabicPeriod" startAt="2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SRS prior to immunotherapy results in better outcomes than the reverse sequence</a:t>
            </a:r>
          </a:p>
          <a:p>
            <a:endParaRPr lang="en-US" sz="2000" b="1" dirty="0">
              <a:solidFill>
                <a:srgbClr val="000000"/>
              </a:solidFill>
              <a:latin typeface="+mj-lt"/>
              <a:cs typeface="Helvetica"/>
            </a:endParaRP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RATIONALE: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The most immunogenic SRS technique is unknown. Vanpouille-Box (Nature Commun 2017, Ngwa/Formenti, (Nat Rev Cancer 2018), Chen (IJROBP 2018) and Theelen (JAMA Onc 2019 	suggest 3 fraction SRS is more immunogenic than single fraction SRS. </a:t>
            </a:r>
          </a:p>
          <a:p>
            <a:pPr marL="342900" indent="-342900">
              <a:buAutoNum type="arabicPeriod" startAt="2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The optimal sequence of SRS and immunotherapy is unknown. Pommeranz (IJROBP 2020) suggests SRS prior to immunotherapy is better.</a:t>
            </a:r>
          </a:p>
          <a:p>
            <a:pPr marL="342900" indent="-342900">
              <a:buAutoNum type="arabicPeriod" startAt="2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Two recent trials [Amaral (J Immunother Cancer  2020) and Pomeranz (IJROBP 2020)] show a survival advantage for local therapy (SRS) with ipilimumab + nivolumab compared to ipi + nivo alone.</a:t>
            </a:r>
          </a:p>
          <a:p>
            <a:pPr marL="342900" indent="-342900">
              <a:buAutoNum type="arabicPeriod" startAt="2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N0574, Brown et al (JAMA 2016) confirmed IC-PFS6 with SRS alone of 82%. </a:t>
            </a:r>
          </a:p>
          <a:p>
            <a:pPr marL="342900" indent="-342900">
              <a:buAutoNum type="arabicPeriod" startAt="2"/>
            </a:pPr>
            <a:r>
              <a:rPr lang="en-US" b="1" dirty="0">
                <a:solidFill>
                  <a:srgbClr val="000000"/>
                </a:solidFill>
                <a:latin typeface="+mj-lt"/>
                <a:cs typeface="Helvetica"/>
              </a:rPr>
              <a:t>Two phase II trials [Checkmate 204, Tawbi NEJM 2018) and Australian ABC (Long, Lancet 2018)] have shown in asymptomatic patients that ipi + nivo results in IC-PFS6 of 53-64% </a:t>
            </a:r>
          </a:p>
          <a:p>
            <a:endParaRPr lang="en-US" b="1" dirty="0">
              <a:solidFill>
                <a:srgbClr val="000000"/>
              </a:solidFill>
              <a:latin typeface="+mj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5482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03CDC5-BE54-9048-9C67-55B6DCCB297F}"/>
              </a:ext>
            </a:extLst>
          </p:cNvPr>
          <p:cNvSpPr txBox="1"/>
          <p:nvPr/>
        </p:nvSpPr>
        <p:spPr>
          <a:xfrm>
            <a:off x="161605" y="1327759"/>
            <a:ext cx="89823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Helvetica"/>
                <a:cs typeface="Helvetica"/>
              </a:rPr>
              <a:t>BACKGROUND:</a:t>
            </a:r>
          </a:p>
          <a:p>
            <a:endParaRPr lang="en-US" b="1" dirty="0">
              <a:solidFill>
                <a:schemeClr val="accent1"/>
              </a:solidFill>
              <a:latin typeface="Helvetica"/>
              <a:cs typeface="Helvetica"/>
            </a:endParaRPr>
          </a:p>
          <a:p>
            <a:r>
              <a:rPr lang="en-US" b="1" dirty="0">
                <a:solidFill>
                  <a:schemeClr val="accent1"/>
                </a:solidFill>
                <a:latin typeface="Helvetica"/>
                <a:cs typeface="Helvetica"/>
              </a:rPr>
              <a:t>3 FRACTION SRS MAY BE MORE IMMUNOGENIC THAN SINGLE FRACTION SRS</a:t>
            </a:r>
          </a:p>
          <a:p>
            <a:endParaRPr lang="en-US" b="1" dirty="0">
              <a:solidFill>
                <a:schemeClr val="accent1"/>
              </a:solidFill>
              <a:latin typeface="Helvetica"/>
              <a:cs typeface="Helvetica"/>
            </a:endParaRPr>
          </a:p>
          <a:p>
            <a:r>
              <a:rPr lang="en-US" b="1" dirty="0"/>
              <a:t>Vanpouille-Box et al showed a marked increase in the CD8 tumor </a:t>
            </a:r>
          </a:p>
          <a:p>
            <a:r>
              <a:rPr lang="en-US" b="1" dirty="0"/>
              <a:t>infiltrating dendritic cells (TIDC) after 8Gy x 3 fractions but not in single </a:t>
            </a:r>
          </a:p>
          <a:p>
            <a:r>
              <a:rPr lang="en-US" b="1" dirty="0"/>
              <a:t>fractions of 20Gy.</a:t>
            </a:r>
            <a:endParaRPr lang="en-US" dirty="0"/>
          </a:p>
          <a:p>
            <a:r>
              <a:rPr lang="en-US" b="1" dirty="0">
                <a:solidFill>
                  <a:schemeClr val="accent1"/>
                </a:solidFill>
                <a:latin typeface="Helvetica"/>
                <a:cs typeface="Helvetica"/>
              </a:rPr>
              <a:t>Vanpouille-Box, Nature Communications 2017;8:15618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44B060-0296-D643-8DE9-08E688DD45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63" y="3636083"/>
            <a:ext cx="5419760" cy="291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0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08B9B4-B2C3-4A4F-8426-91AF1AC0889C}"/>
              </a:ext>
            </a:extLst>
          </p:cNvPr>
          <p:cNvSpPr txBox="1"/>
          <p:nvPr/>
        </p:nvSpPr>
        <p:spPr>
          <a:xfrm>
            <a:off x="413360" y="1418878"/>
            <a:ext cx="7657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Helvetica"/>
                <a:cs typeface="Helvetica"/>
              </a:rPr>
              <a:t>BACKGROUND:  SRS BEFORE IMMUNOTHERAPY MAY RESULT </a:t>
            </a:r>
          </a:p>
          <a:p>
            <a:r>
              <a:rPr lang="en-US" b="1" dirty="0">
                <a:solidFill>
                  <a:schemeClr val="accent1"/>
                </a:solidFill>
                <a:latin typeface="Helvetica"/>
                <a:cs typeface="Helvetica"/>
              </a:rPr>
              <a:t>IN BETTER OUTCOMES THAN IMMUNOTHERAPY BEFORE SRS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19456-CE48-7E4F-B89E-E53868578B36}"/>
              </a:ext>
            </a:extLst>
          </p:cNvPr>
          <p:cNvSpPr txBox="1"/>
          <p:nvPr/>
        </p:nvSpPr>
        <p:spPr>
          <a:xfrm>
            <a:off x="137786" y="2329841"/>
            <a:ext cx="76575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German Dermatological CooperativeOncology Group (DeCOG)</a:t>
            </a:r>
          </a:p>
          <a:p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Multi-institutional (23) retrospective study</a:t>
            </a: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N = 380</a:t>
            </a:r>
          </a:p>
          <a:p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b="1" u="sng" dirty="0">
                <a:solidFill>
                  <a:srgbClr val="000000"/>
                </a:solidFill>
                <a:latin typeface="Helvetica"/>
                <a:cs typeface="Helvetica"/>
              </a:rPr>
              <a:t>Treatment		Median Survival</a:t>
            </a: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Ipi + Nivo			16 mo</a:t>
            </a: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Ipi + Nivo + LT 		24 mo </a:t>
            </a: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					p = 0.009</a:t>
            </a:r>
          </a:p>
          <a:p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LT: local treatment (either surg or SRS)</a:t>
            </a:r>
          </a:p>
          <a:p>
            <a:endParaRPr lang="en-US" b="1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Amaral et al, J Immunother Cancer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3116EB-BE00-2D48-B4C0-B1C577619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995" y="2889013"/>
            <a:ext cx="4525340" cy="339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9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35F06B-DB5E-654A-B3B1-C120A492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91066"/>
              </p:ext>
            </p:extLst>
          </p:nvPr>
        </p:nvGraphicFramePr>
        <p:xfrm>
          <a:off x="467074" y="1848422"/>
          <a:ext cx="7717921" cy="3527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5448">
                  <a:extLst>
                    <a:ext uri="{9D8B030D-6E8A-4147-A177-3AD203B41FA5}">
                      <a16:colId xmlns:a16="http://schemas.microsoft.com/office/drawing/2014/main" val="2473216991"/>
                    </a:ext>
                  </a:extLst>
                </a:gridCol>
                <a:gridCol w="1043623">
                  <a:extLst>
                    <a:ext uri="{9D8B030D-6E8A-4147-A177-3AD203B41FA5}">
                      <a16:colId xmlns:a16="http://schemas.microsoft.com/office/drawing/2014/main" val="3667916451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1558059130"/>
                    </a:ext>
                  </a:extLst>
                </a:gridCol>
                <a:gridCol w="564710">
                  <a:extLst>
                    <a:ext uri="{9D8B030D-6E8A-4147-A177-3AD203B41FA5}">
                      <a16:colId xmlns:a16="http://schemas.microsoft.com/office/drawing/2014/main" val="3308098173"/>
                    </a:ext>
                  </a:extLst>
                </a:gridCol>
                <a:gridCol w="440872">
                  <a:extLst>
                    <a:ext uri="{9D8B030D-6E8A-4147-A177-3AD203B41FA5}">
                      <a16:colId xmlns:a16="http://schemas.microsoft.com/office/drawing/2014/main" val="171948248"/>
                    </a:ext>
                  </a:extLst>
                </a:gridCol>
                <a:gridCol w="723236">
                  <a:extLst>
                    <a:ext uri="{9D8B030D-6E8A-4147-A177-3AD203B41FA5}">
                      <a16:colId xmlns:a16="http://schemas.microsoft.com/office/drawing/2014/main" val="3183720054"/>
                    </a:ext>
                  </a:extLst>
                </a:gridCol>
                <a:gridCol w="802888">
                  <a:extLst>
                    <a:ext uri="{9D8B030D-6E8A-4147-A177-3AD203B41FA5}">
                      <a16:colId xmlns:a16="http://schemas.microsoft.com/office/drawing/2014/main" val="1534531728"/>
                    </a:ext>
                  </a:extLst>
                </a:gridCol>
                <a:gridCol w="1237784">
                  <a:extLst>
                    <a:ext uri="{9D8B030D-6E8A-4147-A177-3AD203B41FA5}">
                      <a16:colId xmlns:a16="http://schemas.microsoft.com/office/drawing/2014/main" val="355391052"/>
                    </a:ext>
                  </a:extLst>
                </a:gridCol>
              </a:tblGrid>
              <a:tr h="519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Publication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Author/Year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Rx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Sx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 mo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IC-PFS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 mo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EC-PFS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Median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OS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0658417"/>
                  </a:ext>
                </a:extLst>
              </a:tr>
              <a:tr h="50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Australian ABC Long et al. 2018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Melanoma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Ipi+Nivo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no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53%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51%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9800205"/>
                  </a:ext>
                </a:extLst>
              </a:tr>
              <a:tr h="3926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Nivo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no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20%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35%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18.5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6650203"/>
                  </a:ext>
                </a:extLst>
              </a:tr>
              <a:tr h="50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Checkmate-204 Tawbi et al. 2018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Melanoma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Ipi+Nivo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no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64%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76%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926061"/>
                  </a:ext>
                </a:extLst>
              </a:tr>
              <a:tr h="460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N0574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Brown et al. 2016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All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Primaries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SRS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 yes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82%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10.4   </a:t>
                      </a:r>
                      <a:r>
                        <a:rPr lang="en-US" sz="1400" b="1" i="1" dirty="0">
                          <a:effectLst/>
                        </a:rPr>
                        <a:t>p</a:t>
                      </a:r>
                      <a:r>
                        <a:rPr lang="en-US" sz="1400" b="1" dirty="0">
                          <a:effectLst/>
                        </a:rPr>
                        <a:t>=0.92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206735"/>
                  </a:ext>
                </a:extLst>
              </a:tr>
              <a:tr h="3273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WBRT+ SRS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 yes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93%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7.4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577242"/>
                  </a:ext>
                </a:extLst>
              </a:tr>
              <a:tr h="460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DeCOG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Amaral et al. 2020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Melanoma</a:t>
                      </a:r>
                      <a:endParaRPr lang="en-US" sz="1400" b="1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Ipi+Nivo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 yes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16    </a:t>
                      </a:r>
                      <a:r>
                        <a:rPr lang="en-US" sz="1400" b="1" i="1" dirty="0">
                          <a:solidFill>
                            <a:schemeClr val="accent1"/>
                          </a:solidFill>
                          <a:effectLst/>
                        </a:rPr>
                        <a:t>p</a:t>
                      </a: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=0.009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7966954"/>
                  </a:ext>
                </a:extLst>
              </a:tr>
              <a:tr h="362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Ipi+Nivo+LT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 yes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220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</a:rPr>
                        <a:t>24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23298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4C4ACE56-2CD7-8945-A810-818574BCF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74" y="5456009"/>
            <a:ext cx="791802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Dx: diagnosis; Rx: treatment; Sx: symptomatic; N: number; mo: months; IC: intracranial; 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EC: extracranial; PFS: progression free survival  Ipi: ipilimumab; Nivo: nivolumab; 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SRS: stereotactic radiosurgery; WBRT; whole brain radiation therapy; 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LT: local treatment (either resection or SRS); NR: not reached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4976A-F834-C64A-BC2D-381618C53BB3}"/>
              </a:ext>
            </a:extLst>
          </p:cNvPr>
          <p:cNvSpPr txBox="1"/>
          <p:nvPr/>
        </p:nvSpPr>
        <p:spPr>
          <a:xfrm>
            <a:off x="336454" y="1448312"/>
            <a:ext cx="5742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BACKGROUND: Comparison of the Literature</a:t>
            </a:r>
          </a:p>
        </p:txBody>
      </p:sp>
    </p:spTree>
    <p:extLst>
      <p:ext uri="{BB962C8B-B14F-4D97-AF65-F5344CB8AC3E}">
        <p14:creationId xmlns:p14="http://schemas.microsoft.com/office/powerpoint/2010/main" val="138808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94FEB0-0796-4740-8ECA-828B84063EE6}"/>
              </a:ext>
            </a:extLst>
          </p:cNvPr>
          <p:cNvSpPr txBox="1"/>
          <p:nvPr/>
        </p:nvSpPr>
        <p:spPr>
          <a:xfrm>
            <a:off x="221269" y="1364776"/>
            <a:ext cx="86224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Factors Favoring Successful Accrual</a:t>
            </a:r>
          </a:p>
          <a:p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We are confident we can complete accrual for this study because:</a:t>
            </a:r>
          </a:p>
          <a:p>
            <a:endParaRPr lang="en-US" sz="2000" b="1" dirty="0">
              <a:solidFill>
                <a:srgbClr val="000000"/>
              </a:solidFill>
              <a:latin typeface="+mj-lt"/>
              <a:cs typeface="Helvetica"/>
            </a:endParaRP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Melanoma brain metastases are common; 30,000-50,000/year.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The sample size (n=132) is relatively small.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3. 	Eligibility of the NRG study has some but not complete overlap 	with the SWOG S2000 study. For example the SWOG S2000 trial is 	limited to BRAF-positive patients only.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4.	Three other 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  <a:cs typeface="Helvetica"/>
              </a:rPr>
              <a:t>NCTN groups </a:t>
            </a:r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(SWOG, Alliance and ECOG) have 	agreed to provide written statements of support and assigned 	“champions” within each of those groups to encourage accrual to 	the NRG study from those groups.</a:t>
            </a:r>
          </a:p>
          <a:p>
            <a:r>
              <a:rPr lang="en-US" sz="2000" b="1" dirty="0">
                <a:solidFill>
                  <a:srgbClr val="000000"/>
                </a:solidFill>
                <a:latin typeface="+mj-lt"/>
                <a:cs typeface="Helvetica"/>
              </a:rPr>
              <a:t>	</a:t>
            </a:r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SWOG champion for the NRG trial:  Zeynep Eroglu, MD, Moffitt</a:t>
            </a: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	Alliance champion for the NRG trial: Paul Brown, MD, Mayo Clinic</a:t>
            </a:r>
          </a:p>
          <a:p>
            <a:r>
              <a:rPr lang="en-US" sz="2000" b="1" dirty="0">
                <a:solidFill>
                  <a:schemeClr val="accent1"/>
                </a:solidFill>
                <a:latin typeface="+mj-lt"/>
                <a:cs typeface="Helvetica"/>
              </a:rPr>
              <a:t>	ECOG champion for the NRG trial:  Mohammad Khan, MD, PhD </a:t>
            </a:r>
          </a:p>
          <a:p>
            <a:pPr algn="ctr"/>
            <a:endParaRPr lang="en-US" dirty="0">
              <a:solidFill>
                <a:srgbClr val="7F7F7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853692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28F4A0-EA13-42F0-90D3-CE62799B9BAE}"/>
</file>

<file path=customXml/itemProps2.xml><?xml version="1.0" encoding="utf-8"?>
<ds:datastoreItem xmlns:ds="http://schemas.openxmlformats.org/officeDocument/2006/customXml" ds:itemID="{22C63644-7F4E-48B4-ADEA-2D195969EC3A}"/>
</file>

<file path=customXml/itemProps3.xml><?xml version="1.0" encoding="utf-8"?>
<ds:datastoreItem xmlns:ds="http://schemas.openxmlformats.org/officeDocument/2006/customXml" ds:itemID="{47350CB0-5F6F-4FB0-B7A6-F053D9C326FB}"/>
</file>

<file path=docProps/app.xml><?xml version="1.0" encoding="utf-8"?>
<Properties xmlns="http://schemas.openxmlformats.org/officeDocument/2006/extended-properties" xmlns:vt="http://schemas.openxmlformats.org/officeDocument/2006/docPropsVTypes">
  <Template>NRGOncologyOption1_Template03-24-14</Template>
  <TotalTime>13465</TotalTime>
  <Words>1845</Words>
  <Application>Microsoft Office PowerPoint</Application>
  <PresentationFormat>On-screen Show (4:3)</PresentationFormat>
  <Paragraphs>336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DengXian</vt:lpstr>
      <vt:lpstr>Helvetica</vt:lpstr>
      <vt:lpstr>Times New Roman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American College of Radiology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nsoto</dc:creator>
  <cp:lastModifiedBy>Okrent, Kathryn</cp:lastModifiedBy>
  <cp:revision>286</cp:revision>
  <dcterms:created xsi:type="dcterms:W3CDTF">2014-08-06T17:30:37Z</dcterms:created>
  <dcterms:modified xsi:type="dcterms:W3CDTF">2020-07-14T16:28:41Z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-590161972</vt:i4>
  </property>
  <property fmtid="{D5CDD505-2E9C-101B-9397-08002B2CF9AE}" pid="4" name="_EmailSubject">
    <vt:lpwstr>[External] CTEP-SWOG-NRG conference call</vt:lpwstr>
  </property>
  <property fmtid="{D5CDD505-2E9C-101B-9397-08002B2CF9AE}" pid="5" name="_AuthorEmail">
    <vt:lpwstr>MelissaLov@baptisthealth.net</vt:lpwstr>
  </property>
  <property fmtid="{D5CDD505-2E9C-101B-9397-08002B2CF9AE}" pid="6" name="_AuthorEmailDisplayName">
    <vt:lpwstr>Melissa Lovermi</vt:lpwstr>
  </property>
  <property fmtid="{D5CDD505-2E9C-101B-9397-08002B2CF9AE}" pid="7" name="_PreviousAdHocReviewCycleID">
    <vt:i4>630139375</vt:i4>
  </property>
  <property fmtid="{D5CDD505-2E9C-101B-9397-08002B2CF9AE}" pid="8" name="ContentTypeId">
    <vt:lpwstr>0x01010000A5F1F0551A3F40AFD7F7CF352D7236</vt:lpwstr>
  </property>
</Properties>
</file>