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3"/>
  </p:notesMasterIdLst>
  <p:sldIdLst>
    <p:sldId id="257" r:id="rId4"/>
    <p:sldId id="262" r:id="rId5"/>
    <p:sldId id="263" r:id="rId6"/>
    <p:sldId id="264" r:id="rId7"/>
    <p:sldId id="297" r:id="rId8"/>
    <p:sldId id="265" r:id="rId9"/>
    <p:sldId id="266" r:id="rId10"/>
    <p:sldId id="267" r:id="rId11"/>
    <p:sldId id="300" r:id="rId12"/>
    <p:sldId id="301" r:id="rId13"/>
    <p:sldId id="268" r:id="rId14"/>
    <p:sldId id="269" r:id="rId15"/>
    <p:sldId id="290" r:id="rId16"/>
    <p:sldId id="271" r:id="rId17"/>
    <p:sldId id="272" r:id="rId18"/>
    <p:sldId id="273" r:id="rId19"/>
    <p:sldId id="291" r:id="rId20"/>
    <p:sldId id="275" r:id="rId21"/>
    <p:sldId id="276" r:id="rId22"/>
    <p:sldId id="277" r:id="rId23"/>
    <p:sldId id="294" r:id="rId24"/>
    <p:sldId id="278" r:id="rId25"/>
    <p:sldId id="279" r:id="rId26"/>
    <p:sldId id="280" r:id="rId27"/>
    <p:sldId id="281" r:id="rId28"/>
    <p:sldId id="282" r:id="rId29"/>
    <p:sldId id="283" r:id="rId30"/>
    <p:sldId id="285" r:id="rId31"/>
    <p:sldId id="286" r:id="rId32"/>
    <p:sldId id="287" r:id="rId33"/>
    <p:sldId id="288" r:id="rId34"/>
    <p:sldId id="260" r:id="rId35"/>
    <p:sldId id="292" r:id="rId36"/>
    <p:sldId id="293" r:id="rId37"/>
    <p:sldId id="296" r:id="rId38"/>
    <p:sldId id="298" r:id="rId39"/>
    <p:sldId id="299" r:id="rId40"/>
    <p:sldId id="295" r:id="rId41"/>
    <p:sldId id="259" r:id="rId42"/>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012E"/>
    <a:srgbClr val="EEB500"/>
    <a:srgbClr val="000000"/>
    <a:srgbClr val="515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429" autoAdjust="0"/>
  </p:normalViewPr>
  <p:slideViewPr>
    <p:cSldViewPr>
      <p:cViewPr varScale="1">
        <p:scale>
          <a:sx n="125" d="100"/>
          <a:sy n="125" d="100"/>
        </p:scale>
        <p:origin x="132" y="9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solidFill>
                  <a:srgbClr val="000000"/>
                </a:solidFill>
              </a:rPr>
              <a:t>Screen</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Screen</c:v>
                </c:pt>
              </c:strCache>
            </c:strRef>
          </c:tx>
          <c:dPt>
            <c:idx val="0"/>
            <c:bubble3D val="0"/>
            <c:spPr>
              <a:solidFill>
                <a:srgbClr val="99CCFF"/>
              </a:solidFill>
              <a:ln w="19050">
                <a:solidFill>
                  <a:schemeClr val="lt1"/>
                </a:solidFill>
              </a:ln>
              <a:effectLst/>
            </c:spPr>
            <c:extLst xmlns:c16r2="http://schemas.microsoft.com/office/drawing/2015/06/chart">
              <c:ext xmlns:c16="http://schemas.microsoft.com/office/drawing/2014/chart" uri="{C3380CC4-5D6E-409C-BE32-E72D297353CC}">
                <c16:uniqueId val="{00000001-869C-4E76-B6C8-E39E9D3F7609}"/>
              </c:ext>
            </c:extLst>
          </c:dPt>
          <c:dPt>
            <c:idx val="1"/>
            <c:bubble3D val="0"/>
            <c:spPr>
              <a:solidFill>
                <a:srgbClr val="92D050"/>
              </a:solidFill>
              <a:ln w="19050">
                <a:solidFill>
                  <a:schemeClr val="lt1"/>
                </a:solidFill>
              </a:ln>
              <a:effectLst/>
            </c:spPr>
            <c:extLst xmlns:c16r2="http://schemas.microsoft.com/office/drawing/2015/06/chart">
              <c:ext xmlns:c16="http://schemas.microsoft.com/office/drawing/2014/chart" uri="{C3380CC4-5D6E-409C-BE32-E72D297353CC}">
                <c16:uniqueId val="{00000005-869C-4E76-B6C8-E39E9D3F7609}"/>
              </c:ext>
            </c:extLst>
          </c:dPt>
          <c:dPt>
            <c:idx val="2"/>
            <c:bubble3D val="0"/>
            <c:spPr>
              <a:solidFill>
                <a:srgbClr val="99CC00"/>
              </a:solidFill>
              <a:ln w="19050">
                <a:solidFill>
                  <a:schemeClr val="lt1"/>
                </a:solidFill>
              </a:ln>
              <a:effectLst/>
            </c:spPr>
            <c:extLst xmlns:c16r2="http://schemas.microsoft.com/office/drawing/2015/06/chart">
              <c:ext xmlns:c16="http://schemas.microsoft.com/office/drawing/2014/chart" uri="{C3380CC4-5D6E-409C-BE32-E72D297353CC}">
                <c16:uniqueId val="{00000004-869C-4E76-B6C8-E39E9D3F7609}"/>
              </c:ext>
            </c:extLst>
          </c:dPt>
          <c:dPt>
            <c:idx val="3"/>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4719-47F9-A28F-951E62C04086}"/>
              </c:ext>
            </c:extLst>
          </c:dPt>
          <c:dPt>
            <c:idx val="4"/>
            <c:bubble3D val="0"/>
            <c:spPr>
              <a:solidFill>
                <a:schemeClr val="accent1">
                  <a:lumMod val="40000"/>
                  <a:lumOff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2-869C-4E76-B6C8-E39E9D3F7609}"/>
              </c:ext>
            </c:extLst>
          </c:dPt>
          <c:dPt>
            <c:idx val="5"/>
            <c:bubble3D val="0"/>
            <c:spPr>
              <a:solidFill>
                <a:srgbClr val="FFC000"/>
              </a:solidFill>
              <a:ln w="19050">
                <a:solidFill>
                  <a:schemeClr val="lt1"/>
                </a:solidFill>
              </a:ln>
              <a:effectLst/>
            </c:spPr>
            <c:extLst xmlns:c16r2="http://schemas.microsoft.com/office/drawing/2015/06/chart">
              <c:ext xmlns:c16="http://schemas.microsoft.com/office/drawing/2014/chart" uri="{C3380CC4-5D6E-409C-BE32-E72D297353CC}">
                <c16:uniqueId val="{00000003-869C-4E76-B6C8-E39E9D3F7609}"/>
              </c:ext>
            </c:extLst>
          </c:dPt>
          <c:cat>
            <c:strRef>
              <c:f>Sheet1!$A$2:$A$7</c:f>
              <c:strCache>
                <c:ptCount val="6"/>
                <c:pt idx="0">
                  <c:v>Alliance</c:v>
                </c:pt>
                <c:pt idx="1">
                  <c:v>COG</c:v>
                </c:pt>
                <c:pt idx="2">
                  <c:v>ECOG-ACRIN</c:v>
                </c:pt>
                <c:pt idx="3">
                  <c:v>Other (NCI CCR)</c:v>
                </c:pt>
                <c:pt idx="4">
                  <c:v>NRG</c:v>
                </c:pt>
                <c:pt idx="5">
                  <c:v>SWOG</c:v>
                </c:pt>
              </c:strCache>
            </c:strRef>
          </c:cat>
          <c:val>
            <c:numRef>
              <c:f>Sheet1!$B$2:$B$7</c:f>
              <c:numCache>
                <c:formatCode>_(* #,##0_);_(* \(#,##0\);_(* "-"??_);_(@_)</c:formatCode>
                <c:ptCount val="6"/>
                <c:pt idx="0">
                  <c:v>8092</c:v>
                </c:pt>
                <c:pt idx="1">
                  <c:v>143</c:v>
                </c:pt>
                <c:pt idx="2">
                  <c:v>7042</c:v>
                </c:pt>
                <c:pt idx="3">
                  <c:v>0</c:v>
                </c:pt>
                <c:pt idx="4">
                  <c:v>1551</c:v>
                </c:pt>
                <c:pt idx="5">
                  <c:v>3443</c:v>
                </c:pt>
              </c:numCache>
            </c:numRef>
          </c:val>
          <c:extLst xmlns:c16r2="http://schemas.microsoft.com/office/drawing/2015/06/chart">
            <c:ext xmlns:c16="http://schemas.microsoft.com/office/drawing/2014/chart" uri="{C3380CC4-5D6E-409C-BE32-E72D297353CC}">
              <c16:uniqueId val="{00000000-869C-4E76-B6C8-E39E9D3F760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solidFill>
                  <a:srgbClr val="000000"/>
                </a:solidFill>
              </a:rPr>
              <a:t>Intervention/Cohort</a:t>
            </a:r>
          </a:p>
        </c:rich>
      </c:tx>
      <c:layout>
        <c:manualLayout>
          <c:xMode val="edge"/>
          <c:yMode val="edge"/>
          <c:x val="0.2038834720526753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04422854140864"/>
          <c:y val="0.13677008570530408"/>
          <c:w val="0.66513159655581522"/>
          <c:h val="0.80839026485391641"/>
        </c:manualLayout>
      </c:layout>
      <c:pieChart>
        <c:varyColors val="1"/>
        <c:ser>
          <c:idx val="0"/>
          <c:order val="0"/>
          <c:tx>
            <c:strRef>
              <c:f>Sheet1!$B$1</c:f>
              <c:strCache>
                <c:ptCount val="1"/>
                <c:pt idx="0">
                  <c:v>Intervention</c:v>
                </c:pt>
              </c:strCache>
            </c:strRef>
          </c:tx>
          <c:dPt>
            <c:idx val="0"/>
            <c:bubble3D val="0"/>
            <c:spPr>
              <a:solidFill>
                <a:srgbClr val="99CCFF"/>
              </a:solidFill>
              <a:ln w="19050">
                <a:solidFill>
                  <a:schemeClr val="lt1"/>
                </a:solidFill>
              </a:ln>
              <a:effectLst/>
            </c:spPr>
            <c:extLst xmlns:c16r2="http://schemas.microsoft.com/office/drawing/2015/06/chart">
              <c:ext xmlns:c16="http://schemas.microsoft.com/office/drawing/2014/chart" uri="{C3380CC4-5D6E-409C-BE32-E72D297353CC}">
                <c16:uniqueId val="{00000001-AA7C-4B60-82A4-F8F84ED7B7D2}"/>
              </c:ext>
            </c:extLst>
          </c:dPt>
          <c:dPt>
            <c:idx val="1"/>
            <c:bubble3D val="0"/>
            <c:spPr>
              <a:solidFill>
                <a:srgbClr val="FFFF00"/>
              </a:solidFill>
              <a:ln w="19050">
                <a:solidFill>
                  <a:schemeClr val="lt1"/>
                </a:solidFill>
              </a:ln>
              <a:effectLst/>
            </c:spPr>
            <c:extLst xmlns:c16r2="http://schemas.microsoft.com/office/drawing/2015/06/chart">
              <c:ext xmlns:c16="http://schemas.microsoft.com/office/drawing/2014/chart" uri="{C3380CC4-5D6E-409C-BE32-E72D297353CC}">
                <c16:uniqueId val="{00000004-AA7C-4B60-82A4-F8F84ED7B7D2}"/>
              </c:ext>
            </c:extLst>
          </c:dPt>
          <c:dPt>
            <c:idx val="2"/>
            <c:bubble3D val="0"/>
            <c:spPr>
              <a:solidFill>
                <a:srgbClr val="99CC00"/>
              </a:solidFill>
              <a:ln w="19050">
                <a:solidFill>
                  <a:schemeClr val="lt1"/>
                </a:solidFill>
              </a:ln>
              <a:effectLst/>
            </c:spPr>
            <c:extLst xmlns:c16r2="http://schemas.microsoft.com/office/drawing/2015/06/chart">
              <c:ext xmlns:c16="http://schemas.microsoft.com/office/drawing/2014/chart" uri="{C3380CC4-5D6E-409C-BE32-E72D297353CC}">
                <c16:uniqueId val="{00000005-AA7C-4B60-82A4-F8F84ED7B7D2}"/>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4FE6-421D-85DE-012F8C6A69FA}"/>
              </c:ext>
            </c:extLst>
          </c:dPt>
          <c:dPt>
            <c:idx val="4"/>
            <c:bubble3D val="0"/>
            <c:spPr>
              <a:solidFill>
                <a:schemeClr val="accent1">
                  <a:lumMod val="40000"/>
                  <a:lumOff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AA7C-4B60-82A4-F8F84ED7B7D2}"/>
              </c:ext>
            </c:extLst>
          </c:dPt>
          <c:dPt>
            <c:idx val="5"/>
            <c:bubble3D val="0"/>
            <c:spPr>
              <a:solidFill>
                <a:srgbClr val="FFCC00"/>
              </a:solidFill>
              <a:ln w="19050">
                <a:solidFill>
                  <a:schemeClr val="lt1"/>
                </a:solidFill>
              </a:ln>
              <a:effectLst/>
            </c:spPr>
            <c:extLst xmlns:c16r2="http://schemas.microsoft.com/office/drawing/2015/06/chart">
              <c:ext xmlns:c16="http://schemas.microsoft.com/office/drawing/2014/chart" uri="{C3380CC4-5D6E-409C-BE32-E72D297353CC}">
                <c16:uniqueId val="{00000002-AA7C-4B60-82A4-F8F84ED7B7D2}"/>
              </c:ext>
            </c:extLst>
          </c:dPt>
          <c:cat>
            <c:strRef>
              <c:f>Sheet1!$A$2:$A$7</c:f>
              <c:strCache>
                <c:ptCount val="6"/>
                <c:pt idx="0">
                  <c:v>Alliance</c:v>
                </c:pt>
                <c:pt idx="1">
                  <c:v>COG</c:v>
                </c:pt>
                <c:pt idx="2">
                  <c:v>ECOG-ACRIN</c:v>
                </c:pt>
                <c:pt idx="3">
                  <c:v>Other (NCI CCR)</c:v>
                </c:pt>
                <c:pt idx="4">
                  <c:v>NRG</c:v>
                </c:pt>
                <c:pt idx="5">
                  <c:v>SWOG</c:v>
                </c:pt>
              </c:strCache>
            </c:strRef>
          </c:cat>
          <c:val>
            <c:numRef>
              <c:f>Sheet1!$B$2:$B$7</c:f>
              <c:numCache>
                <c:formatCode>_(* #,##0_);_(* \(#,##0\);_(* "-"??_);_(@_)</c:formatCode>
                <c:ptCount val="6"/>
                <c:pt idx="0">
                  <c:v>13583</c:v>
                </c:pt>
                <c:pt idx="1">
                  <c:v>15606</c:v>
                </c:pt>
                <c:pt idx="2">
                  <c:v>8213</c:v>
                </c:pt>
                <c:pt idx="3">
                  <c:v>51</c:v>
                </c:pt>
                <c:pt idx="4">
                  <c:v>12932</c:v>
                </c:pt>
                <c:pt idx="5">
                  <c:v>14872</c:v>
                </c:pt>
              </c:numCache>
            </c:numRef>
          </c:val>
          <c:extLst xmlns:c16r2="http://schemas.microsoft.com/office/drawing/2015/06/chart">
            <c:ext xmlns:c16="http://schemas.microsoft.com/office/drawing/2014/chart" uri="{C3380CC4-5D6E-409C-BE32-E72D297353CC}">
              <c16:uniqueId val="{00000000-AA7C-4B60-82A4-F8F84ED7B7D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419802E9-905C-4803-8978-4AD6F4568EB4}" type="datetimeFigureOut">
              <a:rPr lang="en-US"/>
              <a:pPr>
                <a:defRPr/>
              </a:pPr>
              <a:t>1/10/2020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1CAD15B0-C2F8-403E-83E6-EDFB88D38EF4}" type="slidenum">
              <a:rPr lang="en-US" altLang="en-US"/>
              <a:pPr>
                <a:defRPr/>
              </a:pPr>
              <a:t>‹#›</a:t>
            </a:fld>
            <a:endParaRPr lang="en-US" altLang="en-US"/>
          </a:p>
        </p:txBody>
      </p:sp>
    </p:spTree>
    <p:extLst>
      <p:ext uri="{BB962C8B-B14F-4D97-AF65-F5344CB8AC3E}">
        <p14:creationId xmlns:p14="http://schemas.microsoft.com/office/powerpoint/2010/main" val="8142703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Our mission</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7DFEDC3-FE30-46D1-A21D-30CC0F6FEDED}" type="slidenum">
              <a:rPr lang="en-US" altLang="en-US" smtClean="0">
                <a:latin typeface="Calibri" panose="020F0502020204030204" pitchFamily="34" charset="0"/>
              </a:rPr>
              <a:pPr/>
              <a:t>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23998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Sue Nolte</a:t>
            </a:r>
            <a:r>
              <a:rPr lang="en-US" baseline="0" dirty="0" smtClean="0"/>
              <a:t> and Nancy Knudsen have both been invaluable leaders as the inaugural chairs – along with Terry Thomas, of the PSC.  Sue and Nancy will be transitioning out of their leadership, but have agreed to stick around to continue to support the committee and NRG overall.  We would like to thank both of these individuals for their tireless effort on behalf of NRG Oncology.  </a:t>
            </a:r>
            <a:endParaRPr lang="en-US" dirty="0"/>
          </a:p>
        </p:txBody>
      </p:sp>
      <p:sp>
        <p:nvSpPr>
          <p:cNvPr id="4" name="Slide Number Placeholder 3"/>
          <p:cNvSpPr>
            <a:spLocks noGrp="1"/>
          </p:cNvSpPr>
          <p:nvPr>
            <p:ph type="sldNum" sz="quarter" idx="10"/>
          </p:nvPr>
        </p:nvSpPr>
        <p:spPr/>
        <p:txBody>
          <a:bodyPr/>
          <a:lstStyle/>
          <a:p>
            <a:fld id="{0F9F9632-F46E-4753-A24F-75C0B7E992B6}" type="slidenum">
              <a:rPr lang="en-US" smtClean="0"/>
              <a:t>24</a:t>
            </a:fld>
            <a:endParaRPr lang="en-US"/>
          </a:p>
        </p:txBody>
      </p:sp>
    </p:spTree>
    <p:extLst>
      <p:ext uri="{BB962C8B-B14F-4D97-AF65-F5344CB8AC3E}">
        <p14:creationId xmlns:p14="http://schemas.microsoft.com/office/powerpoint/2010/main" val="619999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overall leadership</a:t>
            </a:r>
            <a:r>
              <a:rPr lang="en-US" baseline="0" dirty="0" smtClean="0"/>
              <a:t> team for the PSC will be well supported as </a:t>
            </a:r>
            <a:r>
              <a:rPr lang="en-US" dirty="0" smtClean="0"/>
              <a:t>Terry Thomas will assume the duties</a:t>
            </a:r>
            <a:r>
              <a:rPr lang="en-US" baseline="0" dirty="0" smtClean="0"/>
              <a:t> of Chair, from her previous role as Vice Chair since NRG’s formation and will provide that continuity for the committee.  Nancy Fusco and Cindy Licavoli, from the clinical trials nurse subcommittee leadership team are joining the leadership team in new roles as Vice Chair. We know this new team will do a great job, and continue to be supported by the outgoing leadership. </a:t>
            </a:r>
            <a:endParaRPr lang="en-US" dirty="0"/>
          </a:p>
        </p:txBody>
      </p:sp>
      <p:sp>
        <p:nvSpPr>
          <p:cNvPr id="4" name="Slide Number Placeholder 3"/>
          <p:cNvSpPr>
            <a:spLocks noGrp="1"/>
          </p:cNvSpPr>
          <p:nvPr>
            <p:ph type="sldNum" sz="quarter" idx="10"/>
          </p:nvPr>
        </p:nvSpPr>
        <p:spPr/>
        <p:txBody>
          <a:bodyPr/>
          <a:lstStyle/>
          <a:p>
            <a:fld id="{0F9F9632-F46E-4753-A24F-75C0B7E992B6}" type="slidenum">
              <a:rPr lang="en-US" smtClean="0"/>
              <a:t>25</a:t>
            </a:fld>
            <a:endParaRPr lang="en-US"/>
          </a:p>
        </p:txBody>
      </p:sp>
    </p:spTree>
    <p:extLst>
      <p:ext uri="{BB962C8B-B14F-4D97-AF65-F5344CB8AC3E}">
        <p14:creationId xmlns:p14="http://schemas.microsoft.com/office/powerpoint/2010/main" val="3954631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You will recall when we last met, we shared our initial thoughts coming out of an intensive strategic planning process and the focus we felt was important for the coming year ahead. We’d like to update you about steps we’ve taken to date in these areas.  In the first two areas, we’ve created strategic workgroups to focus on our meetings structure and our new investigators program, and those groups as yet working together to bring forward recommendations.  </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F08F0FB-5C38-4DC3-B641-6BA6384D4E28}" type="slidenum">
              <a:rPr lang="en-US" altLang="en-US" smtClean="0">
                <a:latin typeface="Calibri" panose="020F0502020204030204" pitchFamily="34" charset="0"/>
              </a:rPr>
              <a:pPr/>
              <a:t>26</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21642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been making focused progress this year, some behind the scenes</a:t>
            </a:r>
            <a:r>
              <a:rPr lang="en-US" baseline="0" dirty="0" smtClean="0"/>
              <a:t> and some you are very aware of.  A couple of key </a:t>
            </a:r>
            <a:r>
              <a:rPr lang="en-US" baseline="0" dirty="0" err="1" smtClean="0"/>
              <a:t>activites</a:t>
            </a:r>
            <a:r>
              <a:rPr lang="en-US" baseline="0" dirty="0" smtClean="0"/>
              <a:t> over this year have included nearly all of our disease committees as well as a couple of other groups have or are about to meet for day-long retreats. These have been extremely </a:t>
            </a:r>
            <a:r>
              <a:rPr lang="en-US" baseline="0" dirty="0" err="1" smtClean="0"/>
              <a:t>benefical</a:t>
            </a:r>
            <a:r>
              <a:rPr lang="en-US" baseline="0" dirty="0" smtClean="0"/>
              <a:t> to the group to take time to review our successes and plan out our path for continued success.  Other items have included the awarding of travel funding for each meeting to help ensure young investigators and other members are able to be here in person, and you are aware of the change in the meeting schedule.</a:t>
            </a:r>
            <a:endParaRPr lang="en-US" dirty="0"/>
          </a:p>
        </p:txBody>
      </p:sp>
      <p:sp>
        <p:nvSpPr>
          <p:cNvPr id="4" name="Slide Number Placeholder 3"/>
          <p:cNvSpPr>
            <a:spLocks noGrp="1"/>
          </p:cNvSpPr>
          <p:nvPr>
            <p:ph type="sldNum" sz="quarter" idx="10"/>
          </p:nvPr>
        </p:nvSpPr>
        <p:spPr/>
        <p:txBody>
          <a:bodyPr/>
          <a:lstStyle/>
          <a:p>
            <a:fld id="{0F9F9632-F46E-4753-A24F-75C0B7E992B6}" type="slidenum">
              <a:rPr lang="en-US" smtClean="0"/>
              <a:t>27</a:t>
            </a:fld>
            <a:endParaRPr lang="en-US"/>
          </a:p>
        </p:txBody>
      </p:sp>
    </p:spTree>
    <p:extLst>
      <p:ext uri="{BB962C8B-B14F-4D97-AF65-F5344CB8AC3E}">
        <p14:creationId xmlns:p14="http://schemas.microsoft.com/office/powerpoint/2010/main" val="2137881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 updated once we have the list</a:t>
            </a:r>
            <a:endParaRPr lang="en-US" dirty="0"/>
          </a:p>
        </p:txBody>
      </p:sp>
      <p:sp>
        <p:nvSpPr>
          <p:cNvPr id="4" name="Slide Number Placeholder 3"/>
          <p:cNvSpPr>
            <a:spLocks noGrp="1"/>
          </p:cNvSpPr>
          <p:nvPr>
            <p:ph type="sldNum" sz="quarter" idx="10"/>
          </p:nvPr>
        </p:nvSpPr>
        <p:spPr/>
        <p:txBody>
          <a:bodyPr/>
          <a:lstStyle/>
          <a:p>
            <a:fld id="{0F9F9632-F46E-4753-A24F-75C0B7E992B6}" type="slidenum">
              <a:rPr lang="en-US" smtClean="0"/>
              <a:t>31</a:t>
            </a:fld>
            <a:endParaRPr lang="en-US"/>
          </a:p>
        </p:txBody>
      </p:sp>
    </p:spTree>
    <p:extLst>
      <p:ext uri="{BB962C8B-B14F-4D97-AF65-F5344CB8AC3E}">
        <p14:creationId xmlns:p14="http://schemas.microsoft.com/office/powerpoint/2010/main" val="2327420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800" b="1" smtClean="0"/>
              <a:t>Last Slide</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DAB8666-C7C2-4716-BFA8-3480DFD8DB3A}" type="slidenum">
              <a:rPr lang="en-US" altLang="en-US" smtClean="0"/>
              <a:pPr>
                <a:spcBef>
                  <a:spcPct val="0"/>
                </a:spcBef>
              </a:pPr>
              <a:t>39</a:t>
            </a:fld>
            <a:endParaRPr lang="en-US" altLang="en-US" smtClean="0"/>
          </a:p>
        </p:txBody>
      </p:sp>
    </p:spTree>
    <p:extLst>
      <p:ext uri="{BB962C8B-B14F-4D97-AF65-F5344CB8AC3E}">
        <p14:creationId xmlns:p14="http://schemas.microsoft.com/office/powerpoint/2010/main" val="1848956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those keeping tracking, here are</a:t>
            </a:r>
            <a:r>
              <a:rPr lang="en-US" baseline="0" dirty="0" smtClean="0"/>
              <a:t> our current 15 top accruing member sites.</a:t>
            </a:r>
            <a:endParaRPr lang="en-US" dirty="0"/>
          </a:p>
        </p:txBody>
      </p:sp>
      <p:sp>
        <p:nvSpPr>
          <p:cNvPr id="4" name="Slide Number Placeholder 3"/>
          <p:cNvSpPr>
            <a:spLocks noGrp="1"/>
          </p:cNvSpPr>
          <p:nvPr>
            <p:ph type="sldNum" sz="quarter" idx="10"/>
          </p:nvPr>
        </p:nvSpPr>
        <p:spPr/>
        <p:txBody>
          <a:bodyPr/>
          <a:lstStyle/>
          <a:p>
            <a:fld id="{0F9F9632-F46E-4753-A24F-75C0B7E992B6}" type="slidenum">
              <a:rPr lang="en-US" smtClean="0"/>
              <a:t>8</a:t>
            </a:fld>
            <a:endParaRPr lang="en-US"/>
          </a:p>
        </p:txBody>
      </p:sp>
    </p:spTree>
    <p:extLst>
      <p:ext uri="{BB962C8B-B14F-4D97-AF65-F5344CB8AC3E}">
        <p14:creationId xmlns:p14="http://schemas.microsoft.com/office/powerpoint/2010/main" val="1934279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459DD9-C07A-0F4A-BE38-5AFB42BB2A68}" type="slidenum">
              <a:rPr lang="en-US" smtClean="0"/>
              <a:t>9</a:t>
            </a:fld>
            <a:endParaRPr lang="en-US" dirty="0"/>
          </a:p>
        </p:txBody>
      </p:sp>
    </p:spTree>
    <p:extLst>
      <p:ext uri="{BB962C8B-B14F-4D97-AF65-F5344CB8AC3E}">
        <p14:creationId xmlns:p14="http://schemas.microsoft.com/office/powerpoint/2010/main" val="3901698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 our all time high in 2019; you may note we are on track to match that for 2020 if not exceed</a:t>
            </a:r>
            <a:endParaRPr lang="en-US" dirty="0"/>
          </a:p>
        </p:txBody>
      </p:sp>
      <p:sp>
        <p:nvSpPr>
          <p:cNvPr id="4" name="Slide Number Placeholder 3"/>
          <p:cNvSpPr>
            <a:spLocks noGrp="1"/>
          </p:cNvSpPr>
          <p:nvPr>
            <p:ph type="sldNum" sz="quarter" idx="10"/>
          </p:nvPr>
        </p:nvSpPr>
        <p:spPr/>
        <p:txBody>
          <a:bodyPr/>
          <a:lstStyle/>
          <a:p>
            <a:fld id="{0F9F9632-F46E-4753-A24F-75C0B7E992B6}" type="slidenum">
              <a:rPr lang="en-US" smtClean="0"/>
              <a:t>11</a:t>
            </a:fld>
            <a:endParaRPr lang="en-US"/>
          </a:p>
        </p:txBody>
      </p:sp>
    </p:spTree>
    <p:extLst>
      <p:ext uri="{BB962C8B-B14F-4D97-AF65-F5344CB8AC3E}">
        <p14:creationId xmlns:p14="http://schemas.microsoft.com/office/powerpoint/2010/main" val="4283042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NRG has been successful in leveraging the available programs through the NCI to support</a:t>
            </a:r>
            <a:r>
              <a:rPr lang="en-US" baseline="0" dirty="0" smtClean="0"/>
              <a:t> integrated, </a:t>
            </a:r>
            <a:r>
              <a:rPr lang="en-US" baseline="0" dirty="0" err="1" smtClean="0"/>
              <a:t>intergral</a:t>
            </a:r>
            <a:r>
              <a:rPr lang="en-US" baseline="0" dirty="0" smtClean="0"/>
              <a:t>, and even ancillary projects associated with our trials.  This slide highlights a number of BIQSFP awards that have been awarded to NRG since our inception, but in keeping with our theme of a highly productive year (next slide)</a:t>
            </a:r>
            <a:endParaRPr lang="en-US" dirty="0"/>
          </a:p>
        </p:txBody>
      </p:sp>
      <p:sp>
        <p:nvSpPr>
          <p:cNvPr id="4" name="Slide Number Placeholder 3"/>
          <p:cNvSpPr>
            <a:spLocks noGrp="1"/>
          </p:cNvSpPr>
          <p:nvPr>
            <p:ph type="sldNum" sz="quarter" idx="10"/>
          </p:nvPr>
        </p:nvSpPr>
        <p:spPr/>
        <p:txBody>
          <a:bodyPr/>
          <a:lstStyle/>
          <a:p>
            <a:fld id="{0F9F9632-F46E-4753-A24F-75C0B7E992B6}" type="slidenum">
              <a:rPr lang="en-US" smtClean="0"/>
              <a:t>16</a:t>
            </a:fld>
            <a:endParaRPr lang="en-US"/>
          </a:p>
        </p:txBody>
      </p:sp>
    </p:spTree>
    <p:extLst>
      <p:ext uri="{BB962C8B-B14F-4D97-AF65-F5344CB8AC3E}">
        <p14:creationId xmlns:p14="http://schemas.microsoft.com/office/powerpoint/2010/main" val="2346205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NRG has been successful in leveraging the available programs through the NCI to support</a:t>
            </a:r>
            <a:r>
              <a:rPr lang="en-US" baseline="0" dirty="0" smtClean="0"/>
              <a:t> integrated, </a:t>
            </a:r>
            <a:r>
              <a:rPr lang="en-US" baseline="0" dirty="0" err="1" smtClean="0"/>
              <a:t>intergral</a:t>
            </a:r>
            <a:r>
              <a:rPr lang="en-US" baseline="0" dirty="0" smtClean="0"/>
              <a:t>, and even ancillary projects associated with our trials.  This slide highlights a number of BIQSFP awards that have been awarded to NRG since our inception, but in keeping with our theme of a highly productive year (next slide)</a:t>
            </a:r>
            <a:endParaRPr lang="en-US" dirty="0"/>
          </a:p>
        </p:txBody>
      </p:sp>
      <p:sp>
        <p:nvSpPr>
          <p:cNvPr id="4" name="Slide Number Placeholder 3"/>
          <p:cNvSpPr>
            <a:spLocks noGrp="1"/>
          </p:cNvSpPr>
          <p:nvPr>
            <p:ph type="sldNum" sz="quarter" idx="10"/>
          </p:nvPr>
        </p:nvSpPr>
        <p:spPr/>
        <p:txBody>
          <a:bodyPr/>
          <a:lstStyle/>
          <a:p>
            <a:fld id="{0F9F9632-F46E-4753-A24F-75C0B7E992B6}" type="slidenum">
              <a:rPr lang="en-US" smtClean="0"/>
              <a:t>17</a:t>
            </a:fld>
            <a:endParaRPr lang="en-US"/>
          </a:p>
        </p:txBody>
      </p:sp>
    </p:spTree>
    <p:extLst>
      <p:ext uri="{BB962C8B-B14F-4D97-AF65-F5344CB8AC3E}">
        <p14:creationId xmlns:p14="http://schemas.microsoft.com/office/powerpoint/2010/main" val="3871254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We’d like to extend our thanks to the three NRG Biobank PI, who tirelessly worked</a:t>
            </a:r>
            <a:r>
              <a:rPr lang="en-US" baseline="0" dirty="0" smtClean="0"/>
              <a:t> with a very short turn around time to pull together the submission, and continue to oversee and support the high quality </a:t>
            </a:r>
            <a:r>
              <a:rPr lang="en-US" baseline="0" dirty="0" err="1" smtClean="0"/>
              <a:t>biobanking</a:t>
            </a:r>
            <a:r>
              <a:rPr lang="en-US" baseline="0" dirty="0" smtClean="0"/>
              <a:t> efforts within NRG Oncology. </a:t>
            </a:r>
            <a:endParaRPr lang="en-US" dirty="0"/>
          </a:p>
        </p:txBody>
      </p:sp>
      <p:sp>
        <p:nvSpPr>
          <p:cNvPr id="4" name="Slide Number Placeholder 3"/>
          <p:cNvSpPr>
            <a:spLocks noGrp="1"/>
          </p:cNvSpPr>
          <p:nvPr>
            <p:ph type="sldNum" sz="quarter" idx="10"/>
          </p:nvPr>
        </p:nvSpPr>
        <p:spPr/>
        <p:txBody>
          <a:bodyPr/>
          <a:lstStyle/>
          <a:p>
            <a:fld id="{0F9F9632-F46E-4753-A24F-75C0B7E992B6}" type="slidenum">
              <a:rPr lang="en-US" smtClean="0"/>
              <a:t>20</a:t>
            </a:fld>
            <a:endParaRPr lang="en-US"/>
          </a:p>
        </p:txBody>
      </p:sp>
    </p:spTree>
    <p:extLst>
      <p:ext uri="{BB962C8B-B14F-4D97-AF65-F5344CB8AC3E}">
        <p14:creationId xmlns:p14="http://schemas.microsoft.com/office/powerpoint/2010/main" val="3063459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a:t>
            </a:r>
            <a:r>
              <a:rPr lang="en-US" baseline="0" dirty="0" smtClean="0"/>
              <a:t> have a certificate to provide to </a:t>
            </a:r>
            <a:r>
              <a:rPr lang="en-US" baseline="0" dirty="0" err="1" smtClean="0"/>
              <a:t>Dr</a:t>
            </a:r>
            <a:r>
              <a:rPr lang="en-US" baseline="0" dirty="0" smtClean="0"/>
              <a:t> Crane</a:t>
            </a:r>
            <a:endParaRPr lang="en-US" dirty="0"/>
          </a:p>
        </p:txBody>
      </p:sp>
      <p:sp>
        <p:nvSpPr>
          <p:cNvPr id="4" name="Slide Number Placeholder 3"/>
          <p:cNvSpPr>
            <a:spLocks noGrp="1"/>
          </p:cNvSpPr>
          <p:nvPr>
            <p:ph type="sldNum" sz="quarter" idx="10"/>
          </p:nvPr>
        </p:nvSpPr>
        <p:spPr/>
        <p:txBody>
          <a:bodyPr/>
          <a:lstStyle/>
          <a:p>
            <a:fld id="{0F9F9632-F46E-4753-A24F-75C0B7E992B6}" type="slidenum">
              <a:rPr lang="en-US" smtClean="0"/>
              <a:t>22</a:t>
            </a:fld>
            <a:endParaRPr lang="en-US"/>
          </a:p>
        </p:txBody>
      </p:sp>
    </p:spTree>
    <p:extLst>
      <p:ext uri="{BB962C8B-B14F-4D97-AF65-F5344CB8AC3E}">
        <p14:creationId xmlns:p14="http://schemas.microsoft.com/office/powerpoint/2010/main" val="1574433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a:t>
            </a:r>
            <a:r>
              <a:rPr lang="en-US" baseline="0" dirty="0" smtClean="0"/>
              <a:t> have a certificate to provide to </a:t>
            </a:r>
            <a:r>
              <a:rPr lang="en-US" baseline="0" dirty="0" err="1" smtClean="0"/>
              <a:t>Dr</a:t>
            </a:r>
            <a:r>
              <a:rPr lang="en-US" baseline="0" dirty="0" smtClean="0"/>
              <a:t> Crane</a:t>
            </a:r>
            <a:endParaRPr lang="en-US" dirty="0"/>
          </a:p>
        </p:txBody>
      </p:sp>
      <p:sp>
        <p:nvSpPr>
          <p:cNvPr id="4" name="Slide Number Placeholder 3"/>
          <p:cNvSpPr>
            <a:spLocks noGrp="1"/>
          </p:cNvSpPr>
          <p:nvPr>
            <p:ph type="sldNum" sz="quarter" idx="10"/>
          </p:nvPr>
        </p:nvSpPr>
        <p:spPr/>
        <p:txBody>
          <a:bodyPr/>
          <a:lstStyle/>
          <a:p>
            <a:fld id="{0F9F9632-F46E-4753-A24F-75C0B7E992B6}" type="slidenum">
              <a:rPr lang="en-US" smtClean="0"/>
              <a:t>23</a:t>
            </a:fld>
            <a:endParaRPr lang="en-US"/>
          </a:p>
        </p:txBody>
      </p:sp>
    </p:spTree>
    <p:extLst>
      <p:ext uri="{BB962C8B-B14F-4D97-AF65-F5344CB8AC3E}">
        <p14:creationId xmlns:p14="http://schemas.microsoft.com/office/powerpoint/2010/main" val="976084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3"/>
          <p:cNvSpPr>
            <a:spLocks noGrp="1"/>
          </p:cNvSpPr>
          <p:nvPr>
            <p:ph type="body" sz="quarter" idx="10"/>
          </p:nvPr>
        </p:nvSpPr>
        <p:spPr>
          <a:xfrm>
            <a:off x="1219200" y="285750"/>
            <a:ext cx="6477000" cy="514350"/>
          </a:xfrm>
          <a:prstGeom prst="rect">
            <a:avLst/>
          </a:prstGeom>
        </p:spPr>
        <p:txBody>
          <a:bodyPr/>
          <a:lstStyle>
            <a:lvl1pPr marL="0" indent="0" algn="ctr">
              <a:buNone/>
              <a:defRPr baseline="0">
                <a:solidFill>
                  <a:srgbClr val="98012E"/>
                </a:solidFill>
                <a:latin typeface="Arial" panose="020B0604020202020204" pitchFamily="34" charset="0"/>
                <a:cs typeface="Arial" panose="020B0604020202020204" pitchFamily="34" charset="0"/>
              </a:defRPr>
            </a:lvl1pPr>
          </a:lstStyle>
          <a:p>
            <a:pPr lvl="0"/>
            <a:r>
              <a:rPr lang="en-US" smtClean="0"/>
              <a:t>Click to edit Master text styles</a:t>
            </a:r>
          </a:p>
        </p:txBody>
      </p:sp>
      <p:sp>
        <p:nvSpPr>
          <p:cNvPr id="10" name="Text Placeholder 5"/>
          <p:cNvSpPr>
            <a:spLocks noGrp="1"/>
          </p:cNvSpPr>
          <p:nvPr>
            <p:ph type="body" sz="quarter" idx="11"/>
          </p:nvPr>
        </p:nvSpPr>
        <p:spPr>
          <a:xfrm>
            <a:off x="1219200" y="1200150"/>
            <a:ext cx="7086600" cy="3086100"/>
          </a:xfrm>
          <a:prstGeom prst="rect">
            <a:avLst/>
          </a:prstGeom>
        </p:spPr>
        <p:txBody>
          <a:bodyPr/>
          <a:lstStyle>
            <a:lvl1pPr marL="0" indent="0">
              <a:buNone/>
              <a:defRPr sz="2800" b="1">
                <a:solidFill>
                  <a:srgbClr val="515151"/>
                </a:solidFill>
                <a:latin typeface="Arial" panose="020B0604020202020204" pitchFamily="34" charset="0"/>
                <a:cs typeface="Arial" panose="020B0604020202020204" pitchFamily="34" charset="0"/>
              </a:defRPr>
            </a:lvl1pPr>
            <a:lvl2pPr marL="742950" indent="-285750">
              <a:buClr>
                <a:srgbClr val="98012E"/>
              </a:buClr>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32686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fld id="{E1365BF6-E5FF-4179-B0D9-2358F5DA1338}" type="datetimeFigureOut">
              <a:rPr lang="en-US"/>
              <a:pPr>
                <a:defRPr/>
              </a:pPr>
              <a:t>1/10/2020</a:t>
            </a:fld>
            <a:endParaRPr lang="en-US"/>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F4C06E36-E8FE-47D9-B1F1-9A420203AAD3}" type="slidenum">
              <a:rPr lang="en-US" altLang="en-US"/>
              <a:pPr>
                <a:defRPr/>
              </a:pPr>
              <a:t>‹#›</a:t>
            </a:fld>
            <a:endParaRPr lang="en-US" altLang="en-US"/>
          </a:p>
        </p:txBody>
      </p:sp>
    </p:spTree>
    <p:extLst>
      <p:ext uri="{BB962C8B-B14F-4D97-AF65-F5344CB8AC3E}">
        <p14:creationId xmlns:p14="http://schemas.microsoft.com/office/powerpoint/2010/main" val="1930602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fld id="{E118172F-1350-4EFE-9C4C-59E60589BB07}" type="datetimeFigureOut">
              <a:rPr lang="en-US"/>
              <a:pPr>
                <a:defRPr/>
              </a:pPr>
              <a:t>1/10/2020</a:t>
            </a:fld>
            <a:endParaRPr lang="en-US"/>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A6D74776-BC00-44EB-BD13-E48D3A5036D0}" type="slidenum">
              <a:rPr lang="en-US" altLang="en-US"/>
              <a:pPr>
                <a:defRPr/>
              </a:pPr>
              <a:t>‹#›</a:t>
            </a:fld>
            <a:endParaRPr lang="en-US" altLang="en-US"/>
          </a:p>
        </p:txBody>
      </p:sp>
    </p:spTree>
    <p:extLst>
      <p:ext uri="{BB962C8B-B14F-4D97-AF65-F5344CB8AC3E}">
        <p14:creationId xmlns:p14="http://schemas.microsoft.com/office/powerpoint/2010/main" val="2148509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fld id="{2C784672-394D-452A-8D64-23F05DDC7DCE}" type="datetimeFigureOut">
              <a:rPr lang="en-US"/>
              <a:pPr>
                <a:defRPr/>
              </a:pPr>
              <a:t>1/10/2020</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1E19FCB6-AA6B-47E8-A091-9B29806689B8}" type="slidenum">
              <a:rPr lang="en-US" altLang="en-US"/>
              <a:pPr>
                <a:defRPr/>
              </a:pPr>
              <a:t>‹#›</a:t>
            </a:fld>
            <a:endParaRPr lang="en-US" altLang="en-US"/>
          </a:p>
        </p:txBody>
      </p:sp>
    </p:spTree>
    <p:extLst>
      <p:ext uri="{BB962C8B-B14F-4D97-AF65-F5344CB8AC3E}">
        <p14:creationId xmlns:p14="http://schemas.microsoft.com/office/powerpoint/2010/main" val="3152753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fld id="{4DE53684-C14D-405B-9327-E831CC04930C}" type="datetimeFigureOut">
              <a:rPr lang="en-US"/>
              <a:pPr>
                <a:defRPr/>
              </a:pPr>
              <a:t>1/10/2020</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D6519FDA-909E-43FB-8DFC-D10F05D690BC}" type="slidenum">
              <a:rPr lang="en-US" altLang="en-US"/>
              <a:pPr>
                <a:defRPr/>
              </a:pPr>
              <a:t>‹#›</a:t>
            </a:fld>
            <a:endParaRPr lang="en-US" altLang="en-US"/>
          </a:p>
        </p:txBody>
      </p:sp>
    </p:spTree>
    <p:extLst>
      <p:ext uri="{BB962C8B-B14F-4D97-AF65-F5344CB8AC3E}">
        <p14:creationId xmlns:p14="http://schemas.microsoft.com/office/powerpoint/2010/main" val="3041283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fld id="{E9DEC314-271F-4D60-BA91-82AA105B92B5}" type="datetimeFigureOut">
              <a:rPr lang="en-US"/>
              <a:pPr>
                <a:defRPr/>
              </a:pPr>
              <a:t>1/10/2020</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AD1F144-019A-4B8E-AE9F-C4EDE89A629C}" type="slidenum">
              <a:rPr lang="en-US" altLang="en-US"/>
              <a:pPr>
                <a:defRPr/>
              </a:pPr>
              <a:t>‹#›</a:t>
            </a:fld>
            <a:endParaRPr lang="en-US" altLang="en-US"/>
          </a:p>
        </p:txBody>
      </p:sp>
    </p:spTree>
    <p:extLst>
      <p:ext uri="{BB962C8B-B14F-4D97-AF65-F5344CB8AC3E}">
        <p14:creationId xmlns:p14="http://schemas.microsoft.com/office/powerpoint/2010/main" val="1391523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fld id="{353F1F74-7CB4-4D32-80BA-284B5F1736B1}" type="datetimeFigureOut">
              <a:rPr lang="en-US"/>
              <a:pPr>
                <a:defRPr/>
              </a:pPr>
              <a:t>1/10/2020</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87FF520-5593-421C-81E2-ABAF412650C5}" type="slidenum">
              <a:rPr lang="en-US" altLang="en-US"/>
              <a:pPr>
                <a:defRPr/>
              </a:pPr>
              <a:t>‹#›</a:t>
            </a:fld>
            <a:endParaRPr lang="en-US" altLang="en-US"/>
          </a:p>
        </p:txBody>
      </p:sp>
    </p:spTree>
    <p:extLst>
      <p:ext uri="{BB962C8B-B14F-4D97-AF65-F5344CB8AC3E}">
        <p14:creationId xmlns:p14="http://schemas.microsoft.com/office/powerpoint/2010/main" val="4233438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fld id="{FF6606E4-6A63-4F38-9E76-2A4671576946}" type="datetimeFigureOut">
              <a:rPr lang="en-US"/>
              <a:pPr>
                <a:defRPr/>
              </a:pPr>
              <a:t>1/10/2020</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439BFFBF-1347-4638-9EF7-2DACE984E93E}" type="slidenum">
              <a:rPr lang="en-US" altLang="en-US"/>
              <a:pPr>
                <a:defRPr/>
              </a:pPr>
              <a:t>‹#›</a:t>
            </a:fld>
            <a:endParaRPr lang="en-US" altLang="en-US"/>
          </a:p>
        </p:txBody>
      </p:sp>
    </p:spTree>
    <p:extLst>
      <p:ext uri="{BB962C8B-B14F-4D97-AF65-F5344CB8AC3E}">
        <p14:creationId xmlns:p14="http://schemas.microsoft.com/office/powerpoint/2010/main" val="3982059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fld id="{38994A86-19CB-4BF4-A8DE-AA9368CFC905}" type="datetimeFigureOut">
              <a:rPr lang="en-US"/>
              <a:pPr>
                <a:defRPr/>
              </a:pPr>
              <a:t>1/10/2020</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5B327D81-7946-46C4-87BF-2A57E3D48412}" type="slidenum">
              <a:rPr lang="en-US" altLang="en-US"/>
              <a:pPr>
                <a:defRPr/>
              </a:pPr>
              <a:t>‹#›</a:t>
            </a:fld>
            <a:endParaRPr lang="en-US" altLang="en-US"/>
          </a:p>
        </p:txBody>
      </p:sp>
    </p:spTree>
    <p:extLst>
      <p:ext uri="{BB962C8B-B14F-4D97-AF65-F5344CB8AC3E}">
        <p14:creationId xmlns:p14="http://schemas.microsoft.com/office/powerpoint/2010/main" val="617062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fld id="{70D83BD1-8B0E-41D6-B0B3-1896E900B70E}" type="datetimeFigureOut">
              <a:rPr lang="en-US"/>
              <a:pPr>
                <a:defRPr/>
              </a:pPr>
              <a:t>1/10/2020</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238A688-5292-4FDB-B72B-D94B0CC27AFE}" type="slidenum">
              <a:rPr lang="en-US" altLang="en-US"/>
              <a:pPr>
                <a:defRPr/>
              </a:pPr>
              <a:t>‹#›</a:t>
            </a:fld>
            <a:endParaRPr lang="en-US" altLang="en-US"/>
          </a:p>
        </p:txBody>
      </p:sp>
    </p:spTree>
    <p:extLst>
      <p:ext uri="{BB962C8B-B14F-4D97-AF65-F5344CB8AC3E}">
        <p14:creationId xmlns:p14="http://schemas.microsoft.com/office/powerpoint/2010/main" val="1896631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fld id="{D80244B0-D67D-424A-84B8-8FA94233DC6F}" type="datetimeFigureOut">
              <a:rPr lang="en-US"/>
              <a:pPr>
                <a:defRPr/>
              </a:pPr>
              <a:t>1/10/2020</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548FFBE-E014-43F6-A075-FFCE48B72F1B}" type="slidenum">
              <a:rPr lang="en-US" altLang="en-US"/>
              <a:pPr>
                <a:defRPr/>
              </a:pPr>
              <a:t>‹#›</a:t>
            </a:fld>
            <a:endParaRPr lang="en-US" altLang="en-US"/>
          </a:p>
        </p:txBody>
      </p:sp>
    </p:spTree>
    <p:extLst>
      <p:ext uri="{BB962C8B-B14F-4D97-AF65-F5344CB8AC3E}">
        <p14:creationId xmlns:p14="http://schemas.microsoft.com/office/powerpoint/2010/main" val="2660897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219200" y="285750"/>
            <a:ext cx="6477000" cy="514350"/>
          </a:xfrm>
          <a:prstGeom prst="rect">
            <a:avLst/>
          </a:prstGeom>
        </p:spPr>
        <p:txBody>
          <a:bodyPr/>
          <a:lstStyle>
            <a:lvl1pPr marL="0" indent="0" algn="ctr">
              <a:buNone/>
              <a:defRPr baseline="0">
                <a:solidFill>
                  <a:srgbClr val="98012E"/>
                </a:solidFill>
                <a:latin typeface="Arial" panose="020B0604020202020204" pitchFamily="34" charset="0"/>
                <a:cs typeface="Arial" panose="020B0604020202020204" pitchFamily="34" charset="0"/>
              </a:defRPr>
            </a:lvl1pPr>
          </a:lstStyle>
          <a:p>
            <a:pPr lvl="0"/>
            <a:r>
              <a:rPr lang="en-US" smtClean="0"/>
              <a:t>Click to edit Master text styles</a:t>
            </a:r>
          </a:p>
        </p:txBody>
      </p:sp>
      <p:sp>
        <p:nvSpPr>
          <p:cNvPr id="6" name="Text Placeholder 5"/>
          <p:cNvSpPr>
            <a:spLocks noGrp="1"/>
          </p:cNvSpPr>
          <p:nvPr>
            <p:ph type="body" sz="quarter" idx="11"/>
          </p:nvPr>
        </p:nvSpPr>
        <p:spPr>
          <a:xfrm>
            <a:off x="1219200" y="1200150"/>
            <a:ext cx="7086600" cy="3086100"/>
          </a:xfrm>
          <a:prstGeom prst="rect">
            <a:avLst/>
          </a:prstGeom>
        </p:spPr>
        <p:txBody>
          <a:bodyPr/>
          <a:lstStyle>
            <a:lvl1pPr marL="0" indent="0">
              <a:buNone/>
              <a:defRPr sz="2800" b="1">
                <a:solidFill>
                  <a:srgbClr val="515151"/>
                </a:solidFill>
                <a:latin typeface="Arial" panose="020B0604020202020204" pitchFamily="34" charset="0"/>
                <a:cs typeface="Arial" panose="020B0604020202020204" pitchFamily="34" charset="0"/>
              </a:defRPr>
            </a:lvl1pPr>
            <a:lvl2pPr marL="742950" indent="-285750">
              <a:buClr>
                <a:srgbClr val="98012E"/>
              </a:buClr>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71369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fld id="{437E4288-4AC2-4B8D-BFFC-C900D8189B39}" type="datetimeFigureOut">
              <a:rPr lang="en-US"/>
              <a:pPr>
                <a:defRPr/>
              </a:pPr>
              <a:t>1/10/2020</a:t>
            </a:fld>
            <a:endParaRPr lang="en-US"/>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32C45638-E222-42CD-BF4A-255C7D54C344}" type="slidenum">
              <a:rPr lang="en-US" altLang="en-US"/>
              <a:pPr>
                <a:defRPr/>
              </a:pPr>
              <a:t>‹#›</a:t>
            </a:fld>
            <a:endParaRPr lang="en-US" altLang="en-US"/>
          </a:p>
        </p:txBody>
      </p:sp>
    </p:spTree>
    <p:extLst>
      <p:ext uri="{BB962C8B-B14F-4D97-AF65-F5344CB8AC3E}">
        <p14:creationId xmlns:p14="http://schemas.microsoft.com/office/powerpoint/2010/main" val="2224801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fld id="{7C1748BB-5143-47B8-967A-953F203CE7CD}" type="datetimeFigureOut">
              <a:rPr lang="en-US"/>
              <a:pPr>
                <a:defRPr/>
              </a:pPr>
              <a:t>1/10/2020</a:t>
            </a:fld>
            <a:endParaRPr lang="en-US"/>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8AC87356-9FA6-4299-BD9A-4A790114AE89}" type="slidenum">
              <a:rPr lang="en-US" altLang="en-US"/>
              <a:pPr>
                <a:defRPr/>
              </a:pPr>
              <a:t>‹#›</a:t>
            </a:fld>
            <a:endParaRPr lang="en-US" altLang="en-US"/>
          </a:p>
        </p:txBody>
      </p:sp>
    </p:spTree>
    <p:extLst>
      <p:ext uri="{BB962C8B-B14F-4D97-AF65-F5344CB8AC3E}">
        <p14:creationId xmlns:p14="http://schemas.microsoft.com/office/powerpoint/2010/main" val="3089252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fld id="{9CB60FC5-CDB7-494E-AEC2-69F0072D68E1}" type="datetimeFigureOut">
              <a:rPr lang="en-US"/>
              <a:pPr>
                <a:defRPr/>
              </a:pPr>
              <a:t>1/10/2020</a:t>
            </a:fld>
            <a:endParaRPr lang="en-US"/>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A6C9B5F-3FF9-4370-B5FF-C0E1B1666811}" type="slidenum">
              <a:rPr lang="en-US" altLang="en-US"/>
              <a:pPr>
                <a:defRPr/>
              </a:pPr>
              <a:t>‹#›</a:t>
            </a:fld>
            <a:endParaRPr lang="en-US" altLang="en-US"/>
          </a:p>
        </p:txBody>
      </p:sp>
    </p:spTree>
    <p:extLst>
      <p:ext uri="{BB962C8B-B14F-4D97-AF65-F5344CB8AC3E}">
        <p14:creationId xmlns:p14="http://schemas.microsoft.com/office/powerpoint/2010/main" val="4145302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fld id="{C49D0A94-32E0-4641-B798-C7AC2D1A7AAB}" type="datetimeFigureOut">
              <a:rPr lang="en-US"/>
              <a:pPr>
                <a:defRPr/>
              </a:pPr>
              <a:t>1/10/2020</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28AFD50-B98C-4E59-AF2E-C26599B8CD9D}" type="slidenum">
              <a:rPr lang="en-US" altLang="en-US"/>
              <a:pPr>
                <a:defRPr/>
              </a:pPr>
              <a:t>‹#›</a:t>
            </a:fld>
            <a:endParaRPr lang="en-US" altLang="en-US"/>
          </a:p>
        </p:txBody>
      </p:sp>
    </p:spTree>
    <p:extLst>
      <p:ext uri="{BB962C8B-B14F-4D97-AF65-F5344CB8AC3E}">
        <p14:creationId xmlns:p14="http://schemas.microsoft.com/office/powerpoint/2010/main" val="1620362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fld id="{80DFBAEF-580C-463E-AEBD-D7A389863172}" type="datetimeFigureOut">
              <a:rPr lang="en-US"/>
              <a:pPr>
                <a:defRPr/>
              </a:pPr>
              <a:t>1/10/2020</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3E41350-2ED7-4ADE-AF8C-4745A31A7942}" type="slidenum">
              <a:rPr lang="en-US" altLang="en-US"/>
              <a:pPr>
                <a:defRPr/>
              </a:pPr>
              <a:t>‹#›</a:t>
            </a:fld>
            <a:endParaRPr lang="en-US" altLang="en-US"/>
          </a:p>
        </p:txBody>
      </p:sp>
    </p:spTree>
    <p:extLst>
      <p:ext uri="{BB962C8B-B14F-4D97-AF65-F5344CB8AC3E}">
        <p14:creationId xmlns:p14="http://schemas.microsoft.com/office/powerpoint/2010/main" val="13220512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fld id="{8858C784-126E-4CEE-B06C-1E6A6BF4DBF8}" type="datetimeFigureOut">
              <a:rPr lang="en-US"/>
              <a:pPr>
                <a:defRPr/>
              </a:pPr>
              <a:t>1/10/2020</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84517128-420C-4CB3-9F7E-818428C9469C}" type="slidenum">
              <a:rPr lang="en-US" altLang="en-US"/>
              <a:pPr>
                <a:defRPr/>
              </a:pPr>
              <a:t>‹#›</a:t>
            </a:fld>
            <a:endParaRPr lang="en-US" altLang="en-US"/>
          </a:p>
        </p:txBody>
      </p:sp>
    </p:spTree>
    <p:extLst>
      <p:ext uri="{BB962C8B-B14F-4D97-AF65-F5344CB8AC3E}">
        <p14:creationId xmlns:p14="http://schemas.microsoft.com/office/powerpoint/2010/main" val="305893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fld id="{420E6C59-FE40-4F53-AF76-88E371853734}" type="datetimeFigureOut">
              <a:rPr lang="en-US"/>
              <a:pPr>
                <a:defRPr/>
              </a:pPr>
              <a:t>1/10/2020</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4B8ED6DB-EEA0-491C-943B-99F49B3B53BF}" type="slidenum">
              <a:rPr lang="en-US" altLang="en-US"/>
              <a:pPr>
                <a:defRPr/>
              </a:pPr>
              <a:t>‹#›</a:t>
            </a:fld>
            <a:endParaRPr lang="en-US" altLang="en-US"/>
          </a:p>
        </p:txBody>
      </p:sp>
    </p:spTree>
    <p:extLst>
      <p:ext uri="{BB962C8B-B14F-4D97-AF65-F5344CB8AC3E}">
        <p14:creationId xmlns:p14="http://schemas.microsoft.com/office/powerpoint/2010/main" val="2017914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94B48B-7988-4FAE-BF36-BC83D74EEF4B}" type="datetimeFigureOut">
              <a:rPr lang="en-US" smtClean="0"/>
              <a:t>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D9E9BD-4DFC-48DB-84E6-1A7E840773F0}" type="slidenum">
              <a:rPr lang="en-US" smtClean="0"/>
              <a:t>‹#›</a:t>
            </a:fld>
            <a:endParaRPr lang="en-US"/>
          </a:p>
        </p:txBody>
      </p:sp>
    </p:spTree>
    <p:extLst>
      <p:ext uri="{BB962C8B-B14F-4D97-AF65-F5344CB8AC3E}">
        <p14:creationId xmlns:p14="http://schemas.microsoft.com/office/powerpoint/2010/main" val="282189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94B48B-7988-4FAE-BF36-BC83D74EEF4B}" type="datetimeFigureOut">
              <a:rPr lang="en-US" smtClean="0"/>
              <a:t>1/10/2020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D9E9BD-4DFC-48DB-84E6-1A7E840773F0}" type="slidenum">
              <a:rPr lang="en-US" smtClean="0"/>
              <a:t>‹#›</a:t>
            </a:fld>
            <a:endParaRPr lang="en-US"/>
          </a:p>
        </p:txBody>
      </p:sp>
    </p:spTree>
    <p:extLst>
      <p:ext uri="{BB962C8B-B14F-4D97-AF65-F5344CB8AC3E}">
        <p14:creationId xmlns:p14="http://schemas.microsoft.com/office/powerpoint/2010/main" val="3870597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94B48B-7988-4FAE-BF36-BC83D74EEF4B}" type="datetimeFigureOut">
              <a:rPr lang="en-US" smtClean="0"/>
              <a:t>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D9E9BD-4DFC-48DB-84E6-1A7E840773F0}" type="slidenum">
              <a:rPr lang="en-US" smtClean="0"/>
              <a:t>‹#›</a:t>
            </a:fld>
            <a:endParaRPr lang="en-US"/>
          </a:p>
        </p:txBody>
      </p:sp>
    </p:spTree>
    <p:extLst>
      <p:ext uri="{BB962C8B-B14F-4D97-AF65-F5344CB8AC3E}">
        <p14:creationId xmlns:p14="http://schemas.microsoft.com/office/powerpoint/2010/main" val="81990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5"/>
            <a:ext cx="8165592" cy="317395"/>
          </a:xfrm>
          <a:prstGeom prst="rect">
            <a:avLst/>
          </a:prstGeo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8647127"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864608"/>
            <a:ext cx="1916888" cy="182880"/>
          </a:xfrm>
          <a:prstGeom prst="rect">
            <a:avLst/>
          </a:prstGeom>
        </p:spPr>
      </p:pic>
      <p:sp>
        <p:nvSpPr>
          <p:cNvPr id="3" name="Content Placeholder 2"/>
          <p:cNvSpPr>
            <a:spLocks noGrp="1"/>
          </p:cNvSpPr>
          <p:nvPr>
            <p:ph sz="quarter" idx="11"/>
          </p:nvPr>
        </p:nvSpPr>
        <p:spPr>
          <a:xfrm>
            <a:off x="493776" y="1069975"/>
            <a:ext cx="8165592" cy="36004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4486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fld id="{79F8AEB9-52C5-4F97-A506-99C454C21C89}" type="datetimeFigureOut">
              <a:rPr lang="en-US"/>
              <a:pPr>
                <a:defRPr/>
              </a:pPr>
              <a:t>1/10/2020</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FFFCE416-6D6E-4B19-99EA-3634409A367B}" type="slidenum">
              <a:rPr lang="en-US" altLang="en-US"/>
              <a:pPr>
                <a:defRPr/>
              </a:pPr>
              <a:t>‹#›</a:t>
            </a:fld>
            <a:endParaRPr lang="en-US" altLang="en-US"/>
          </a:p>
        </p:txBody>
      </p:sp>
    </p:spTree>
    <p:extLst>
      <p:ext uri="{BB962C8B-B14F-4D97-AF65-F5344CB8AC3E}">
        <p14:creationId xmlns:p14="http://schemas.microsoft.com/office/powerpoint/2010/main" val="159961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fld id="{157AA111-9757-47F2-A15A-9423FBEAD3D9}" type="datetimeFigureOut">
              <a:rPr lang="en-US"/>
              <a:pPr>
                <a:defRPr/>
              </a:pPr>
              <a:t>1/10/2020</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585F4A1B-8076-41FD-91C8-9E87144EFA41}" type="slidenum">
              <a:rPr lang="en-US" altLang="en-US"/>
              <a:pPr>
                <a:defRPr/>
              </a:pPr>
              <a:t>‹#›</a:t>
            </a:fld>
            <a:endParaRPr lang="en-US" altLang="en-US"/>
          </a:p>
        </p:txBody>
      </p:sp>
    </p:spTree>
    <p:extLst>
      <p:ext uri="{BB962C8B-B14F-4D97-AF65-F5344CB8AC3E}">
        <p14:creationId xmlns:p14="http://schemas.microsoft.com/office/powerpoint/2010/main" val="3462380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fld id="{B0FADD36-20DE-4ADD-8951-1B2C4898F9FF}" type="datetimeFigureOut">
              <a:rPr lang="en-US"/>
              <a:pPr>
                <a:defRPr/>
              </a:pPr>
              <a:t>1/10/2020</a:t>
            </a:fld>
            <a:endParaRPr lang="en-US"/>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58D56A6-43AC-449C-ADD8-4DB1435FFDDF}" type="slidenum">
              <a:rPr lang="en-US" altLang="en-US"/>
              <a:pPr>
                <a:defRPr/>
              </a:pPr>
              <a:t>‹#›</a:t>
            </a:fld>
            <a:endParaRPr lang="en-US" altLang="en-US"/>
          </a:p>
        </p:txBody>
      </p:sp>
    </p:spTree>
    <p:extLst>
      <p:ext uri="{BB962C8B-B14F-4D97-AF65-F5344CB8AC3E}">
        <p14:creationId xmlns:p14="http://schemas.microsoft.com/office/powerpoint/2010/main" val="3924806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3.jpeg"/><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4954588"/>
            <a:ext cx="9144000" cy="188912"/>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27" name="Picture 7" descr="LogoForPPwhite.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84150" y="4422775"/>
            <a:ext cx="10842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8" r:id="rId1"/>
    <p:sldLayoutId id="2147484089" r:id="rId2"/>
    <p:sldLayoutId id="2147484110" r:id="rId3"/>
    <p:sldLayoutId id="2147484111" r:id="rId4"/>
    <p:sldLayoutId id="2147484112" r:id="rId5"/>
    <p:sldLayoutId id="2147484113" r:id="rId6"/>
  </p:sldLayoutIdLst>
  <p:txStyles>
    <p:titleStyle>
      <a:lvl1pPr algn="ctr" rtl="0" eaLnBrk="0" fontAlgn="base" hangingPunct="0">
        <a:spcBef>
          <a:spcPct val="0"/>
        </a:spcBef>
        <a:spcAft>
          <a:spcPct val="0"/>
        </a:spcAft>
        <a:defRPr sz="3200"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200">
          <a:solidFill>
            <a:schemeClr val="tx1"/>
          </a:solidFill>
          <a:latin typeface="Arial" charset="0"/>
          <a:cs typeface="Arial" charset="0"/>
        </a:defRPr>
      </a:lvl2pPr>
      <a:lvl3pPr algn="ctr" rtl="0" eaLnBrk="0" fontAlgn="base" hangingPunct="0">
        <a:spcBef>
          <a:spcPct val="0"/>
        </a:spcBef>
        <a:spcAft>
          <a:spcPct val="0"/>
        </a:spcAft>
        <a:defRPr sz="3200">
          <a:solidFill>
            <a:schemeClr val="tx1"/>
          </a:solidFill>
          <a:latin typeface="Arial" charset="0"/>
          <a:cs typeface="Arial" charset="0"/>
        </a:defRPr>
      </a:lvl3pPr>
      <a:lvl4pPr algn="ctr" rtl="0" eaLnBrk="0" fontAlgn="base" hangingPunct="0">
        <a:spcBef>
          <a:spcPct val="0"/>
        </a:spcBef>
        <a:spcAft>
          <a:spcPct val="0"/>
        </a:spcAft>
        <a:defRPr sz="3200">
          <a:solidFill>
            <a:schemeClr val="tx1"/>
          </a:solidFill>
          <a:latin typeface="Arial" charset="0"/>
          <a:cs typeface="Arial" charset="0"/>
        </a:defRPr>
      </a:lvl4pPr>
      <a:lvl5pPr algn="ctr" rtl="0" eaLnBrk="0" fontAlgn="base" hangingPunct="0">
        <a:spcBef>
          <a:spcPct val="0"/>
        </a:spcBef>
        <a:spcAft>
          <a:spcPct val="0"/>
        </a:spcAft>
        <a:defRPr sz="3200">
          <a:solidFill>
            <a:schemeClr val="tx1"/>
          </a:solidFill>
          <a:latin typeface="Arial" charset="0"/>
          <a:cs typeface="Arial" charset="0"/>
        </a:defRPr>
      </a:lvl5pPr>
      <a:lvl6pPr marL="457200" algn="ctr" rtl="0" fontAlgn="base">
        <a:spcBef>
          <a:spcPct val="0"/>
        </a:spcBef>
        <a:spcAft>
          <a:spcPct val="0"/>
        </a:spcAft>
        <a:defRPr sz="3200">
          <a:solidFill>
            <a:schemeClr val="tx1"/>
          </a:solidFill>
          <a:latin typeface="Arial" charset="0"/>
          <a:cs typeface="Arial" charset="0"/>
        </a:defRPr>
      </a:lvl6pPr>
      <a:lvl7pPr marL="914400" algn="ctr" rtl="0" fontAlgn="base">
        <a:spcBef>
          <a:spcPct val="0"/>
        </a:spcBef>
        <a:spcAft>
          <a:spcPct val="0"/>
        </a:spcAft>
        <a:defRPr sz="3200">
          <a:solidFill>
            <a:schemeClr val="tx1"/>
          </a:solidFill>
          <a:latin typeface="Arial" charset="0"/>
          <a:cs typeface="Arial" charset="0"/>
        </a:defRPr>
      </a:lvl7pPr>
      <a:lvl8pPr marL="1371600" algn="ctr" rtl="0" fontAlgn="base">
        <a:spcBef>
          <a:spcPct val="0"/>
        </a:spcBef>
        <a:spcAft>
          <a:spcPct val="0"/>
        </a:spcAft>
        <a:defRPr sz="3200">
          <a:solidFill>
            <a:schemeClr val="tx1"/>
          </a:solidFill>
          <a:latin typeface="Arial" charset="0"/>
          <a:cs typeface="Arial" charset="0"/>
        </a:defRPr>
      </a:lvl8pPr>
      <a:lvl9pPr marL="1828800" algn="ctr" rtl="0" fontAlgn="base">
        <a:spcBef>
          <a:spcPct val="0"/>
        </a:spcBef>
        <a:spcAft>
          <a:spcPct val="0"/>
        </a:spcAft>
        <a:defRPr sz="32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descr="NRG PPCoverNewOptionTop.jp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52388"/>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2"/>
          <p:cNvSpPr>
            <a:spLocks noGrp="1"/>
          </p:cNvSpPr>
          <p:nvPr>
            <p:ph type="title"/>
          </p:nvPr>
        </p:nvSpPr>
        <p:spPr bwMode="auto">
          <a:xfrm>
            <a:off x="457200" y="14859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Title</a:t>
            </a:r>
          </a:p>
        </p:txBody>
      </p:sp>
      <p:sp>
        <p:nvSpPr>
          <p:cNvPr id="2052" name="Text Placeholder 3"/>
          <p:cNvSpPr>
            <a:spLocks noGrp="1"/>
          </p:cNvSpPr>
          <p:nvPr>
            <p:ph type="body" idx="1"/>
          </p:nvPr>
        </p:nvSpPr>
        <p:spPr bwMode="auto">
          <a:xfrm>
            <a:off x="838200" y="2571750"/>
            <a:ext cx="74676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Lst>
  <p:txStyles>
    <p:titleStyle>
      <a:lvl1pPr algn="ctr" rtl="0" eaLnBrk="0" fontAlgn="base" hangingPunct="0">
        <a:spcBef>
          <a:spcPct val="0"/>
        </a:spcBef>
        <a:spcAft>
          <a:spcPct val="0"/>
        </a:spcAft>
        <a:defRPr sz="3200" kern="1200">
          <a:solidFill>
            <a:srgbClr val="98012E"/>
          </a:solidFill>
          <a:latin typeface="+mj-lt"/>
          <a:ea typeface="+mj-ea"/>
          <a:cs typeface="+mj-cs"/>
        </a:defRPr>
      </a:lvl1pPr>
      <a:lvl2pPr algn="ctr" rtl="0" eaLnBrk="0" fontAlgn="base" hangingPunct="0">
        <a:spcBef>
          <a:spcPct val="0"/>
        </a:spcBef>
        <a:spcAft>
          <a:spcPct val="0"/>
        </a:spcAft>
        <a:defRPr sz="3200">
          <a:solidFill>
            <a:srgbClr val="98012E"/>
          </a:solidFill>
          <a:latin typeface="Arial" charset="0"/>
        </a:defRPr>
      </a:lvl2pPr>
      <a:lvl3pPr algn="ctr" rtl="0" eaLnBrk="0" fontAlgn="base" hangingPunct="0">
        <a:spcBef>
          <a:spcPct val="0"/>
        </a:spcBef>
        <a:spcAft>
          <a:spcPct val="0"/>
        </a:spcAft>
        <a:defRPr sz="3200">
          <a:solidFill>
            <a:srgbClr val="98012E"/>
          </a:solidFill>
          <a:latin typeface="Arial" charset="0"/>
        </a:defRPr>
      </a:lvl3pPr>
      <a:lvl4pPr algn="ctr" rtl="0" eaLnBrk="0" fontAlgn="base" hangingPunct="0">
        <a:spcBef>
          <a:spcPct val="0"/>
        </a:spcBef>
        <a:spcAft>
          <a:spcPct val="0"/>
        </a:spcAft>
        <a:defRPr sz="3200">
          <a:solidFill>
            <a:srgbClr val="98012E"/>
          </a:solidFill>
          <a:latin typeface="Arial" charset="0"/>
        </a:defRPr>
      </a:lvl4pPr>
      <a:lvl5pPr algn="ctr" rtl="0" eaLnBrk="0" fontAlgn="base" hangingPunct="0">
        <a:spcBef>
          <a:spcPct val="0"/>
        </a:spcBef>
        <a:spcAft>
          <a:spcPct val="0"/>
        </a:spcAft>
        <a:defRPr sz="3200">
          <a:solidFill>
            <a:srgbClr val="98012E"/>
          </a:solidFill>
          <a:latin typeface="Arial" charset="0"/>
        </a:defRPr>
      </a:lvl5pPr>
      <a:lvl6pPr marL="457200" algn="ctr" rtl="0" fontAlgn="base">
        <a:spcBef>
          <a:spcPct val="0"/>
        </a:spcBef>
        <a:spcAft>
          <a:spcPct val="0"/>
        </a:spcAft>
        <a:defRPr sz="3200">
          <a:solidFill>
            <a:srgbClr val="98012E"/>
          </a:solidFill>
          <a:latin typeface="Arial" charset="0"/>
        </a:defRPr>
      </a:lvl6pPr>
      <a:lvl7pPr marL="914400" algn="ctr" rtl="0" fontAlgn="base">
        <a:spcBef>
          <a:spcPct val="0"/>
        </a:spcBef>
        <a:spcAft>
          <a:spcPct val="0"/>
        </a:spcAft>
        <a:defRPr sz="3200">
          <a:solidFill>
            <a:srgbClr val="98012E"/>
          </a:solidFill>
          <a:latin typeface="Arial" charset="0"/>
        </a:defRPr>
      </a:lvl7pPr>
      <a:lvl8pPr marL="1371600" algn="ctr" rtl="0" fontAlgn="base">
        <a:spcBef>
          <a:spcPct val="0"/>
        </a:spcBef>
        <a:spcAft>
          <a:spcPct val="0"/>
        </a:spcAft>
        <a:defRPr sz="3200">
          <a:solidFill>
            <a:srgbClr val="98012E"/>
          </a:solidFill>
          <a:latin typeface="Arial" charset="0"/>
        </a:defRPr>
      </a:lvl8pPr>
      <a:lvl9pPr marL="1828800" algn="ctr" rtl="0" fontAlgn="base">
        <a:spcBef>
          <a:spcPct val="0"/>
        </a:spcBef>
        <a:spcAft>
          <a:spcPct val="0"/>
        </a:spcAft>
        <a:defRPr sz="3200">
          <a:solidFill>
            <a:srgbClr val="98012E"/>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404040"/>
        </a:solidFill>
        <a:effectLst/>
      </p:bgPr>
    </p:bg>
    <p:spTree>
      <p:nvGrpSpPr>
        <p:cNvPr id="1" name=""/>
        <p:cNvGrpSpPr/>
        <p:nvPr/>
      </p:nvGrpSpPr>
      <p:grpSpPr>
        <a:xfrm>
          <a:off x="0" y="0"/>
          <a:ext cx="0" cy="0"/>
          <a:chOff x="0" y="0"/>
          <a:chExt cx="0" cy="0"/>
        </a:xfrm>
      </p:grpSpPr>
      <p:sp>
        <p:nvSpPr>
          <p:cNvPr id="7" name="Rectangle 6"/>
          <p:cNvSpPr/>
          <p:nvPr userDrawn="1"/>
        </p:nvSpPr>
        <p:spPr>
          <a:xfrm>
            <a:off x="0" y="4954588"/>
            <a:ext cx="9144000" cy="188912"/>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075" name="Picture 7" descr="LogoForPPGRAY.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73038" y="4414838"/>
            <a:ext cx="108585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3"/>
          <p:cNvSpPr>
            <a:spLocks noGrp="1"/>
          </p:cNvSpPr>
          <p:nvPr>
            <p:ph type="ctrTitle" idx="4294967295"/>
          </p:nvPr>
        </p:nvSpPr>
        <p:spPr>
          <a:xfrm>
            <a:off x="3726656" y="3071417"/>
            <a:ext cx="5112544" cy="868255"/>
          </a:xfrm>
        </p:spPr>
        <p:txBody>
          <a:bodyPr/>
          <a:lstStyle/>
          <a:p>
            <a:pPr eaLnBrk="1" hangingPunct="1"/>
            <a:r>
              <a:rPr lang="en-US" altLang="en-US" b="1" dirty="0" smtClean="0"/>
              <a:t>Semiannual Meeting</a:t>
            </a:r>
            <a:br>
              <a:rPr lang="en-US" altLang="en-US" b="1" dirty="0" smtClean="0"/>
            </a:br>
            <a:r>
              <a:rPr lang="en-US" altLang="en-US" b="1" dirty="0" smtClean="0"/>
              <a:t>Plenary Session</a:t>
            </a:r>
            <a:r>
              <a:rPr lang="en-US" altLang="en-US" dirty="0" smtClean="0"/>
              <a:t/>
            </a:r>
            <a:br>
              <a:rPr lang="en-US" altLang="en-US" dirty="0" smtClean="0"/>
            </a:br>
            <a:endParaRPr lang="en-US" altLang="en-US" sz="2400" i="1" dirty="0" smtClean="0"/>
          </a:p>
        </p:txBody>
      </p:sp>
      <p:sp>
        <p:nvSpPr>
          <p:cNvPr id="25603" name="TextBox 8"/>
          <p:cNvSpPr txBox="1">
            <a:spLocks noChangeArrowheads="1"/>
          </p:cNvSpPr>
          <p:nvPr/>
        </p:nvSpPr>
        <p:spPr bwMode="auto">
          <a:xfrm>
            <a:off x="4648200" y="3834897"/>
            <a:ext cx="34290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a:buNone/>
            </a:pPr>
            <a:r>
              <a:rPr lang="en-US" sz="2400" b="1" dirty="0">
                <a:ln w="0"/>
                <a:solidFill>
                  <a:schemeClr val="accent1">
                    <a:lumMod val="50000"/>
                  </a:schemeClr>
                </a:solidFill>
              </a:rPr>
              <a:t>January 9-11, 2020</a:t>
            </a:r>
          </a:p>
          <a:p>
            <a:pPr algn="ctr">
              <a:buNone/>
            </a:pPr>
            <a:r>
              <a:rPr lang="en-US" sz="1600" b="1" dirty="0">
                <a:ln w="0"/>
                <a:solidFill>
                  <a:schemeClr val="accent1">
                    <a:lumMod val="50000"/>
                  </a:schemeClr>
                </a:solidFill>
              </a:rPr>
              <a:t>Marriott Marquis Houston</a:t>
            </a:r>
          </a:p>
        </p:txBody>
      </p:sp>
      <p:pic>
        <p:nvPicPr>
          <p:cNvPr id="2560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4702175"/>
            <a:ext cx="9779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4702175"/>
            <a:ext cx="1143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152400" y="4705350"/>
            <a:ext cx="1900237" cy="276225"/>
            <a:chOff x="2824163" y="4732338"/>
            <a:chExt cx="1900237" cy="276225"/>
          </a:xfrm>
        </p:grpSpPr>
        <p:pic>
          <p:nvPicPr>
            <p:cNvPr id="25605"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4363" y="47561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8"/>
            <p:cNvSpPr txBox="1">
              <a:spLocks noChangeArrowheads="1"/>
            </p:cNvSpPr>
            <p:nvPr/>
          </p:nvSpPr>
          <p:spPr bwMode="auto">
            <a:xfrm>
              <a:off x="3343275" y="4732338"/>
              <a:ext cx="1381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NRG Oncology</a:t>
              </a:r>
            </a:p>
          </p:txBody>
        </p:sp>
        <p:pic>
          <p:nvPicPr>
            <p:cNvPr id="25609"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4163" y="47561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p:cNvGrpSpPr/>
          <p:nvPr/>
        </p:nvGrpSpPr>
        <p:grpSpPr>
          <a:xfrm>
            <a:off x="2590800" y="4705350"/>
            <a:ext cx="2338388" cy="276999"/>
            <a:chOff x="228600" y="4732337"/>
            <a:chExt cx="2338388" cy="276999"/>
          </a:xfrm>
        </p:grpSpPr>
        <p:pic>
          <p:nvPicPr>
            <p:cNvPr id="25610"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2450" y="47561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4756150"/>
              <a:ext cx="280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762000" y="4732337"/>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grpSp>
      <p:pic>
        <p:nvPicPr>
          <p:cNvPr id="13" name="Picture 12"/>
          <p:cNvPicPr>
            <a:picLocks noChangeAspect="1"/>
          </p:cNvPicPr>
          <p:nvPr/>
        </p:nvPicPr>
        <p:blipFill rotWithShape="1">
          <a:blip r:embed="rId8"/>
          <a:srcRect t="14413" b="30724"/>
          <a:stretch/>
        </p:blipFill>
        <p:spPr>
          <a:xfrm>
            <a:off x="0" y="-5603"/>
            <a:ext cx="9144000" cy="2819400"/>
          </a:xfrm>
          <a:prstGeom prst="rect">
            <a:avLst/>
          </a:prstGeom>
        </p:spPr>
      </p:pic>
      <p:pic>
        <p:nvPicPr>
          <p:cNvPr id="16" name="Picture 15"/>
          <p:cNvPicPr>
            <a:picLocks noChangeAspect="1"/>
          </p:cNvPicPr>
          <p:nvPr/>
        </p:nvPicPr>
        <p:blipFill>
          <a:blip r:embed="rId9"/>
          <a:stretch>
            <a:fillRect/>
          </a:stretch>
        </p:blipFill>
        <p:spPr>
          <a:xfrm>
            <a:off x="103141" y="2867865"/>
            <a:ext cx="2517866" cy="137781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AD5C576-CEED-4BB8-B0A3-C2C3DDDDB662}"/>
              </a:ext>
            </a:extLst>
          </p:cNvPr>
          <p:cNvSpPr/>
          <p:nvPr/>
        </p:nvSpPr>
        <p:spPr>
          <a:xfrm>
            <a:off x="559470" y="617404"/>
            <a:ext cx="238225" cy="24034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 xmlns:a16="http://schemas.microsoft.com/office/drawing/2014/main" id="{496EFEC7-3873-4140-8428-51D09E3A1145}"/>
              </a:ext>
            </a:extLst>
          </p:cNvPr>
          <p:cNvSpPr/>
          <p:nvPr/>
        </p:nvSpPr>
        <p:spPr>
          <a:xfrm>
            <a:off x="2039332" y="614826"/>
            <a:ext cx="238225" cy="24034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 xmlns:a16="http://schemas.microsoft.com/office/drawing/2014/main" id="{63A33C45-1C57-427E-924B-CE9A50A28BA3}"/>
              </a:ext>
            </a:extLst>
          </p:cNvPr>
          <p:cNvSpPr/>
          <p:nvPr/>
        </p:nvSpPr>
        <p:spPr>
          <a:xfrm>
            <a:off x="3531882" y="614825"/>
            <a:ext cx="238225" cy="2403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 xmlns:a16="http://schemas.microsoft.com/office/drawing/2014/main" id="{956A0163-FCB2-4D2A-8F46-863930E1C8C0}"/>
              </a:ext>
            </a:extLst>
          </p:cNvPr>
          <p:cNvSpPr/>
          <p:nvPr/>
        </p:nvSpPr>
        <p:spPr>
          <a:xfrm>
            <a:off x="5024431" y="619722"/>
            <a:ext cx="238225" cy="24034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 xmlns:a16="http://schemas.microsoft.com/office/drawing/2014/main" id="{7CB27D52-CB16-4FA8-94B1-E34EBB39199A}"/>
              </a:ext>
            </a:extLst>
          </p:cNvPr>
          <p:cNvSpPr txBox="1"/>
          <p:nvPr/>
        </p:nvSpPr>
        <p:spPr>
          <a:xfrm>
            <a:off x="835347" y="578171"/>
            <a:ext cx="1193582" cy="369332"/>
          </a:xfrm>
          <a:prstGeom prst="rect">
            <a:avLst/>
          </a:prstGeom>
          <a:noFill/>
        </p:spPr>
        <p:txBody>
          <a:bodyPr wrap="square" rtlCol="0">
            <a:spAutoFit/>
          </a:bodyPr>
          <a:lstStyle/>
          <a:p>
            <a:endParaRPr lang="en-US" dirty="0"/>
          </a:p>
        </p:txBody>
      </p:sp>
      <p:sp>
        <p:nvSpPr>
          <p:cNvPr id="16" name="TextBox 15">
            <a:extLst>
              <a:ext uri="{FF2B5EF4-FFF2-40B4-BE49-F238E27FC236}">
                <a16:creationId xmlns="" xmlns:a16="http://schemas.microsoft.com/office/drawing/2014/main" id="{4E8957C6-2C4C-4B9C-9E61-B9F977DFC933}"/>
              </a:ext>
            </a:extLst>
          </p:cNvPr>
          <p:cNvSpPr txBox="1"/>
          <p:nvPr/>
        </p:nvSpPr>
        <p:spPr>
          <a:xfrm>
            <a:off x="807849" y="682046"/>
            <a:ext cx="1193582" cy="196208"/>
          </a:xfrm>
          <a:prstGeom prst="rect">
            <a:avLst/>
          </a:prstGeom>
          <a:noFill/>
        </p:spPr>
        <p:txBody>
          <a:bodyPr wrap="square" rtlCol="0">
            <a:spAutoFit/>
          </a:bodyPr>
          <a:lstStyle/>
          <a:p>
            <a:r>
              <a:rPr lang="en-US" sz="675" dirty="0"/>
              <a:t>NCTN LAPS sites</a:t>
            </a:r>
          </a:p>
        </p:txBody>
      </p:sp>
      <p:sp>
        <p:nvSpPr>
          <p:cNvPr id="17" name="TextBox 16">
            <a:extLst>
              <a:ext uri="{FF2B5EF4-FFF2-40B4-BE49-F238E27FC236}">
                <a16:creationId xmlns="" xmlns:a16="http://schemas.microsoft.com/office/drawing/2014/main" id="{368FC1B4-1709-46CF-BAEC-AFC8023A39E1}"/>
              </a:ext>
            </a:extLst>
          </p:cNvPr>
          <p:cNvSpPr txBox="1"/>
          <p:nvPr/>
        </p:nvSpPr>
        <p:spPr>
          <a:xfrm>
            <a:off x="2293837" y="682046"/>
            <a:ext cx="1193582" cy="196208"/>
          </a:xfrm>
          <a:prstGeom prst="rect">
            <a:avLst/>
          </a:prstGeom>
          <a:noFill/>
        </p:spPr>
        <p:txBody>
          <a:bodyPr wrap="square" rtlCol="0">
            <a:spAutoFit/>
          </a:bodyPr>
          <a:lstStyle/>
          <a:p>
            <a:r>
              <a:rPr lang="en-US" sz="675" dirty="0"/>
              <a:t>NCORP sites</a:t>
            </a:r>
          </a:p>
        </p:txBody>
      </p:sp>
      <p:sp>
        <p:nvSpPr>
          <p:cNvPr id="18" name="TextBox 17">
            <a:extLst>
              <a:ext uri="{FF2B5EF4-FFF2-40B4-BE49-F238E27FC236}">
                <a16:creationId xmlns="" xmlns:a16="http://schemas.microsoft.com/office/drawing/2014/main" id="{430E16F6-CD73-4A2D-BB9A-53080759B86D}"/>
              </a:ext>
            </a:extLst>
          </p:cNvPr>
          <p:cNvSpPr txBox="1"/>
          <p:nvPr/>
        </p:nvSpPr>
        <p:spPr>
          <a:xfrm>
            <a:off x="3775839" y="674906"/>
            <a:ext cx="1193582" cy="196208"/>
          </a:xfrm>
          <a:prstGeom prst="rect">
            <a:avLst/>
          </a:prstGeom>
          <a:noFill/>
        </p:spPr>
        <p:txBody>
          <a:bodyPr wrap="square" rtlCol="0">
            <a:spAutoFit/>
          </a:bodyPr>
          <a:lstStyle/>
          <a:p>
            <a:r>
              <a:rPr lang="en-US" sz="675" dirty="0"/>
              <a:t>NCTN US Member Sites</a:t>
            </a:r>
          </a:p>
        </p:txBody>
      </p:sp>
      <p:sp>
        <p:nvSpPr>
          <p:cNvPr id="21" name="TextBox 20">
            <a:extLst>
              <a:ext uri="{FF2B5EF4-FFF2-40B4-BE49-F238E27FC236}">
                <a16:creationId xmlns="" xmlns:a16="http://schemas.microsoft.com/office/drawing/2014/main" id="{715F6A89-025C-4F3A-A929-D72A757A043A}"/>
              </a:ext>
            </a:extLst>
          </p:cNvPr>
          <p:cNvSpPr txBox="1"/>
          <p:nvPr/>
        </p:nvSpPr>
        <p:spPr>
          <a:xfrm>
            <a:off x="5307118" y="614825"/>
            <a:ext cx="1193582" cy="300082"/>
          </a:xfrm>
          <a:prstGeom prst="rect">
            <a:avLst/>
          </a:prstGeom>
          <a:noFill/>
        </p:spPr>
        <p:txBody>
          <a:bodyPr wrap="square" rtlCol="0">
            <a:spAutoFit/>
          </a:bodyPr>
          <a:lstStyle/>
          <a:p>
            <a:r>
              <a:rPr lang="en-US" sz="675" dirty="0"/>
              <a:t>NCTN International Member Sites</a:t>
            </a:r>
          </a:p>
        </p:txBody>
      </p:sp>
      <p:pic>
        <p:nvPicPr>
          <p:cNvPr id="19" name="Content Placeholder 18">
            <a:extLst>
              <a:ext uri="{FF2B5EF4-FFF2-40B4-BE49-F238E27FC236}">
                <a16:creationId xmlns="" xmlns:a16="http://schemas.microsoft.com/office/drawing/2014/main" id="{FC899EC5-F28B-4CC4-BFEF-AB5C8644EC67}"/>
              </a:ext>
            </a:extLst>
          </p:cNvPr>
          <p:cNvPicPr>
            <a:picLocks noGrp="1" noChangeAspect="1"/>
          </p:cNvPicPr>
          <p:nvPr>
            <p:ph idx="1"/>
          </p:nvPr>
        </p:nvPicPr>
        <p:blipFill rotWithShape="1">
          <a:blip r:embed="rId2"/>
          <a:srcRect r="1949" b="11310"/>
          <a:stretch/>
        </p:blipFill>
        <p:spPr>
          <a:xfrm>
            <a:off x="521208" y="939546"/>
            <a:ext cx="7886663" cy="3938406"/>
          </a:xfrm>
          <a:prstGeom prst="rect">
            <a:avLst/>
          </a:prstGeom>
        </p:spPr>
      </p:pic>
      <p:sp>
        <p:nvSpPr>
          <p:cNvPr id="20" name="Title 1">
            <a:extLst>
              <a:ext uri="{FF2B5EF4-FFF2-40B4-BE49-F238E27FC236}">
                <a16:creationId xmlns="" xmlns:a16="http://schemas.microsoft.com/office/drawing/2014/main" id="{B715E34C-C2AD-49ED-B012-5AEA59735432}"/>
              </a:ext>
            </a:extLst>
          </p:cNvPr>
          <p:cNvSpPr>
            <a:spLocks noGrp="1"/>
          </p:cNvSpPr>
          <p:nvPr>
            <p:ph type="title"/>
          </p:nvPr>
        </p:nvSpPr>
        <p:spPr>
          <a:xfrm>
            <a:off x="0" y="54534"/>
            <a:ext cx="9144000" cy="469550"/>
          </a:xfrm>
        </p:spPr>
        <p:txBody>
          <a:bodyPr>
            <a:noAutofit/>
          </a:bodyPr>
          <a:lstStyle/>
          <a:p>
            <a:pPr algn="ctr"/>
            <a:r>
              <a:rPr lang="en-US" sz="1800" b="1" dirty="0"/>
              <a:t>Sites with at Least 1 Enrollment to NCTN studies - Mar 1, 2014 to Feb 28, 2018</a:t>
            </a:r>
            <a:br>
              <a:rPr lang="en-US" sz="1800" b="1" dirty="0"/>
            </a:br>
            <a:r>
              <a:rPr lang="en-US" sz="1500" b="1" dirty="0"/>
              <a:t>(First 4 Years of the NCTN Program)</a:t>
            </a:r>
          </a:p>
        </p:txBody>
      </p:sp>
    </p:spTree>
    <p:extLst>
      <p:ext uri="{BB962C8B-B14F-4D97-AF65-F5344CB8AC3E}">
        <p14:creationId xmlns:p14="http://schemas.microsoft.com/office/powerpoint/2010/main" val="357663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26912630"/>
              </p:ext>
            </p:extLst>
          </p:nvPr>
        </p:nvGraphicFramePr>
        <p:xfrm>
          <a:off x="537523" y="1200150"/>
          <a:ext cx="8073077" cy="2259056"/>
        </p:xfrm>
        <a:graphic>
          <a:graphicData uri="http://schemas.openxmlformats.org/drawingml/2006/table">
            <a:tbl>
              <a:tblPr firstRow="1" bandRow="1">
                <a:tableStyleId>{5C22544A-7EE6-4342-B048-85BDC9FD1C3A}</a:tableStyleId>
              </a:tblPr>
              <a:tblGrid>
                <a:gridCol w="1204784">
                  <a:extLst>
                    <a:ext uri="{9D8B030D-6E8A-4147-A177-3AD203B41FA5}">
                      <a16:colId xmlns:a16="http://schemas.microsoft.com/office/drawing/2014/main" xmlns="" val="20000"/>
                    </a:ext>
                  </a:extLst>
                </a:gridCol>
                <a:gridCol w="1066800">
                  <a:extLst>
                    <a:ext uri="{9D8B030D-6E8A-4147-A177-3AD203B41FA5}">
                      <a16:colId xmlns:a16="http://schemas.microsoft.com/office/drawing/2014/main" xmlns="" val="20001"/>
                    </a:ext>
                  </a:extLst>
                </a:gridCol>
                <a:gridCol w="1143000">
                  <a:extLst>
                    <a:ext uri="{9D8B030D-6E8A-4147-A177-3AD203B41FA5}">
                      <a16:colId xmlns:a16="http://schemas.microsoft.com/office/drawing/2014/main" xmlns="" val="20002"/>
                    </a:ext>
                  </a:extLst>
                </a:gridCol>
                <a:gridCol w="1143000">
                  <a:extLst>
                    <a:ext uri="{9D8B030D-6E8A-4147-A177-3AD203B41FA5}">
                      <a16:colId xmlns:a16="http://schemas.microsoft.com/office/drawing/2014/main" xmlns="" val="20003"/>
                    </a:ext>
                  </a:extLst>
                </a:gridCol>
                <a:gridCol w="1143000">
                  <a:extLst>
                    <a:ext uri="{9D8B030D-6E8A-4147-A177-3AD203B41FA5}">
                      <a16:colId xmlns:a16="http://schemas.microsoft.com/office/drawing/2014/main" xmlns="" val="20004"/>
                    </a:ext>
                  </a:extLst>
                </a:gridCol>
                <a:gridCol w="1219200">
                  <a:extLst>
                    <a:ext uri="{9D8B030D-6E8A-4147-A177-3AD203B41FA5}">
                      <a16:colId xmlns:a16="http://schemas.microsoft.com/office/drawing/2014/main" xmlns="" val="20005"/>
                    </a:ext>
                  </a:extLst>
                </a:gridCol>
                <a:gridCol w="1153293">
                  <a:extLst>
                    <a:ext uri="{9D8B030D-6E8A-4147-A177-3AD203B41FA5}">
                      <a16:colId xmlns:a16="http://schemas.microsoft.com/office/drawing/2014/main" xmlns="" val="20006"/>
                    </a:ext>
                  </a:extLst>
                </a:gridCol>
              </a:tblGrid>
              <a:tr h="564764">
                <a:tc>
                  <a:txBody>
                    <a:bodyPr/>
                    <a:lstStyle/>
                    <a:p>
                      <a:endParaRPr lang="en-US" sz="1200" dirty="0"/>
                    </a:p>
                  </a:txBody>
                  <a:tcPr marL="68580" marR="68580" marT="34290" marB="34290" anchor="ctr"/>
                </a:tc>
                <a:tc>
                  <a:txBody>
                    <a:bodyPr/>
                    <a:lstStyle/>
                    <a:p>
                      <a:pPr algn="ctr"/>
                      <a:r>
                        <a:rPr lang="en-US" sz="2000" dirty="0" smtClean="0"/>
                        <a:t>2014</a:t>
                      </a:r>
                      <a:endParaRPr lang="en-US" sz="2000" dirty="0"/>
                    </a:p>
                  </a:txBody>
                  <a:tcPr marL="68580" marR="68580" marT="34290" marB="34290" anchor="ctr"/>
                </a:tc>
                <a:tc>
                  <a:txBody>
                    <a:bodyPr/>
                    <a:lstStyle/>
                    <a:p>
                      <a:pPr algn="ctr"/>
                      <a:r>
                        <a:rPr lang="en-US" sz="2000" dirty="0" smtClean="0"/>
                        <a:t>2015</a:t>
                      </a:r>
                      <a:endParaRPr lang="en-US" sz="2000" dirty="0"/>
                    </a:p>
                  </a:txBody>
                  <a:tcPr marL="68580" marR="68580" marT="34290" marB="34290" anchor="ctr"/>
                </a:tc>
                <a:tc>
                  <a:txBody>
                    <a:bodyPr/>
                    <a:lstStyle/>
                    <a:p>
                      <a:pPr algn="ctr"/>
                      <a:r>
                        <a:rPr lang="en-US" sz="2000" dirty="0" smtClean="0"/>
                        <a:t>2016</a:t>
                      </a:r>
                      <a:endParaRPr lang="en-US" sz="2000" dirty="0"/>
                    </a:p>
                  </a:txBody>
                  <a:tcPr marL="68580" marR="68580" marT="34290" marB="34290" anchor="ctr"/>
                </a:tc>
                <a:tc>
                  <a:txBody>
                    <a:bodyPr/>
                    <a:lstStyle/>
                    <a:p>
                      <a:pPr algn="ctr"/>
                      <a:r>
                        <a:rPr lang="en-US" sz="2000" dirty="0" smtClean="0"/>
                        <a:t>2017</a:t>
                      </a:r>
                      <a:endParaRPr lang="en-US" sz="2000" dirty="0"/>
                    </a:p>
                  </a:txBody>
                  <a:tcPr marL="68580" marR="68580" marT="34290" marB="34290" anchor="ctr"/>
                </a:tc>
                <a:tc>
                  <a:txBody>
                    <a:bodyPr/>
                    <a:lstStyle/>
                    <a:p>
                      <a:pPr algn="ctr"/>
                      <a:r>
                        <a:rPr lang="en-US" sz="2000" dirty="0" smtClean="0"/>
                        <a:t>2018</a:t>
                      </a:r>
                      <a:endParaRPr lang="en-US" sz="2000" dirty="0"/>
                    </a:p>
                  </a:txBody>
                  <a:tcPr marL="68580" marR="68580" marT="34290" marB="34290" anchor="ctr"/>
                </a:tc>
                <a:tc>
                  <a:txBody>
                    <a:bodyPr/>
                    <a:lstStyle/>
                    <a:p>
                      <a:pPr algn="ctr"/>
                      <a:r>
                        <a:rPr lang="en-US" sz="2000" dirty="0" smtClean="0"/>
                        <a:t>2019</a:t>
                      </a:r>
                      <a:endParaRPr lang="en-US" sz="2000" dirty="0"/>
                    </a:p>
                  </a:txBody>
                  <a:tcPr marL="68580" marR="68580" marT="34290" marB="34290" anchor="ctr"/>
                </a:tc>
                <a:extLst>
                  <a:ext uri="{0D108BD9-81ED-4DB2-BD59-A6C34878D82A}">
                    <a16:rowId xmlns:a16="http://schemas.microsoft.com/office/drawing/2014/main" xmlns="" val="10000"/>
                  </a:ext>
                </a:extLst>
              </a:tr>
              <a:tr h="564764">
                <a:tc>
                  <a:txBody>
                    <a:bodyPr/>
                    <a:lstStyle/>
                    <a:p>
                      <a:r>
                        <a:rPr lang="en-US" sz="2000" dirty="0" smtClean="0">
                          <a:solidFill>
                            <a:schemeClr val="tx1">
                              <a:lumMod val="50000"/>
                            </a:schemeClr>
                          </a:solidFill>
                        </a:rPr>
                        <a:t>NCTN</a:t>
                      </a:r>
                      <a:endParaRPr lang="en-US" sz="2000" dirty="0">
                        <a:solidFill>
                          <a:schemeClr val="tx1">
                            <a:lumMod val="50000"/>
                          </a:schemeClr>
                        </a:solidFill>
                      </a:endParaRPr>
                    </a:p>
                  </a:txBody>
                  <a:tcPr marL="68580" marR="68580" marT="34290" marB="34290" anchor="ctr"/>
                </a:tc>
                <a:tc>
                  <a:txBody>
                    <a:bodyPr/>
                    <a:lstStyle/>
                    <a:p>
                      <a:pPr algn="ctr"/>
                      <a:r>
                        <a:rPr lang="en-US" sz="2000" dirty="0" smtClean="0">
                          <a:solidFill>
                            <a:schemeClr val="tx1">
                              <a:lumMod val="50000"/>
                            </a:schemeClr>
                          </a:solidFill>
                        </a:rPr>
                        <a:t>8</a:t>
                      </a:r>
                      <a:endParaRPr lang="en-US" sz="2000" dirty="0">
                        <a:solidFill>
                          <a:schemeClr val="tx1">
                            <a:lumMod val="50000"/>
                          </a:schemeClr>
                        </a:solidFill>
                      </a:endParaRPr>
                    </a:p>
                  </a:txBody>
                  <a:tcPr marL="68580" marR="68580" marT="34290" marB="34290" anchor="ctr"/>
                </a:tc>
                <a:tc>
                  <a:txBody>
                    <a:bodyPr/>
                    <a:lstStyle/>
                    <a:p>
                      <a:pPr algn="ctr"/>
                      <a:r>
                        <a:rPr lang="en-US" sz="2000" dirty="0" smtClean="0">
                          <a:solidFill>
                            <a:schemeClr val="tx1">
                              <a:lumMod val="50000"/>
                            </a:schemeClr>
                          </a:solidFill>
                        </a:rPr>
                        <a:t>6</a:t>
                      </a:r>
                      <a:endParaRPr lang="en-US" sz="2000" dirty="0">
                        <a:solidFill>
                          <a:schemeClr val="tx1">
                            <a:lumMod val="50000"/>
                          </a:schemeClr>
                        </a:solidFill>
                      </a:endParaRPr>
                    </a:p>
                  </a:txBody>
                  <a:tcPr marL="68580" marR="68580" marT="34290" marB="34290" anchor="ctr"/>
                </a:tc>
                <a:tc>
                  <a:txBody>
                    <a:bodyPr/>
                    <a:lstStyle/>
                    <a:p>
                      <a:pPr algn="ctr"/>
                      <a:r>
                        <a:rPr lang="en-US" sz="2000" dirty="0" smtClean="0">
                          <a:solidFill>
                            <a:schemeClr val="tx1">
                              <a:lumMod val="50000"/>
                            </a:schemeClr>
                          </a:solidFill>
                        </a:rPr>
                        <a:t>8</a:t>
                      </a:r>
                      <a:endParaRPr lang="en-US" sz="2000" dirty="0">
                        <a:solidFill>
                          <a:schemeClr val="tx1">
                            <a:lumMod val="50000"/>
                          </a:schemeClr>
                        </a:solidFill>
                      </a:endParaRPr>
                    </a:p>
                  </a:txBody>
                  <a:tcPr marL="68580" marR="68580" marT="34290" marB="34290" anchor="ctr"/>
                </a:tc>
                <a:tc>
                  <a:txBody>
                    <a:bodyPr/>
                    <a:lstStyle/>
                    <a:p>
                      <a:pPr algn="ctr"/>
                      <a:r>
                        <a:rPr lang="en-US" sz="2000" dirty="0" smtClean="0">
                          <a:solidFill>
                            <a:schemeClr val="tx1">
                              <a:lumMod val="50000"/>
                            </a:schemeClr>
                          </a:solidFill>
                        </a:rPr>
                        <a:t>12</a:t>
                      </a:r>
                      <a:endParaRPr lang="en-US" sz="2000" dirty="0">
                        <a:solidFill>
                          <a:schemeClr val="tx1">
                            <a:lumMod val="50000"/>
                          </a:schemeClr>
                        </a:solidFill>
                      </a:endParaRPr>
                    </a:p>
                  </a:txBody>
                  <a:tcPr marL="68580" marR="68580" marT="34290" marB="34290" anchor="ctr"/>
                </a:tc>
                <a:tc>
                  <a:txBody>
                    <a:bodyPr/>
                    <a:lstStyle/>
                    <a:p>
                      <a:pPr algn="ctr"/>
                      <a:r>
                        <a:rPr lang="en-US" sz="2000" dirty="0" smtClean="0">
                          <a:solidFill>
                            <a:schemeClr val="tx1">
                              <a:lumMod val="50000"/>
                            </a:schemeClr>
                          </a:solidFill>
                        </a:rPr>
                        <a:t>4</a:t>
                      </a:r>
                      <a:endParaRPr lang="en-US" sz="2000" dirty="0">
                        <a:solidFill>
                          <a:schemeClr val="tx1">
                            <a:lumMod val="50000"/>
                          </a:schemeClr>
                        </a:solidFill>
                      </a:endParaRPr>
                    </a:p>
                  </a:txBody>
                  <a:tcPr marL="68580" marR="68580" marT="34290" marB="34290" anchor="ctr"/>
                </a:tc>
                <a:tc>
                  <a:txBody>
                    <a:bodyPr/>
                    <a:lstStyle/>
                    <a:p>
                      <a:pPr algn="ctr"/>
                      <a:r>
                        <a:rPr lang="en-US" sz="2000" dirty="0" smtClean="0">
                          <a:solidFill>
                            <a:schemeClr val="tx1">
                              <a:lumMod val="50000"/>
                            </a:schemeClr>
                          </a:solidFill>
                        </a:rPr>
                        <a:t>13</a:t>
                      </a:r>
                      <a:endParaRPr lang="en-US" sz="2000" dirty="0">
                        <a:solidFill>
                          <a:schemeClr val="tx1">
                            <a:lumMod val="50000"/>
                          </a:schemeClr>
                        </a:solidFill>
                      </a:endParaRPr>
                    </a:p>
                  </a:txBody>
                  <a:tcPr marL="68580" marR="68580" marT="34290" marB="34290" anchor="ctr"/>
                </a:tc>
                <a:extLst>
                  <a:ext uri="{0D108BD9-81ED-4DB2-BD59-A6C34878D82A}">
                    <a16:rowId xmlns:a16="http://schemas.microsoft.com/office/drawing/2014/main" xmlns="" val="10001"/>
                  </a:ext>
                </a:extLst>
              </a:tr>
              <a:tr h="564764">
                <a:tc>
                  <a:txBody>
                    <a:bodyPr/>
                    <a:lstStyle/>
                    <a:p>
                      <a:r>
                        <a:rPr lang="en-US" sz="2000" dirty="0" smtClean="0">
                          <a:solidFill>
                            <a:schemeClr val="tx1">
                              <a:lumMod val="50000"/>
                            </a:schemeClr>
                          </a:solidFill>
                        </a:rPr>
                        <a:t>NCORP</a:t>
                      </a:r>
                      <a:endParaRPr lang="en-US" sz="2000" dirty="0">
                        <a:solidFill>
                          <a:schemeClr val="tx1">
                            <a:lumMod val="50000"/>
                          </a:schemeClr>
                        </a:solidFill>
                      </a:endParaRPr>
                    </a:p>
                  </a:txBody>
                  <a:tcPr marL="68580" marR="68580" marT="34290" marB="34290" anchor="ctr"/>
                </a:tc>
                <a:tc>
                  <a:txBody>
                    <a:bodyPr/>
                    <a:lstStyle/>
                    <a:p>
                      <a:pPr algn="ctr"/>
                      <a:r>
                        <a:rPr lang="en-US" sz="2000" dirty="0" smtClean="0">
                          <a:solidFill>
                            <a:schemeClr val="tx1">
                              <a:lumMod val="50000"/>
                            </a:schemeClr>
                          </a:solidFill>
                        </a:rPr>
                        <a:t>0</a:t>
                      </a:r>
                      <a:endParaRPr lang="en-US" sz="2000" dirty="0">
                        <a:solidFill>
                          <a:schemeClr val="tx1">
                            <a:lumMod val="50000"/>
                          </a:schemeClr>
                        </a:solidFill>
                      </a:endParaRPr>
                    </a:p>
                  </a:txBody>
                  <a:tcPr marL="68580" marR="68580" marT="34290" marB="34290" anchor="ctr"/>
                </a:tc>
                <a:tc>
                  <a:txBody>
                    <a:bodyPr/>
                    <a:lstStyle/>
                    <a:p>
                      <a:pPr algn="ctr"/>
                      <a:r>
                        <a:rPr lang="en-US" sz="2000" dirty="0" smtClean="0">
                          <a:solidFill>
                            <a:schemeClr val="tx1">
                              <a:lumMod val="50000"/>
                            </a:schemeClr>
                          </a:solidFill>
                        </a:rPr>
                        <a:t>3</a:t>
                      </a:r>
                      <a:endParaRPr lang="en-US" sz="2000" dirty="0">
                        <a:solidFill>
                          <a:schemeClr val="tx1">
                            <a:lumMod val="50000"/>
                          </a:schemeClr>
                        </a:solidFill>
                      </a:endParaRPr>
                    </a:p>
                  </a:txBody>
                  <a:tcPr marL="68580" marR="68580" marT="34290" marB="34290" anchor="ctr"/>
                </a:tc>
                <a:tc>
                  <a:txBody>
                    <a:bodyPr/>
                    <a:lstStyle/>
                    <a:p>
                      <a:pPr algn="ctr"/>
                      <a:r>
                        <a:rPr lang="en-US" sz="2000" dirty="0" smtClean="0">
                          <a:solidFill>
                            <a:schemeClr val="tx1">
                              <a:lumMod val="50000"/>
                            </a:schemeClr>
                          </a:solidFill>
                        </a:rPr>
                        <a:t>0</a:t>
                      </a:r>
                      <a:endParaRPr lang="en-US" sz="2000" dirty="0">
                        <a:solidFill>
                          <a:schemeClr val="tx1">
                            <a:lumMod val="50000"/>
                          </a:schemeClr>
                        </a:solidFill>
                      </a:endParaRPr>
                    </a:p>
                  </a:txBody>
                  <a:tcPr marL="68580" marR="68580" marT="34290" marB="34290" anchor="ctr"/>
                </a:tc>
                <a:tc>
                  <a:txBody>
                    <a:bodyPr/>
                    <a:lstStyle/>
                    <a:p>
                      <a:pPr algn="ctr"/>
                      <a:r>
                        <a:rPr lang="en-US" sz="2000" dirty="0" smtClean="0">
                          <a:solidFill>
                            <a:schemeClr val="tx1">
                              <a:lumMod val="50000"/>
                            </a:schemeClr>
                          </a:solidFill>
                        </a:rPr>
                        <a:t>1</a:t>
                      </a:r>
                      <a:endParaRPr lang="en-US" sz="2000" dirty="0">
                        <a:solidFill>
                          <a:schemeClr val="tx1">
                            <a:lumMod val="50000"/>
                          </a:schemeClr>
                        </a:solidFill>
                      </a:endParaRPr>
                    </a:p>
                  </a:txBody>
                  <a:tcPr marL="68580" marR="68580" marT="34290" marB="34290" anchor="ctr"/>
                </a:tc>
                <a:tc>
                  <a:txBody>
                    <a:bodyPr/>
                    <a:lstStyle/>
                    <a:p>
                      <a:pPr algn="ctr"/>
                      <a:r>
                        <a:rPr lang="en-US" sz="2000" dirty="0" smtClean="0">
                          <a:solidFill>
                            <a:schemeClr val="tx1">
                              <a:lumMod val="50000"/>
                            </a:schemeClr>
                          </a:solidFill>
                        </a:rPr>
                        <a:t>0</a:t>
                      </a:r>
                      <a:endParaRPr lang="en-US" sz="2000" dirty="0">
                        <a:solidFill>
                          <a:schemeClr val="tx1">
                            <a:lumMod val="50000"/>
                          </a:schemeClr>
                        </a:solidFill>
                      </a:endParaRPr>
                    </a:p>
                  </a:txBody>
                  <a:tcPr marL="68580" marR="68580" marT="34290" marB="34290" anchor="ctr"/>
                </a:tc>
                <a:tc>
                  <a:txBody>
                    <a:bodyPr/>
                    <a:lstStyle/>
                    <a:p>
                      <a:pPr algn="ctr"/>
                      <a:r>
                        <a:rPr lang="en-US" sz="2000" dirty="0" smtClean="0">
                          <a:solidFill>
                            <a:schemeClr val="tx1">
                              <a:lumMod val="50000"/>
                            </a:schemeClr>
                          </a:solidFill>
                        </a:rPr>
                        <a:t>2</a:t>
                      </a:r>
                      <a:endParaRPr lang="en-US" sz="2000" dirty="0">
                        <a:solidFill>
                          <a:schemeClr val="tx1">
                            <a:lumMod val="50000"/>
                          </a:schemeClr>
                        </a:solidFill>
                      </a:endParaRPr>
                    </a:p>
                  </a:txBody>
                  <a:tcPr marL="68580" marR="68580" marT="34290" marB="34290" anchor="ctr"/>
                </a:tc>
                <a:extLst>
                  <a:ext uri="{0D108BD9-81ED-4DB2-BD59-A6C34878D82A}">
                    <a16:rowId xmlns:a16="http://schemas.microsoft.com/office/drawing/2014/main" xmlns="" val="10002"/>
                  </a:ext>
                </a:extLst>
              </a:tr>
              <a:tr h="564764">
                <a:tc>
                  <a:txBody>
                    <a:bodyPr/>
                    <a:lstStyle/>
                    <a:p>
                      <a:r>
                        <a:rPr lang="en-US" sz="2000" dirty="0" smtClean="0">
                          <a:solidFill>
                            <a:schemeClr val="tx1">
                              <a:lumMod val="50000"/>
                            </a:schemeClr>
                          </a:solidFill>
                        </a:rPr>
                        <a:t>Total:</a:t>
                      </a:r>
                      <a:endParaRPr lang="en-US" sz="2000" dirty="0">
                        <a:solidFill>
                          <a:schemeClr val="tx1">
                            <a:lumMod val="50000"/>
                          </a:schemeClr>
                        </a:solidFill>
                      </a:endParaRPr>
                    </a:p>
                  </a:txBody>
                  <a:tcPr marL="68580" marR="68580" marT="34290" marB="34290" anchor="ctr"/>
                </a:tc>
                <a:tc>
                  <a:txBody>
                    <a:bodyPr/>
                    <a:lstStyle/>
                    <a:p>
                      <a:pPr algn="ctr"/>
                      <a:r>
                        <a:rPr lang="en-US" sz="2000" dirty="0" smtClean="0">
                          <a:solidFill>
                            <a:schemeClr val="tx1">
                              <a:lumMod val="50000"/>
                            </a:schemeClr>
                          </a:solidFill>
                        </a:rPr>
                        <a:t>8</a:t>
                      </a:r>
                      <a:endParaRPr lang="en-US" sz="2000" dirty="0">
                        <a:solidFill>
                          <a:schemeClr val="tx1">
                            <a:lumMod val="50000"/>
                          </a:schemeClr>
                        </a:solidFill>
                      </a:endParaRPr>
                    </a:p>
                  </a:txBody>
                  <a:tcPr marL="68580" marR="68580" marT="34290" marB="34290" anchor="ctr"/>
                </a:tc>
                <a:tc>
                  <a:txBody>
                    <a:bodyPr/>
                    <a:lstStyle/>
                    <a:p>
                      <a:pPr algn="ctr"/>
                      <a:r>
                        <a:rPr lang="en-US" sz="2000" dirty="0" smtClean="0">
                          <a:solidFill>
                            <a:schemeClr val="tx1">
                              <a:lumMod val="50000"/>
                            </a:schemeClr>
                          </a:solidFill>
                        </a:rPr>
                        <a:t>9</a:t>
                      </a:r>
                      <a:endParaRPr lang="en-US" sz="2000" dirty="0">
                        <a:solidFill>
                          <a:schemeClr val="tx1">
                            <a:lumMod val="50000"/>
                          </a:schemeClr>
                        </a:solidFill>
                      </a:endParaRPr>
                    </a:p>
                  </a:txBody>
                  <a:tcPr marL="68580" marR="68580" marT="34290" marB="34290" anchor="ctr"/>
                </a:tc>
                <a:tc>
                  <a:txBody>
                    <a:bodyPr/>
                    <a:lstStyle/>
                    <a:p>
                      <a:pPr algn="ctr"/>
                      <a:r>
                        <a:rPr lang="en-US" sz="2000" dirty="0" smtClean="0">
                          <a:solidFill>
                            <a:schemeClr val="tx1">
                              <a:lumMod val="50000"/>
                            </a:schemeClr>
                          </a:solidFill>
                        </a:rPr>
                        <a:t>8</a:t>
                      </a:r>
                      <a:endParaRPr lang="en-US" sz="2000" dirty="0">
                        <a:solidFill>
                          <a:schemeClr val="tx1">
                            <a:lumMod val="50000"/>
                          </a:schemeClr>
                        </a:solidFill>
                      </a:endParaRPr>
                    </a:p>
                  </a:txBody>
                  <a:tcPr marL="68580" marR="68580" marT="34290" marB="34290" anchor="ctr"/>
                </a:tc>
                <a:tc>
                  <a:txBody>
                    <a:bodyPr/>
                    <a:lstStyle/>
                    <a:p>
                      <a:pPr algn="ctr"/>
                      <a:r>
                        <a:rPr lang="en-US" sz="2000" dirty="0" smtClean="0">
                          <a:solidFill>
                            <a:schemeClr val="tx1">
                              <a:lumMod val="50000"/>
                            </a:schemeClr>
                          </a:solidFill>
                        </a:rPr>
                        <a:t>13</a:t>
                      </a:r>
                      <a:endParaRPr lang="en-US" sz="2000" dirty="0">
                        <a:solidFill>
                          <a:schemeClr val="tx1">
                            <a:lumMod val="50000"/>
                          </a:schemeClr>
                        </a:solidFill>
                      </a:endParaRPr>
                    </a:p>
                  </a:txBody>
                  <a:tcPr marL="68580" marR="68580" marT="34290" marB="34290" anchor="ctr"/>
                </a:tc>
                <a:tc>
                  <a:txBody>
                    <a:bodyPr/>
                    <a:lstStyle/>
                    <a:p>
                      <a:pPr algn="ctr"/>
                      <a:r>
                        <a:rPr lang="en-US" sz="2000" dirty="0" smtClean="0">
                          <a:solidFill>
                            <a:schemeClr val="tx1">
                              <a:lumMod val="50000"/>
                            </a:schemeClr>
                          </a:solidFill>
                        </a:rPr>
                        <a:t>4</a:t>
                      </a:r>
                      <a:endParaRPr lang="en-US" sz="2000" dirty="0">
                        <a:solidFill>
                          <a:schemeClr val="tx1">
                            <a:lumMod val="50000"/>
                          </a:schemeClr>
                        </a:solidFill>
                      </a:endParaRPr>
                    </a:p>
                  </a:txBody>
                  <a:tcPr marL="68580" marR="68580" marT="34290" marB="34290" anchor="ctr"/>
                </a:tc>
                <a:tc>
                  <a:txBody>
                    <a:bodyPr/>
                    <a:lstStyle/>
                    <a:p>
                      <a:pPr algn="ctr"/>
                      <a:r>
                        <a:rPr lang="en-US" sz="2000" dirty="0" smtClean="0">
                          <a:solidFill>
                            <a:schemeClr val="tx1">
                              <a:lumMod val="50000"/>
                            </a:schemeClr>
                          </a:solidFill>
                        </a:rPr>
                        <a:t>15</a:t>
                      </a:r>
                      <a:endParaRPr lang="en-US" sz="2000" dirty="0">
                        <a:solidFill>
                          <a:schemeClr val="tx1">
                            <a:lumMod val="50000"/>
                          </a:schemeClr>
                        </a:solidFill>
                      </a:endParaRPr>
                    </a:p>
                  </a:txBody>
                  <a:tcPr marL="68580" marR="68580" marT="34290" marB="34290" anchor="ctr"/>
                </a:tc>
                <a:extLst>
                  <a:ext uri="{0D108BD9-81ED-4DB2-BD59-A6C34878D82A}">
                    <a16:rowId xmlns:a16="http://schemas.microsoft.com/office/drawing/2014/main" xmlns="" val="10003"/>
                  </a:ext>
                </a:extLst>
              </a:tr>
            </a:tbl>
          </a:graphicData>
        </a:graphic>
      </p:graphicFrame>
      <p:sp>
        <p:nvSpPr>
          <p:cNvPr id="5" name="Rectangle 4"/>
          <p:cNvSpPr/>
          <p:nvPr/>
        </p:nvSpPr>
        <p:spPr>
          <a:xfrm>
            <a:off x="558426" y="348302"/>
            <a:ext cx="8020978" cy="623248"/>
          </a:xfrm>
          <a:prstGeom prst="rect">
            <a:avLst/>
          </a:prstGeom>
          <a:noFill/>
        </p:spPr>
        <p:txBody>
          <a:bodyPr wrap="none" lIns="68580" tIns="34290" rIns="68580" bIns="34290">
            <a:spAutoFit/>
          </a:bodyPr>
          <a:lstStyle/>
          <a:p>
            <a:pPr algn="ctr"/>
            <a:r>
              <a:rPr lang="en-US" sz="3600" b="1" dirty="0">
                <a:ln w="0"/>
                <a:solidFill>
                  <a:srgbClr val="98012E"/>
                </a:solidFill>
              </a:rPr>
              <a:t>NRG Oncology Protocol </a:t>
            </a:r>
            <a:r>
              <a:rPr lang="en-US" sz="3600" b="1" dirty="0" smtClean="0">
                <a:ln w="0"/>
                <a:solidFill>
                  <a:srgbClr val="98012E"/>
                </a:solidFill>
              </a:rPr>
              <a:t>Activations</a:t>
            </a:r>
            <a:endParaRPr lang="en-US" sz="3600" b="1" dirty="0">
              <a:ln w="0"/>
              <a:solidFill>
                <a:srgbClr val="98012E"/>
              </a:solidFill>
            </a:endParaRPr>
          </a:p>
        </p:txBody>
      </p:sp>
      <p:sp>
        <p:nvSpPr>
          <p:cNvPr id="6" name="TextBox 5"/>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21441726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bwMode="auto">
          <a:xfrm>
            <a:off x="1485900" y="83633"/>
            <a:ext cx="6172200" cy="409808"/>
          </a:xfrm>
          <a:noFill/>
          <a:ln>
            <a:miter lim="800000"/>
            <a:headEnd/>
            <a:tailEnd/>
          </a:ln>
        </p:spPr>
        <p:txBody>
          <a:bodyPr vert="horz" wrap="square" lIns="68580" tIns="34290" rIns="68580" bIns="34290" numCol="1" rtlCol="0" anchor="t" anchorCtr="0" compatLnSpc="1">
            <a:prstTxWarp prst="textNoShape">
              <a:avLst/>
            </a:prstTxWarp>
            <a:noAutofit/>
          </a:bodyPr>
          <a:lstStyle/>
          <a:p>
            <a:r>
              <a:rPr lang="en-US" b="1" dirty="0">
                <a:solidFill>
                  <a:srgbClr val="98012E"/>
                </a:solidFill>
              </a:rPr>
              <a:t>2019 </a:t>
            </a:r>
            <a:r>
              <a:rPr lang="en-US" b="1" dirty="0" smtClean="0">
                <a:solidFill>
                  <a:srgbClr val="98012E"/>
                </a:solidFill>
              </a:rPr>
              <a:t>NRG Trial Activations</a:t>
            </a:r>
            <a:endParaRPr lang="en-US" sz="2400" b="1" dirty="0">
              <a:solidFill>
                <a:srgbClr val="98012E"/>
              </a:solidFill>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688345503"/>
              </p:ext>
            </p:extLst>
          </p:nvPr>
        </p:nvGraphicFramePr>
        <p:xfrm>
          <a:off x="722313" y="624468"/>
          <a:ext cx="7659687" cy="3776082"/>
        </p:xfrm>
        <a:graphic>
          <a:graphicData uri="http://schemas.openxmlformats.org/drawingml/2006/table">
            <a:tbl>
              <a:tblPr firstRow="1" bandRow="1">
                <a:tableStyleId>{5C22544A-7EE6-4342-B048-85BDC9FD1C3A}</a:tableStyleId>
              </a:tblPr>
              <a:tblGrid>
                <a:gridCol w="1521687">
                  <a:extLst>
                    <a:ext uri="{9D8B030D-6E8A-4147-A177-3AD203B41FA5}">
                      <a16:colId xmlns:a16="http://schemas.microsoft.com/office/drawing/2014/main" xmlns="" val="1917126210"/>
                    </a:ext>
                  </a:extLst>
                </a:gridCol>
                <a:gridCol w="6138000">
                  <a:extLst>
                    <a:ext uri="{9D8B030D-6E8A-4147-A177-3AD203B41FA5}">
                      <a16:colId xmlns:a16="http://schemas.microsoft.com/office/drawing/2014/main" xmlns="" val="496324152"/>
                    </a:ext>
                  </a:extLst>
                </a:gridCol>
              </a:tblGrid>
              <a:tr h="278130">
                <a:tc>
                  <a:txBody>
                    <a:bodyPr/>
                    <a:lstStyle/>
                    <a:p>
                      <a:r>
                        <a:rPr lang="en-US" sz="1400" dirty="0" smtClean="0"/>
                        <a:t>Study #</a:t>
                      </a:r>
                      <a:endParaRPr lang="en-US" sz="1400" dirty="0"/>
                    </a:p>
                  </a:txBody>
                  <a:tcPr marL="68580" marR="68580" marT="34290" marB="34290"/>
                </a:tc>
                <a:tc>
                  <a:txBody>
                    <a:bodyPr/>
                    <a:lstStyle/>
                    <a:p>
                      <a:r>
                        <a:rPr lang="en-US" sz="1400" dirty="0" smtClean="0"/>
                        <a:t>Title</a:t>
                      </a:r>
                      <a:endParaRPr lang="en-US" sz="1400" dirty="0"/>
                    </a:p>
                  </a:txBody>
                  <a:tcPr marL="68580" marR="68580" marT="34290" marB="34290"/>
                </a:tc>
                <a:extLst>
                  <a:ext uri="{0D108BD9-81ED-4DB2-BD59-A6C34878D82A}">
                    <a16:rowId xmlns:a16="http://schemas.microsoft.com/office/drawing/2014/main" xmlns="" val="519480181"/>
                  </a:ext>
                </a:extLst>
              </a:tr>
              <a:tr h="480060">
                <a:tc>
                  <a:txBody>
                    <a:bodyPr/>
                    <a:lstStyle/>
                    <a:p>
                      <a:r>
                        <a:rPr lang="en-US" sz="1400" dirty="0" smtClean="0">
                          <a:solidFill>
                            <a:schemeClr val="accent2">
                              <a:lumMod val="50000"/>
                            </a:schemeClr>
                          </a:solidFill>
                        </a:rPr>
                        <a:t>NRG-LU004</a:t>
                      </a:r>
                      <a:endParaRPr lang="en-US" sz="1400" dirty="0">
                        <a:solidFill>
                          <a:schemeClr val="accent2">
                            <a:lumMod val="50000"/>
                          </a:schemeClr>
                        </a:solidFill>
                      </a:endParaRPr>
                    </a:p>
                  </a:txBody>
                  <a:tcPr marL="68580" marR="68580" marT="34290" marB="34290"/>
                </a:tc>
                <a:tc>
                  <a:txBody>
                    <a:bodyPr/>
                    <a:lstStyle/>
                    <a:p>
                      <a:r>
                        <a:rPr lang="en-US" sz="1400" kern="1200" dirty="0" err="1" smtClean="0">
                          <a:solidFill>
                            <a:schemeClr val="accent2">
                              <a:lumMod val="50000"/>
                            </a:schemeClr>
                          </a:solidFill>
                          <a:effectLst/>
                          <a:latin typeface="+mn-lt"/>
                          <a:ea typeface="+mn-ea"/>
                          <a:cs typeface="+mn-cs"/>
                        </a:rPr>
                        <a:t>Ph</a:t>
                      </a:r>
                      <a:r>
                        <a:rPr lang="en-US" sz="1400" kern="1200" dirty="0" smtClean="0">
                          <a:solidFill>
                            <a:schemeClr val="accent2">
                              <a:lumMod val="50000"/>
                            </a:schemeClr>
                          </a:solidFill>
                          <a:effectLst/>
                          <a:latin typeface="+mn-lt"/>
                          <a:ea typeface="+mn-ea"/>
                          <a:cs typeface="+mn-cs"/>
                        </a:rPr>
                        <a:t> I </a:t>
                      </a:r>
                      <a:r>
                        <a:rPr lang="en-US" sz="1400" kern="1200" dirty="0" smtClean="0">
                          <a:solidFill>
                            <a:schemeClr val="accent2">
                              <a:lumMod val="50000"/>
                            </a:schemeClr>
                          </a:solidFill>
                          <a:effectLst/>
                          <a:latin typeface="+mn-lt"/>
                          <a:ea typeface="+mn-ea"/>
                          <a:cs typeface="+mn-cs"/>
                        </a:rPr>
                        <a:t>accelerated </a:t>
                      </a:r>
                      <a:r>
                        <a:rPr lang="en-US" sz="1400" kern="1200" dirty="0" smtClean="0">
                          <a:solidFill>
                            <a:schemeClr val="accent2">
                              <a:lumMod val="50000"/>
                            </a:schemeClr>
                          </a:solidFill>
                          <a:effectLst/>
                          <a:latin typeface="+mn-lt"/>
                          <a:ea typeface="+mn-ea"/>
                          <a:cs typeface="+mn-cs"/>
                        </a:rPr>
                        <a:t>or </a:t>
                      </a:r>
                      <a:r>
                        <a:rPr lang="en-US" sz="1400" kern="1200" dirty="0" smtClean="0">
                          <a:solidFill>
                            <a:schemeClr val="accent2">
                              <a:lumMod val="50000"/>
                            </a:schemeClr>
                          </a:solidFill>
                          <a:effectLst/>
                          <a:latin typeface="+mn-lt"/>
                          <a:ea typeface="+mn-ea"/>
                          <a:cs typeface="+mn-cs"/>
                        </a:rPr>
                        <a:t>conventional </a:t>
                      </a:r>
                      <a:r>
                        <a:rPr lang="en-US" sz="1400" kern="1200" dirty="0" smtClean="0">
                          <a:solidFill>
                            <a:schemeClr val="accent2">
                              <a:lumMod val="50000"/>
                            </a:schemeClr>
                          </a:solidFill>
                          <a:effectLst/>
                          <a:latin typeface="+mn-lt"/>
                          <a:ea typeface="+mn-ea"/>
                          <a:cs typeface="+mn-cs"/>
                        </a:rPr>
                        <a:t>RT +</a:t>
                      </a:r>
                      <a:r>
                        <a:rPr lang="en-US" sz="1400" kern="1200" dirty="0" err="1" smtClean="0">
                          <a:solidFill>
                            <a:schemeClr val="accent2">
                              <a:lumMod val="50000"/>
                            </a:schemeClr>
                          </a:solidFill>
                          <a:effectLst/>
                          <a:latin typeface="+mn-lt"/>
                          <a:ea typeface="+mn-ea"/>
                          <a:cs typeface="+mn-cs"/>
                        </a:rPr>
                        <a:t>durvalumab</a:t>
                      </a:r>
                      <a:r>
                        <a:rPr lang="en-US" sz="1400" kern="1200" dirty="0" smtClean="0">
                          <a:solidFill>
                            <a:schemeClr val="accent2">
                              <a:lumMod val="50000"/>
                            </a:schemeClr>
                          </a:solidFill>
                          <a:effectLst/>
                          <a:latin typeface="+mn-lt"/>
                          <a:ea typeface="+mn-ea"/>
                          <a:cs typeface="+mn-cs"/>
                        </a:rPr>
                        <a:t> </a:t>
                      </a:r>
                      <a:r>
                        <a:rPr lang="en-US" sz="1400" kern="1200" dirty="0" smtClean="0">
                          <a:solidFill>
                            <a:schemeClr val="accent2">
                              <a:lumMod val="50000"/>
                            </a:schemeClr>
                          </a:solidFill>
                          <a:effectLst/>
                          <a:latin typeface="+mn-lt"/>
                          <a:ea typeface="+mn-ea"/>
                          <a:cs typeface="+mn-cs"/>
                        </a:rPr>
                        <a:t>for</a:t>
                      </a:r>
                      <a:r>
                        <a:rPr lang="en-US" sz="1400" kern="1200" baseline="0" dirty="0" smtClean="0">
                          <a:solidFill>
                            <a:schemeClr val="accent2">
                              <a:lumMod val="50000"/>
                            </a:schemeClr>
                          </a:solidFill>
                          <a:effectLst/>
                          <a:latin typeface="+mn-lt"/>
                          <a:ea typeface="+mn-ea"/>
                          <a:cs typeface="+mn-cs"/>
                        </a:rPr>
                        <a:t> patients with </a:t>
                      </a:r>
                      <a:r>
                        <a:rPr lang="en-US" sz="1400" kern="1200" dirty="0" smtClean="0">
                          <a:solidFill>
                            <a:schemeClr val="accent2">
                              <a:lumMod val="50000"/>
                            </a:schemeClr>
                          </a:solidFill>
                          <a:effectLst/>
                          <a:latin typeface="+mn-lt"/>
                          <a:ea typeface="+mn-ea"/>
                          <a:cs typeface="+mn-cs"/>
                        </a:rPr>
                        <a:t> </a:t>
                      </a:r>
                      <a:r>
                        <a:rPr lang="en-US" sz="1400" kern="1200" dirty="0" smtClean="0">
                          <a:solidFill>
                            <a:schemeClr val="accent2">
                              <a:lumMod val="50000"/>
                            </a:schemeClr>
                          </a:solidFill>
                          <a:effectLst/>
                          <a:latin typeface="+mn-lt"/>
                          <a:ea typeface="+mn-ea"/>
                          <a:cs typeface="+mn-cs"/>
                        </a:rPr>
                        <a:t>PD-L1 High Locally Advanced NSCLC (ARCHON-1)</a:t>
                      </a:r>
                      <a:endParaRPr lang="en-US" sz="1400" dirty="0">
                        <a:solidFill>
                          <a:schemeClr val="accent2">
                            <a:lumMod val="50000"/>
                          </a:schemeClr>
                        </a:solidFill>
                      </a:endParaRPr>
                    </a:p>
                  </a:txBody>
                  <a:tcPr marL="68580" marR="68580" marT="34290" marB="34290"/>
                </a:tc>
                <a:extLst>
                  <a:ext uri="{0D108BD9-81ED-4DB2-BD59-A6C34878D82A}">
                    <a16:rowId xmlns:a16="http://schemas.microsoft.com/office/drawing/2014/main" xmlns="" val="177480663"/>
                  </a:ext>
                </a:extLst>
              </a:tr>
              <a:tr h="328280">
                <a:tc>
                  <a:txBody>
                    <a:bodyPr/>
                    <a:lstStyle/>
                    <a:p>
                      <a:r>
                        <a:rPr lang="en-US" sz="1400" dirty="0" smtClean="0">
                          <a:solidFill>
                            <a:schemeClr val="accent2">
                              <a:lumMod val="50000"/>
                            </a:schemeClr>
                          </a:solidFill>
                        </a:rPr>
                        <a:t>NRG-GI006</a:t>
                      </a:r>
                      <a:endParaRPr lang="en-US" sz="1400" dirty="0">
                        <a:solidFill>
                          <a:schemeClr val="accent2">
                            <a:lumMod val="50000"/>
                          </a:schemeClr>
                        </a:solidFill>
                      </a:endParaRP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err="1" smtClean="0">
                          <a:solidFill>
                            <a:schemeClr val="accent2">
                              <a:lumMod val="50000"/>
                            </a:schemeClr>
                          </a:solidFill>
                          <a:effectLst/>
                          <a:latin typeface="+mn-lt"/>
                          <a:ea typeface="+mn-ea"/>
                          <a:cs typeface="+mn-cs"/>
                        </a:rPr>
                        <a:t>Ph</a:t>
                      </a:r>
                      <a:r>
                        <a:rPr lang="en-US" sz="1400" kern="1200" dirty="0" smtClean="0">
                          <a:solidFill>
                            <a:schemeClr val="accent2">
                              <a:lumMod val="50000"/>
                            </a:schemeClr>
                          </a:solidFill>
                          <a:effectLst/>
                          <a:latin typeface="+mn-lt"/>
                          <a:ea typeface="+mn-ea"/>
                          <a:cs typeface="+mn-cs"/>
                        </a:rPr>
                        <a:t> III Randomized </a:t>
                      </a:r>
                      <a:r>
                        <a:rPr lang="en-US" sz="1400" b="1" kern="1200" dirty="0" smtClean="0">
                          <a:solidFill>
                            <a:schemeClr val="accent2">
                              <a:lumMod val="50000"/>
                            </a:schemeClr>
                          </a:solidFill>
                          <a:effectLst/>
                          <a:latin typeface="+mn-lt"/>
                          <a:ea typeface="+mn-ea"/>
                          <a:cs typeface="+mn-cs"/>
                        </a:rPr>
                        <a:t>Chemo-Proton</a:t>
                      </a:r>
                      <a:r>
                        <a:rPr lang="en-US" sz="1400" kern="1200" dirty="0" smtClean="0">
                          <a:solidFill>
                            <a:schemeClr val="accent2">
                              <a:lumMod val="50000"/>
                            </a:schemeClr>
                          </a:solidFill>
                          <a:effectLst/>
                          <a:latin typeface="+mn-lt"/>
                          <a:ea typeface="+mn-ea"/>
                          <a:cs typeface="+mn-cs"/>
                        </a:rPr>
                        <a:t> </a:t>
                      </a:r>
                      <a:r>
                        <a:rPr lang="en-US" sz="1400" kern="1200" dirty="0" smtClean="0">
                          <a:solidFill>
                            <a:schemeClr val="accent2">
                              <a:lumMod val="50000"/>
                            </a:schemeClr>
                          </a:solidFill>
                          <a:effectLst/>
                          <a:latin typeface="+mn-lt"/>
                          <a:ea typeface="+mn-ea"/>
                          <a:cs typeface="+mn-cs"/>
                        </a:rPr>
                        <a:t>Vs </a:t>
                      </a:r>
                      <a:r>
                        <a:rPr lang="en-US" sz="1400" kern="1200" dirty="0" smtClean="0">
                          <a:solidFill>
                            <a:schemeClr val="accent2">
                              <a:lumMod val="50000"/>
                            </a:schemeClr>
                          </a:solidFill>
                          <a:effectLst/>
                          <a:latin typeface="+mn-lt"/>
                          <a:ea typeface="+mn-ea"/>
                          <a:cs typeface="+mn-cs"/>
                        </a:rPr>
                        <a:t>Chemo-IMRT </a:t>
                      </a:r>
                      <a:r>
                        <a:rPr lang="en-US" sz="1400" kern="1200" dirty="0" smtClean="0">
                          <a:solidFill>
                            <a:schemeClr val="accent2">
                              <a:lumMod val="50000"/>
                            </a:schemeClr>
                          </a:solidFill>
                          <a:effectLst/>
                          <a:latin typeface="+mn-lt"/>
                          <a:ea typeface="+mn-ea"/>
                          <a:cs typeface="+mn-cs"/>
                        </a:rPr>
                        <a:t>for Esophageal Cancer</a:t>
                      </a:r>
                      <a:endParaRPr lang="en-US" sz="1400" dirty="0">
                        <a:solidFill>
                          <a:schemeClr val="accent2">
                            <a:lumMod val="50000"/>
                          </a:schemeClr>
                        </a:solidFill>
                      </a:endParaRPr>
                    </a:p>
                  </a:txBody>
                  <a:tcPr marL="68580" marR="68580" marT="34290" marB="34290"/>
                </a:tc>
                <a:extLst>
                  <a:ext uri="{0D108BD9-81ED-4DB2-BD59-A6C34878D82A}">
                    <a16:rowId xmlns:a16="http://schemas.microsoft.com/office/drawing/2014/main" xmlns="" val="471018538"/>
                  </a:ext>
                </a:extLst>
              </a:tr>
              <a:tr h="685800">
                <a:tc>
                  <a:txBody>
                    <a:bodyPr/>
                    <a:lstStyle/>
                    <a:p>
                      <a:r>
                        <a:rPr lang="en-US" sz="1400" dirty="0" smtClean="0">
                          <a:solidFill>
                            <a:schemeClr val="accent2">
                              <a:lumMod val="50000"/>
                            </a:schemeClr>
                          </a:solidFill>
                        </a:rPr>
                        <a:t>NRG-BR004</a:t>
                      </a:r>
                      <a:endParaRPr lang="en-US" sz="1400" dirty="0">
                        <a:solidFill>
                          <a:schemeClr val="accent2">
                            <a:lumMod val="50000"/>
                          </a:schemeClr>
                        </a:solidFill>
                      </a:endParaRP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accent2">
                              <a:lumMod val="50000"/>
                            </a:schemeClr>
                          </a:solidFill>
                          <a:effectLst/>
                          <a:latin typeface="+mn-lt"/>
                          <a:ea typeface="+mn-ea"/>
                          <a:cs typeface="+mn-cs"/>
                        </a:rPr>
                        <a:t>Rand, </a:t>
                      </a:r>
                      <a:r>
                        <a:rPr lang="en-US" sz="1400" kern="1200" dirty="0" err="1" smtClean="0">
                          <a:solidFill>
                            <a:schemeClr val="accent2">
                              <a:lumMod val="50000"/>
                            </a:schemeClr>
                          </a:solidFill>
                          <a:effectLst/>
                          <a:latin typeface="+mn-lt"/>
                          <a:ea typeface="+mn-ea"/>
                          <a:cs typeface="+mn-cs"/>
                        </a:rPr>
                        <a:t>Ph</a:t>
                      </a:r>
                      <a:r>
                        <a:rPr lang="en-US" sz="1400" kern="1200" dirty="0" smtClean="0">
                          <a:solidFill>
                            <a:schemeClr val="accent2">
                              <a:lumMod val="50000"/>
                            </a:schemeClr>
                          </a:solidFill>
                          <a:effectLst/>
                          <a:latin typeface="+mn-lt"/>
                          <a:ea typeface="+mn-ea"/>
                          <a:cs typeface="+mn-cs"/>
                        </a:rPr>
                        <a:t> </a:t>
                      </a:r>
                      <a:r>
                        <a:rPr lang="en-US" sz="1400" kern="1200" dirty="0" smtClean="0">
                          <a:solidFill>
                            <a:schemeClr val="accent2">
                              <a:lumMod val="50000"/>
                            </a:schemeClr>
                          </a:solidFill>
                          <a:effectLst/>
                          <a:latin typeface="+mn-lt"/>
                          <a:ea typeface="+mn-ea"/>
                          <a:cs typeface="+mn-cs"/>
                        </a:rPr>
                        <a:t>III of Paclitaxel/</a:t>
                      </a:r>
                      <a:r>
                        <a:rPr lang="en-US" sz="1400" kern="1200" dirty="0" err="1" smtClean="0">
                          <a:solidFill>
                            <a:schemeClr val="accent2">
                              <a:lumMod val="50000"/>
                            </a:schemeClr>
                          </a:solidFill>
                          <a:effectLst/>
                          <a:latin typeface="+mn-lt"/>
                          <a:ea typeface="+mn-ea"/>
                          <a:cs typeface="+mn-cs"/>
                        </a:rPr>
                        <a:t>Trastuzumab</a:t>
                      </a:r>
                      <a:r>
                        <a:rPr lang="en-US" sz="1400" kern="1200" dirty="0" smtClean="0">
                          <a:solidFill>
                            <a:schemeClr val="accent2">
                              <a:lumMod val="50000"/>
                            </a:schemeClr>
                          </a:solidFill>
                          <a:effectLst/>
                          <a:latin typeface="+mn-lt"/>
                          <a:ea typeface="+mn-ea"/>
                          <a:cs typeface="+mn-cs"/>
                        </a:rPr>
                        <a:t>/</a:t>
                      </a:r>
                      <a:r>
                        <a:rPr lang="en-US" sz="1400" kern="1200" dirty="0" err="1" smtClean="0">
                          <a:solidFill>
                            <a:schemeClr val="accent2">
                              <a:lumMod val="50000"/>
                            </a:schemeClr>
                          </a:solidFill>
                          <a:effectLst/>
                          <a:latin typeface="+mn-lt"/>
                          <a:ea typeface="+mn-ea"/>
                          <a:cs typeface="+mn-cs"/>
                        </a:rPr>
                        <a:t>Pertuzumab</a:t>
                      </a:r>
                      <a:r>
                        <a:rPr lang="en-US" sz="1400" kern="1200" dirty="0" smtClean="0">
                          <a:solidFill>
                            <a:schemeClr val="accent2">
                              <a:lumMod val="50000"/>
                            </a:schemeClr>
                          </a:solidFill>
                          <a:effectLst/>
                          <a:latin typeface="+mn-lt"/>
                          <a:ea typeface="+mn-ea"/>
                          <a:cs typeface="+mn-cs"/>
                        </a:rPr>
                        <a:t> with </a:t>
                      </a:r>
                      <a:r>
                        <a:rPr lang="en-US" sz="1400" kern="1200" dirty="0" err="1" smtClean="0">
                          <a:solidFill>
                            <a:schemeClr val="accent2">
                              <a:lumMod val="50000"/>
                            </a:schemeClr>
                          </a:solidFill>
                          <a:effectLst/>
                          <a:latin typeface="+mn-lt"/>
                          <a:ea typeface="+mn-ea"/>
                          <a:cs typeface="+mn-cs"/>
                        </a:rPr>
                        <a:t>Atezolizumab</a:t>
                      </a:r>
                      <a:r>
                        <a:rPr lang="en-US" sz="1400" kern="1200" dirty="0" smtClean="0">
                          <a:solidFill>
                            <a:schemeClr val="accent2">
                              <a:lumMod val="50000"/>
                            </a:schemeClr>
                          </a:solidFill>
                          <a:effectLst/>
                          <a:latin typeface="+mn-lt"/>
                          <a:ea typeface="+mn-ea"/>
                          <a:cs typeface="+mn-cs"/>
                        </a:rPr>
                        <a:t> or Placebo </a:t>
                      </a:r>
                      <a:r>
                        <a:rPr lang="en-US" sz="1400" kern="1200" dirty="0" smtClean="0">
                          <a:solidFill>
                            <a:schemeClr val="accent2">
                              <a:lumMod val="50000"/>
                            </a:schemeClr>
                          </a:solidFill>
                          <a:effectLst/>
                          <a:latin typeface="+mn-lt"/>
                          <a:ea typeface="+mn-ea"/>
                          <a:cs typeface="+mn-cs"/>
                        </a:rPr>
                        <a:t>for</a:t>
                      </a:r>
                      <a:r>
                        <a:rPr lang="en-US" sz="1400" kern="1200" baseline="0" dirty="0" smtClean="0">
                          <a:solidFill>
                            <a:schemeClr val="accent2">
                              <a:lumMod val="50000"/>
                            </a:schemeClr>
                          </a:solidFill>
                          <a:effectLst/>
                          <a:latin typeface="+mn-lt"/>
                          <a:ea typeface="+mn-ea"/>
                          <a:cs typeface="+mn-cs"/>
                        </a:rPr>
                        <a:t> women with </a:t>
                      </a:r>
                      <a:r>
                        <a:rPr lang="en-US" sz="1400" kern="1200" dirty="0" smtClean="0">
                          <a:solidFill>
                            <a:schemeClr val="accent2">
                              <a:lumMod val="50000"/>
                            </a:schemeClr>
                          </a:solidFill>
                          <a:effectLst/>
                          <a:latin typeface="+mn-lt"/>
                          <a:ea typeface="+mn-ea"/>
                          <a:cs typeface="+mn-cs"/>
                        </a:rPr>
                        <a:t>First-Line </a:t>
                      </a:r>
                      <a:r>
                        <a:rPr lang="en-US" sz="1400" kern="1200" dirty="0" smtClean="0">
                          <a:solidFill>
                            <a:schemeClr val="accent2">
                              <a:lumMod val="50000"/>
                            </a:schemeClr>
                          </a:solidFill>
                          <a:effectLst/>
                          <a:latin typeface="+mn-lt"/>
                          <a:ea typeface="+mn-ea"/>
                          <a:cs typeface="+mn-cs"/>
                        </a:rPr>
                        <a:t>HER2+ Metastatic Breast Cancer – </a:t>
                      </a:r>
                      <a:r>
                        <a:rPr lang="en-US" sz="1400" b="1" kern="1200" dirty="0" smtClean="0">
                          <a:solidFill>
                            <a:schemeClr val="accent2">
                              <a:lumMod val="50000"/>
                            </a:schemeClr>
                          </a:solidFill>
                          <a:effectLst/>
                          <a:latin typeface="+mn-lt"/>
                          <a:ea typeface="+mn-ea"/>
                          <a:cs typeface="+mn-cs"/>
                        </a:rPr>
                        <a:t>Registration-Intent trial</a:t>
                      </a:r>
                      <a:endParaRPr lang="en-US" sz="1400" dirty="0">
                        <a:solidFill>
                          <a:schemeClr val="accent2">
                            <a:lumMod val="50000"/>
                          </a:schemeClr>
                        </a:solidFill>
                      </a:endParaRPr>
                    </a:p>
                  </a:txBody>
                  <a:tcPr marL="68580" marR="68580" marT="34290" marB="34290"/>
                </a:tc>
                <a:extLst>
                  <a:ext uri="{0D108BD9-81ED-4DB2-BD59-A6C34878D82A}">
                    <a16:rowId xmlns:a16="http://schemas.microsoft.com/office/drawing/2014/main" xmlns="" val="2301283504"/>
                  </a:ext>
                </a:extLst>
              </a:tr>
              <a:tr h="685800">
                <a:tc>
                  <a:txBody>
                    <a:bodyPr/>
                    <a:lstStyle/>
                    <a:p>
                      <a:r>
                        <a:rPr lang="en-US" sz="1400" dirty="0" smtClean="0">
                          <a:solidFill>
                            <a:schemeClr val="accent2">
                              <a:lumMod val="50000"/>
                            </a:schemeClr>
                          </a:solidFill>
                        </a:rPr>
                        <a:t>NRG-CC007-CD</a:t>
                      </a:r>
                      <a:endParaRPr lang="en-US" sz="1400" dirty="0">
                        <a:solidFill>
                          <a:schemeClr val="accent2">
                            <a:lumMod val="50000"/>
                          </a:schemeClr>
                        </a:solidFill>
                      </a:endParaRP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accent2">
                              <a:lumMod val="50000"/>
                            </a:schemeClr>
                          </a:solidFill>
                          <a:effectLst/>
                          <a:latin typeface="+mn-lt"/>
                          <a:ea typeface="+mn-ea"/>
                          <a:cs typeface="+mn-cs"/>
                        </a:rPr>
                        <a:t>Increasing the Dose of Survivorship Care Planning </a:t>
                      </a:r>
                      <a:r>
                        <a:rPr lang="en-US" sz="1400" kern="1200" dirty="0" smtClean="0">
                          <a:solidFill>
                            <a:schemeClr val="accent2">
                              <a:lumMod val="50000"/>
                            </a:schemeClr>
                          </a:solidFill>
                          <a:effectLst/>
                          <a:latin typeface="+mn-lt"/>
                          <a:ea typeface="+mn-ea"/>
                          <a:cs typeface="+mn-cs"/>
                        </a:rPr>
                        <a:t>for </a:t>
                      </a:r>
                      <a:r>
                        <a:rPr lang="en-US" sz="1400" kern="1200" dirty="0" smtClean="0">
                          <a:solidFill>
                            <a:schemeClr val="accent2">
                              <a:lumMod val="50000"/>
                            </a:schemeClr>
                          </a:solidFill>
                          <a:effectLst/>
                          <a:latin typeface="+mn-lt"/>
                          <a:ea typeface="+mn-ea"/>
                          <a:cs typeface="+mn-cs"/>
                        </a:rPr>
                        <a:t>Prostate Cancer Survivors Who Receive Androgen </a:t>
                      </a:r>
                      <a:r>
                        <a:rPr lang="en-US" sz="1400" kern="1200" dirty="0" smtClean="0">
                          <a:solidFill>
                            <a:schemeClr val="accent2">
                              <a:lumMod val="50000"/>
                            </a:schemeClr>
                          </a:solidFill>
                          <a:effectLst/>
                          <a:latin typeface="+mn-lt"/>
                          <a:ea typeface="+mn-ea"/>
                          <a:cs typeface="+mn-cs"/>
                        </a:rPr>
                        <a:t>Deprivation </a:t>
                      </a:r>
                      <a:r>
                        <a:rPr lang="en-US" sz="1400" kern="1200" dirty="0" smtClean="0">
                          <a:solidFill>
                            <a:schemeClr val="accent2">
                              <a:lumMod val="50000"/>
                            </a:schemeClr>
                          </a:solidFill>
                          <a:effectLst/>
                          <a:latin typeface="+mn-lt"/>
                          <a:ea typeface="+mn-ea"/>
                          <a:cs typeface="+mn-cs"/>
                        </a:rPr>
                        <a:t>Therapy – </a:t>
                      </a:r>
                      <a:r>
                        <a:rPr lang="en-US" sz="1400" b="1" kern="1200" dirty="0" smtClean="0">
                          <a:solidFill>
                            <a:schemeClr val="accent2">
                              <a:lumMod val="50000"/>
                            </a:schemeClr>
                          </a:solidFill>
                          <a:effectLst/>
                          <a:latin typeface="+mn-lt"/>
                          <a:ea typeface="+mn-ea"/>
                          <a:cs typeface="+mn-cs"/>
                        </a:rPr>
                        <a:t>NCORP Cancer Care Delivery Research Trial </a:t>
                      </a:r>
                      <a:endParaRPr lang="en-US" sz="1400" dirty="0">
                        <a:solidFill>
                          <a:schemeClr val="accent2">
                            <a:lumMod val="50000"/>
                          </a:schemeClr>
                        </a:solidFill>
                      </a:endParaRPr>
                    </a:p>
                  </a:txBody>
                  <a:tcPr marL="68580" marR="68580" marT="34290" marB="34290"/>
                </a:tc>
                <a:extLst>
                  <a:ext uri="{0D108BD9-81ED-4DB2-BD59-A6C34878D82A}">
                    <a16:rowId xmlns:a16="http://schemas.microsoft.com/office/drawing/2014/main" xmlns="" val="4066274763"/>
                  </a:ext>
                </a:extLst>
              </a:tr>
              <a:tr h="757942">
                <a:tc>
                  <a:txBody>
                    <a:bodyPr/>
                    <a:lstStyle/>
                    <a:p>
                      <a:r>
                        <a:rPr lang="en-US" sz="1400" dirty="0" smtClean="0">
                          <a:solidFill>
                            <a:schemeClr val="accent2">
                              <a:lumMod val="50000"/>
                            </a:schemeClr>
                          </a:solidFill>
                        </a:rPr>
                        <a:t>NRG-GY014</a:t>
                      </a:r>
                      <a:endParaRPr lang="en-US" sz="1400" dirty="0">
                        <a:solidFill>
                          <a:schemeClr val="accent2">
                            <a:lumMod val="50000"/>
                          </a:schemeClr>
                        </a:solidFill>
                      </a:endParaRPr>
                    </a:p>
                  </a:txBody>
                  <a:tcPr marL="68580" marR="68580" marT="34290" marB="34290"/>
                </a:tc>
                <a:tc>
                  <a:txBody>
                    <a:bodyPr/>
                    <a:lstStyle/>
                    <a:p>
                      <a:r>
                        <a:rPr lang="en-US" sz="1400" kern="1200" dirty="0" err="1" smtClean="0">
                          <a:solidFill>
                            <a:schemeClr val="accent2">
                              <a:lumMod val="50000"/>
                            </a:schemeClr>
                          </a:solidFill>
                          <a:effectLst/>
                          <a:latin typeface="+mn-lt"/>
                          <a:ea typeface="+mn-ea"/>
                          <a:cs typeface="+mn-cs"/>
                        </a:rPr>
                        <a:t>Ph</a:t>
                      </a:r>
                      <a:r>
                        <a:rPr lang="en-US" sz="1400" kern="1200" dirty="0" smtClean="0">
                          <a:solidFill>
                            <a:schemeClr val="accent2">
                              <a:lumMod val="50000"/>
                            </a:schemeClr>
                          </a:solidFill>
                          <a:effectLst/>
                          <a:latin typeface="+mn-lt"/>
                          <a:ea typeface="+mn-ea"/>
                          <a:cs typeface="+mn-cs"/>
                        </a:rPr>
                        <a:t> II </a:t>
                      </a:r>
                      <a:r>
                        <a:rPr lang="en-US" sz="1400" kern="1200" dirty="0" err="1" smtClean="0">
                          <a:solidFill>
                            <a:schemeClr val="accent2">
                              <a:lumMod val="50000"/>
                            </a:schemeClr>
                          </a:solidFill>
                          <a:effectLst/>
                          <a:latin typeface="+mn-lt"/>
                          <a:ea typeface="+mn-ea"/>
                          <a:cs typeface="+mn-cs"/>
                        </a:rPr>
                        <a:t>Tazemetostat</a:t>
                      </a:r>
                      <a:r>
                        <a:rPr lang="en-US" sz="1400" kern="1200" dirty="0" smtClean="0">
                          <a:solidFill>
                            <a:schemeClr val="accent2">
                              <a:lumMod val="50000"/>
                            </a:schemeClr>
                          </a:solidFill>
                          <a:effectLst/>
                          <a:latin typeface="+mn-lt"/>
                          <a:ea typeface="+mn-ea"/>
                          <a:cs typeface="+mn-cs"/>
                        </a:rPr>
                        <a:t> (EPZ-6438) </a:t>
                      </a:r>
                      <a:r>
                        <a:rPr lang="en-US" sz="1400" kern="1200" dirty="0" smtClean="0">
                          <a:solidFill>
                            <a:schemeClr val="accent2">
                              <a:lumMod val="50000"/>
                            </a:schemeClr>
                          </a:solidFill>
                          <a:effectLst/>
                          <a:latin typeface="+mn-lt"/>
                          <a:ea typeface="+mn-ea"/>
                          <a:cs typeface="+mn-cs"/>
                        </a:rPr>
                        <a:t>for</a:t>
                      </a:r>
                      <a:r>
                        <a:rPr lang="en-US" sz="1400" kern="1200" baseline="0" dirty="0" smtClean="0">
                          <a:solidFill>
                            <a:schemeClr val="accent2">
                              <a:lumMod val="50000"/>
                            </a:schemeClr>
                          </a:solidFill>
                          <a:effectLst/>
                          <a:latin typeface="+mn-lt"/>
                          <a:ea typeface="+mn-ea"/>
                          <a:cs typeface="+mn-cs"/>
                        </a:rPr>
                        <a:t> Women with</a:t>
                      </a:r>
                      <a:r>
                        <a:rPr lang="en-US" sz="1400" kern="1200" dirty="0" smtClean="0">
                          <a:solidFill>
                            <a:schemeClr val="accent2">
                              <a:lumMod val="50000"/>
                            </a:schemeClr>
                          </a:solidFill>
                          <a:effectLst/>
                          <a:latin typeface="+mn-lt"/>
                          <a:ea typeface="+mn-ea"/>
                          <a:cs typeface="+mn-cs"/>
                        </a:rPr>
                        <a:t> </a:t>
                      </a:r>
                      <a:r>
                        <a:rPr lang="en-US" sz="1400" kern="1200" dirty="0" smtClean="0">
                          <a:solidFill>
                            <a:schemeClr val="accent2">
                              <a:lumMod val="50000"/>
                            </a:schemeClr>
                          </a:solidFill>
                          <a:effectLst/>
                          <a:latin typeface="+mn-lt"/>
                          <a:ea typeface="+mn-ea"/>
                          <a:cs typeface="+mn-cs"/>
                        </a:rPr>
                        <a:t>Recurrent or Persistent </a:t>
                      </a:r>
                      <a:r>
                        <a:rPr lang="en-US" sz="1400" kern="1200" dirty="0" err="1" smtClean="0">
                          <a:solidFill>
                            <a:schemeClr val="accent2">
                              <a:lumMod val="50000"/>
                            </a:schemeClr>
                          </a:solidFill>
                          <a:effectLst/>
                          <a:latin typeface="+mn-lt"/>
                          <a:ea typeface="+mn-ea"/>
                          <a:cs typeface="+mn-cs"/>
                        </a:rPr>
                        <a:t>Endometrioid</a:t>
                      </a:r>
                      <a:r>
                        <a:rPr lang="en-US" sz="1400" kern="1200" dirty="0" smtClean="0">
                          <a:solidFill>
                            <a:schemeClr val="accent2">
                              <a:lumMod val="50000"/>
                            </a:schemeClr>
                          </a:solidFill>
                          <a:effectLst/>
                          <a:latin typeface="+mn-lt"/>
                          <a:ea typeface="+mn-ea"/>
                          <a:cs typeface="+mn-cs"/>
                        </a:rPr>
                        <a:t> or Clear Cell Carcinoma of the </a:t>
                      </a:r>
                      <a:r>
                        <a:rPr lang="en-US" sz="1400" kern="1200" dirty="0" smtClean="0">
                          <a:solidFill>
                            <a:schemeClr val="accent2">
                              <a:lumMod val="50000"/>
                            </a:schemeClr>
                          </a:solidFill>
                          <a:effectLst/>
                          <a:latin typeface="+mn-lt"/>
                          <a:ea typeface="+mn-ea"/>
                          <a:cs typeface="+mn-cs"/>
                        </a:rPr>
                        <a:t>Ovary</a:t>
                      </a:r>
                      <a:r>
                        <a:rPr lang="en-US" sz="1400" kern="1200" baseline="0" dirty="0" smtClean="0">
                          <a:solidFill>
                            <a:schemeClr val="accent2">
                              <a:lumMod val="50000"/>
                            </a:schemeClr>
                          </a:solidFill>
                          <a:effectLst/>
                          <a:latin typeface="+mn-lt"/>
                          <a:ea typeface="+mn-ea"/>
                          <a:cs typeface="+mn-cs"/>
                        </a:rPr>
                        <a:t> or</a:t>
                      </a:r>
                      <a:r>
                        <a:rPr lang="en-US" sz="1400" kern="1200" dirty="0" smtClean="0">
                          <a:solidFill>
                            <a:schemeClr val="accent2">
                              <a:lumMod val="50000"/>
                            </a:schemeClr>
                          </a:solidFill>
                          <a:effectLst/>
                          <a:latin typeface="+mn-lt"/>
                          <a:ea typeface="+mn-ea"/>
                          <a:cs typeface="+mn-cs"/>
                        </a:rPr>
                        <a:t> </a:t>
                      </a:r>
                      <a:r>
                        <a:rPr lang="en-US" sz="1400" kern="1200" dirty="0" smtClean="0">
                          <a:solidFill>
                            <a:schemeClr val="accent2">
                              <a:lumMod val="50000"/>
                            </a:schemeClr>
                          </a:solidFill>
                          <a:effectLst/>
                          <a:latin typeface="+mn-lt"/>
                          <a:ea typeface="+mn-ea"/>
                          <a:cs typeface="+mn-cs"/>
                        </a:rPr>
                        <a:t>Recurrent or Persistent </a:t>
                      </a:r>
                      <a:r>
                        <a:rPr lang="en-US" sz="1400" kern="1200" dirty="0" err="1" smtClean="0">
                          <a:solidFill>
                            <a:schemeClr val="accent2">
                              <a:lumMod val="50000"/>
                            </a:schemeClr>
                          </a:solidFill>
                          <a:effectLst/>
                          <a:latin typeface="+mn-lt"/>
                          <a:ea typeface="+mn-ea"/>
                          <a:cs typeface="+mn-cs"/>
                        </a:rPr>
                        <a:t>Endometrioid</a:t>
                      </a:r>
                      <a:r>
                        <a:rPr lang="en-US" sz="1400" kern="1200" dirty="0" smtClean="0">
                          <a:solidFill>
                            <a:schemeClr val="accent2">
                              <a:lumMod val="50000"/>
                            </a:schemeClr>
                          </a:solidFill>
                          <a:effectLst/>
                          <a:latin typeface="+mn-lt"/>
                          <a:ea typeface="+mn-ea"/>
                          <a:cs typeface="+mn-cs"/>
                        </a:rPr>
                        <a:t> Endometrial Adenocarcinoma </a:t>
                      </a:r>
                      <a:endParaRPr lang="en-US" sz="1400" dirty="0">
                        <a:solidFill>
                          <a:schemeClr val="accent2">
                            <a:lumMod val="50000"/>
                          </a:schemeClr>
                        </a:solidFill>
                      </a:endParaRPr>
                    </a:p>
                  </a:txBody>
                  <a:tcPr marL="68580" marR="68580" marT="34290" marB="34290"/>
                </a:tc>
                <a:extLst>
                  <a:ext uri="{0D108BD9-81ED-4DB2-BD59-A6C34878D82A}">
                    <a16:rowId xmlns:a16="http://schemas.microsoft.com/office/drawing/2014/main" xmlns="" val="1134627041"/>
                  </a:ext>
                </a:extLst>
              </a:tr>
              <a:tr h="480060">
                <a:tc>
                  <a:txBody>
                    <a:bodyPr/>
                    <a:lstStyle/>
                    <a:p>
                      <a:r>
                        <a:rPr lang="en-US" sz="1400" dirty="0" smtClean="0">
                          <a:solidFill>
                            <a:schemeClr val="accent2">
                              <a:lumMod val="50000"/>
                            </a:schemeClr>
                          </a:solidFill>
                        </a:rPr>
                        <a:t>NRG-LU003</a:t>
                      </a:r>
                      <a:endParaRPr lang="en-US" sz="1400" dirty="0">
                        <a:solidFill>
                          <a:schemeClr val="accent2">
                            <a:lumMod val="50000"/>
                          </a:schemeClr>
                        </a:solidFill>
                      </a:endParaRP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accent2">
                              <a:lumMod val="50000"/>
                            </a:schemeClr>
                          </a:solidFill>
                          <a:effectLst/>
                          <a:latin typeface="+mn-lt"/>
                          <a:ea typeface="+mn-ea"/>
                          <a:cs typeface="+mn-cs"/>
                        </a:rPr>
                        <a:t>A Biomarker-Driven Protocol for Previously Treated </a:t>
                      </a:r>
                      <a:r>
                        <a:rPr lang="en-US" sz="1400" b="1" kern="1200" dirty="0" smtClean="0">
                          <a:solidFill>
                            <a:schemeClr val="accent2">
                              <a:lumMod val="50000"/>
                            </a:schemeClr>
                          </a:solidFill>
                          <a:effectLst/>
                          <a:latin typeface="+mn-lt"/>
                          <a:ea typeface="+mn-ea"/>
                          <a:cs typeface="+mn-cs"/>
                        </a:rPr>
                        <a:t>ALK-Positive</a:t>
                      </a:r>
                      <a:r>
                        <a:rPr lang="en-US" sz="1400" kern="1200" dirty="0" smtClean="0">
                          <a:solidFill>
                            <a:schemeClr val="accent2">
                              <a:lumMod val="50000"/>
                            </a:schemeClr>
                          </a:solidFill>
                          <a:effectLst/>
                          <a:latin typeface="+mn-lt"/>
                          <a:ea typeface="+mn-ea"/>
                          <a:cs typeface="+mn-cs"/>
                        </a:rPr>
                        <a:t> Non-Squamous NSCLC Patients</a:t>
                      </a:r>
                      <a:endParaRPr lang="en-US" sz="1400" dirty="0">
                        <a:solidFill>
                          <a:schemeClr val="accent2">
                            <a:lumMod val="50000"/>
                          </a:schemeClr>
                        </a:solidFill>
                      </a:endParaRPr>
                    </a:p>
                  </a:txBody>
                  <a:tcPr marL="68580" marR="68580" marT="34290" marB="34290"/>
                </a:tc>
                <a:extLst>
                  <a:ext uri="{0D108BD9-81ED-4DB2-BD59-A6C34878D82A}">
                    <a16:rowId xmlns:a16="http://schemas.microsoft.com/office/drawing/2014/main" xmlns="" val="3549026228"/>
                  </a:ext>
                </a:extLst>
              </a:tr>
            </a:tbl>
          </a:graphicData>
        </a:graphic>
      </p:graphicFrame>
      <p:sp>
        <p:nvSpPr>
          <p:cNvPr id="4" name="TextBox 3"/>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701935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
          <p:cNvGraphicFramePr>
            <a:graphicFrameLocks/>
          </p:cNvGraphicFramePr>
          <p:nvPr>
            <p:extLst>
              <p:ext uri="{D42A27DB-BD31-4B8C-83A1-F6EECF244321}">
                <p14:modId xmlns:p14="http://schemas.microsoft.com/office/powerpoint/2010/main" val="1148269152"/>
              </p:ext>
            </p:extLst>
          </p:nvPr>
        </p:nvGraphicFramePr>
        <p:xfrm>
          <a:off x="685800" y="887730"/>
          <a:ext cx="7924800" cy="355092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xmlns="" val="1325531184"/>
                    </a:ext>
                  </a:extLst>
                </a:gridCol>
                <a:gridCol w="6629400">
                  <a:extLst>
                    <a:ext uri="{9D8B030D-6E8A-4147-A177-3AD203B41FA5}">
                      <a16:colId xmlns:a16="http://schemas.microsoft.com/office/drawing/2014/main" xmlns="" val="1147086151"/>
                    </a:ext>
                  </a:extLst>
                </a:gridCol>
              </a:tblGrid>
              <a:tr h="274320">
                <a:tc>
                  <a:txBody>
                    <a:bodyPr/>
                    <a:lstStyle/>
                    <a:p>
                      <a:r>
                        <a:rPr lang="en-US" sz="1400" dirty="0" smtClean="0"/>
                        <a:t>Study #</a:t>
                      </a:r>
                      <a:endParaRPr lang="en-US" sz="1400" dirty="0"/>
                    </a:p>
                  </a:txBody>
                  <a:tcPr marL="68580" marR="68580" marT="34290" marB="34290"/>
                </a:tc>
                <a:tc>
                  <a:txBody>
                    <a:bodyPr/>
                    <a:lstStyle/>
                    <a:p>
                      <a:r>
                        <a:rPr lang="en-US" sz="1400" dirty="0" smtClean="0"/>
                        <a:t>Title</a:t>
                      </a:r>
                      <a:endParaRPr lang="en-US" sz="1400" dirty="0"/>
                    </a:p>
                  </a:txBody>
                  <a:tcPr marL="68580" marR="68580" marT="34290" marB="34290"/>
                </a:tc>
                <a:extLst>
                  <a:ext uri="{0D108BD9-81ED-4DB2-BD59-A6C34878D82A}">
                    <a16:rowId xmlns:a16="http://schemas.microsoft.com/office/drawing/2014/main" xmlns="" val="2686289019"/>
                  </a:ext>
                </a:extLst>
              </a:tr>
              <a:tr h="480060">
                <a:tc>
                  <a:txBody>
                    <a:bodyPr/>
                    <a:lstStyle/>
                    <a:p>
                      <a:r>
                        <a:rPr lang="en-US" sz="1400" dirty="0" smtClean="0">
                          <a:solidFill>
                            <a:schemeClr val="accent2">
                              <a:lumMod val="50000"/>
                            </a:schemeClr>
                          </a:solidFill>
                        </a:rPr>
                        <a:t>NRG-LU005</a:t>
                      </a:r>
                      <a:endParaRPr lang="en-US" sz="1400" dirty="0">
                        <a:solidFill>
                          <a:schemeClr val="accent2">
                            <a:lumMod val="50000"/>
                          </a:schemeClr>
                        </a:solidFill>
                      </a:endParaRP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accent2">
                              <a:lumMod val="50000"/>
                            </a:schemeClr>
                          </a:solidFill>
                          <a:effectLst/>
                          <a:latin typeface="+mn-lt"/>
                          <a:ea typeface="+mn-ea"/>
                          <a:cs typeface="+mn-cs"/>
                        </a:rPr>
                        <a:t>Limited</a:t>
                      </a:r>
                      <a:r>
                        <a:rPr lang="en-US" sz="1400" kern="1200" baseline="0" dirty="0" smtClean="0">
                          <a:solidFill>
                            <a:schemeClr val="accent2">
                              <a:lumMod val="50000"/>
                            </a:schemeClr>
                          </a:solidFill>
                          <a:effectLst/>
                          <a:latin typeface="+mn-lt"/>
                          <a:ea typeface="+mn-ea"/>
                          <a:cs typeface="+mn-cs"/>
                        </a:rPr>
                        <a:t> Stage </a:t>
                      </a:r>
                      <a:r>
                        <a:rPr lang="en-US" sz="1400" kern="1200" dirty="0" smtClean="0">
                          <a:solidFill>
                            <a:schemeClr val="accent2">
                              <a:lumMod val="50000"/>
                            </a:schemeClr>
                          </a:solidFill>
                          <a:effectLst/>
                          <a:latin typeface="+mn-lt"/>
                          <a:ea typeface="+mn-ea"/>
                          <a:cs typeface="+mn-cs"/>
                        </a:rPr>
                        <a:t>Small Cell Lung Cancer Patients: </a:t>
                      </a:r>
                      <a:r>
                        <a:rPr lang="en-US" sz="1400" kern="1200" dirty="0" err="1" smtClean="0">
                          <a:solidFill>
                            <a:schemeClr val="accent2">
                              <a:lumMod val="50000"/>
                            </a:schemeClr>
                          </a:solidFill>
                          <a:effectLst/>
                          <a:latin typeface="+mn-lt"/>
                          <a:ea typeface="+mn-ea"/>
                          <a:cs typeface="+mn-cs"/>
                        </a:rPr>
                        <a:t>Ph</a:t>
                      </a:r>
                      <a:r>
                        <a:rPr lang="en-US" sz="1400" kern="1200" dirty="0" smtClean="0">
                          <a:solidFill>
                            <a:schemeClr val="accent2">
                              <a:lumMod val="50000"/>
                            </a:schemeClr>
                          </a:solidFill>
                          <a:effectLst/>
                          <a:latin typeface="+mn-lt"/>
                          <a:ea typeface="+mn-ea"/>
                          <a:cs typeface="+mn-cs"/>
                        </a:rPr>
                        <a:t> II/III  </a:t>
                      </a:r>
                      <a:r>
                        <a:rPr lang="en-US" sz="1400" kern="1200" dirty="0" smtClean="0">
                          <a:solidFill>
                            <a:schemeClr val="accent2">
                              <a:lumMod val="50000"/>
                            </a:schemeClr>
                          </a:solidFill>
                          <a:effectLst/>
                          <a:latin typeface="+mn-lt"/>
                          <a:ea typeface="+mn-ea"/>
                          <a:cs typeface="+mn-cs"/>
                        </a:rPr>
                        <a:t>Chemo-RT with</a:t>
                      </a:r>
                      <a:r>
                        <a:rPr lang="en-US" sz="1400" kern="1200" baseline="0" dirty="0" smtClean="0">
                          <a:solidFill>
                            <a:schemeClr val="accent2">
                              <a:lumMod val="50000"/>
                            </a:schemeClr>
                          </a:solidFill>
                          <a:effectLst/>
                          <a:latin typeface="+mn-lt"/>
                          <a:ea typeface="+mn-ea"/>
                          <a:cs typeface="+mn-cs"/>
                        </a:rPr>
                        <a:t> vs without</a:t>
                      </a:r>
                      <a:r>
                        <a:rPr lang="en-US" sz="1400" kern="1200" dirty="0" smtClean="0">
                          <a:solidFill>
                            <a:schemeClr val="accent2">
                              <a:lumMod val="50000"/>
                            </a:schemeClr>
                          </a:solidFill>
                          <a:effectLst/>
                          <a:latin typeface="+mn-lt"/>
                          <a:ea typeface="+mn-ea"/>
                          <a:cs typeface="+mn-cs"/>
                        </a:rPr>
                        <a:t> </a:t>
                      </a:r>
                      <a:r>
                        <a:rPr lang="en-US" sz="1400" kern="1200" dirty="0" err="1" smtClean="0">
                          <a:solidFill>
                            <a:schemeClr val="accent2">
                              <a:lumMod val="50000"/>
                            </a:schemeClr>
                          </a:solidFill>
                          <a:effectLst/>
                          <a:latin typeface="+mn-lt"/>
                          <a:ea typeface="+mn-ea"/>
                          <a:cs typeface="+mn-cs"/>
                        </a:rPr>
                        <a:t>Atezolizumab</a:t>
                      </a:r>
                      <a:r>
                        <a:rPr lang="en-US" sz="1400" kern="1200" dirty="0" smtClean="0">
                          <a:solidFill>
                            <a:schemeClr val="accent2">
                              <a:lumMod val="50000"/>
                            </a:schemeClr>
                          </a:solidFill>
                          <a:effectLst/>
                          <a:latin typeface="+mn-lt"/>
                          <a:ea typeface="+mn-ea"/>
                          <a:cs typeface="+mn-cs"/>
                        </a:rPr>
                        <a:t> – </a:t>
                      </a:r>
                      <a:r>
                        <a:rPr lang="en-US" sz="1400" b="1" kern="1200" dirty="0" smtClean="0">
                          <a:solidFill>
                            <a:schemeClr val="accent2">
                              <a:lumMod val="50000"/>
                            </a:schemeClr>
                          </a:solidFill>
                          <a:effectLst/>
                          <a:latin typeface="+mn-lt"/>
                          <a:ea typeface="+mn-ea"/>
                          <a:cs typeface="+mn-cs"/>
                        </a:rPr>
                        <a:t>Registration-Intent trial</a:t>
                      </a:r>
                      <a:endParaRPr lang="en-US" sz="1400" dirty="0">
                        <a:solidFill>
                          <a:schemeClr val="accent2">
                            <a:lumMod val="50000"/>
                          </a:schemeClr>
                        </a:solidFill>
                      </a:endParaRPr>
                    </a:p>
                  </a:txBody>
                  <a:tcPr marL="68580" marR="68580" marT="34290" marB="34290"/>
                </a:tc>
                <a:extLst>
                  <a:ext uri="{0D108BD9-81ED-4DB2-BD59-A6C34878D82A}">
                    <a16:rowId xmlns:a16="http://schemas.microsoft.com/office/drawing/2014/main" xmlns="" val="2097058068"/>
                  </a:ext>
                </a:extLst>
              </a:tr>
              <a:tr h="365760">
                <a:tc>
                  <a:txBody>
                    <a:bodyPr/>
                    <a:lstStyle/>
                    <a:p>
                      <a:r>
                        <a:rPr lang="en-US" sz="1400" dirty="0" smtClean="0">
                          <a:solidFill>
                            <a:schemeClr val="accent2">
                              <a:lumMod val="50000"/>
                            </a:schemeClr>
                          </a:solidFill>
                        </a:rPr>
                        <a:t>NRG-CC006</a:t>
                      </a:r>
                      <a:endParaRPr lang="en-US" sz="1400" dirty="0">
                        <a:solidFill>
                          <a:schemeClr val="accent2">
                            <a:lumMod val="50000"/>
                          </a:schemeClr>
                        </a:solidFill>
                      </a:endParaRPr>
                    </a:p>
                  </a:txBody>
                  <a:tcPr marL="68580" marR="68580" marT="34290" marB="34290"/>
                </a:tc>
                <a:tc>
                  <a:txBody>
                    <a:bodyPr/>
                    <a:lstStyle/>
                    <a:p>
                      <a:r>
                        <a:rPr lang="en-US" sz="1400" kern="1200" dirty="0" smtClean="0">
                          <a:solidFill>
                            <a:schemeClr val="accent2">
                              <a:lumMod val="50000"/>
                            </a:schemeClr>
                          </a:solidFill>
                          <a:effectLst/>
                          <a:latin typeface="+mn-lt"/>
                          <a:ea typeface="+mn-ea"/>
                          <a:cs typeface="+mn-cs"/>
                        </a:rPr>
                        <a:t>Ancillary Study to BR005 - </a:t>
                      </a:r>
                      <a:r>
                        <a:rPr lang="en-US" sz="1400" b="1" kern="1200" dirty="0" smtClean="0">
                          <a:solidFill>
                            <a:schemeClr val="accent2">
                              <a:lumMod val="50000"/>
                            </a:schemeClr>
                          </a:solidFill>
                          <a:effectLst/>
                          <a:latin typeface="+mn-lt"/>
                          <a:ea typeface="+mn-ea"/>
                          <a:cs typeface="+mn-cs"/>
                        </a:rPr>
                        <a:t>Limited to University of Michigan</a:t>
                      </a:r>
                      <a:r>
                        <a:rPr lang="en-US" sz="1400" kern="1200" dirty="0" smtClean="0">
                          <a:solidFill>
                            <a:schemeClr val="accent2">
                              <a:lumMod val="50000"/>
                            </a:schemeClr>
                          </a:solidFill>
                          <a:effectLst/>
                          <a:latin typeface="+mn-lt"/>
                          <a:ea typeface="+mn-ea"/>
                          <a:cs typeface="+mn-cs"/>
                        </a:rPr>
                        <a:t> – </a:t>
                      </a:r>
                      <a:r>
                        <a:rPr lang="en-US" sz="1400" b="1" kern="1200" dirty="0" smtClean="0">
                          <a:solidFill>
                            <a:schemeClr val="accent2">
                              <a:lumMod val="50000"/>
                            </a:schemeClr>
                          </a:solidFill>
                          <a:effectLst/>
                          <a:latin typeface="+mn-lt"/>
                          <a:ea typeface="+mn-ea"/>
                          <a:cs typeface="+mn-cs"/>
                        </a:rPr>
                        <a:t>NCORP study</a:t>
                      </a:r>
                      <a:r>
                        <a:rPr lang="en-US" sz="1400" kern="1200" dirty="0" smtClean="0">
                          <a:solidFill>
                            <a:schemeClr val="accent2">
                              <a:lumMod val="50000"/>
                            </a:schemeClr>
                          </a:solidFill>
                          <a:effectLst/>
                          <a:latin typeface="+mn-lt"/>
                          <a:ea typeface="+mn-ea"/>
                          <a:cs typeface="+mn-cs"/>
                        </a:rPr>
                        <a:t> </a:t>
                      </a:r>
                      <a:endParaRPr lang="en-US" sz="1400" dirty="0">
                        <a:solidFill>
                          <a:schemeClr val="accent2">
                            <a:lumMod val="50000"/>
                          </a:schemeClr>
                        </a:solidFill>
                      </a:endParaRPr>
                    </a:p>
                  </a:txBody>
                  <a:tcPr marL="68580" marR="68580" marT="34290" marB="34290"/>
                </a:tc>
                <a:extLst>
                  <a:ext uri="{0D108BD9-81ED-4DB2-BD59-A6C34878D82A}">
                    <a16:rowId xmlns:a16="http://schemas.microsoft.com/office/drawing/2014/main" xmlns="" val="1453360541"/>
                  </a:ext>
                </a:extLst>
              </a:tr>
              <a:tr h="381000">
                <a:tc>
                  <a:txBody>
                    <a:bodyPr/>
                    <a:lstStyle/>
                    <a:p>
                      <a:r>
                        <a:rPr lang="en-US" sz="1400" dirty="0" smtClean="0">
                          <a:solidFill>
                            <a:schemeClr val="accent2">
                              <a:lumMod val="50000"/>
                            </a:schemeClr>
                          </a:solidFill>
                        </a:rPr>
                        <a:t>NRG-GU007</a:t>
                      </a:r>
                      <a:endParaRPr lang="en-US" sz="1400" dirty="0">
                        <a:solidFill>
                          <a:schemeClr val="accent2">
                            <a:lumMod val="50000"/>
                          </a:schemeClr>
                        </a:solidFill>
                      </a:endParaRPr>
                    </a:p>
                  </a:txBody>
                  <a:tcPr marL="68580" marR="68580" marT="34290" marB="34290"/>
                </a:tc>
                <a:tc>
                  <a:txBody>
                    <a:bodyPr/>
                    <a:lstStyle/>
                    <a:p>
                      <a:r>
                        <a:rPr lang="en-US" sz="1400" kern="1200" dirty="0" err="1" smtClean="0">
                          <a:solidFill>
                            <a:schemeClr val="accent2">
                              <a:lumMod val="50000"/>
                            </a:schemeClr>
                          </a:solidFill>
                          <a:effectLst/>
                          <a:latin typeface="+mn-lt"/>
                          <a:ea typeface="+mn-ea"/>
                          <a:cs typeface="+mn-cs"/>
                        </a:rPr>
                        <a:t>Ph</a:t>
                      </a:r>
                      <a:r>
                        <a:rPr lang="en-US" sz="1400" kern="1200" dirty="0" smtClean="0">
                          <a:solidFill>
                            <a:schemeClr val="accent2">
                              <a:lumMod val="50000"/>
                            </a:schemeClr>
                          </a:solidFill>
                          <a:effectLst/>
                          <a:latin typeface="+mn-lt"/>
                          <a:ea typeface="+mn-ea"/>
                          <a:cs typeface="+mn-cs"/>
                        </a:rPr>
                        <a:t> IIR </a:t>
                      </a:r>
                      <a:r>
                        <a:rPr lang="en-US" sz="1400" kern="1200" dirty="0" err="1" smtClean="0">
                          <a:solidFill>
                            <a:schemeClr val="accent2">
                              <a:lumMod val="50000"/>
                            </a:schemeClr>
                          </a:solidFill>
                          <a:effectLst/>
                          <a:latin typeface="+mn-lt"/>
                          <a:ea typeface="+mn-ea"/>
                          <a:cs typeface="+mn-cs"/>
                        </a:rPr>
                        <a:t>Niraparib</a:t>
                      </a:r>
                      <a:r>
                        <a:rPr lang="en-US" sz="1400" kern="1200" dirty="0" smtClean="0">
                          <a:solidFill>
                            <a:schemeClr val="accent2">
                              <a:lumMod val="50000"/>
                            </a:schemeClr>
                          </a:solidFill>
                          <a:effectLst/>
                          <a:latin typeface="+mn-lt"/>
                          <a:ea typeface="+mn-ea"/>
                          <a:cs typeface="+mn-cs"/>
                        </a:rPr>
                        <a:t> </a:t>
                      </a:r>
                      <a:r>
                        <a:rPr lang="en-US" sz="1400" kern="1200" dirty="0" smtClean="0">
                          <a:solidFill>
                            <a:schemeClr val="accent2">
                              <a:lumMod val="50000"/>
                            </a:schemeClr>
                          </a:solidFill>
                          <a:effectLst/>
                          <a:latin typeface="+mn-lt"/>
                          <a:ea typeface="+mn-ea"/>
                          <a:cs typeface="+mn-cs"/>
                        </a:rPr>
                        <a:t>w</a:t>
                      </a:r>
                      <a:r>
                        <a:rPr lang="en-US" sz="1400" kern="1200" baseline="0" dirty="0" smtClean="0">
                          <a:solidFill>
                            <a:schemeClr val="accent2">
                              <a:lumMod val="50000"/>
                            </a:schemeClr>
                          </a:solidFill>
                          <a:effectLst/>
                          <a:latin typeface="+mn-lt"/>
                          <a:ea typeface="+mn-ea"/>
                          <a:cs typeface="+mn-cs"/>
                        </a:rPr>
                        <a:t> </a:t>
                      </a:r>
                      <a:r>
                        <a:rPr lang="en-US" sz="1400" kern="1200" dirty="0" smtClean="0">
                          <a:solidFill>
                            <a:schemeClr val="accent2">
                              <a:lumMod val="50000"/>
                            </a:schemeClr>
                          </a:solidFill>
                          <a:effectLst/>
                          <a:latin typeface="+mn-lt"/>
                          <a:ea typeface="+mn-ea"/>
                          <a:cs typeface="+mn-cs"/>
                        </a:rPr>
                        <a:t>RT </a:t>
                      </a:r>
                      <a:r>
                        <a:rPr lang="en-US" sz="1400" kern="1200" dirty="0" smtClean="0">
                          <a:solidFill>
                            <a:schemeClr val="accent2">
                              <a:lumMod val="50000"/>
                            </a:schemeClr>
                          </a:solidFill>
                          <a:effectLst/>
                          <a:latin typeface="+mn-lt"/>
                          <a:ea typeface="+mn-ea"/>
                          <a:cs typeface="+mn-cs"/>
                        </a:rPr>
                        <a:t>and ADT </a:t>
                      </a:r>
                      <a:r>
                        <a:rPr lang="en-US" sz="1400" kern="1200" dirty="0" smtClean="0">
                          <a:solidFill>
                            <a:schemeClr val="accent2">
                              <a:lumMod val="50000"/>
                            </a:schemeClr>
                          </a:solidFill>
                          <a:effectLst/>
                          <a:latin typeface="+mn-lt"/>
                          <a:ea typeface="+mn-ea"/>
                          <a:cs typeface="+mn-cs"/>
                        </a:rPr>
                        <a:t>for Men with High </a:t>
                      </a:r>
                      <a:r>
                        <a:rPr lang="en-US" sz="1400" kern="1200" dirty="0" smtClean="0">
                          <a:solidFill>
                            <a:schemeClr val="accent2">
                              <a:lumMod val="50000"/>
                            </a:schemeClr>
                          </a:solidFill>
                          <a:effectLst/>
                          <a:latin typeface="+mn-lt"/>
                          <a:ea typeface="+mn-ea"/>
                          <a:cs typeface="+mn-cs"/>
                        </a:rPr>
                        <a:t>Risk Prostate Cancer (With Initial Phase I) </a:t>
                      </a:r>
                      <a:endParaRPr lang="en-US" sz="1400" dirty="0">
                        <a:solidFill>
                          <a:schemeClr val="accent2">
                            <a:lumMod val="50000"/>
                          </a:schemeClr>
                        </a:solidFill>
                      </a:endParaRPr>
                    </a:p>
                  </a:txBody>
                  <a:tcPr marL="68580" marR="68580" marT="34290" marB="34290"/>
                </a:tc>
                <a:extLst>
                  <a:ext uri="{0D108BD9-81ED-4DB2-BD59-A6C34878D82A}">
                    <a16:rowId xmlns:a16="http://schemas.microsoft.com/office/drawing/2014/main" xmlns="" val="2156195213"/>
                  </a:ext>
                </a:extLst>
              </a:tr>
              <a:tr h="480060">
                <a:tc>
                  <a:txBody>
                    <a:bodyPr/>
                    <a:lstStyle/>
                    <a:p>
                      <a:r>
                        <a:rPr lang="en-US" sz="1400" dirty="0" smtClean="0">
                          <a:solidFill>
                            <a:schemeClr val="accent2">
                              <a:lumMod val="50000"/>
                            </a:schemeClr>
                          </a:solidFill>
                        </a:rPr>
                        <a:t>NRG-HN005</a:t>
                      </a:r>
                      <a:endParaRPr lang="en-US" sz="1400" dirty="0">
                        <a:solidFill>
                          <a:schemeClr val="accent2">
                            <a:lumMod val="50000"/>
                          </a:schemeClr>
                        </a:solidFill>
                      </a:endParaRP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err="1" smtClean="0">
                          <a:solidFill>
                            <a:schemeClr val="accent2">
                              <a:lumMod val="50000"/>
                            </a:schemeClr>
                          </a:solidFill>
                          <a:effectLst/>
                          <a:latin typeface="+mn-lt"/>
                          <a:ea typeface="+mn-ea"/>
                          <a:cs typeface="+mn-cs"/>
                        </a:rPr>
                        <a:t>Ph</a:t>
                      </a:r>
                      <a:r>
                        <a:rPr lang="en-US" sz="1400" kern="1200" dirty="0" smtClean="0">
                          <a:solidFill>
                            <a:schemeClr val="accent2">
                              <a:lumMod val="50000"/>
                            </a:schemeClr>
                          </a:solidFill>
                          <a:effectLst/>
                          <a:latin typeface="+mn-lt"/>
                          <a:ea typeface="+mn-ea"/>
                          <a:cs typeface="+mn-cs"/>
                        </a:rPr>
                        <a:t> II/III De-intensified RT </a:t>
                      </a:r>
                      <a:r>
                        <a:rPr lang="en-US" sz="1400" kern="1200" dirty="0" smtClean="0">
                          <a:solidFill>
                            <a:schemeClr val="accent2">
                              <a:lumMod val="50000"/>
                            </a:schemeClr>
                          </a:solidFill>
                          <a:effectLst/>
                          <a:latin typeface="+mn-lt"/>
                          <a:ea typeface="+mn-ea"/>
                          <a:cs typeface="+mn-cs"/>
                        </a:rPr>
                        <a:t>for </a:t>
                      </a:r>
                      <a:r>
                        <a:rPr lang="en-US" sz="1400" kern="1200" dirty="0" smtClean="0">
                          <a:solidFill>
                            <a:schemeClr val="accent2">
                              <a:lumMod val="50000"/>
                            </a:schemeClr>
                          </a:solidFill>
                          <a:effectLst/>
                          <a:latin typeface="+mn-lt"/>
                          <a:ea typeface="+mn-ea"/>
                          <a:cs typeface="+mn-cs"/>
                        </a:rPr>
                        <a:t>Early-Stage, p16+, Non-Smoking Associated Oropharyngeal </a:t>
                      </a:r>
                      <a:r>
                        <a:rPr lang="en-US" sz="1400" kern="1200" dirty="0" smtClean="0">
                          <a:solidFill>
                            <a:schemeClr val="accent2">
                              <a:lumMod val="50000"/>
                            </a:schemeClr>
                          </a:solidFill>
                          <a:effectLst/>
                          <a:latin typeface="+mn-lt"/>
                          <a:ea typeface="+mn-ea"/>
                          <a:cs typeface="+mn-cs"/>
                        </a:rPr>
                        <a:t>Cancer Patients</a:t>
                      </a:r>
                      <a:endParaRPr lang="en-US" sz="1400" dirty="0">
                        <a:solidFill>
                          <a:schemeClr val="accent2">
                            <a:lumMod val="50000"/>
                          </a:schemeClr>
                        </a:solidFill>
                      </a:endParaRPr>
                    </a:p>
                  </a:txBody>
                  <a:tcPr marL="68580" marR="68580" marT="34290" marB="34290"/>
                </a:tc>
                <a:extLst>
                  <a:ext uri="{0D108BD9-81ED-4DB2-BD59-A6C34878D82A}">
                    <a16:rowId xmlns:a16="http://schemas.microsoft.com/office/drawing/2014/main" xmlns="" val="3957356093"/>
                  </a:ext>
                </a:extLst>
              </a:tr>
              <a:tr h="685800">
                <a:tc>
                  <a:txBody>
                    <a:bodyPr/>
                    <a:lstStyle/>
                    <a:p>
                      <a:r>
                        <a:rPr lang="en-US" sz="1400" dirty="0" smtClean="0">
                          <a:solidFill>
                            <a:schemeClr val="accent2">
                              <a:lumMod val="50000"/>
                            </a:schemeClr>
                          </a:solidFill>
                        </a:rPr>
                        <a:t>NRG-GY018</a:t>
                      </a:r>
                      <a:endParaRPr lang="en-US" sz="1400" dirty="0">
                        <a:solidFill>
                          <a:schemeClr val="accent2">
                            <a:lumMod val="50000"/>
                          </a:schemeClr>
                        </a:solidFill>
                      </a:endParaRPr>
                    </a:p>
                  </a:txBody>
                  <a:tcPr marL="68580" marR="68580" marT="34290" marB="34290"/>
                </a:tc>
                <a:tc>
                  <a:txBody>
                    <a:bodyPr/>
                    <a:lstStyle/>
                    <a:p>
                      <a:r>
                        <a:rPr lang="en-US" sz="1400" kern="1200" dirty="0" err="1" smtClean="0">
                          <a:solidFill>
                            <a:schemeClr val="accent2">
                              <a:lumMod val="50000"/>
                            </a:schemeClr>
                          </a:solidFill>
                          <a:effectLst/>
                          <a:latin typeface="+mn-lt"/>
                          <a:ea typeface="+mn-ea"/>
                          <a:cs typeface="+mn-cs"/>
                        </a:rPr>
                        <a:t>PhIIIR</a:t>
                      </a:r>
                      <a:r>
                        <a:rPr lang="en-US" sz="1400" kern="1200" dirty="0" smtClean="0">
                          <a:solidFill>
                            <a:schemeClr val="accent2">
                              <a:lumMod val="50000"/>
                            </a:schemeClr>
                          </a:solidFill>
                          <a:effectLst/>
                          <a:latin typeface="+mn-lt"/>
                          <a:ea typeface="+mn-ea"/>
                          <a:cs typeface="+mn-cs"/>
                        </a:rPr>
                        <a:t>, Placebo-Controlled </a:t>
                      </a:r>
                      <a:r>
                        <a:rPr lang="en-US" sz="1400" kern="1200" dirty="0" err="1" smtClean="0">
                          <a:solidFill>
                            <a:schemeClr val="accent2">
                              <a:lumMod val="50000"/>
                            </a:schemeClr>
                          </a:solidFill>
                          <a:effectLst/>
                          <a:latin typeface="+mn-lt"/>
                          <a:ea typeface="+mn-ea"/>
                          <a:cs typeface="+mn-cs"/>
                        </a:rPr>
                        <a:t>Pembrolizumab</a:t>
                      </a:r>
                      <a:r>
                        <a:rPr lang="en-US" sz="1400" kern="1200" dirty="0" smtClean="0">
                          <a:solidFill>
                            <a:schemeClr val="accent2">
                              <a:lumMod val="50000"/>
                            </a:schemeClr>
                          </a:solidFill>
                          <a:effectLst/>
                          <a:latin typeface="+mn-lt"/>
                          <a:ea typeface="+mn-ea"/>
                          <a:cs typeface="+mn-cs"/>
                        </a:rPr>
                        <a:t> in Addition to </a:t>
                      </a:r>
                      <a:r>
                        <a:rPr lang="en-US" sz="1400" kern="1200" dirty="0" err="1" smtClean="0">
                          <a:solidFill>
                            <a:schemeClr val="accent2">
                              <a:lumMod val="50000"/>
                            </a:schemeClr>
                          </a:solidFill>
                          <a:effectLst/>
                          <a:latin typeface="+mn-lt"/>
                          <a:ea typeface="+mn-ea"/>
                          <a:cs typeface="+mn-cs"/>
                        </a:rPr>
                        <a:t>Paclitaxel+Carboplatin</a:t>
                      </a:r>
                      <a:r>
                        <a:rPr lang="en-US" sz="1400" kern="1200" dirty="0" smtClean="0">
                          <a:solidFill>
                            <a:schemeClr val="accent2">
                              <a:lumMod val="50000"/>
                            </a:schemeClr>
                          </a:solidFill>
                          <a:effectLst/>
                          <a:latin typeface="+mn-lt"/>
                          <a:ea typeface="+mn-ea"/>
                          <a:cs typeface="+mn-cs"/>
                        </a:rPr>
                        <a:t> for </a:t>
                      </a:r>
                      <a:r>
                        <a:rPr lang="en-US" sz="1400" kern="1200" dirty="0" smtClean="0">
                          <a:solidFill>
                            <a:schemeClr val="accent2">
                              <a:lumMod val="50000"/>
                            </a:schemeClr>
                          </a:solidFill>
                          <a:effectLst/>
                          <a:latin typeface="+mn-lt"/>
                          <a:ea typeface="+mn-ea"/>
                          <a:cs typeface="+mn-cs"/>
                        </a:rPr>
                        <a:t>Women with Stage </a:t>
                      </a:r>
                      <a:r>
                        <a:rPr lang="en-US" sz="1400" kern="1200" dirty="0" smtClean="0">
                          <a:solidFill>
                            <a:schemeClr val="accent2">
                              <a:lumMod val="50000"/>
                            </a:schemeClr>
                          </a:solidFill>
                          <a:effectLst/>
                          <a:latin typeface="+mn-lt"/>
                          <a:ea typeface="+mn-ea"/>
                          <a:cs typeface="+mn-cs"/>
                        </a:rPr>
                        <a:t>III or IVA, Stage IVB or Recurrent Endometrial Cancer – </a:t>
                      </a:r>
                      <a:r>
                        <a:rPr lang="en-US" sz="1400" b="1" kern="1200" dirty="0" smtClean="0">
                          <a:solidFill>
                            <a:schemeClr val="accent2">
                              <a:lumMod val="50000"/>
                            </a:schemeClr>
                          </a:solidFill>
                          <a:effectLst/>
                          <a:latin typeface="+mn-lt"/>
                          <a:ea typeface="+mn-ea"/>
                          <a:cs typeface="+mn-cs"/>
                        </a:rPr>
                        <a:t>Registration-Intent trial</a:t>
                      </a:r>
                      <a:endParaRPr lang="en-US" sz="1400" dirty="0">
                        <a:solidFill>
                          <a:schemeClr val="accent2">
                            <a:lumMod val="50000"/>
                          </a:schemeClr>
                        </a:solidFill>
                      </a:endParaRPr>
                    </a:p>
                  </a:txBody>
                  <a:tcPr marL="68580" marR="68580" marT="34290" marB="34290"/>
                </a:tc>
                <a:extLst>
                  <a:ext uri="{0D108BD9-81ED-4DB2-BD59-A6C34878D82A}">
                    <a16:rowId xmlns:a16="http://schemas.microsoft.com/office/drawing/2014/main" xmlns="" val="3629438051"/>
                  </a:ext>
                </a:extLst>
              </a:tr>
              <a:tr h="685800">
                <a:tc>
                  <a:txBody>
                    <a:bodyPr/>
                    <a:lstStyle/>
                    <a:p>
                      <a:r>
                        <a:rPr lang="en-US" sz="1400" dirty="0" smtClean="0">
                          <a:solidFill>
                            <a:schemeClr val="accent2">
                              <a:lumMod val="50000"/>
                            </a:schemeClr>
                          </a:solidFill>
                        </a:rPr>
                        <a:t>NRG-GY019</a:t>
                      </a:r>
                      <a:endParaRPr lang="en-US" sz="1400" dirty="0">
                        <a:solidFill>
                          <a:schemeClr val="accent2">
                            <a:lumMod val="50000"/>
                          </a:schemeClr>
                        </a:solidFill>
                      </a:endParaRPr>
                    </a:p>
                  </a:txBody>
                  <a:tcPr marL="68580" marR="68580" marT="34290" marB="34290"/>
                </a:tc>
                <a:tc>
                  <a:txBody>
                    <a:bodyPr/>
                    <a:lstStyle/>
                    <a:p>
                      <a:r>
                        <a:rPr lang="en-US" sz="1400" kern="1200" dirty="0" err="1" smtClean="0">
                          <a:solidFill>
                            <a:schemeClr val="accent2">
                              <a:lumMod val="50000"/>
                            </a:schemeClr>
                          </a:solidFill>
                          <a:effectLst/>
                          <a:latin typeface="+mn-lt"/>
                          <a:ea typeface="+mn-ea"/>
                          <a:cs typeface="+mn-cs"/>
                        </a:rPr>
                        <a:t>RPh</a:t>
                      </a:r>
                      <a:r>
                        <a:rPr lang="en-US" sz="1400" kern="1200" dirty="0" smtClean="0">
                          <a:solidFill>
                            <a:schemeClr val="accent2">
                              <a:lumMod val="50000"/>
                            </a:schemeClr>
                          </a:solidFill>
                          <a:effectLst/>
                          <a:latin typeface="+mn-lt"/>
                          <a:ea typeface="+mn-ea"/>
                          <a:cs typeface="+mn-cs"/>
                        </a:rPr>
                        <a:t> III, 2-Arm </a:t>
                      </a:r>
                      <a:r>
                        <a:rPr lang="en-US" sz="1400" kern="1200" dirty="0" smtClean="0">
                          <a:solidFill>
                            <a:schemeClr val="accent2">
                              <a:lumMod val="50000"/>
                            </a:schemeClr>
                          </a:solidFill>
                          <a:effectLst/>
                          <a:latin typeface="+mn-lt"/>
                          <a:ea typeface="+mn-ea"/>
                          <a:cs typeface="+mn-cs"/>
                        </a:rPr>
                        <a:t>Trial</a:t>
                      </a:r>
                      <a:r>
                        <a:rPr lang="en-US" sz="1400" kern="1200" baseline="0" dirty="0" smtClean="0">
                          <a:solidFill>
                            <a:schemeClr val="accent2">
                              <a:lumMod val="50000"/>
                            </a:schemeClr>
                          </a:solidFill>
                          <a:effectLst/>
                          <a:latin typeface="+mn-lt"/>
                          <a:ea typeface="+mn-ea"/>
                          <a:cs typeface="+mn-cs"/>
                        </a:rPr>
                        <a:t> </a:t>
                      </a:r>
                      <a:r>
                        <a:rPr lang="en-US" sz="1400" kern="1200" dirty="0" smtClean="0">
                          <a:solidFill>
                            <a:schemeClr val="accent2">
                              <a:lumMod val="50000"/>
                            </a:schemeClr>
                          </a:solidFill>
                          <a:effectLst/>
                          <a:latin typeface="+mn-lt"/>
                          <a:ea typeface="+mn-ea"/>
                          <a:cs typeface="+mn-cs"/>
                        </a:rPr>
                        <a:t>of </a:t>
                      </a:r>
                      <a:r>
                        <a:rPr lang="en-US" sz="1400" kern="1200" dirty="0" smtClean="0">
                          <a:solidFill>
                            <a:schemeClr val="accent2">
                              <a:lumMod val="50000"/>
                            </a:schemeClr>
                          </a:solidFill>
                          <a:effectLst/>
                          <a:latin typeface="+mn-lt"/>
                          <a:ea typeface="+mn-ea"/>
                          <a:cs typeface="+mn-cs"/>
                        </a:rPr>
                        <a:t>Paclitaxel/Carboplatin/Maintenance </a:t>
                      </a:r>
                      <a:r>
                        <a:rPr lang="en-US" sz="1400" kern="1200" dirty="0" err="1" smtClean="0">
                          <a:solidFill>
                            <a:schemeClr val="accent2">
                              <a:lumMod val="50000"/>
                            </a:schemeClr>
                          </a:solidFill>
                          <a:effectLst/>
                          <a:latin typeface="+mn-lt"/>
                          <a:ea typeface="+mn-ea"/>
                          <a:cs typeface="+mn-cs"/>
                        </a:rPr>
                        <a:t>Letrozole</a:t>
                      </a:r>
                      <a:r>
                        <a:rPr lang="en-US" sz="1400" kern="1200" dirty="0" smtClean="0">
                          <a:solidFill>
                            <a:schemeClr val="accent2">
                              <a:lumMod val="50000"/>
                            </a:schemeClr>
                          </a:solidFill>
                          <a:effectLst/>
                          <a:latin typeface="+mn-lt"/>
                          <a:ea typeface="+mn-ea"/>
                          <a:cs typeface="+mn-cs"/>
                        </a:rPr>
                        <a:t> Vs </a:t>
                      </a:r>
                      <a:r>
                        <a:rPr lang="en-US" sz="1400" kern="1200" dirty="0" err="1" smtClean="0">
                          <a:solidFill>
                            <a:schemeClr val="accent2">
                              <a:lumMod val="50000"/>
                            </a:schemeClr>
                          </a:solidFill>
                          <a:effectLst/>
                          <a:latin typeface="+mn-lt"/>
                          <a:ea typeface="+mn-ea"/>
                          <a:cs typeface="+mn-cs"/>
                        </a:rPr>
                        <a:t>Letrozole</a:t>
                      </a:r>
                      <a:r>
                        <a:rPr lang="en-US" sz="1400" kern="1200" dirty="0" smtClean="0">
                          <a:solidFill>
                            <a:schemeClr val="accent2">
                              <a:lumMod val="50000"/>
                            </a:schemeClr>
                          </a:solidFill>
                          <a:effectLst/>
                          <a:latin typeface="+mn-lt"/>
                          <a:ea typeface="+mn-ea"/>
                          <a:cs typeface="+mn-cs"/>
                        </a:rPr>
                        <a:t> Monotherapy </a:t>
                      </a:r>
                      <a:r>
                        <a:rPr lang="en-US" sz="1400" kern="1200" dirty="0" smtClean="0">
                          <a:solidFill>
                            <a:schemeClr val="accent2">
                              <a:lumMod val="50000"/>
                            </a:schemeClr>
                          </a:solidFill>
                          <a:effectLst/>
                          <a:latin typeface="+mn-lt"/>
                          <a:ea typeface="+mn-ea"/>
                          <a:cs typeface="+mn-cs"/>
                        </a:rPr>
                        <a:t>for</a:t>
                      </a:r>
                      <a:r>
                        <a:rPr lang="en-US" sz="1400" kern="1200" baseline="0" dirty="0" smtClean="0">
                          <a:solidFill>
                            <a:schemeClr val="accent2">
                              <a:lumMod val="50000"/>
                            </a:schemeClr>
                          </a:solidFill>
                          <a:effectLst/>
                          <a:latin typeface="+mn-lt"/>
                          <a:ea typeface="+mn-ea"/>
                          <a:cs typeface="+mn-cs"/>
                        </a:rPr>
                        <a:t> Women with</a:t>
                      </a:r>
                      <a:r>
                        <a:rPr lang="en-US" sz="1400" kern="1200" dirty="0" smtClean="0">
                          <a:solidFill>
                            <a:schemeClr val="accent2">
                              <a:lumMod val="50000"/>
                            </a:schemeClr>
                          </a:solidFill>
                          <a:effectLst/>
                          <a:latin typeface="+mn-lt"/>
                          <a:ea typeface="+mn-ea"/>
                          <a:cs typeface="+mn-cs"/>
                        </a:rPr>
                        <a:t> </a:t>
                      </a:r>
                      <a:r>
                        <a:rPr lang="en-US" sz="1400" kern="1200" dirty="0" smtClean="0">
                          <a:solidFill>
                            <a:schemeClr val="accent2">
                              <a:lumMod val="50000"/>
                            </a:schemeClr>
                          </a:solidFill>
                          <a:effectLst/>
                          <a:latin typeface="+mn-lt"/>
                          <a:ea typeface="+mn-ea"/>
                          <a:cs typeface="+mn-cs"/>
                        </a:rPr>
                        <a:t>Stage II-IV, Primary Low-Grade Serous Carcinoma of the Ovary or Peritoneum</a:t>
                      </a:r>
                      <a:endParaRPr lang="en-US" sz="1400" dirty="0">
                        <a:solidFill>
                          <a:schemeClr val="accent2">
                            <a:lumMod val="50000"/>
                          </a:schemeClr>
                        </a:solidFill>
                      </a:endParaRPr>
                    </a:p>
                  </a:txBody>
                  <a:tcPr marL="68580" marR="68580" marT="34290" marB="34290"/>
                </a:tc>
                <a:extLst>
                  <a:ext uri="{0D108BD9-81ED-4DB2-BD59-A6C34878D82A}">
                    <a16:rowId xmlns:a16="http://schemas.microsoft.com/office/drawing/2014/main" xmlns="" val="2844808271"/>
                  </a:ext>
                </a:extLst>
              </a:tr>
            </a:tbl>
          </a:graphicData>
        </a:graphic>
      </p:graphicFrame>
      <p:sp>
        <p:nvSpPr>
          <p:cNvPr id="7" name="Title 1"/>
          <p:cNvSpPr txBox="1">
            <a:spLocks/>
          </p:cNvSpPr>
          <p:nvPr/>
        </p:nvSpPr>
        <p:spPr bwMode="auto">
          <a:xfrm>
            <a:off x="723900" y="133350"/>
            <a:ext cx="7658100" cy="362137"/>
          </a:xfrm>
          <a:noFill/>
          <a:ln>
            <a:miter lim="800000"/>
            <a:headEnd/>
            <a:tailEnd/>
          </a:ln>
        </p:spPr>
        <p:txBody>
          <a:bodyPr vert="horz" wrap="square" lIns="68580" tIns="34290" rIns="68580" bIns="34290" numCol="1" rtlCol="0" anchor="t" anchorCtr="0" compatLnSpc="1">
            <a:prstTxWarp prst="textNoShape">
              <a:avLst/>
            </a:prstTxWarp>
            <a:noAutofit/>
          </a:bodyPr>
          <a:lstStyle>
            <a:lvl1pPr algn="ctr" rtl="0" eaLnBrk="0" fontAlgn="base" hangingPunct="0">
              <a:spcBef>
                <a:spcPct val="0"/>
              </a:spcBef>
              <a:spcAft>
                <a:spcPct val="0"/>
              </a:spcAft>
              <a:defRPr sz="3200"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200">
                <a:solidFill>
                  <a:schemeClr val="tx1"/>
                </a:solidFill>
                <a:latin typeface="Arial" charset="0"/>
                <a:cs typeface="Arial" charset="0"/>
              </a:defRPr>
            </a:lvl2pPr>
            <a:lvl3pPr algn="ctr" rtl="0" eaLnBrk="0" fontAlgn="base" hangingPunct="0">
              <a:spcBef>
                <a:spcPct val="0"/>
              </a:spcBef>
              <a:spcAft>
                <a:spcPct val="0"/>
              </a:spcAft>
              <a:defRPr sz="3200">
                <a:solidFill>
                  <a:schemeClr val="tx1"/>
                </a:solidFill>
                <a:latin typeface="Arial" charset="0"/>
                <a:cs typeface="Arial" charset="0"/>
              </a:defRPr>
            </a:lvl3pPr>
            <a:lvl4pPr algn="ctr" rtl="0" eaLnBrk="0" fontAlgn="base" hangingPunct="0">
              <a:spcBef>
                <a:spcPct val="0"/>
              </a:spcBef>
              <a:spcAft>
                <a:spcPct val="0"/>
              </a:spcAft>
              <a:defRPr sz="3200">
                <a:solidFill>
                  <a:schemeClr val="tx1"/>
                </a:solidFill>
                <a:latin typeface="Arial" charset="0"/>
                <a:cs typeface="Arial" charset="0"/>
              </a:defRPr>
            </a:lvl4pPr>
            <a:lvl5pPr algn="ctr" rtl="0" eaLnBrk="0" fontAlgn="base" hangingPunct="0">
              <a:spcBef>
                <a:spcPct val="0"/>
              </a:spcBef>
              <a:spcAft>
                <a:spcPct val="0"/>
              </a:spcAft>
              <a:defRPr sz="3200">
                <a:solidFill>
                  <a:schemeClr val="tx1"/>
                </a:solidFill>
                <a:latin typeface="Arial" charset="0"/>
                <a:cs typeface="Arial" charset="0"/>
              </a:defRPr>
            </a:lvl5pPr>
            <a:lvl6pPr marL="457200" algn="ctr" rtl="0" fontAlgn="base">
              <a:spcBef>
                <a:spcPct val="0"/>
              </a:spcBef>
              <a:spcAft>
                <a:spcPct val="0"/>
              </a:spcAft>
              <a:defRPr sz="3200">
                <a:solidFill>
                  <a:schemeClr val="tx1"/>
                </a:solidFill>
                <a:latin typeface="Arial" charset="0"/>
                <a:cs typeface="Arial" charset="0"/>
              </a:defRPr>
            </a:lvl6pPr>
            <a:lvl7pPr marL="914400" algn="ctr" rtl="0" fontAlgn="base">
              <a:spcBef>
                <a:spcPct val="0"/>
              </a:spcBef>
              <a:spcAft>
                <a:spcPct val="0"/>
              </a:spcAft>
              <a:defRPr sz="3200">
                <a:solidFill>
                  <a:schemeClr val="tx1"/>
                </a:solidFill>
                <a:latin typeface="Arial" charset="0"/>
                <a:cs typeface="Arial" charset="0"/>
              </a:defRPr>
            </a:lvl7pPr>
            <a:lvl8pPr marL="1371600" algn="ctr" rtl="0" fontAlgn="base">
              <a:spcBef>
                <a:spcPct val="0"/>
              </a:spcBef>
              <a:spcAft>
                <a:spcPct val="0"/>
              </a:spcAft>
              <a:defRPr sz="3200">
                <a:solidFill>
                  <a:schemeClr val="tx1"/>
                </a:solidFill>
                <a:latin typeface="Arial" charset="0"/>
                <a:cs typeface="Arial" charset="0"/>
              </a:defRPr>
            </a:lvl8pPr>
            <a:lvl9pPr marL="1828800" algn="ctr" rtl="0" fontAlgn="base">
              <a:spcBef>
                <a:spcPct val="0"/>
              </a:spcBef>
              <a:spcAft>
                <a:spcPct val="0"/>
              </a:spcAft>
              <a:defRPr sz="3200">
                <a:solidFill>
                  <a:schemeClr val="tx1"/>
                </a:solidFill>
                <a:latin typeface="Arial" charset="0"/>
                <a:cs typeface="Arial" charset="0"/>
              </a:defRPr>
            </a:lvl9pPr>
          </a:lstStyle>
          <a:p>
            <a:r>
              <a:rPr lang="en-US" b="1" dirty="0" smtClean="0">
                <a:solidFill>
                  <a:srgbClr val="98012E"/>
                </a:solidFill>
              </a:rPr>
              <a:t>2019 </a:t>
            </a:r>
            <a:r>
              <a:rPr lang="en-US" b="1" dirty="0" smtClean="0">
                <a:solidFill>
                  <a:srgbClr val="98012E"/>
                </a:solidFill>
              </a:rPr>
              <a:t>NRG Trial Activations (</a:t>
            </a:r>
            <a:r>
              <a:rPr lang="en-US" b="1" dirty="0" err="1" smtClean="0">
                <a:solidFill>
                  <a:srgbClr val="98012E"/>
                </a:solidFill>
              </a:rPr>
              <a:t>Cont</a:t>
            </a:r>
            <a:r>
              <a:rPr lang="en-US" b="1" dirty="0" smtClean="0">
                <a:solidFill>
                  <a:srgbClr val="98012E"/>
                </a:solidFill>
              </a:rPr>
              <a:t>)</a:t>
            </a:r>
            <a:endParaRPr lang="en-US" sz="2400" b="1" dirty="0">
              <a:solidFill>
                <a:srgbClr val="98012E"/>
              </a:solidFill>
            </a:endParaRPr>
          </a:p>
        </p:txBody>
      </p:sp>
      <p:sp>
        <p:nvSpPr>
          <p:cNvPr id="8" name="TextBox 7"/>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2963104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bwMode="auto">
          <a:xfrm>
            <a:off x="1085850" y="3323"/>
            <a:ext cx="7277100" cy="640425"/>
          </a:xfrm>
          <a:noFill/>
          <a:ln>
            <a:miter lim="800000"/>
            <a:headEnd/>
            <a:tailEnd/>
          </a:ln>
        </p:spPr>
        <p:txBody>
          <a:bodyPr vert="horz" wrap="square" lIns="68580" tIns="34290" rIns="68580" bIns="34290" numCol="1" rtlCol="0" anchor="t" anchorCtr="0" compatLnSpc="1">
            <a:prstTxWarp prst="textNoShape">
              <a:avLst/>
            </a:prstTxWarp>
            <a:noAutofit/>
          </a:bodyPr>
          <a:lstStyle/>
          <a:p>
            <a:r>
              <a:rPr lang="en-US" b="1" dirty="0">
                <a:solidFill>
                  <a:srgbClr val="98012E"/>
                </a:solidFill>
              </a:rPr>
              <a:t>2019 NRG Trial Activations (</a:t>
            </a:r>
            <a:r>
              <a:rPr lang="en-US" b="1" dirty="0" err="1">
                <a:solidFill>
                  <a:srgbClr val="98012E"/>
                </a:solidFill>
              </a:rPr>
              <a:t>Cont</a:t>
            </a:r>
            <a:r>
              <a:rPr lang="en-US" b="1" dirty="0">
                <a:solidFill>
                  <a:srgbClr val="98012E"/>
                </a:solidFill>
              </a:rPr>
              <a:t>)</a:t>
            </a:r>
            <a:endParaRPr lang="en-US" sz="4000" b="1" dirty="0">
              <a:solidFill>
                <a:srgbClr val="98012E"/>
              </a:solidFill>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726739005"/>
              </p:ext>
            </p:extLst>
          </p:nvPr>
        </p:nvGraphicFramePr>
        <p:xfrm>
          <a:off x="609600" y="723857"/>
          <a:ext cx="7924800" cy="2754476"/>
        </p:xfrm>
        <a:graphic>
          <a:graphicData uri="http://schemas.openxmlformats.org/drawingml/2006/table">
            <a:tbl>
              <a:tblPr firstRow="1" bandRow="1">
                <a:tableStyleId>{5C22544A-7EE6-4342-B048-85BDC9FD1C3A}</a:tableStyleId>
              </a:tblPr>
              <a:tblGrid>
                <a:gridCol w="1714500">
                  <a:extLst>
                    <a:ext uri="{9D8B030D-6E8A-4147-A177-3AD203B41FA5}">
                      <a16:colId xmlns:a16="http://schemas.microsoft.com/office/drawing/2014/main" xmlns="" val="544618931"/>
                    </a:ext>
                  </a:extLst>
                </a:gridCol>
                <a:gridCol w="6210300">
                  <a:extLst>
                    <a:ext uri="{9D8B030D-6E8A-4147-A177-3AD203B41FA5}">
                      <a16:colId xmlns:a16="http://schemas.microsoft.com/office/drawing/2014/main" xmlns="" val="59447544"/>
                    </a:ext>
                  </a:extLst>
                </a:gridCol>
              </a:tblGrid>
              <a:tr h="278130">
                <a:tc>
                  <a:txBody>
                    <a:bodyPr/>
                    <a:lstStyle/>
                    <a:p>
                      <a:r>
                        <a:rPr lang="en-US" sz="1400" dirty="0" smtClean="0"/>
                        <a:t>Study #</a:t>
                      </a:r>
                      <a:endParaRPr lang="en-US" sz="1400" dirty="0"/>
                    </a:p>
                  </a:txBody>
                  <a:tcPr marL="68580" marR="68580" marT="34290" marB="34290"/>
                </a:tc>
                <a:tc>
                  <a:txBody>
                    <a:bodyPr/>
                    <a:lstStyle/>
                    <a:p>
                      <a:r>
                        <a:rPr lang="en-US" sz="1400" dirty="0" smtClean="0"/>
                        <a:t>Title</a:t>
                      </a:r>
                      <a:endParaRPr lang="en-US" sz="1400" dirty="0"/>
                    </a:p>
                  </a:txBody>
                  <a:tcPr marL="68580" marR="68580" marT="34290" marB="34290"/>
                </a:tc>
                <a:extLst>
                  <a:ext uri="{0D108BD9-81ED-4DB2-BD59-A6C34878D82A}">
                    <a16:rowId xmlns:a16="http://schemas.microsoft.com/office/drawing/2014/main" xmlns="" val="3834002954"/>
                  </a:ext>
                </a:extLst>
              </a:tr>
              <a:tr h="567536">
                <a:tc>
                  <a:txBody>
                    <a:bodyPr/>
                    <a:lstStyle/>
                    <a:p>
                      <a:r>
                        <a:rPr lang="en-US" sz="1400" dirty="0" smtClean="0"/>
                        <a:t>NRG-GY021</a:t>
                      </a:r>
                      <a:endParaRPr lang="en-US" sz="1400" dirty="0"/>
                    </a:p>
                  </a:txBody>
                  <a:tcPr marL="68580" marR="68580" marT="34290" marB="34290"/>
                </a:tc>
                <a:tc>
                  <a:txBody>
                    <a:bodyPr/>
                    <a:lstStyle/>
                    <a:p>
                      <a:r>
                        <a:rPr lang="en-US" sz="1400" kern="1200" dirty="0" smtClean="0">
                          <a:solidFill>
                            <a:schemeClr val="dk1"/>
                          </a:solidFill>
                          <a:effectLst/>
                          <a:latin typeface="+mn-lt"/>
                          <a:ea typeface="+mn-ea"/>
                          <a:cs typeface="+mn-cs"/>
                        </a:rPr>
                        <a:t>A Phase II Randomized Trial of </a:t>
                      </a:r>
                      <a:r>
                        <a:rPr lang="en-US" sz="1400" kern="1200" dirty="0" err="1" smtClean="0">
                          <a:solidFill>
                            <a:schemeClr val="dk1"/>
                          </a:solidFill>
                          <a:effectLst/>
                          <a:latin typeface="+mn-lt"/>
                          <a:ea typeface="+mn-ea"/>
                          <a:cs typeface="+mn-cs"/>
                        </a:rPr>
                        <a:t>Olaparib</a:t>
                      </a:r>
                      <a:r>
                        <a:rPr lang="en-US" sz="1400" kern="1200" dirty="0" smtClean="0">
                          <a:solidFill>
                            <a:schemeClr val="dk1"/>
                          </a:solidFill>
                          <a:effectLst/>
                          <a:latin typeface="+mn-lt"/>
                          <a:ea typeface="+mn-ea"/>
                          <a:cs typeface="+mn-cs"/>
                        </a:rPr>
                        <a:t> </a:t>
                      </a:r>
                      <a:r>
                        <a:rPr lang="en-US" sz="1400" kern="1200" dirty="0" smtClean="0">
                          <a:solidFill>
                            <a:schemeClr val="dk1"/>
                          </a:solidFill>
                          <a:effectLst/>
                          <a:latin typeface="+mn-lt"/>
                          <a:ea typeface="+mn-ea"/>
                          <a:cs typeface="+mn-cs"/>
                        </a:rPr>
                        <a:t>Vs </a:t>
                      </a:r>
                      <a:r>
                        <a:rPr lang="en-US" sz="1400" kern="1200" dirty="0" err="1" smtClean="0">
                          <a:solidFill>
                            <a:schemeClr val="dk1"/>
                          </a:solidFill>
                          <a:effectLst/>
                          <a:latin typeface="+mn-lt"/>
                          <a:ea typeface="+mn-ea"/>
                          <a:cs typeface="+mn-cs"/>
                        </a:rPr>
                        <a:t>Olaparib</a:t>
                      </a:r>
                      <a:r>
                        <a:rPr lang="en-US" sz="1400" kern="1200" dirty="0" smtClean="0">
                          <a:solidFill>
                            <a:schemeClr val="dk1"/>
                          </a:solidFill>
                          <a:effectLst/>
                          <a:latin typeface="+mn-lt"/>
                          <a:ea typeface="+mn-ea"/>
                          <a:cs typeface="+mn-cs"/>
                        </a:rPr>
                        <a:t> Plus </a:t>
                      </a:r>
                      <a:r>
                        <a:rPr lang="en-US" sz="1400" kern="1200" dirty="0" err="1" smtClean="0">
                          <a:solidFill>
                            <a:schemeClr val="dk1"/>
                          </a:solidFill>
                          <a:effectLst/>
                          <a:latin typeface="+mn-lt"/>
                          <a:ea typeface="+mn-ea"/>
                          <a:cs typeface="+mn-cs"/>
                        </a:rPr>
                        <a:t>Tremelimumab</a:t>
                      </a:r>
                      <a:r>
                        <a:rPr lang="en-US" sz="1400" kern="1200" dirty="0" smtClean="0">
                          <a:solidFill>
                            <a:schemeClr val="dk1"/>
                          </a:solidFill>
                          <a:effectLst/>
                          <a:latin typeface="+mn-lt"/>
                          <a:ea typeface="+mn-ea"/>
                          <a:cs typeface="+mn-cs"/>
                        </a:rPr>
                        <a:t> </a:t>
                      </a:r>
                      <a:r>
                        <a:rPr lang="en-US" sz="1400" kern="1200" dirty="0" smtClean="0">
                          <a:solidFill>
                            <a:schemeClr val="dk1"/>
                          </a:solidFill>
                          <a:effectLst/>
                          <a:latin typeface="+mn-lt"/>
                          <a:ea typeface="+mn-ea"/>
                          <a:cs typeface="+mn-cs"/>
                        </a:rPr>
                        <a:t>for</a:t>
                      </a:r>
                      <a:r>
                        <a:rPr lang="en-US" sz="1400" kern="1200" baseline="0" dirty="0" smtClean="0">
                          <a:solidFill>
                            <a:schemeClr val="dk1"/>
                          </a:solidFill>
                          <a:effectLst/>
                          <a:latin typeface="+mn-lt"/>
                          <a:ea typeface="+mn-ea"/>
                          <a:cs typeface="+mn-cs"/>
                        </a:rPr>
                        <a:t> Women with</a:t>
                      </a:r>
                      <a:r>
                        <a:rPr lang="en-US" sz="1400" kern="1200" dirty="0" smtClean="0">
                          <a:solidFill>
                            <a:schemeClr val="dk1"/>
                          </a:solidFill>
                          <a:effectLst/>
                          <a:latin typeface="+mn-lt"/>
                          <a:ea typeface="+mn-ea"/>
                          <a:cs typeface="+mn-cs"/>
                        </a:rPr>
                        <a:t> </a:t>
                      </a:r>
                      <a:r>
                        <a:rPr lang="en-US" sz="1400" kern="1200" dirty="0" smtClean="0">
                          <a:solidFill>
                            <a:schemeClr val="dk1"/>
                          </a:solidFill>
                          <a:effectLst/>
                          <a:latin typeface="+mn-lt"/>
                          <a:ea typeface="+mn-ea"/>
                          <a:cs typeface="+mn-cs"/>
                        </a:rPr>
                        <a:t>Platinum-Sensitive Recurrent Ovarian Cancer</a:t>
                      </a:r>
                      <a:endParaRPr lang="en-US" sz="1400" dirty="0"/>
                    </a:p>
                  </a:txBody>
                  <a:tcPr marL="68580" marR="68580" marT="34290" marB="34290"/>
                </a:tc>
                <a:extLst>
                  <a:ext uri="{0D108BD9-81ED-4DB2-BD59-A6C34878D82A}">
                    <a16:rowId xmlns:a16="http://schemas.microsoft.com/office/drawing/2014/main" xmlns="" val="4288557771"/>
                  </a:ext>
                </a:extLst>
              </a:tr>
              <a:tr h="533400">
                <a:tc>
                  <a:txBody>
                    <a:bodyPr/>
                    <a:lstStyle/>
                    <a:p>
                      <a:r>
                        <a:rPr lang="en-US" sz="1400" dirty="0" smtClean="0"/>
                        <a:t>NRG-GY022</a:t>
                      </a:r>
                      <a:endParaRPr lang="en-US" sz="1400" dirty="0"/>
                    </a:p>
                  </a:txBody>
                  <a:tcPr marL="68580" marR="68580" marT="34290" marB="34290"/>
                </a:tc>
                <a:tc>
                  <a:txBody>
                    <a:bodyPr/>
                    <a:lstStyle/>
                    <a:p>
                      <a:r>
                        <a:rPr lang="en-US" sz="1400" kern="1200" dirty="0" smtClean="0">
                          <a:solidFill>
                            <a:schemeClr val="dk1"/>
                          </a:solidFill>
                          <a:effectLst/>
                          <a:latin typeface="+mn-lt"/>
                          <a:ea typeface="+mn-ea"/>
                          <a:cs typeface="+mn-cs"/>
                        </a:rPr>
                        <a:t>Assessment of Carboplatin Clearance Predictors: A PK Study on NCI-Sponsored Clinical Trials or Standard of Care Treatments Using Carboplatin</a:t>
                      </a:r>
                      <a:endParaRPr lang="en-US" sz="1400" dirty="0"/>
                    </a:p>
                  </a:txBody>
                  <a:tcPr marL="68580" marR="68580" marT="34290" marB="34290"/>
                </a:tc>
                <a:extLst>
                  <a:ext uri="{0D108BD9-81ED-4DB2-BD59-A6C34878D82A}">
                    <a16:rowId xmlns:a16="http://schemas.microsoft.com/office/drawing/2014/main" xmlns="" val="2342123099"/>
                  </a:ext>
                </a:extLst>
              </a:tr>
              <a:tr h="533400">
                <a:tc>
                  <a:txBody>
                    <a:bodyPr/>
                    <a:lstStyle/>
                    <a:p>
                      <a:pPr marL="0" algn="l" defTabSz="457200" rtl="0" eaLnBrk="1" latinLnBrk="0" hangingPunct="1"/>
                      <a:r>
                        <a:rPr lang="en-US" sz="1400" kern="1200" dirty="0" smtClean="0">
                          <a:solidFill>
                            <a:schemeClr val="dk1"/>
                          </a:solidFill>
                          <a:latin typeface="+mn-lt"/>
                          <a:ea typeface="+mn-ea"/>
                          <a:cs typeface="+mn-cs"/>
                        </a:rPr>
                        <a:t>NRG-GI005</a:t>
                      </a:r>
                      <a:endParaRPr lang="en-US" sz="1400" kern="1200" dirty="0">
                        <a:solidFill>
                          <a:schemeClr val="dk1"/>
                        </a:solidFill>
                        <a:latin typeface="+mn-lt"/>
                        <a:ea typeface="+mn-ea"/>
                        <a:cs typeface="+mn-cs"/>
                      </a:endParaRPr>
                    </a:p>
                  </a:txBody>
                  <a:tcPr marL="68580" marR="68580" marT="34290" marB="34290"/>
                </a:tc>
                <a:tc>
                  <a:txBody>
                    <a:bodyPr/>
                    <a:lstStyle/>
                    <a:p>
                      <a:pPr marL="0" marR="0" algn="l" defTabSz="457200" rtl="0" eaLnBrk="1" latinLnBrk="0" hangingPunct="1">
                        <a:lnSpc>
                          <a:spcPct val="115000"/>
                        </a:lnSpc>
                        <a:spcBef>
                          <a:spcPts val="0"/>
                        </a:spcBef>
                        <a:spcAft>
                          <a:spcPts val="0"/>
                        </a:spcAft>
                      </a:pPr>
                      <a:r>
                        <a:rPr lang="en-US" sz="1400" kern="1200" dirty="0">
                          <a:solidFill>
                            <a:schemeClr val="dk1"/>
                          </a:solidFill>
                          <a:latin typeface="+mn-lt"/>
                          <a:ea typeface="+mn-ea"/>
                          <a:cs typeface="+mn-cs"/>
                        </a:rPr>
                        <a:t>Phase II/III Study of </a:t>
                      </a:r>
                      <a:r>
                        <a:rPr lang="en-US" sz="1400" b="1" kern="1200" dirty="0">
                          <a:solidFill>
                            <a:schemeClr val="dk1"/>
                          </a:solidFill>
                          <a:latin typeface="+mn-lt"/>
                          <a:ea typeface="+mn-ea"/>
                          <a:cs typeface="+mn-cs"/>
                        </a:rPr>
                        <a:t>C</a:t>
                      </a:r>
                      <a:r>
                        <a:rPr lang="en-US" sz="1400" kern="1200" dirty="0">
                          <a:solidFill>
                            <a:schemeClr val="dk1"/>
                          </a:solidFill>
                          <a:latin typeface="+mn-lt"/>
                          <a:ea typeface="+mn-ea"/>
                          <a:cs typeface="+mn-cs"/>
                        </a:rPr>
                        <a:t>irculating </a:t>
                      </a:r>
                      <a:r>
                        <a:rPr lang="en-US" sz="1400" kern="1200" dirty="0" err="1" smtClean="0">
                          <a:solidFill>
                            <a:schemeClr val="dk1"/>
                          </a:solidFill>
                          <a:latin typeface="+mn-lt"/>
                          <a:ea typeface="+mn-ea"/>
                          <a:cs typeface="+mn-cs"/>
                        </a:rPr>
                        <a:t>Tum</a:t>
                      </a:r>
                      <a:r>
                        <a:rPr lang="en-US" sz="1400" b="1" kern="1200" dirty="0" err="1" smtClean="0">
                          <a:solidFill>
                            <a:schemeClr val="dk1"/>
                          </a:solidFill>
                          <a:latin typeface="+mn-lt"/>
                          <a:ea typeface="+mn-ea"/>
                          <a:cs typeface="+mn-cs"/>
                        </a:rPr>
                        <a:t>O</a:t>
                      </a:r>
                      <a:r>
                        <a:rPr lang="en-US" sz="1400" kern="1200" dirty="0" err="1" smtClean="0">
                          <a:solidFill>
                            <a:schemeClr val="dk1"/>
                          </a:solidFill>
                          <a:latin typeface="+mn-lt"/>
                          <a:ea typeface="+mn-ea"/>
                          <a:cs typeface="+mn-cs"/>
                        </a:rPr>
                        <a:t>r</a:t>
                      </a:r>
                      <a:r>
                        <a:rPr lang="en-US" sz="1400" kern="1200" dirty="0" smtClean="0">
                          <a:solidFill>
                            <a:schemeClr val="dk1"/>
                          </a:solidFill>
                          <a:latin typeface="+mn-lt"/>
                          <a:ea typeface="+mn-ea"/>
                          <a:cs typeface="+mn-cs"/>
                        </a:rPr>
                        <a:t> </a:t>
                      </a:r>
                      <a:r>
                        <a:rPr lang="en-US" sz="1400" kern="1200" dirty="0">
                          <a:solidFill>
                            <a:schemeClr val="dk1"/>
                          </a:solidFill>
                          <a:latin typeface="+mn-lt"/>
                          <a:ea typeface="+mn-ea"/>
                          <a:cs typeface="+mn-cs"/>
                        </a:rPr>
                        <a:t>DNA as a Predictive </a:t>
                      </a:r>
                      <a:r>
                        <a:rPr lang="en-US" sz="1400" b="1" kern="1200" dirty="0" err="1">
                          <a:solidFill>
                            <a:schemeClr val="dk1"/>
                          </a:solidFill>
                          <a:latin typeface="+mn-lt"/>
                          <a:ea typeface="+mn-ea"/>
                          <a:cs typeface="+mn-cs"/>
                        </a:rPr>
                        <a:t>B</a:t>
                      </a:r>
                      <a:r>
                        <a:rPr lang="en-US" sz="1400" kern="1200" dirty="0" err="1">
                          <a:solidFill>
                            <a:schemeClr val="dk1"/>
                          </a:solidFill>
                          <a:latin typeface="+mn-lt"/>
                          <a:ea typeface="+mn-ea"/>
                          <a:cs typeface="+mn-cs"/>
                        </a:rPr>
                        <a:t>ioma</a:t>
                      </a:r>
                      <a:r>
                        <a:rPr lang="en-US" sz="1400" b="1" kern="1200" dirty="0" err="1">
                          <a:solidFill>
                            <a:schemeClr val="dk1"/>
                          </a:solidFill>
                          <a:latin typeface="+mn-lt"/>
                          <a:ea typeface="+mn-ea"/>
                          <a:cs typeface="+mn-cs"/>
                        </a:rPr>
                        <a:t>R</a:t>
                      </a:r>
                      <a:r>
                        <a:rPr lang="en-US" sz="1400" kern="1200" dirty="0" err="1">
                          <a:solidFill>
                            <a:schemeClr val="dk1"/>
                          </a:solidFill>
                          <a:latin typeface="+mn-lt"/>
                          <a:ea typeface="+mn-ea"/>
                          <a:cs typeface="+mn-cs"/>
                        </a:rPr>
                        <a:t>ker</a:t>
                      </a:r>
                      <a:r>
                        <a:rPr lang="en-US" sz="1400" kern="1200" dirty="0">
                          <a:solidFill>
                            <a:schemeClr val="dk1"/>
                          </a:solidFill>
                          <a:latin typeface="+mn-lt"/>
                          <a:ea typeface="+mn-ea"/>
                          <a:cs typeface="+mn-cs"/>
                        </a:rPr>
                        <a:t> in Adjuvant Chemotherapy </a:t>
                      </a:r>
                      <a:r>
                        <a:rPr lang="en-US" sz="1400" kern="1200" dirty="0" smtClean="0">
                          <a:solidFill>
                            <a:schemeClr val="dk1"/>
                          </a:solidFill>
                          <a:latin typeface="+mn-lt"/>
                          <a:ea typeface="+mn-ea"/>
                          <a:cs typeface="+mn-cs"/>
                        </a:rPr>
                        <a:t>for </a:t>
                      </a:r>
                      <a:r>
                        <a:rPr lang="en-US" sz="1400" kern="1200" dirty="0">
                          <a:solidFill>
                            <a:schemeClr val="dk1"/>
                          </a:solidFill>
                          <a:latin typeface="+mn-lt"/>
                          <a:ea typeface="+mn-ea"/>
                          <a:cs typeface="+mn-cs"/>
                        </a:rPr>
                        <a:t>Patients with Stage IIA Colon Cancer (</a:t>
                      </a:r>
                      <a:r>
                        <a:rPr lang="en-US" sz="1400" b="1" kern="1200" dirty="0">
                          <a:solidFill>
                            <a:schemeClr val="dk1"/>
                          </a:solidFill>
                          <a:latin typeface="+mn-lt"/>
                          <a:ea typeface="+mn-ea"/>
                          <a:cs typeface="+mn-cs"/>
                        </a:rPr>
                        <a:t>COBRA</a:t>
                      </a:r>
                      <a:r>
                        <a:rPr lang="en-US" sz="1400" kern="1200" dirty="0">
                          <a:solidFill>
                            <a:schemeClr val="dk1"/>
                          </a:solidFill>
                          <a:latin typeface="+mn-lt"/>
                          <a:ea typeface="+mn-ea"/>
                          <a:cs typeface="+mn-cs"/>
                        </a:rPr>
                        <a:t>)</a:t>
                      </a:r>
                    </a:p>
                  </a:txBody>
                  <a:tcPr marL="51435" marR="51435" marT="0" marB="0"/>
                </a:tc>
                <a:extLst>
                  <a:ext uri="{0D108BD9-81ED-4DB2-BD59-A6C34878D82A}">
                    <a16:rowId xmlns:a16="http://schemas.microsoft.com/office/drawing/2014/main" xmlns="" val="3207042115"/>
                  </a:ext>
                </a:extLst>
              </a:tr>
              <a:tr h="838200">
                <a:tc>
                  <a:txBody>
                    <a:bodyPr/>
                    <a:lstStyle/>
                    <a:p>
                      <a:r>
                        <a:rPr lang="en-US" sz="1400" kern="1200" dirty="0" smtClean="0">
                          <a:solidFill>
                            <a:schemeClr val="dk1"/>
                          </a:solidFill>
                          <a:effectLst/>
                          <a:latin typeface="+mn-lt"/>
                          <a:ea typeface="+mn-ea"/>
                          <a:cs typeface="+mn-cs"/>
                        </a:rPr>
                        <a:t>SWOG/NRG S1806</a:t>
                      </a:r>
                      <a:endParaRPr lang="en-US" sz="1400" dirty="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effectLst/>
                          <a:latin typeface="+mn-lt"/>
                          <a:ea typeface="+mn-ea"/>
                          <a:cs typeface="+mn-cs"/>
                        </a:rPr>
                        <a:t>Phase III </a:t>
                      </a:r>
                      <a:r>
                        <a:rPr lang="en-US" sz="1400" b="0" kern="1200" dirty="0" smtClean="0">
                          <a:solidFill>
                            <a:schemeClr val="dk1"/>
                          </a:solidFill>
                          <a:effectLst/>
                          <a:latin typeface="+mn-lt"/>
                          <a:ea typeface="+mn-ea"/>
                          <a:cs typeface="+mn-cs"/>
                        </a:rPr>
                        <a:t>R</a:t>
                      </a:r>
                      <a:r>
                        <a:rPr lang="en-US" sz="1400" kern="1200" dirty="0" smtClean="0">
                          <a:solidFill>
                            <a:schemeClr val="dk1"/>
                          </a:solidFill>
                          <a:effectLst/>
                          <a:latin typeface="+mn-lt"/>
                          <a:ea typeface="+mn-ea"/>
                          <a:cs typeface="+mn-cs"/>
                        </a:rPr>
                        <a:t>andomized Trial of Concurrent </a:t>
                      </a:r>
                      <a:r>
                        <a:rPr lang="en-US" sz="1400" kern="1200" dirty="0" smtClean="0">
                          <a:solidFill>
                            <a:schemeClr val="dk1"/>
                          </a:solidFill>
                          <a:effectLst/>
                          <a:latin typeface="+mn-lt"/>
                          <a:ea typeface="+mn-ea"/>
                          <a:cs typeface="+mn-cs"/>
                        </a:rPr>
                        <a:t>Chemo-RT </a:t>
                      </a:r>
                      <a:r>
                        <a:rPr lang="en-US" sz="1400" kern="1200" dirty="0" smtClean="0">
                          <a:solidFill>
                            <a:schemeClr val="dk1"/>
                          </a:solidFill>
                          <a:effectLst/>
                          <a:latin typeface="+mn-lt"/>
                          <a:ea typeface="+mn-ea"/>
                          <a:cs typeface="+mn-cs"/>
                        </a:rPr>
                        <a:t>with </a:t>
                      </a:r>
                      <a:r>
                        <a:rPr lang="en-US" sz="1400" kern="1200" dirty="0" smtClean="0">
                          <a:solidFill>
                            <a:schemeClr val="dk1"/>
                          </a:solidFill>
                          <a:effectLst/>
                          <a:latin typeface="+mn-lt"/>
                          <a:ea typeface="+mn-ea"/>
                          <a:cs typeface="+mn-cs"/>
                        </a:rPr>
                        <a:t>vs without </a:t>
                      </a:r>
                      <a:r>
                        <a:rPr lang="en-US" sz="1400" b="0" kern="1200" dirty="0" err="1" smtClean="0">
                          <a:solidFill>
                            <a:schemeClr val="dk1"/>
                          </a:solidFill>
                          <a:effectLst/>
                          <a:latin typeface="+mn-lt"/>
                          <a:ea typeface="+mn-ea"/>
                          <a:cs typeface="+mn-cs"/>
                        </a:rPr>
                        <a:t>A</a:t>
                      </a:r>
                      <a:r>
                        <a:rPr lang="en-US" sz="1400" kern="1200" dirty="0" err="1" smtClean="0">
                          <a:solidFill>
                            <a:schemeClr val="dk1"/>
                          </a:solidFill>
                          <a:effectLst/>
                          <a:latin typeface="+mn-lt"/>
                          <a:ea typeface="+mn-ea"/>
                          <a:cs typeface="+mn-cs"/>
                        </a:rPr>
                        <a:t>tezolizumab</a:t>
                      </a:r>
                      <a:r>
                        <a:rPr lang="en-US" sz="1400" kern="1200" dirty="0" smtClean="0">
                          <a:solidFill>
                            <a:schemeClr val="dk1"/>
                          </a:solidFill>
                          <a:effectLst/>
                          <a:latin typeface="+mn-lt"/>
                          <a:ea typeface="+mn-ea"/>
                          <a:cs typeface="+mn-cs"/>
                        </a:rPr>
                        <a:t> </a:t>
                      </a:r>
                      <a:r>
                        <a:rPr lang="en-US" sz="1400" kern="1200" dirty="0" smtClean="0">
                          <a:solidFill>
                            <a:schemeClr val="dk1"/>
                          </a:solidFill>
                          <a:effectLst/>
                          <a:latin typeface="+mn-lt"/>
                          <a:ea typeface="+mn-ea"/>
                          <a:cs typeface="+mn-cs"/>
                        </a:rPr>
                        <a:t>for</a:t>
                      </a:r>
                      <a:r>
                        <a:rPr lang="en-US" sz="1400" kern="1200" baseline="0" dirty="0" smtClean="0">
                          <a:solidFill>
                            <a:schemeClr val="dk1"/>
                          </a:solidFill>
                          <a:effectLst/>
                          <a:latin typeface="+mn-lt"/>
                          <a:ea typeface="+mn-ea"/>
                          <a:cs typeface="+mn-cs"/>
                        </a:rPr>
                        <a:t> Pts with</a:t>
                      </a:r>
                      <a:r>
                        <a:rPr lang="en-US" sz="1400" kern="1200" dirty="0" smtClean="0">
                          <a:solidFill>
                            <a:schemeClr val="dk1"/>
                          </a:solidFill>
                          <a:effectLst/>
                          <a:latin typeface="+mn-lt"/>
                          <a:ea typeface="+mn-ea"/>
                          <a:cs typeface="+mn-cs"/>
                        </a:rPr>
                        <a:t> </a:t>
                      </a:r>
                      <a:r>
                        <a:rPr lang="en-US" sz="1400" kern="1200" dirty="0" smtClean="0">
                          <a:solidFill>
                            <a:schemeClr val="dk1"/>
                          </a:solidFill>
                          <a:effectLst/>
                          <a:latin typeface="+mn-lt"/>
                          <a:ea typeface="+mn-ea"/>
                          <a:cs typeface="+mn-cs"/>
                        </a:rPr>
                        <a:t>Localized Muscle Invasive Bladder Cancer </a:t>
                      </a:r>
                      <a:r>
                        <a:rPr lang="en-US" sz="1400" kern="1200" dirty="0" smtClean="0">
                          <a:solidFill>
                            <a:schemeClr val="dk1"/>
                          </a:solidFill>
                          <a:effectLst/>
                          <a:latin typeface="+mn-lt"/>
                          <a:ea typeface="+mn-ea"/>
                          <a:cs typeface="+mn-cs"/>
                        </a:rPr>
                        <a:t>SWOG/NRG </a:t>
                      </a:r>
                      <a:r>
                        <a:rPr lang="en-US" sz="1400" kern="1200" dirty="0" smtClean="0">
                          <a:solidFill>
                            <a:schemeClr val="dk1"/>
                          </a:solidFill>
                          <a:effectLst/>
                          <a:latin typeface="+mn-lt"/>
                          <a:ea typeface="+mn-ea"/>
                          <a:cs typeface="+mn-cs"/>
                        </a:rPr>
                        <a:t>Joint </a:t>
                      </a:r>
                      <a:r>
                        <a:rPr lang="en-US" sz="1400" kern="1200" dirty="0" smtClean="0">
                          <a:solidFill>
                            <a:schemeClr val="dk1"/>
                          </a:solidFill>
                          <a:effectLst/>
                          <a:latin typeface="+mn-lt"/>
                          <a:ea typeface="+mn-ea"/>
                          <a:cs typeface="+mn-cs"/>
                        </a:rPr>
                        <a:t>study: </a:t>
                      </a:r>
                      <a:r>
                        <a:rPr lang="en-US" sz="1400" b="1" kern="1200" dirty="0" smtClean="0">
                          <a:solidFill>
                            <a:schemeClr val="dk1"/>
                          </a:solidFill>
                          <a:effectLst/>
                          <a:latin typeface="+mn-lt"/>
                          <a:ea typeface="+mn-ea"/>
                          <a:cs typeface="+mn-cs"/>
                        </a:rPr>
                        <a:t>SWOG is lead</a:t>
                      </a:r>
                      <a:r>
                        <a:rPr lang="en-US" sz="1400" kern="1200" dirty="0" smtClean="0">
                          <a:solidFill>
                            <a:schemeClr val="dk1"/>
                          </a:solidFill>
                          <a:effectLst/>
                          <a:latin typeface="+mn-lt"/>
                          <a:ea typeface="+mn-ea"/>
                          <a:cs typeface="+mn-cs"/>
                        </a:rPr>
                        <a:t>) - </a:t>
                      </a:r>
                      <a:r>
                        <a:rPr lang="en-US" sz="1400" b="1" kern="1200" dirty="0" smtClean="0">
                          <a:solidFill>
                            <a:schemeClr val="dk1"/>
                          </a:solidFill>
                          <a:effectLst/>
                          <a:latin typeface="+mn-lt"/>
                          <a:ea typeface="+mn-ea"/>
                          <a:cs typeface="+mn-cs"/>
                        </a:rPr>
                        <a:t>Registration-Intent trial</a:t>
                      </a:r>
                      <a:endParaRPr lang="en-US" sz="1400" dirty="0"/>
                    </a:p>
                  </a:txBody>
                  <a:tcPr marL="68580" marR="68580" marT="34290" marB="34290"/>
                </a:tc>
                <a:extLst>
                  <a:ext uri="{0D108BD9-81ED-4DB2-BD59-A6C34878D82A}">
                    <a16:rowId xmlns:a16="http://schemas.microsoft.com/office/drawing/2014/main" xmlns="" val="3211979691"/>
                  </a:ext>
                </a:extLst>
              </a:tr>
            </a:tbl>
          </a:graphicData>
        </a:graphic>
      </p:graphicFrame>
      <p:sp>
        <p:nvSpPr>
          <p:cNvPr id="3" name="Rectangle 2"/>
          <p:cNvSpPr/>
          <p:nvPr/>
        </p:nvSpPr>
        <p:spPr>
          <a:xfrm>
            <a:off x="781050" y="3638550"/>
            <a:ext cx="7581900" cy="693617"/>
          </a:xfrm>
          <a:prstGeom prst="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lang="en-US" sz="2000" b="1" dirty="0">
                <a:solidFill>
                  <a:srgbClr val="98012E"/>
                </a:solidFill>
              </a:rPr>
              <a:t>Total 16 </a:t>
            </a:r>
            <a:r>
              <a:rPr lang="en-US" sz="2000" b="1" dirty="0" smtClean="0">
                <a:solidFill>
                  <a:srgbClr val="98012E"/>
                </a:solidFill>
              </a:rPr>
              <a:t>studies </a:t>
            </a:r>
            <a:r>
              <a:rPr lang="en-US" sz="2000" b="1" dirty="0">
                <a:solidFill>
                  <a:srgbClr val="98012E"/>
                </a:solidFill>
              </a:rPr>
              <a:t>(13 CTEP, 2 NCORP, 1 </a:t>
            </a:r>
            <a:r>
              <a:rPr lang="en-US" sz="2000" b="1" dirty="0" smtClean="0">
                <a:solidFill>
                  <a:srgbClr val="98012E"/>
                </a:solidFill>
              </a:rPr>
              <a:t>joint </a:t>
            </a:r>
            <a:r>
              <a:rPr lang="en-US" sz="2000" b="1" dirty="0">
                <a:solidFill>
                  <a:srgbClr val="98012E"/>
                </a:solidFill>
              </a:rPr>
              <a:t>study w/SWOG)</a:t>
            </a:r>
          </a:p>
          <a:p>
            <a:pPr algn="ctr"/>
            <a:r>
              <a:rPr lang="en-US" dirty="0">
                <a:solidFill>
                  <a:srgbClr val="98012E"/>
                </a:solidFill>
              </a:rPr>
              <a:t>15 </a:t>
            </a:r>
            <a:r>
              <a:rPr lang="en-US" dirty="0" smtClean="0">
                <a:solidFill>
                  <a:srgbClr val="98012E"/>
                </a:solidFill>
              </a:rPr>
              <a:t>NRG-led </a:t>
            </a:r>
            <a:r>
              <a:rPr lang="en-US" dirty="0">
                <a:solidFill>
                  <a:srgbClr val="98012E"/>
                </a:solidFill>
              </a:rPr>
              <a:t>trials w/ 1</a:t>
            </a:r>
            <a:r>
              <a:rPr lang="en-US" baseline="30000" dirty="0">
                <a:solidFill>
                  <a:srgbClr val="98012E"/>
                </a:solidFill>
              </a:rPr>
              <a:t>st</a:t>
            </a:r>
            <a:r>
              <a:rPr lang="en-US" dirty="0">
                <a:solidFill>
                  <a:srgbClr val="98012E"/>
                </a:solidFill>
              </a:rPr>
              <a:t> CCDR study and 3 registration-intent studies</a:t>
            </a:r>
          </a:p>
        </p:txBody>
      </p:sp>
      <p:sp>
        <p:nvSpPr>
          <p:cNvPr id="5" name="TextBox 4"/>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8591994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38759" y="4855527"/>
            <a:ext cx="2057579" cy="374936"/>
          </a:xfrm>
          <a:prstGeom prst="rect">
            <a:avLst/>
          </a:prstGeom>
        </p:spPr>
      </p:pic>
      <p:pic>
        <p:nvPicPr>
          <p:cNvPr id="8" name="Picture 7"/>
          <p:cNvPicPr>
            <a:picLocks noChangeAspect="1"/>
          </p:cNvPicPr>
          <p:nvPr/>
        </p:nvPicPr>
        <p:blipFill>
          <a:blip r:embed="rId3"/>
          <a:stretch>
            <a:fillRect/>
          </a:stretch>
        </p:blipFill>
        <p:spPr>
          <a:xfrm>
            <a:off x="-1" y="-1"/>
            <a:ext cx="6266794" cy="756901"/>
          </a:xfrm>
          <a:prstGeom prst="rect">
            <a:avLst/>
          </a:prstGeom>
        </p:spPr>
      </p:pic>
      <p:pic>
        <p:nvPicPr>
          <p:cNvPr id="9" name="Picture 8"/>
          <p:cNvPicPr>
            <a:picLocks noChangeAspect="1"/>
          </p:cNvPicPr>
          <p:nvPr/>
        </p:nvPicPr>
        <p:blipFill>
          <a:blip r:embed="rId4"/>
          <a:stretch>
            <a:fillRect/>
          </a:stretch>
        </p:blipFill>
        <p:spPr>
          <a:xfrm>
            <a:off x="6167464" y="77"/>
            <a:ext cx="2976536" cy="756900"/>
          </a:xfrm>
          <a:prstGeom prst="rect">
            <a:avLst/>
          </a:prstGeom>
        </p:spPr>
      </p:pic>
      <p:sp>
        <p:nvSpPr>
          <p:cNvPr id="10" name="TextBox 9"/>
          <p:cNvSpPr txBox="1"/>
          <p:nvPr/>
        </p:nvSpPr>
        <p:spPr>
          <a:xfrm>
            <a:off x="457200" y="1352550"/>
            <a:ext cx="8077199" cy="1615827"/>
          </a:xfrm>
          <a:prstGeom prst="rect">
            <a:avLst/>
          </a:prstGeom>
          <a:noFill/>
        </p:spPr>
        <p:txBody>
          <a:bodyPr wrap="square" rtlCol="0">
            <a:spAutoFit/>
          </a:bodyPr>
          <a:lstStyle/>
          <a:p>
            <a:pPr marL="457200" indent="-457200">
              <a:buFont typeface="Arial" panose="020B0604020202020204" pitchFamily="34" charset="0"/>
              <a:buChar char="•"/>
            </a:pPr>
            <a:r>
              <a:rPr lang="en-US" sz="3300" dirty="0"/>
              <a:t>NRG Oncology has </a:t>
            </a:r>
            <a:r>
              <a:rPr lang="en-US" sz="3300" dirty="0" smtClean="0"/>
              <a:t>submitted 21 </a:t>
            </a:r>
            <a:r>
              <a:rPr lang="en-US" sz="3300" dirty="0"/>
              <a:t>projects through the NCTN Navigator system since 3/1/2019</a:t>
            </a:r>
          </a:p>
        </p:txBody>
      </p:sp>
      <p:sp>
        <p:nvSpPr>
          <p:cNvPr id="7" name="TextBox 6"/>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36571779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1589"/>
          <a:stretch/>
        </p:blipFill>
        <p:spPr>
          <a:xfrm>
            <a:off x="3124200" y="34738"/>
            <a:ext cx="4375730" cy="526883"/>
          </a:xfrm>
          <a:prstGeom prst="rect">
            <a:avLst/>
          </a:prstGeom>
        </p:spPr>
      </p:pic>
      <p:pic>
        <p:nvPicPr>
          <p:cNvPr id="2" name="Picture 1"/>
          <p:cNvPicPr>
            <a:picLocks noChangeAspect="1"/>
          </p:cNvPicPr>
          <p:nvPr/>
        </p:nvPicPr>
        <p:blipFill>
          <a:blip r:embed="rId4"/>
          <a:stretch>
            <a:fillRect/>
          </a:stretch>
        </p:blipFill>
        <p:spPr>
          <a:xfrm>
            <a:off x="1" y="0"/>
            <a:ext cx="3048000" cy="2278295"/>
          </a:xfrm>
          <a:prstGeom prst="rect">
            <a:avLst/>
          </a:prstGeom>
        </p:spPr>
      </p:pic>
      <p:sp>
        <p:nvSpPr>
          <p:cNvPr id="5" name="Rectangle 4"/>
          <p:cNvSpPr/>
          <p:nvPr/>
        </p:nvSpPr>
        <p:spPr>
          <a:xfrm>
            <a:off x="3352800" y="625288"/>
            <a:ext cx="5562600" cy="3693319"/>
          </a:xfrm>
          <a:prstGeom prst="rect">
            <a:avLst/>
          </a:prstGeom>
        </p:spPr>
        <p:txBody>
          <a:bodyPr wrap="square">
            <a:spAutoFit/>
          </a:bodyPr>
          <a:lstStyle/>
          <a:p>
            <a:r>
              <a:rPr lang="en-US" sz="1400" u="sng" dirty="0" smtClean="0">
                <a:ea typeface="Calibri" panose="020F0502020204030204" pitchFamily="34" charset="0"/>
              </a:rPr>
              <a:t>NRG-RTOG </a:t>
            </a:r>
            <a:r>
              <a:rPr lang="en-US" sz="1400" u="sng" dirty="0">
                <a:ea typeface="Calibri" panose="020F0502020204030204" pitchFamily="34" charset="0"/>
              </a:rPr>
              <a:t>1216</a:t>
            </a:r>
            <a:r>
              <a:rPr lang="en-US" sz="1400" dirty="0">
                <a:ea typeface="Calibri" panose="020F0502020204030204" pitchFamily="34" charset="0"/>
              </a:rPr>
              <a:t> - Randomized Phase II/III Trial of Surgery and Postoperative Radiation Delivered with Concurrent Cisplatin Versus Docetaxel Versus </a:t>
            </a:r>
            <a:r>
              <a:rPr lang="en-US" sz="1400" dirty="0" err="1">
                <a:ea typeface="Calibri" panose="020F0502020204030204" pitchFamily="34" charset="0"/>
              </a:rPr>
              <a:t>Cetuximab</a:t>
            </a:r>
            <a:r>
              <a:rPr lang="en-US" sz="1400" dirty="0">
                <a:ea typeface="Calibri" panose="020F0502020204030204" pitchFamily="34" charset="0"/>
              </a:rPr>
              <a:t> and Docetaxel for High-Risk Squamous Cell Cancer of the </a:t>
            </a:r>
            <a:r>
              <a:rPr lang="en-US" sz="1400" b="1" dirty="0">
                <a:ea typeface="Calibri" panose="020F0502020204030204" pitchFamily="34" charset="0"/>
              </a:rPr>
              <a:t>Head and </a:t>
            </a:r>
            <a:r>
              <a:rPr lang="en-US" sz="1400" b="1" dirty="0" smtClean="0">
                <a:ea typeface="Calibri" panose="020F0502020204030204" pitchFamily="34" charset="0"/>
              </a:rPr>
              <a:t>Neck</a:t>
            </a:r>
          </a:p>
          <a:p>
            <a:endParaRPr lang="en-US" sz="600" u="sng" dirty="0" smtClean="0">
              <a:ea typeface="Calibri" panose="020F0502020204030204" pitchFamily="34" charset="0"/>
            </a:endParaRPr>
          </a:p>
          <a:p>
            <a:r>
              <a:rPr lang="en-US" sz="1400" u="sng" dirty="0" smtClean="0">
                <a:ea typeface="Calibri" panose="020F0502020204030204" pitchFamily="34" charset="0"/>
              </a:rPr>
              <a:t>NRG-</a:t>
            </a:r>
            <a:r>
              <a:rPr lang="en-US" sz="1400" b="1" u="sng" dirty="0" smtClean="0">
                <a:ea typeface="Calibri" panose="020F0502020204030204" pitchFamily="34" charset="0"/>
              </a:rPr>
              <a:t>BN</a:t>
            </a:r>
            <a:r>
              <a:rPr lang="en-US" sz="1400" u="sng" dirty="0" smtClean="0">
                <a:ea typeface="Calibri" panose="020F0502020204030204" pitchFamily="34" charset="0"/>
              </a:rPr>
              <a:t>001</a:t>
            </a:r>
            <a:r>
              <a:rPr lang="en-US" sz="1400" dirty="0" smtClean="0">
                <a:ea typeface="Calibri" panose="020F0502020204030204" pitchFamily="34" charset="0"/>
              </a:rPr>
              <a:t> </a:t>
            </a:r>
            <a:r>
              <a:rPr lang="en-US" sz="1400" dirty="0">
                <a:ea typeface="Calibri" panose="020F0502020204030204" pitchFamily="34" charset="0"/>
              </a:rPr>
              <a:t>- MGMT </a:t>
            </a:r>
            <a:r>
              <a:rPr lang="en-US" sz="1400" dirty="0" smtClean="0">
                <a:ea typeface="Calibri" panose="020F0502020204030204" pitchFamily="34" charset="0"/>
              </a:rPr>
              <a:t>Promoter </a:t>
            </a:r>
            <a:r>
              <a:rPr lang="en-US" sz="1400" dirty="0" err="1" smtClean="0">
                <a:ea typeface="Calibri" panose="020F0502020204030204" pitchFamily="34" charset="0"/>
              </a:rPr>
              <a:t>Hyperthylation</a:t>
            </a:r>
            <a:r>
              <a:rPr lang="en-US" sz="1400" dirty="0" smtClean="0">
                <a:ea typeface="Calibri" panose="020F0502020204030204" pitchFamily="34" charset="0"/>
              </a:rPr>
              <a:t> </a:t>
            </a:r>
            <a:r>
              <a:rPr lang="en-US" sz="1400" dirty="0">
                <a:ea typeface="Calibri" panose="020F0502020204030204" pitchFamily="34" charset="0"/>
              </a:rPr>
              <a:t>by </a:t>
            </a:r>
            <a:r>
              <a:rPr lang="en-US" sz="1400" dirty="0" smtClean="0">
                <a:ea typeface="Calibri" panose="020F0502020204030204" pitchFamily="34" charset="0"/>
              </a:rPr>
              <a:t>Standard </a:t>
            </a:r>
            <a:r>
              <a:rPr lang="en-US" sz="1400" dirty="0" err="1">
                <a:ea typeface="Calibri" panose="020F0502020204030204" pitchFamily="34" charset="0"/>
              </a:rPr>
              <a:t>qMS</a:t>
            </a:r>
            <a:r>
              <a:rPr lang="en-US" sz="1400" dirty="0">
                <a:ea typeface="Calibri" panose="020F0502020204030204" pitchFamily="34" charset="0"/>
              </a:rPr>
              <a:t>-PCR as </a:t>
            </a:r>
            <a:r>
              <a:rPr lang="en-US" sz="1400" dirty="0" smtClean="0">
                <a:ea typeface="Calibri" panose="020F0502020204030204" pitchFamily="34" charset="0"/>
              </a:rPr>
              <a:t>Integral </a:t>
            </a:r>
            <a:r>
              <a:rPr lang="en-US" sz="1400" dirty="0">
                <a:ea typeface="Calibri" panose="020F0502020204030204" pitchFamily="34" charset="0"/>
              </a:rPr>
              <a:t>B</a:t>
            </a:r>
            <a:r>
              <a:rPr lang="en-US" sz="1400" dirty="0" smtClean="0">
                <a:ea typeface="Calibri" panose="020F0502020204030204" pitchFamily="34" charset="0"/>
              </a:rPr>
              <a:t>iomarker</a:t>
            </a:r>
          </a:p>
          <a:p>
            <a:endParaRPr lang="en-US" sz="600" u="sng" dirty="0" smtClean="0">
              <a:ea typeface="Calibri" panose="020F0502020204030204" pitchFamily="34" charset="0"/>
            </a:endParaRPr>
          </a:p>
          <a:p>
            <a:r>
              <a:rPr lang="en-US" sz="1400" u="sng" dirty="0" smtClean="0">
                <a:ea typeface="Calibri" panose="020F0502020204030204" pitchFamily="34" charset="0"/>
              </a:rPr>
              <a:t>NRG-BN003</a:t>
            </a:r>
            <a:r>
              <a:rPr lang="en-US" sz="1400" dirty="0" smtClean="0">
                <a:ea typeface="Calibri" panose="020F0502020204030204" pitchFamily="34" charset="0"/>
              </a:rPr>
              <a:t> </a:t>
            </a:r>
            <a:r>
              <a:rPr lang="en-US" sz="1400" dirty="0">
                <a:ea typeface="Calibri" panose="020F0502020204030204" pitchFamily="34" charset="0"/>
              </a:rPr>
              <a:t>- pHH3 Mitotic Index as an Integrated Marker for patients treated on NRG-BN003, "Phase III Trial of Observation </a:t>
            </a:r>
            <a:r>
              <a:rPr lang="en-US" sz="1400" dirty="0" smtClean="0">
                <a:ea typeface="Calibri" panose="020F0502020204030204" pitchFamily="34" charset="0"/>
              </a:rPr>
              <a:t>vs </a:t>
            </a:r>
            <a:r>
              <a:rPr lang="en-US" sz="1400" dirty="0">
                <a:ea typeface="Calibri" panose="020F0502020204030204" pitchFamily="34" charset="0"/>
              </a:rPr>
              <a:t>Irradiation for a Gross Totally Resected Grade II </a:t>
            </a:r>
            <a:r>
              <a:rPr lang="en-US" sz="1400" b="1" dirty="0">
                <a:ea typeface="Calibri" panose="020F0502020204030204" pitchFamily="34" charset="0"/>
              </a:rPr>
              <a:t>Meningioma</a:t>
            </a:r>
            <a:r>
              <a:rPr lang="en-US" sz="1400" dirty="0">
                <a:ea typeface="Calibri" panose="020F0502020204030204" pitchFamily="34" charset="0"/>
              </a:rPr>
              <a:t>". </a:t>
            </a:r>
            <a:endParaRPr lang="en-US" sz="1400" dirty="0" smtClean="0">
              <a:ea typeface="Calibri" panose="020F0502020204030204" pitchFamily="34" charset="0"/>
            </a:endParaRPr>
          </a:p>
          <a:p>
            <a:endParaRPr lang="en-US" sz="600" u="sng" dirty="0" smtClean="0">
              <a:ea typeface="Calibri" panose="020F0502020204030204" pitchFamily="34" charset="0"/>
            </a:endParaRPr>
          </a:p>
          <a:p>
            <a:r>
              <a:rPr lang="en-US" sz="1400" u="sng" dirty="0" smtClean="0">
                <a:ea typeface="Calibri" panose="020F0502020204030204" pitchFamily="34" charset="0"/>
              </a:rPr>
              <a:t>NRG</a:t>
            </a:r>
            <a:r>
              <a:rPr lang="en-US" sz="1400" b="1" u="sng" dirty="0" smtClean="0">
                <a:ea typeface="Calibri" panose="020F0502020204030204" pitchFamily="34" charset="0"/>
              </a:rPr>
              <a:t>-</a:t>
            </a:r>
            <a:r>
              <a:rPr lang="en-US" sz="1400" u="sng" dirty="0" smtClean="0">
                <a:ea typeface="Calibri" panose="020F0502020204030204" pitchFamily="34" charset="0"/>
              </a:rPr>
              <a:t>HN001</a:t>
            </a:r>
            <a:r>
              <a:rPr lang="en-US" sz="1400" dirty="0" smtClean="0">
                <a:ea typeface="Calibri" panose="020F0502020204030204" pitchFamily="34" charset="0"/>
              </a:rPr>
              <a:t> </a:t>
            </a:r>
            <a:r>
              <a:rPr lang="en-US" sz="1400" dirty="0">
                <a:ea typeface="Calibri" panose="020F0502020204030204" pitchFamily="34" charset="0"/>
              </a:rPr>
              <a:t>- </a:t>
            </a:r>
            <a:r>
              <a:rPr lang="en-US" sz="1400" spc="-8" dirty="0">
                <a:ea typeface="Calibri" panose="020F0502020204030204" pitchFamily="34" charset="0"/>
              </a:rPr>
              <a:t>Integral </a:t>
            </a:r>
            <a:r>
              <a:rPr lang="en-US" sz="1400" spc="-8" dirty="0" smtClean="0">
                <a:ea typeface="Calibri" panose="020F0502020204030204" pitchFamily="34" charset="0"/>
              </a:rPr>
              <a:t>Determination </a:t>
            </a:r>
            <a:r>
              <a:rPr lang="en-US" sz="1400" spc="-8" dirty="0">
                <a:ea typeface="Calibri" panose="020F0502020204030204" pitchFamily="34" charset="0"/>
              </a:rPr>
              <a:t>of </a:t>
            </a:r>
            <a:r>
              <a:rPr lang="en-US" sz="1400" spc="-8" dirty="0" smtClean="0">
                <a:ea typeface="Calibri" panose="020F0502020204030204" pitchFamily="34" charset="0"/>
              </a:rPr>
              <a:t>Pre- </a:t>
            </a:r>
            <a:r>
              <a:rPr lang="en-US" sz="1400" spc="-8" dirty="0">
                <a:ea typeface="Calibri" panose="020F0502020204030204" pitchFamily="34" charset="0"/>
              </a:rPr>
              <a:t>and </a:t>
            </a:r>
            <a:r>
              <a:rPr lang="en-US" sz="1400" spc="-8" dirty="0" smtClean="0">
                <a:ea typeface="Calibri" panose="020F0502020204030204" pitchFamily="34" charset="0"/>
              </a:rPr>
              <a:t>Post-treatment </a:t>
            </a:r>
            <a:r>
              <a:rPr lang="en-US" sz="1400" spc="-8" dirty="0">
                <a:ea typeface="Calibri" panose="020F0502020204030204" pitchFamily="34" charset="0"/>
              </a:rPr>
              <a:t>EBV DNA in EBV+ </a:t>
            </a:r>
            <a:r>
              <a:rPr lang="en-US" sz="1400" b="1" spc="-8" dirty="0" smtClean="0">
                <a:ea typeface="Calibri" panose="020F0502020204030204" pitchFamily="34" charset="0"/>
              </a:rPr>
              <a:t>Nasopharyngeal </a:t>
            </a:r>
            <a:r>
              <a:rPr lang="en-US" sz="1400" b="1" spc="-8" dirty="0" smtClean="0">
                <a:ea typeface="Calibri" panose="020F0502020204030204" pitchFamily="34" charset="0"/>
              </a:rPr>
              <a:t>Ca </a:t>
            </a:r>
            <a:r>
              <a:rPr lang="en-US" sz="1400" spc="-8" dirty="0">
                <a:ea typeface="Calibri" panose="020F0502020204030204" pitchFamily="34" charset="0"/>
              </a:rPr>
              <a:t>for </a:t>
            </a:r>
            <a:r>
              <a:rPr lang="en-US" sz="1400" spc="-8" dirty="0" smtClean="0">
                <a:ea typeface="Calibri" panose="020F0502020204030204" pitchFamily="34" charset="0"/>
              </a:rPr>
              <a:t>Risk Group </a:t>
            </a:r>
            <a:r>
              <a:rPr lang="en-US" sz="1400" spc="-8" dirty="0">
                <a:ea typeface="Calibri" panose="020F0502020204030204" pitchFamily="34" charset="0"/>
              </a:rPr>
              <a:t>S</a:t>
            </a:r>
            <a:r>
              <a:rPr lang="en-US" sz="1400" spc="-8" dirty="0" smtClean="0">
                <a:ea typeface="Calibri" panose="020F0502020204030204" pitchFamily="34" charset="0"/>
              </a:rPr>
              <a:t>tratification</a:t>
            </a:r>
          </a:p>
          <a:p>
            <a:endParaRPr lang="en-US" sz="600" u="sng" dirty="0" smtClean="0">
              <a:ea typeface="Calibri" panose="020F0502020204030204" pitchFamily="34" charset="0"/>
            </a:endParaRPr>
          </a:p>
          <a:p>
            <a:r>
              <a:rPr lang="en-US" sz="1400" u="sng" dirty="0" smtClean="0">
                <a:ea typeface="Calibri" panose="020F0502020204030204" pitchFamily="34" charset="0"/>
              </a:rPr>
              <a:t>NRG-</a:t>
            </a:r>
            <a:r>
              <a:rPr lang="en-US" sz="1400" b="1" u="sng" dirty="0" smtClean="0">
                <a:ea typeface="Calibri" panose="020F0502020204030204" pitchFamily="34" charset="0"/>
              </a:rPr>
              <a:t>LU003</a:t>
            </a:r>
            <a:r>
              <a:rPr lang="en-US" sz="1400" dirty="0" smtClean="0">
                <a:ea typeface="Calibri" panose="020F0502020204030204" pitchFamily="34" charset="0"/>
              </a:rPr>
              <a:t> </a:t>
            </a:r>
            <a:r>
              <a:rPr lang="en-US" sz="1400" dirty="0">
                <a:ea typeface="Calibri" panose="020F0502020204030204" pitchFamily="34" charset="0"/>
              </a:rPr>
              <a:t>– 1) Next Generation Sequencing for Patient Assignment to Treatment Cohort; 2) Correlation of Genetic Alterations in </a:t>
            </a:r>
            <a:r>
              <a:rPr lang="en-US" sz="1400" dirty="0" err="1">
                <a:ea typeface="Calibri" panose="020F0502020204030204" pitchFamily="34" charset="0"/>
              </a:rPr>
              <a:t>cfDNA</a:t>
            </a:r>
            <a:r>
              <a:rPr lang="en-US" sz="1400" dirty="0">
                <a:ea typeface="Calibri" panose="020F0502020204030204" pitchFamily="34" charset="0"/>
              </a:rPr>
              <a:t> versus Tumor Tissue for Next Generation Sequencing for Patient Assignment to Treatment </a:t>
            </a:r>
            <a:r>
              <a:rPr lang="en-US" sz="1400" dirty="0" smtClean="0">
                <a:ea typeface="Calibri" panose="020F0502020204030204" pitchFamily="34" charset="0"/>
              </a:rPr>
              <a:t>Cohort</a:t>
            </a:r>
            <a:endParaRPr lang="en-US" sz="1400" dirty="0"/>
          </a:p>
        </p:txBody>
      </p:sp>
      <p:sp>
        <p:nvSpPr>
          <p:cNvPr id="11" name="TextBox 10"/>
          <p:cNvSpPr txBox="1"/>
          <p:nvPr/>
        </p:nvSpPr>
        <p:spPr>
          <a:xfrm>
            <a:off x="876301" y="1900657"/>
            <a:ext cx="1295400" cy="381000"/>
          </a:xfrm>
          <a:prstGeom prst="rect">
            <a:avLst/>
          </a:prstGeom>
          <a:noFill/>
        </p:spPr>
        <p:txBody>
          <a:bodyPr wrap="square" rtlCol="0">
            <a:spAutoFit/>
          </a:bodyPr>
          <a:lstStyle/>
          <a:p>
            <a:pPr algn="ctr"/>
            <a:r>
              <a:rPr lang="en-US" dirty="0" smtClean="0">
                <a:solidFill>
                  <a:schemeClr val="bg1"/>
                </a:solidFill>
              </a:rPr>
              <a:t>BIQSFP</a:t>
            </a:r>
            <a:endParaRPr lang="en-US" dirty="0">
              <a:solidFill>
                <a:schemeClr val="bg1"/>
              </a:solidFill>
            </a:endParaRPr>
          </a:p>
        </p:txBody>
      </p:sp>
      <p:sp>
        <p:nvSpPr>
          <p:cNvPr id="12" name="TextBox 11"/>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10645517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1589"/>
          <a:stretch/>
        </p:blipFill>
        <p:spPr>
          <a:xfrm>
            <a:off x="3124200" y="34738"/>
            <a:ext cx="4375730" cy="526883"/>
          </a:xfrm>
          <a:prstGeom prst="rect">
            <a:avLst/>
          </a:prstGeom>
        </p:spPr>
      </p:pic>
      <p:pic>
        <p:nvPicPr>
          <p:cNvPr id="2" name="Picture 1"/>
          <p:cNvPicPr>
            <a:picLocks noChangeAspect="1"/>
          </p:cNvPicPr>
          <p:nvPr/>
        </p:nvPicPr>
        <p:blipFill>
          <a:blip r:embed="rId4"/>
          <a:stretch>
            <a:fillRect/>
          </a:stretch>
        </p:blipFill>
        <p:spPr>
          <a:xfrm>
            <a:off x="11204" y="0"/>
            <a:ext cx="3048000" cy="2278295"/>
          </a:xfrm>
          <a:prstGeom prst="rect">
            <a:avLst/>
          </a:prstGeom>
        </p:spPr>
      </p:pic>
      <p:sp>
        <p:nvSpPr>
          <p:cNvPr id="5" name="Rectangle 4"/>
          <p:cNvSpPr/>
          <p:nvPr/>
        </p:nvSpPr>
        <p:spPr>
          <a:xfrm>
            <a:off x="3352800" y="625288"/>
            <a:ext cx="5562600" cy="3647152"/>
          </a:xfrm>
          <a:prstGeom prst="rect">
            <a:avLst/>
          </a:prstGeom>
        </p:spPr>
        <p:txBody>
          <a:bodyPr wrap="square">
            <a:spAutoFit/>
          </a:bodyPr>
          <a:lstStyle/>
          <a:p>
            <a:r>
              <a:rPr lang="en-US" sz="1400" u="sng" dirty="0" smtClean="0"/>
              <a:t>NRG-HN1903</a:t>
            </a:r>
            <a:r>
              <a:rPr lang="en-US" sz="1400" dirty="0" smtClean="0"/>
              <a:t> - Determining </a:t>
            </a:r>
            <a:r>
              <a:rPr lang="en-US" sz="1400" dirty="0"/>
              <a:t>Negative Predictive Value of FDG PET/CT for N0 Neck </a:t>
            </a:r>
            <a:r>
              <a:rPr lang="en-US" sz="1400" dirty="0" smtClean="0"/>
              <a:t>for</a:t>
            </a:r>
            <a:r>
              <a:rPr lang="en-US" sz="1400" dirty="0" smtClean="0"/>
              <a:t> </a:t>
            </a:r>
            <a:r>
              <a:rPr lang="en-US" sz="1400" dirty="0"/>
              <a:t>T1-T2 Oral cavity </a:t>
            </a:r>
            <a:r>
              <a:rPr lang="en-US" sz="1400" dirty="0" err="1" smtClean="0"/>
              <a:t>SqCellCa</a:t>
            </a:r>
            <a:r>
              <a:rPr lang="en-US" sz="1400" dirty="0" smtClean="0"/>
              <a:t> </a:t>
            </a:r>
            <a:r>
              <a:rPr lang="en-US" sz="1400" dirty="0" smtClean="0"/>
              <a:t>Patients </a:t>
            </a:r>
          </a:p>
          <a:p>
            <a:r>
              <a:rPr lang="en-US" sz="1400" dirty="0" smtClean="0"/>
              <a:t>(</a:t>
            </a:r>
            <a:r>
              <a:rPr lang="en-US" sz="1400" dirty="0"/>
              <a:t>BIQSFP PI: Rathan M. Subramaniam, MD, </a:t>
            </a:r>
            <a:r>
              <a:rPr lang="en-US" sz="1400" dirty="0" smtClean="0"/>
              <a:t>PhD)</a:t>
            </a:r>
            <a:endParaRPr lang="en-US" sz="1400" dirty="0"/>
          </a:p>
          <a:p>
            <a:endParaRPr lang="en-US" sz="700" u="sng" dirty="0" smtClean="0">
              <a:ea typeface="Calibri" panose="020F0502020204030204" pitchFamily="34" charset="0"/>
            </a:endParaRPr>
          </a:p>
          <a:p>
            <a:r>
              <a:rPr lang="en-US" sz="1400" u="sng" dirty="0" smtClean="0"/>
              <a:t>NRG-BN1855</a:t>
            </a:r>
            <a:r>
              <a:rPr lang="en-US" sz="1400" dirty="0" smtClean="0"/>
              <a:t> - A </a:t>
            </a:r>
            <a:r>
              <a:rPr lang="en-US" sz="1400" dirty="0"/>
              <a:t>Randomized Phase II/III Open Label Study of Ipilimumab and </a:t>
            </a:r>
            <a:r>
              <a:rPr lang="en-US" sz="1400" dirty="0" err="1"/>
              <a:t>Nivolumab</a:t>
            </a:r>
            <a:r>
              <a:rPr lang="en-US" sz="1400" dirty="0"/>
              <a:t> vs </a:t>
            </a:r>
            <a:r>
              <a:rPr lang="en-US" sz="1400" dirty="0" err="1"/>
              <a:t>Temozolomide</a:t>
            </a:r>
            <a:r>
              <a:rPr lang="en-US" sz="1400" dirty="0"/>
              <a:t> </a:t>
            </a:r>
            <a:r>
              <a:rPr lang="en-US" sz="1400" dirty="0" smtClean="0"/>
              <a:t>for</a:t>
            </a:r>
            <a:r>
              <a:rPr lang="en-US" sz="1400" dirty="0" smtClean="0"/>
              <a:t> </a:t>
            </a:r>
            <a:r>
              <a:rPr lang="en-US" sz="1400" dirty="0"/>
              <a:t>Patients with Newly </a:t>
            </a:r>
            <a:r>
              <a:rPr lang="en-US" sz="1400" dirty="0" err="1"/>
              <a:t>Unmethylated</a:t>
            </a:r>
            <a:r>
              <a:rPr lang="en-US" sz="1400" dirty="0"/>
              <a:t> MGMT (Tumor O-6-methylguanine DNA Methyltransferase) </a:t>
            </a:r>
            <a:r>
              <a:rPr lang="en-US" sz="1400" b="1" dirty="0"/>
              <a:t>Glioblastoma</a:t>
            </a:r>
            <a:r>
              <a:rPr lang="en-US" sz="1400" dirty="0"/>
              <a:t> </a:t>
            </a:r>
            <a:endParaRPr lang="en-US" sz="1400" dirty="0" smtClean="0"/>
          </a:p>
          <a:p>
            <a:r>
              <a:rPr lang="en-US" sz="1400" dirty="0" smtClean="0"/>
              <a:t>(</a:t>
            </a:r>
            <a:r>
              <a:rPr lang="en-US" sz="1400" dirty="0"/>
              <a:t>BIQSFP PI: Eric Sulman, MD, PHD)</a:t>
            </a:r>
          </a:p>
          <a:p>
            <a:endParaRPr lang="en-US" sz="700" u="sng" dirty="0" smtClean="0">
              <a:ea typeface="Calibri" panose="020F0502020204030204" pitchFamily="34" charset="0"/>
            </a:endParaRPr>
          </a:p>
          <a:p>
            <a:r>
              <a:rPr lang="en-US" sz="1400" u="sng" dirty="0"/>
              <a:t>NRG-GY012</a:t>
            </a:r>
            <a:r>
              <a:rPr lang="en-US" sz="1400" dirty="0"/>
              <a:t> - Integrated Biomarker Studies Utilizing Homologous Recombination Deficiency (HRD) and Plasma </a:t>
            </a:r>
            <a:r>
              <a:rPr lang="en-US" sz="1400" dirty="0" err="1"/>
              <a:t>Angiome</a:t>
            </a:r>
            <a:r>
              <a:rPr lang="en-US" sz="1400" dirty="0"/>
              <a:t> for Women with Recurrent, Persistent or Metastatic </a:t>
            </a:r>
            <a:r>
              <a:rPr lang="en-US" sz="1400" b="1" dirty="0"/>
              <a:t>Endometrial Cancer </a:t>
            </a:r>
            <a:r>
              <a:rPr lang="en-US" sz="1400" dirty="0"/>
              <a:t>Enrolled on </a:t>
            </a:r>
            <a:r>
              <a:rPr lang="en-US" sz="1400" dirty="0" smtClean="0"/>
              <a:t>NRG-GY012</a:t>
            </a:r>
            <a:endParaRPr lang="en-US" sz="1400" dirty="0"/>
          </a:p>
          <a:p>
            <a:r>
              <a:rPr lang="en-US" sz="1400" dirty="0" smtClean="0"/>
              <a:t>(BIQSFP </a:t>
            </a:r>
            <a:r>
              <a:rPr lang="en-US" sz="1400" dirty="0"/>
              <a:t>PI: Douglas Levine, M.D.) </a:t>
            </a:r>
          </a:p>
          <a:p>
            <a:endParaRPr lang="en-US" sz="700" u="sng" dirty="0" smtClean="0">
              <a:ea typeface="Calibri" panose="020F0502020204030204" pitchFamily="34" charset="0"/>
            </a:endParaRPr>
          </a:p>
          <a:p>
            <a:r>
              <a:rPr lang="en-US" sz="1400" dirty="0"/>
              <a:t>Biomarkers for Prediction of </a:t>
            </a:r>
            <a:r>
              <a:rPr lang="en-US" sz="1400" b="1" dirty="0"/>
              <a:t>Radiation-Induced Neurocognitive </a:t>
            </a:r>
            <a:r>
              <a:rPr lang="en-US" sz="1400" b="1" dirty="0" smtClean="0"/>
              <a:t>Toxicity </a:t>
            </a:r>
            <a:r>
              <a:rPr lang="en-US" sz="1400" dirty="0"/>
              <a:t>(BIQSFP PI: Vinai Gondi, M.D.)</a:t>
            </a:r>
          </a:p>
        </p:txBody>
      </p:sp>
      <p:sp>
        <p:nvSpPr>
          <p:cNvPr id="11" name="TextBox 10"/>
          <p:cNvSpPr txBox="1"/>
          <p:nvPr/>
        </p:nvSpPr>
        <p:spPr>
          <a:xfrm>
            <a:off x="887504" y="1900657"/>
            <a:ext cx="1295400" cy="381000"/>
          </a:xfrm>
          <a:prstGeom prst="rect">
            <a:avLst/>
          </a:prstGeom>
          <a:noFill/>
        </p:spPr>
        <p:txBody>
          <a:bodyPr wrap="square" rtlCol="0">
            <a:spAutoFit/>
          </a:bodyPr>
          <a:lstStyle/>
          <a:p>
            <a:pPr algn="ctr"/>
            <a:r>
              <a:rPr lang="en-US" dirty="0" smtClean="0">
                <a:solidFill>
                  <a:schemeClr val="bg1"/>
                </a:solidFill>
              </a:rPr>
              <a:t>BIQSFP</a:t>
            </a:r>
            <a:endParaRPr lang="en-US" dirty="0">
              <a:solidFill>
                <a:schemeClr val="bg1"/>
              </a:solidFill>
            </a:endParaRPr>
          </a:p>
        </p:txBody>
      </p:sp>
      <p:sp>
        <p:nvSpPr>
          <p:cNvPr id="6" name="Rectangle 5"/>
          <p:cNvSpPr/>
          <p:nvPr/>
        </p:nvSpPr>
        <p:spPr>
          <a:xfrm>
            <a:off x="11205" y="2460519"/>
            <a:ext cx="3048000" cy="1200329"/>
          </a:xfrm>
          <a:prstGeom prst="rect">
            <a:avLst/>
          </a:prstGeom>
          <a:noFill/>
        </p:spPr>
        <p:txBody>
          <a:bodyPr wrap="square" lIns="91440" tIns="45720" rIns="91440" bIns="45720">
            <a:spAutoFit/>
          </a:bodyPr>
          <a:lstStyle/>
          <a:p>
            <a:pPr algn="ctr"/>
            <a:r>
              <a:rPr lang="en-US" sz="3600" b="1" cap="none" spc="0" dirty="0" smtClean="0">
                <a:ln w="12700" cmpd="sng">
                  <a:solidFill>
                    <a:schemeClr val="accent4"/>
                  </a:solidFill>
                  <a:prstDash val="solid"/>
                </a:ln>
                <a:solidFill>
                  <a:srgbClr val="98012E"/>
                </a:solidFill>
                <a:effectLst/>
              </a:rPr>
              <a:t>New Awards in 2019</a:t>
            </a:r>
            <a:endParaRPr lang="en-US" sz="3600" b="1" cap="none" spc="0" dirty="0">
              <a:ln w="12700" cmpd="sng">
                <a:solidFill>
                  <a:schemeClr val="accent4"/>
                </a:solidFill>
                <a:prstDash val="solid"/>
              </a:ln>
              <a:solidFill>
                <a:srgbClr val="98012E"/>
              </a:solidFill>
              <a:effectLst/>
            </a:endParaRPr>
          </a:p>
        </p:txBody>
      </p:sp>
      <p:sp>
        <p:nvSpPr>
          <p:cNvPr id="7" name="TextBox 6"/>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344861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2" nodeType="withEffect">
                                  <p:stCondLst>
                                    <p:cond delay="0"/>
                                  </p:stCondLst>
                                  <p:childTnLst>
                                    <p:animEffect transition="out" filter="fade">
                                      <p:cBhvr>
                                        <p:cTn id="6" dur="750" tmFilter="0, 0; .2, .5; .8, .5; 1, 0"/>
                                        <p:tgtEl>
                                          <p:spTgt spid="6"/>
                                        </p:tgtEl>
                                      </p:cBhvr>
                                    </p:animEffect>
                                    <p:animScale>
                                      <p:cBhvr>
                                        <p:cTn id="7" dur="375" autoRev="1" fill="hold"/>
                                        <p:tgtEl>
                                          <p:spTgt spid="6"/>
                                        </p:tgtEl>
                                      </p:cBhvr>
                                      <p:by x="105000" y="105000"/>
                                    </p:animScale>
                                  </p:childTnLst>
                                </p:cTn>
                              </p:par>
                              <p:par>
                                <p:cTn id="8" presetID="26" presetClass="emph" presetSubtype="0" fill="hold" grpId="0" nodeType="withEffect">
                                  <p:stCondLst>
                                    <p:cond delay="750"/>
                                  </p:stCondLst>
                                  <p:childTnLst>
                                    <p:animEffect transition="out" filter="fade">
                                      <p:cBhvr>
                                        <p:cTn id="9" dur="600" tmFilter="0, 0; .2, .5; .8, .5; 1, 0"/>
                                        <p:tgtEl>
                                          <p:spTgt spid="6"/>
                                        </p:tgtEl>
                                      </p:cBhvr>
                                    </p:animEffect>
                                    <p:animScale>
                                      <p:cBhvr>
                                        <p:cTn id="10" dur="300" autoRev="1" fill="hold"/>
                                        <p:tgtEl>
                                          <p:spTgt spid="6"/>
                                        </p:tgtEl>
                                      </p:cBhvr>
                                      <p:by x="105000" y="105000"/>
                                    </p:animScale>
                                  </p:childTnLst>
                                </p:cTn>
                              </p:par>
                            </p:childTnLst>
                          </p:cTn>
                        </p:par>
                        <p:par>
                          <p:cTn id="11" fill="hold">
                            <p:stCondLst>
                              <p:cond delay="1350"/>
                            </p:stCondLst>
                            <p:childTnLst>
                              <p:par>
                                <p:cTn id="12" presetID="10" presetClass="exit" presetSubtype="0" fill="hold" grpId="1" nodeType="afterEffect">
                                  <p:stCondLst>
                                    <p:cond delay="0"/>
                                  </p:stCondLst>
                                  <p:childTnLst>
                                    <p:animEffect transition="out" filter="fade">
                                      <p:cBhvr>
                                        <p:cTn id="13" dur="1000"/>
                                        <p:tgtEl>
                                          <p:spTgt spid="6"/>
                                        </p:tgtEl>
                                      </p:cBhvr>
                                    </p:animEffect>
                                    <p:set>
                                      <p:cBhvr>
                                        <p:cTn id="1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95399" y="2473140"/>
            <a:ext cx="7848601" cy="2472490"/>
          </a:xfrm>
          <a:prstGeom prst="rect">
            <a:avLst/>
          </a:prstGeom>
        </p:spPr>
      </p:pic>
      <p:sp>
        <p:nvSpPr>
          <p:cNvPr id="8" name="Rectangle 7"/>
          <p:cNvSpPr/>
          <p:nvPr/>
        </p:nvSpPr>
        <p:spPr>
          <a:xfrm>
            <a:off x="76200" y="223707"/>
            <a:ext cx="8991600" cy="623248"/>
          </a:xfrm>
          <a:prstGeom prst="rect">
            <a:avLst/>
          </a:prstGeom>
          <a:noFill/>
        </p:spPr>
        <p:txBody>
          <a:bodyPr wrap="square" lIns="68580" tIns="34290" rIns="68580" bIns="34290">
            <a:spAutoFit/>
          </a:bodyPr>
          <a:lstStyle/>
          <a:p>
            <a:pPr algn="ctr"/>
            <a:r>
              <a:rPr lang="en-US" sz="3600" b="1" dirty="0">
                <a:ln w="0"/>
                <a:solidFill>
                  <a:srgbClr val="98012E"/>
                </a:solidFill>
              </a:rPr>
              <a:t>NRG Oncology </a:t>
            </a:r>
            <a:r>
              <a:rPr lang="en-US" sz="3600" b="1" dirty="0" err="1">
                <a:ln w="0"/>
                <a:solidFill>
                  <a:srgbClr val="98012E"/>
                </a:solidFill>
              </a:rPr>
              <a:t>Biospeciman</a:t>
            </a:r>
            <a:r>
              <a:rPr lang="en-US" sz="3600" b="1" dirty="0">
                <a:ln w="0"/>
                <a:solidFill>
                  <a:srgbClr val="98012E"/>
                </a:solidFill>
              </a:rPr>
              <a:t> Bank Grant</a:t>
            </a:r>
          </a:p>
        </p:txBody>
      </p:sp>
      <p:sp>
        <p:nvSpPr>
          <p:cNvPr id="11" name="TextBox 10"/>
          <p:cNvSpPr txBox="1"/>
          <p:nvPr/>
        </p:nvSpPr>
        <p:spPr>
          <a:xfrm>
            <a:off x="262093" y="1207353"/>
            <a:ext cx="8619813" cy="830997"/>
          </a:xfrm>
          <a:prstGeom prst="rect">
            <a:avLst/>
          </a:prstGeom>
          <a:noFill/>
        </p:spPr>
        <p:txBody>
          <a:bodyPr wrap="square" rtlCol="0">
            <a:spAutoFit/>
          </a:bodyPr>
          <a:lstStyle/>
          <a:p>
            <a:pPr marL="214313" indent="-214313">
              <a:buFont typeface="Arial" panose="020B0604020202020204" pitchFamily="34" charset="0"/>
              <a:buChar char="•"/>
            </a:pPr>
            <a:r>
              <a:rPr lang="en-US" sz="2400" dirty="0"/>
              <a:t> 6 Year Renewal Application Submitted December 17, 2019</a:t>
            </a:r>
          </a:p>
          <a:p>
            <a:endParaRPr lang="en-US" sz="2400" dirty="0"/>
          </a:p>
        </p:txBody>
      </p:sp>
      <p:sp>
        <p:nvSpPr>
          <p:cNvPr id="5" name="TextBox 4"/>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35072737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23707"/>
            <a:ext cx="9144000" cy="623248"/>
          </a:xfrm>
          <a:prstGeom prst="rect">
            <a:avLst/>
          </a:prstGeom>
          <a:noFill/>
        </p:spPr>
        <p:txBody>
          <a:bodyPr wrap="square" lIns="68580" tIns="34290" rIns="68580" bIns="34290">
            <a:spAutoFit/>
          </a:bodyPr>
          <a:lstStyle/>
          <a:p>
            <a:pPr algn="ctr"/>
            <a:r>
              <a:rPr lang="en-US" sz="3600" b="1" dirty="0">
                <a:ln w="0"/>
                <a:solidFill>
                  <a:srgbClr val="98012E"/>
                </a:solidFill>
              </a:rPr>
              <a:t>NRG Oncology </a:t>
            </a:r>
            <a:r>
              <a:rPr lang="en-US" sz="3600" b="1" dirty="0" err="1">
                <a:ln w="0"/>
                <a:solidFill>
                  <a:srgbClr val="98012E"/>
                </a:solidFill>
              </a:rPr>
              <a:t>Biospeciman</a:t>
            </a:r>
            <a:r>
              <a:rPr lang="en-US" sz="3600" b="1" dirty="0">
                <a:ln w="0"/>
                <a:solidFill>
                  <a:srgbClr val="98012E"/>
                </a:solidFill>
              </a:rPr>
              <a:t> </a:t>
            </a:r>
            <a:r>
              <a:rPr lang="en-US" sz="3600" b="1" dirty="0" smtClean="0">
                <a:ln w="0"/>
                <a:solidFill>
                  <a:srgbClr val="98012E"/>
                </a:solidFill>
              </a:rPr>
              <a:t>Bank </a:t>
            </a:r>
            <a:r>
              <a:rPr lang="en-US" sz="3600" b="1" dirty="0">
                <a:ln w="0"/>
                <a:solidFill>
                  <a:srgbClr val="98012E"/>
                </a:solidFill>
              </a:rPr>
              <a:t>Grant</a:t>
            </a:r>
          </a:p>
        </p:txBody>
      </p:sp>
      <p:sp>
        <p:nvSpPr>
          <p:cNvPr id="3" name="Content Placeholder 2"/>
          <p:cNvSpPr>
            <a:spLocks noGrp="1"/>
          </p:cNvSpPr>
          <p:nvPr>
            <p:ph idx="1"/>
          </p:nvPr>
        </p:nvSpPr>
        <p:spPr>
          <a:xfrm>
            <a:off x="533400" y="1013787"/>
            <a:ext cx="7886700" cy="3502079"/>
          </a:xfrm>
        </p:spPr>
        <p:txBody>
          <a:bodyPr>
            <a:normAutofit fontScale="70000" lnSpcReduction="20000"/>
          </a:bodyPr>
          <a:lstStyle/>
          <a:p>
            <a:r>
              <a:rPr lang="en-US" dirty="0" smtClean="0"/>
              <a:t>NRG </a:t>
            </a:r>
            <a:r>
              <a:rPr lang="en-US" dirty="0"/>
              <a:t>Oncology </a:t>
            </a:r>
            <a:r>
              <a:rPr lang="en-US" dirty="0" err="1"/>
              <a:t>Biospecimen</a:t>
            </a:r>
            <a:r>
              <a:rPr lang="en-US" dirty="0"/>
              <a:t> </a:t>
            </a:r>
            <a:r>
              <a:rPr lang="en-US" dirty="0" smtClean="0"/>
              <a:t>Bank supports NRG Oncology’s </a:t>
            </a:r>
            <a:r>
              <a:rPr lang="en-US" dirty="0" smtClean="0"/>
              <a:t>research, </a:t>
            </a:r>
            <a:r>
              <a:rPr lang="en-US" dirty="0"/>
              <a:t>including translational research by providing the expertise, </a:t>
            </a:r>
            <a:r>
              <a:rPr lang="en-US" dirty="0" smtClean="0"/>
              <a:t>experience, </a:t>
            </a:r>
            <a:r>
              <a:rPr lang="en-US" dirty="0"/>
              <a:t>and infrastructure needed for the collection, </a:t>
            </a:r>
            <a:r>
              <a:rPr lang="en-US" dirty="0" smtClean="0"/>
              <a:t>storage, </a:t>
            </a:r>
            <a:r>
              <a:rPr lang="en-US" dirty="0"/>
              <a:t>and distribution of high quality </a:t>
            </a:r>
            <a:r>
              <a:rPr lang="en-US" dirty="0" err="1"/>
              <a:t>biospecimens</a:t>
            </a:r>
            <a:r>
              <a:rPr lang="en-US" dirty="0"/>
              <a:t> for all types of </a:t>
            </a:r>
            <a:r>
              <a:rPr lang="en-US" dirty="0" smtClean="0"/>
              <a:t>clinical </a:t>
            </a:r>
            <a:r>
              <a:rPr lang="en-US" dirty="0"/>
              <a:t>trials and translational (correlative science) research. </a:t>
            </a:r>
            <a:endParaRPr lang="en-US" dirty="0" smtClean="0"/>
          </a:p>
          <a:p>
            <a:endParaRPr lang="en-US" dirty="0" smtClean="0"/>
          </a:p>
          <a:p>
            <a:r>
              <a:rPr lang="en-US" dirty="0" smtClean="0"/>
              <a:t>Since 2015</a:t>
            </a:r>
            <a:r>
              <a:rPr lang="en-US" dirty="0"/>
              <a:t>, </a:t>
            </a:r>
            <a:r>
              <a:rPr lang="en-US" b="1" dirty="0" smtClean="0"/>
              <a:t>254,639 biospecimens have been collected</a:t>
            </a:r>
            <a:r>
              <a:rPr lang="en-US" dirty="0" smtClean="0"/>
              <a:t>  </a:t>
            </a:r>
            <a:r>
              <a:rPr lang="en-US" dirty="0"/>
              <a:t>from </a:t>
            </a:r>
            <a:r>
              <a:rPr lang="en-US" b="1" dirty="0"/>
              <a:t>14,356</a:t>
            </a:r>
            <a:r>
              <a:rPr lang="en-US" dirty="0"/>
              <a:t> patients and </a:t>
            </a:r>
            <a:r>
              <a:rPr lang="en-US" b="1" dirty="0" smtClean="0"/>
              <a:t>86,053 </a:t>
            </a:r>
            <a:r>
              <a:rPr lang="en-US" b="1" dirty="0"/>
              <a:t>biospecimens </a:t>
            </a:r>
            <a:r>
              <a:rPr lang="en-US" b="1" dirty="0" smtClean="0"/>
              <a:t>have been distributed to </a:t>
            </a:r>
            <a:r>
              <a:rPr lang="en-US" b="1" dirty="0"/>
              <a:t>194 investigators</a:t>
            </a:r>
            <a:r>
              <a:rPr lang="en-US" dirty="0"/>
              <a:t> for </a:t>
            </a:r>
            <a:r>
              <a:rPr lang="en-US" dirty="0" smtClean="0"/>
              <a:t>integral or integrated </a:t>
            </a:r>
            <a:r>
              <a:rPr lang="en-US" dirty="0"/>
              <a:t>translational </a:t>
            </a:r>
            <a:r>
              <a:rPr lang="en-US" dirty="0" smtClean="0"/>
              <a:t>science.  </a:t>
            </a:r>
            <a:r>
              <a:rPr lang="en-US" dirty="0"/>
              <a:t>This work has led to </a:t>
            </a:r>
            <a:r>
              <a:rPr lang="en-US" b="1" dirty="0"/>
              <a:t>83 </a:t>
            </a:r>
            <a:r>
              <a:rPr lang="en-US" b="1" dirty="0" smtClean="0"/>
              <a:t>publications</a:t>
            </a:r>
            <a:r>
              <a:rPr lang="en-US" dirty="0"/>
              <a:t>.</a:t>
            </a:r>
          </a:p>
        </p:txBody>
      </p:sp>
      <p:sp>
        <p:nvSpPr>
          <p:cNvPr id="5" name="TextBox 4"/>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31340442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Oval 8"/>
          <p:cNvSpPr/>
          <p:nvPr/>
        </p:nvSpPr>
        <p:spPr>
          <a:xfrm>
            <a:off x="179363" y="2571750"/>
            <a:ext cx="4600136" cy="2418764"/>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9E0000"/>
                </a:solidFill>
              </a:rPr>
              <a:t>NRG Oncology</a:t>
            </a:r>
          </a:p>
          <a:p>
            <a:pPr algn="ctr"/>
            <a:r>
              <a:rPr lang="en-US" sz="3000" b="1" dirty="0" smtClean="0">
                <a:solidFill>
                  <a:srgbClr val="9E0000"/>
                </a:solidFill>
              </a:rPr>
              <a:t>Plenary Session</a:t>
            </a:r>
            <a:endParaRPr lang="en-US" sz="3000" b="1" dirty="0">
              <a:solidFill>
                <a:srgbClr val="9E0000"/>
              </a:solidFill>
            </a:endParaRPr>
          </a:p>
          <a:p>
            <a:pPr algn="ctr"/>
            <a:r>
              <a:rPr lang="en-US" b="1" dirty="0">
                <a:solidFill>
                  <a:schemeClr val="tx1"/>
                </a:solidFill>
              </a:rPr>
              <a:t>10am – 12pm</a:t>
            </a:r>
          </a:p>
          <a:p>
            <a:pPr algn="ctr"/>
            <a:r>
              <a:rPr lang="en-US" b="1" dirty="0">
                <a:solidFill>
                  <a:schemeClr val="tx1"/>
                </a:solidFill>
              </a:rPr>
              <a:t>@</a:t>
            </a:r>
            <a:r>
              <a:rPr lang="en-US" b="1" dirty="0" err="1">
                <a:solidFill>
                  <a:schemeClr val="tx1"/>
                </a:solidFill>
              </a:rPr>
              <a:t>NRGonc</a:t>
            </a:r>
            <a:r>
              <a:rPr lang="en-US" b="1" dirty="0">
                <a:solidFill>
                  <a:schemeClr val="tx1"/>
                </a:solidFill>
              </a:rPr>
              <a:t>    #NRG2020</a:t>
            </a:r>
          </a:p>
        </p:txBody>
      </p:sp>
    </p:spTree>
    <p:extLst>
      <p:ext uri="{BB962C8B-B14F-4D97-AF65-F5344CB8AC3E}">
        <p14:creationId xmlns:p14="http://schemas.microsoft.com/office/powerpoint/2010/main" val="41695645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7243" y="356013"/>
            <a:ext cx="0" cy="0"/>
          </a:xfrm>
        </p:spPr>
        <p:txBody>
          <a:bodyPr>
            <a:noAutofit/>
          </a:bodyPr>
          <a:lstStyle/>
          <a:p>
            <a:pPr algn="ctr"/>
            <a:r>
              <a:rPr lang="en-US" sz="3600" b="1" dirty="0">
                <a:solidFill>
                  <a:srgbClr val="98012E"/>
                </a:solidFill>
              </a:rPr>
              <a:t>NRG Biobank Principal Investigators</a:t>
            </a:r>
          </a:p>
        </p:txBody>
      </p:sp>
      <p:pic>
        <p:nvPicPr>
          <p:cNvPr id="4" name="Content Placeholder 3"/>
          <p:cNvPicPr>
            <a:picLocks noGrp="1" noChangeAspect="1"/>
          </p:cNvPicPr>
          <p:nvPr>
            <p:ph idx="1"/>
          </p:nvPr>
        </p:nvPicPr>
        <p:blipFill rotWithShape="1">
          <a:blip r:embed="rId3"/>
          <a:srcRect b="7676"/>
          <a:stretch/>
        </p:blipFill>
        <p:spPr>
          <a:xfrm>
            <a:off x="838200" y="1314128"/>
            <a:ext cx="1828799" cy="2286000"/>
          </a:xfrm>
          <a:prstGeom prst="rect">
            <a:avLst/>
          </a:prstGeom>
        </p:spPr>
      </p:pic>
      <p:pic>
        <p:nvPicPr>
          <p:cNvPr id="5" name="Picture 4"/>
          <p:cNvPicPr>
            <a:picLocks noChangeAspect="1"/>
          </p:cNvPicPr>
          <p:nvPr/>
        </p:nvPicPr>
        <p:blipFill rotWithShape="1">
          <a:blip r:embed="rId4"/>
          <a:srcRect l="7385" r="4005"/>
          <a:stretch/>
        </p:blipFill>
        <p:spPr>
          <a:xfrm>
            <a:off x="3619499" y="1314128"/>
            <a:ext cx="1828800" cy="2286000"/>
          </a:xfrm>
          <a:prstGeom prst="rect">
            <a:avLst/>
          </a:prstGeom>
        </p:spPr>
      </p:pic>
      <p:pic>
        <p:nvPicPr>
          <p:cNvPr id="6" name="Picture 5"/>
          <p:cNvPicPr>
            <a:picLocks noChangeAspect="1"/>
          </p:cNvPicPr>
          <p:nvPr/>
        </p:nvPicPr>
        <p:blipFill>
          <a:blip r:embed="rId5"/>
          <a:stretch>
            <a:fillRect/>
          </a:stretch>
        </p:blipFill>
        <p:spPr>
          <a:xfrm>
            <a:off x="6400800" y="1314128"/>
            <a:ext cx="1828800" cy="2286000"/>
          </a:xfrm>
          <a:prstGeom prst="rect">
            <a:avLst/>
          </a:prstGeom>
        </p:spPr>
      </p:pic>
      <p:sp>
        <p:nvSpPr>
          <p:cNvPr id="7" name="TextBox 6"/>
          <p:cNvSpPr txBox="1"/>
          <p:nvPr/>
        </p:nvSpPr>
        <p:spPr>
          <a:xfrm>
            <a:off x="6324600" y="3779732"/>
            <a:ext cx="2517109" cy="461665"/>
          </a:xfrm>
          <a:prstGeom prst="rect">
            <a:avLst/>
          </a:prstGeom>
          <a:noFill/>
        </p:spPr>
        <p:txBody>
          <a:bodyPr wrap="square" rtlCol="0">
            <a:spAutoFit/>
          </a:bodyPr>
          <a:lstStyle/>
          <a:p>
            <a:r>
              <a:rPr lang="en-US" sz="1200" b="1" dirty="0" smtClean="0"/>
              <a:t>Peter C. Lucas, MD, PhD</a:t>
            </a:r>
          </a:p>
          <a:p>
            <a:endParaRPr lang="en-US" sz="1200" b="1" dirty="0"/>
          </a:p>
        </p:txBody>
      </p:sp>
      <p:sp>
        <p:nvSpPr>
          <p:cNvPr id="8" name="Rectangle 7"/>
          <p:cNvSpPr/>
          <p:nvPr/>
        </p:nvSpPr>
        <p:spPr>
          <a:xfrm>
            <a:off x="3574177" y="3779732"/>
            <a:ext cx="2064623" cy="279234"/>
          </a:xfrm>
          <a:prstGeom prst="rect">
            <a:avLst/>
          </a:prstGeom>
        </p:spPr>
        <p:txBody>
          <a:bodyPr wrap="square">
            <a:spAutoFit/>
          </a:bodyPr>
          <a:lstStyle/>
          <a:p>
            <a:r>
              <a:rPr lang="en-US" sz="1200" b="1" dirty="0">
                <a:solidFill>
                  <a:srgbClr val="767676"/>
                </a:solidFill>
              </a:rPr>
              <a:t>Nilsa Ramirez-Milan</a:t>
            </a:r>
            <a:r>
              <a:rPr lang="en-US" sz="1200" b="1" dirty="0">
                <a:solidFill>
                  <a:srgbClr val="666666"/>
                </a:solidFill>
              </a:rPr>
              <a:t>, </a:t>
            </a:r>
            <a:r>
              <a:rPr lang="en-US" sz="1200" b="1" dirty="0" smtClean="0">
                <a:solidFill>
                  <a:srgbClr val="666666"/>
                </a:solidFill>
              </a:rPr>
              <a:t>MD</a:t>
            </a:r>
            <a:endParaRPr lang="en-US" sz="1200" b="1" dirty="0"/>
          </a:p>
        </p:txBody>
      </p:sp>
      <p:sp>
        <p:nvSpPr>
          <p:cNvPr id="9" name="Rectangle 8"/>
          <p:cNvSpPr/>
          <p:nvPr/>
        </p:nvSpPr>
        <p:spPr>
          <a:xfrm>
            <a:off x="533400" y="3781967"/>
            <a:ext cx="2512226" cy="276999"/>
          </a:xfrm>
          <a:prstGeom prst="rect">
            <a:avLst/>
          </a:prstGeom>
        </p:spPr>
        <p:txBody>
          <a:bodyPr wrap="none">
            <a:spAutoFit/>
          </a:bodyPr>
          <a:lstStyle/>
          <a:p>
            <a:r>
              <a:rPr lang="en-US" sz="1200" b="1" dirty="0">
                <a:solidFill>
                  <a:srgbClr val="767676"/>
                </a:solidFill>
              </a:rPr>
              <a:t>Richard C.K</a:t>
            </a:r>
            <a:r>
              <a:rPr lang="en-US" sz="1200" b="1" dirty="0">
                <a:solidFill>
                  <a:srgbClr val="666666"/>
                </a:solidFill>
              </a:rPr>
              <a:t>. </a:t>
            </a:r>
            <a:r>
              <a:rPr lang="en-US" sz="1200" b="1" dirty="0">
                <a:solidFill>
                  <a:srgbClr val="767676"/>
                </a:solidFill>
              </a:rPr>
              <a:t>Jordan</a:t>
            </a:r>
            <a:r>
              <a:rPr lang="en-US" sz="1200" b="1" dirty="0">
                <a:solidFill>
                  <a:srgbClr val="666666"/>
                </a:solidFill>
              </a:rPr>
              <a:t>, DDS, </a:t>
            </a:r>
            <a:r>
              <a:rPr lang="en-US" sz="1200" b="1" dirty="0" smtClean="0">
                <a:solidFill>
                  <a:srgbClr val="666666"/>
                </a:solidFill>
              </a:rPr>
              <a:t>PhD</a:t>
            </a:r>
            <a:endParaRPr lang="en-US" sz="1200" b="1" dirty="0"/>
          </a:p>
        </p:txBody>
      </p:sp>
      <p:sp>
        <p:nvSpPr>
          <p:cNvPr id="10" name="TextBox 9"/>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31647352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604" y="170289"/>
            <a:ext cx="8996887" cy="692497"/>
          </a:xfrm>
          <a:prstGeom prst="rect">
            <a:avLst/>
          </a:prstGeom>
          <a:noFill/>
        </p:spPr>
        <p:txBody>
          <a:bodyPr wrap="none" lIns="68580" tIns="34290" rIns="68580" bIns="34290">
            <a:spAutoFit/>
          </a:bodyPr>
          <a:lstStyle/>
          <a:p>
            <a:pPr algn="ctr"/>
            <a:r>
              <a:rPr lang="en-US" sz="4050" dirty="0">
                <a:ln w="0"/>
                <a:solidFill>
                  <a:srgbClr val="98012E"/>
                </a:solidFill>
                <a:effectLst>
                  <a:outerShdw blurRad="38100" dist="19050" dir="2700000" algn="tl" rotWithShape="0">
                    <a:schemeClr val="dk1">
                      <a:alpha val="40000"/>
                    </a:schemeClr>
                  </a:outerShdw>
                </a:effectLst>
              </a:rPr>
              <a:t>NRG Oncology </a:t>
            </a:r>
            <a:r>
              <a:rPr lang="en-US" sz="4050" dirty="0" smtClean="0">
                <a:ln w="0"/>
                <a:solidFill>
                  <a:srgbClr val="98012E"/>
                </a:solidFill>
                <a:effectLst>
                  <a:outerShdw blurRad="38100" dist="19050" dir="2700000" algn="tl" rotWithShape="0">
                    <a:schemeClr val="dk1">
                      <a:alpha val="40000"/>
                    </a:schemeClr>
                  </a:outerShdw>
                </a:effectLst>
              </a:rPr>
              <a:t>Leadership Transitions</a:t>
            </a:r>
            <a:endParaRPr lang="en-US" sz="4050" dirty="0">
              <a:ln w="0"/>
              <a:solidFill>
                <a:srgbClr val="98012E"/>
              </a:solidFill>
              <a:effectLst>
                <a:outerShdw blurRad="38100" dist="19050" dir="2700000" algn="tl" rotWithShape="0">
                  <a:schemeClr val="dk1">
                    <a:alpha val="40000"/>
                  </a:schemeClr>
                </a:outerShdw>
              </a:effectLst>
            </a:endParaRPr>
          </a:p>
        </p:txBody>
      </p:sp>
      <p:sp>
        <p:nvSpPr>
          <p:cNvPr id="4" name="TextBox 3"/>
          <p:cNvSpPr txBox="1"/>
          <p:nvPr/>
        </p:nvSpPr>
        <p:spPr>
          <a:xfrm>
            <a:off x="990600" y="1496348"/>
            <a:ext cx="8289099" cy="3647152"/>
          </a:xfrm>
          <a:prstGeom prst="rect">
            <a:avLst/>
          </a:prstGeom>
          <a:noFill/>
        </p:spPr>
        <p:txBody>
          <a:bodyPr wrap="square" rtlCol="0">
            <a:spAutoFit/>
          </a:bodyPr>
          <a:lstStyle/>
          <a:p>
            <a:pPr marL="214313" indent="-214313">
              <a:buFont typeface="Arial" panose="020B0604020202020204" pitchFamily="34" charset="0"/>
              <a:buChar char="•"/>
            </a:pPr>
            <a:r>
              <a:rPr lang="en-US" sz="3300" dirty="0" smtClean="0">
                <a:solidFill>
                  <a:srgbClr val="002060"/>
                </a:solidFill>
              </a:rPr>
              <a:t>Gastrointestinal Cancer Committee</a:t>
            </a:r>
          </a:p>
          <a:p>
            <a:pPr marL="214313" indent="-214313">
              <a:buFont typeface="Arial" panose="020B0604020202020204" pitchFamily="34" charset="0"/>
              <a:buChar char="•"/>
            </a:pPr>
            <a:r>
              <a:rPr lang="en-US" sz="3300" dirty="0" smtClean="0">
                <a:solidFill>
                  <a:srgbClr val="002060"/>
                </a:solidFill>
              </a:rPr>
              <a:t>Developmental Therapeutics Committee</a:t>
            </a:r>
          </a:p>
          <a:p>
            <a:pPr marL="671513" lvl="1" indent="-214313">
              <a:buFont typeface="Arial" panose="020B0604020202020204" pitchFamily="34" charset="0"/>
              <a:buChar char="•"/>
            </a:pPr>
            <a:r>
              <a:rPr lang="en-US" sz="3300" dirty="0" smtClean="0">
                <a:solidFill>
                  <a:srgbClr val="002060"/>
                </a:solidFill>
              </a:rPr>
              <a:t>Radiation Oncology Subcommittee</a:t>
            </a:r>
          </a:p>
          <a:p>
            <a:pPr marL="214313" indent="-214313">
              <a:buFont typeface="Arial" panose="020B0604020202020204" pitchFamily="34" charset="0"/>
              <a:buChar char="•"/>
            </a:pPr>
            <a:r>
              <a:rPr lang="en-US" sz="3300" dirty="0" smtClean="0">
                <a:solidFill>
                  <a:srgbClr val="002060"/>
                </a:solidFill>
              </a:rPr>
              <a:t>Protocol Support Committee</a:t>
            </a:r>
          </a:p>
          <a:p>
            <a:pPr marL="214313" indent="-214313">
              <a:buFont typeface="Arial" panose="020B0604020202020204" pitchFamily="34" charset="0"/>
              <a:buChar char="•"/>
            </a:pPr>
            <a:endParaRPr lang="en-US" sz="3300" dirty="0" smtClean="0">
              <a:solidFill>
                <a:srgbClr val="002060"/>
              </a:solidFill>
            </a:endParaRPr>
          </a:p>
          <a:p>
            <a:pPr marL="214313" indent="-214313">
              <a:buFont typeface="Arial" panose="020B0604020202020204" pitchFamily="34" charset="0"/>
              <a:buChar char="•"/>
            </a:pPr>
            <a:endParaRPr lang="en-US" sz="3300" dirty="0" smtClean="0">
              <a:solidFill>
                <a:srgbClr val="002060"/>
              </a:solidFill>
            </a:endParaRPr>
          </a:p>
          <a:p>
            <a:pPr marL="214313" indent="-214313">
              <a:buFont typeface="Arial" panose="020B0604020202020204" pitchFamily="34" charset="0"/>
              <a:buChar char="•"/>
            </a:pPr>
            <a:endParaRPr lang="en-US" sz="3300" b="1" dirty="0">
              <a:solidFill>
                <a:srgbClr val="002060"/>
              </a:solidFill>
            </a:endParaRPr>
          </a:p>
        </p:txBody>
      </p:sp>
      <p:sp>
        <p:nvSpPr>
          <p:cNvPr id="5" name="TextBox 4"/>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472846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7373" y="1276350"/>
            <a:ext cx="2799787" cy="2837453"/>
          </a:xfrm>
          <a:prstGeom prst="rect">
            <a:avLst/>
          </a:prstGeom>
        </p:spPr>
      </p:pic>
      <p:pic>
        <p:nvPicPr>
          <p:cNvPr id="5" name="Picture 4"/>
          <p:cNvPicPr>
            <a:picLocks noChangeAspect="1"/>
          </p:cNvPicPr>
          <p:nvPr/>
        </p:nvPicPr>
        <p:blipFill>
          <a:blip r:embed="rId4"/>
          <a:stretch>
            <a:fillRect/>
          </a:stretch>
        </p:blipFill>
        <p:spPr>
          <a:xfrm>
            <a:off x="5090160" y="1276350"/>
            <a:ext cx="2834640" cy="2834640"/>
          </a:xfrm>
          <a:prstGeom prst="rect">
            <a:avLst/>
          </a:prstGeom>
        </p:spPr>
      </p:pic>
      <p:sp>
        <p:nvSpPr>
          <p:cNvPr id="6" name="Rectangle 5"/>
          <p:cNvSpPr/>
          <p:nvPr/>
        </p:nvSpPr>
        <p:spPr>
          <a:xfrm>
            <a:off x="768087" y="0"/>
            <a:ext cx="7858562" cy="1177245"/>
          </a:xfrm>
          <a:prstGeom prst="rect">
            <a:avLst/>
          </a:prstGeom>
          <a:noFill/>
        </p:spPr>
        <p:txBody>
          <a:bodyPr wrap="none" lIns="68580" tIns="34290" rIns="68580" bIns="34290">
            <a:spAutoFit/>
          </a:bodyPr>
          <a:lstStyle/>
          <a:p>
            <a:pPr algn="ctr"/>
            <a:r>
              <a:rPr lang="en-US" sz="3600" b="1" dirty="0">
                <a:ln w="0"/>
                <a:solidFill>
                  <a:srgbClr val="9E0000"/>
                </a:solidFill>
              </a:rPr>
              <a:t>NRG Oncology </a:t>
            </a:r>
          </a:p>
          <a:p>
            <a:pPr algn="ctr"/>
            <a:r>
              <a:rPr lang="en-US" sz="3600" b="1" dirty="0">
                <a:ln w="0"/>
                <a:solidFill>
                  <a:srgbClr val="9E0000"/>
                </a:solidFill>
              </a:rPr>
              <a:t>Gastrointestinal </a:t>
            </a:r>
            <a:r>
              <a:rPr lang="en-US" sz="3600" b="1" dirty="0" smtClean="0">
                <a:ln w="0"/>
                <a:solidFill>
                  <a:srgbClr val="9E0000"/>
                </a:solidFill>
              </a:rPr>
              <a:t>Cancer Committee</a:t>
            </a:r>
            <a:endParaRPr lang="en-US" sz="3600" b="1" dirty="0">
              <a:ln w="0"/>
              <a:solidFill>
                <a:srgbClr val="9E0000"/>
              </a:solidFill>
            </a:endParaRPr>
          </a:p>
        </p:txBody>
      </p:sp>
      <p:sp>
        <p:nvSpPr>
          <p:cNvPr id="7" name="Rectangle 6"/>
          <p:cNvSpPr/>
          <p:nvPr/>
        </p:nvSpPr>
        <p:spPr>
          <a:xfrm>
            <a:off x="5325979" y="4171950"/>
            <a:ext cx="2979821" cy="523220"/>
          </a:xfrm>
          <a:prstGeom prst="rect">
            <a:avLst/>
          </a:prstGeom>
        </p:spPr>
        <p:txBody>
          <a:bodyPr wrap="square">
            <a:spAutoFit/>
          </a:bodyPr>
          <a:lstStyle/>
          <a:p>
            <a:r>
              <a:rPr lang="en-US" sz="1400" b="1" dirty="0" smtClean="0"/>
              <a:t>Theodore </a:t>
            </a:r>
            <a:r>
              <a:rPr lang="en-US" sz="1400" b="1" dirty="0"/>
              <a:t>S. Hong, MD</a:t>
            </a:r>
          </a:p>
          <a:p>
            <a:r>
              <a:rPr lang="en-US" sz="1400" dirty="0"/>
              <a:t>Massachusetts General Hospital</a:t>
            </a:r>
          </a:p>
        </p:txBody>
      </p:sp>
      <p:sp>
        <p:nvSpPr>
          <p:cNvPr id="8" name="Rectangle 7"/>
          <p:cNvSpPr/>
          <p:nvPr/>
        </p:nvSpPr>
        <p:spPr>
          <a:xfrm>
            <a:off x="1437431" y="4171950"/>
            <a:ext cx="2372569" cy="738664"/>
          </a:xfrm>
          <a:prstGeom prst="rect">
            <a:avLst/>
          </a:prstGeom>
        </p:spPr>
        <p:txBody>
          <a:bodyPr wrap="square">
            <a:spAutoFit/>
          </a:bodyPr>
          <a:lstStyle/>
          <a:p>
            <a:r>
              <a:rPr lang="en-US" sz="1400" b="1" dirty="0" smtClean="0"/>
              <a:t>Christopher Crane, </a:t>
            </a:r>
            <a:r>
              <a:rPr lang="en-US" sz="1400" b="1" dirty="0"/>
              <a:t>MD</a:t>
            </a:r>
          </a:p>
          <a:p>
            <a:r>
              <a:rPr lang="en-US" sz="1400" dirty="0" smtClean="0"/>
              <a:t>Memorial Sloan Kettering Cancer Center</a:t>
            </a:r>
            <a:endParaRPr lang="en-US" sz="1400" dirty="0"/>
          </a:p>
        </p:txBody>
      </p:sp>
      <p:sp>
        <p:nvSpPr>
          <p:cNvPr id="9" name="TextBox 8"/>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10319439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2299" y="192926"/>
            <a:ext cx="8490145" cy="931024"/>
          </a:xfrm>
          <a:prstGeom prst="rect">
            <a:avLst/>
          </a:prstGeom>
          <a:noFill/>
        </p:spPr>
        <p:txBody>
          <a:bodyPr wrap="none" lIns="68580" tIns="34290" rIns="68580" bIns="34290">
            <a:spAutoFit/>
          </a:bodyPr>
          <a:lstStyle/>
          <a:p>
            <a:pPr algn="ctr"/>
            <a:r>
              <a:rPr lang="en-US" sz="2800" b="1" dirty="0">
                <a:ln w="0"/>
                <a:solidFill>
                  <a:srgbClr val="9E0000"/>
                </a:solidFill>
              </a:rPr>
              <a:t>NRG Oncology </a:t>
            </a:r>
          </a:p>
          <a:p>
            <a:pPr algn="ctr"/>
            <a:r>
              <a:rPr lang="en-US" sz="2800" b="1" dirty="0">
                <a:ln w="0"/>
                <a:solidFill>
                  <a:srgbClr val="9E0000"/>
                </a:solidFill>
              </a:rPr>
              <a:t>Developmental Therapeutics – RT Subcommittee</a:t>
            </a:r>
          </a:p>
        </p:txBody>
      </p:sp>
      <p:sp>
        <p:nvSpPr>
          <p:cNvPr id="7" name="Rectangle 6"/>
          <p:cNvSpPr/>
          <p:nvPr/>
        </p:nvSpPr>
        <p:spPr>
          <a:xfrm>
            <a:off x="4119813" y="3596675"/>
            <a:ext cx="2052387" cy="738664"/>
          </a:xfrm>
          <a:prstGeom prst="rect">
            <a:avLst/>
          </a:prstGeom>
        </p:spPr>
        <p:txBody>
          <a:bodyPr wrap="square">
            <a:spAutoFit/>
          </a:bodyPr>
          <a:lstStyle/>
          <a:p>
            <a:r>
              <a:rPr lang="en-US" sz="1400" b="1" dirty="0" smtClean="0"/>
              <a:t>Steven Lin, M.D., PhD</a:t>
            </a:r>
          </a:p>
          <a:p>
            <a:r>
              <a:rPr lang="en-US" sz="1400" dirty="0" smtClean="0"/>
              <a:t>UT MD </a:t>
            </a:r>
            <a:r>
              <a:rPr lang="en-US" sz="1400" dirty="0" smtClean="0"/>
              <a:t>Anderson Cancer Center</a:t>
            </a:r>
          </a:p>
        </p:txBody>
      </p:sp>
      <p:sp>
        <p:nvSpPr>
          <p:cNvPr id="8" name="Rectangle 7"/>
          <p:cNvSpPr/>
          <p:nvPr/>
        </p:nvSpPr>
        <p:spPr>
          <a:xfrm>
            <a:off x="1002690" y="3596675"/>
            <a:ext cx="2121510" cy="523220"/>
          </a:xfrm>
          <a:prstGeom prst="rect">
            <a:avLst/>
          </a:prstGeom>
        </p:spPr>
        <p:txBody>
          <a:bodyPr wrap="square">
            <a:spAutoFit/>
          </a:bodyPr>
          <a:lstStyle/>
          <a:p>
            <a:r>
              <a:rPr lang="en-US" sz="1400" b="1" dirty="0" smtClean="0"/>
              <a:t>David Raben, </a:t>
            </a:r>
            <a:r>
              <a:rPr lang="en-US" sz="1400" b="1" dirty="0" smtClean="0"/>
              <a:t>MD</a:t>
            </a:r>
          </a:p>
          <a:p>
            <a:r>
              <a:rPr lang="en-US" sz="1400" b="1" dirty="0" smtClean="0"/>
              <a:t>U Colorado</a:t>
            </a:r>
            <a:endParaRPr lang="en-US" sz="1400" b="1" dirty="0"/>
          </a:p>
        </p:txBody>
      </p:sp>
      <p:pic>
        <p:nvPicPr>
          <p:cNvPr id="2" name="Picture 1"/>
          <p:cNvPicPr>
            <a:picLocks noChangeAspect="1"/>
          </p:cNvPicPr>
          <p:nvPr/>
        </p:nvPicPr>
        <p:blipFill rotWithShape="1">
          <a:blip r:embed="rId3"/>
          <a:srcRect l="6708" r="7775" b="18662"/>
          <a:stretch/>
        </p:blipFill>
        <p:spPr>
          <a:xfrm>
            <a:off x="1078890" y="1356395"/>
            <a:ext cx="1676400" cy="2243103"/>
          </a:xfrm>
          <a:prstGeom prst="rect">
            <a:avLst/>
          </a:prstGeom>
        </p:spPr>
      </p:pic>
      <p:pic>
        <p:nvPicPr>
          <p:cNvPr id="3" name="Picture 2"/>
          <p:cNvPicPr>
            <a:picLocks noChangeAspect="1"/>
          </p:cNvPicPr>
          <p:nvPr/>
        </p:nvPicPr>
        <p:blipFill rotWithShape="1">
          <a:blip r:embed="rId4"/>
          <a:srcRect b="11171"/>
          <a:stretch/>
        </p:blipFill>
        <p:spPr>
          <a:xfrm>
            <a:off x="4186989" y="1356395"/>
            <a:ext cx="1678307" cy="2240280"/>
          </a:xfrm>
          <a:prstGeom prst="rect">
            <a:avLst/>
          </a:prstGeom>
        </p:spPr>
      </p:pic>
      <p:pic>
        <p:nvPicPr>
          <p:cNvPr id="9" name="Picture 8"/>
          <p:cNvPicPr>
            <a:picLocks noChangeAspect="1"/>
          </p:cNvPicPr>
          <p:nvPr/>
        </p:nvPicPr>
        <p:blipFill rotWithShape="1">
          <a:blip r:embed="rId5"/>
          <a:srcRect l="4545"/>
          <a:stretch/>
        </p:blipFill>
        <p:spPr>
          <a:xfrm>
            <a:off x="6428138" y="1356395"/>
            <a:ext cx="1714801" cy="2240280"/>
          </a:xfrm>
          <a:prstGeom prst="rect">
            <a:avLst/>
          </a:prstGeom>
        </p:spPr>
      </p:pic>
      <p:sp>
        <p:nvSpPr>
          <p:cNvPr id="11" name="Rectangle 10"/>
          <p:cNvSpPr/>
          <p:nvPr/>
        </p:nvSpPr>
        <p:spPr>
          <a:xfrm>
            <a:off x="6324600" y="3596675"/>
            <a:ext cx="2433387" cy="523220"/>
          </a:xfrm>
          <a:prstGeom prst="rect">
            <a:avLst/>
          </a:prstGeom>
        </p:spPr>
        <p:txBody>
          <a:bodyPr wrap="square">
            <a:spAutoFit/>
          </a:bodyPr>
          <a:lstStyle/>
          <a:p>
            <a:r>
              <a:rPr lang="en-US" sz="1400" b="1" dirty="0" err="1" smtClean="0"/>
              <a:t>Sandip</a:t>
            </a:r>
            <a:r>
              <a:rPr lang="en-US" sz="1400" b="1" dirty="0" smtClean="0"/>
              <a:t> Patel, MD</a:t>
            </a:r>
          </a:p>
          <a:p>
            <a:r>
              <a:rPr lang="en-US" sz="1400" dirty="0" smtClean="0"/>
              <a:t>UC San Diego Health</a:t>
            </a:r>
          </a:p>
        </p:txBody>
      </p:sp>
      <p:sp>
        <p:nvSpPr>
          <p:cNvPr id="10" name="TextBox 9"/>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9749358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0"/>
            <a:ext cx="0" cy="0"/>
          </a:xfrm>
        </p:spPr>
        <p:txBody>
          <a:bodyPr>
            <a:noAutofit/>
          </a:bodyPr>
          <a:lstStyle/>
          <a:p>
            <a:pPr algn="ctr"/>
            <a:r>
              <a:rPr lang="en-US" b="1" dirty="0">
                <a:ln w="0"/>
                <a:solidFill>
                  <a:srgbClr val="9E0000"/>
                </a:solidFill>
                <a:latin typeface="+mn-lt"/>
                <a:ea typeface="+mn-ea"/>
                <a:cs typeface="+mn-cs"/>
              </a:rPr>
              <a:t>NRG Oncology </a:t>
            </a:r>
            <a:br>
              <a:rPr lang="en-US" b="1" dirty="0">
                <a:ln w="0"/>
                <a:solidFill>
                  <a:srgbClr val="9E0000"/>
                </a:solidFill>
                <a:latin typeface="+mn-lt"/>
                <a:ea typeface="+mn-ea"/>
                <a:cs typeface="+mn-cs"/>
              </a:rPr>
            </a:br>
            <a:r>
              <a:rPr lang="en-US" b="1" dirty="0">
                <a:ln w="0"/>
                <a:solidFill>
                  <a:srgbClr val="9E0000"/>
                </a:solidFill>
                <a:latin typeface="+mn-lt"/>
                <a:ea typeface="+mn-ea"/>
                <a:cs typeface="+mn-cs"/>
              </a:rPr>
              <a:t>Protocol Support Committee </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2546" y="1363468"/>
            <a:ext cx="4955952" cy="3133937"/>
          </a:xfrm>
        </p:spPr>
      </p:pic>
      <p:sp>
        <p:nvSpPr>
          <p:cNvPr id="6" name="Rectangle 5"/>
          <p:cNvSpPr/>
          <p:nvPr/>
        </p:nvSpPr>
        <p:spPr>
          <a:xfrm>
            <a:off x="5131906" y="2069245"/>
            <a:ext cx="3604578" cy="807913"/>
          </a:xfrm>
          <a:prstGeom prst="rect">
            <a:avLst/>
          </a:prstGeom>
          <a:noFill/>
        </p:spPr>
        <p:txBody>
          <a:bodyPr wrap="none" lIns="68580" tIns="34290" rIns="68580" bIns="34290">
            <a:spAutoFit/>
          </a:bodyPr>
          <a:lstStyle/>
          <a:p>
            <a:pPr algn="ctr"/>
            <a:r>
              <a:rPr lang="en-US" sz="2400" b="1" dirty="0">
                <a:ln w="0"/>
              </a:rPr>
              <a:t>Susan Nolte CRNP, PhD</a:t>
            </a:r>
          </a:p>
          <a:p>
            <a:pPr algn="ctr"/>
            <a:r>
              <a:rPr lang="en-US" sz="2400" dirty="0">
                <a:ln w="0"/>
              </a:rPr>
              <a:t>Chair PSC</a:t>
            </a:r>
          </a:p>
        </p:txBody>
      </p:sp>
      <p:sp>
        <p:nvSpPr>
          <p:cNvPr id="7" name="Rectangle 6"/>
          <p:cNvSpPr/>
          <p:nvPr/>
        </p:nvSpPr>
        <p:spPr>
          <a:xfrm>
            <a:off x="6137279" y="1371168"/>
            <a:ext cx="1593834" cy="438582"/>
          </a:xfrm>
          <a:prstGeom prst="rect">
            <a:avLst/>
          </a:prstGeom>
          <a:noFill/>
        </p:spPr>
        <p:txBody>
          <a:bodyPr wrap="none" lIns="68580" tIns="34290" rIns="68580" bIns="34290">
            <a:spAutoFit/>
          </a:bodyPr>
          <a:lstStyle/>
          <a:p>
            <a:pPr algn="ctr"/>
            <a:r>
              <a:rPr lang="en-US" sz="2400" dirty="0">
                <a:ln w="0"/>
              </a:rPr>
              <a:t>Thank </a:t>
            </a:r>
            <a:r>
              <a:rPr lang="en-US" sz="2400" dirty="0" smtClean="0">
                <a:ln w="0"/>
              </a:rPr>
              <a:t>You</a:t>
            </a:r>
            <a:endParaRPr lang="en-US" sz="2400" dirty="0">
              <a:ln w="0"/>
            </a:endParaRPr>
          </a:p>
        </p:txBody>
      </p:sp>
      <p:sp>
        <p:nvSpPr>
          <p:cNvPr id="8" name="Rectangle 7"/>
          <p:cNvSpPr/>
          <p:nvPr/>
        </p:nvSpPr>
        <p:spPr>
          <a:xfrm>
            <a:off x="5394191" y="3181350"/>
            <a:ext cx="3080010" cy="807913"/>
          </a:xfrm>
          <a:prstGeom prst="rect">
            <a:avLst/>
          </a:prstGeom>
          <a:noFill/>
        </p:spPr>
        <p:txBody>
          <a:bodyPr wrap="none" lIns="68580" tIns="34290" rIns="68580" bIns="34290">
            <a:spAutoFit/>
          </a:bodyPr>
          <a:lstStyle/>
          <a:p>
            <a:pPr algn="ctr"/>
            <a:r>
              <a:rPr lang="en-US" sz="2400" b="1" dirty="0">
                <a:ln w="0"/>
              </a:rPr>
              <a:t>Nancy Knudsen, RN</a:t>
            </a:r>
          </a:p>
          <a:p>
            <a:pPr algn="ctr"/>
            <a:r>
              <a:rPr lang="en-US" sz="2400" dirty="0">
                <a:ln w="0"/>
              </a:rPr>
              <a:t>Co-Chair, PSC</a:t>
            </a:r>
          </a:p>
        </p:txBody>
      </p:sp>
      <p:pic>
        <p:nvPicPr>
          <p:cNvPr id="9"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395" y="1817958"/>
            <a:ext cx="6607936" cy="4178582"/>
          </a:xfrm>
        </p:spPr>
      </p:pic>
      <p:pic>
        <p:nvPicPr>
          <p:cNvPr id="10"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1200150"/>
            <a:ext cx="4598163" cy="2907686"/>
          </a:xfrm>
          <a:prstGeom prst="rect">
            <a:avLst/>
          </a:prstGeom>
        </p:spPr>
      </p:pic>
      <p:sp>
        <p:nvSpPr>
          <p:cNvPr id="11" name="TextBox 10"/>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20976462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0" cy="0"/>
          </a:xfrm>
        </p:spPr>
        <p:txBody>
          <a:bodyPr>
            <a:noAutofit/>
          </a:bodyPr>
          <a:lstStyle/>
          <a:p>
            <a:pPr algn="ctr"/>
            <a:r>
              <a:rPr lang="en-US" b="1" dirty="0">
                <a:ln w="0"/>
                <a:solidFill>
                  <a:srgbClr val="9E0000"/>
                </a:solidFill>
                <a:latin typeface="+mn-lt"/>
                <a:ea typeface="+mn-ea"/>
                <a:cs typeface="+mn-cs"/>
              </a:rPr>
              <a:t>NRG Oncology </a:t>
            </a:r>
            <a:br>
              <a:rPr lang="en-US" b="1" dirty="0">
                <a:ln w="0"/>
                <a:solidFill>
                  <a:srgbClr val="9E0000"/>
                </a:solidFill>
                <a:latin typeface="+mn-lt"/>
                <a:ea typeface="+mn-ea"/>
                <a:cs typeface="+mn-cs"/>
              </a:rPr>
            </a:br>
            <a:r>
              <a:rPr lang="en-US" b="1" dirty="0">
                <a:ln w="0"/>
                <a:solidFill>
                  <a:srgbClr val="9E0000"/>
                </a:solidFill>
                <a:latin typeface="+mn-lt"/>
                <a:ea typeface="+mn-ea"/>
                <a:cs typeface="+mn-cs"/>
              </a:rPr>
              <a:t>Protocol Support Committee </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2546" y="1363468"/>
            <a:ext cx="4842078" cy="3133937"/>
          </a:xfrm>
        </p:spPr>
      </p:pic>
      <p:sp>
        <p:nvSpPr>
          <p:cNvPr id="6" name="Rectangle 5"/>
          <p:cNvSpPr/>
          <p:nvPr/>
        </p:nvSpPr>
        <p:spPr>
          <a:xfrm>
            <a:off x="5184537" y="1809750"/>
            <a:ext cx="3226076" cy="684803"/>
          </a:xfrm>
          <a:prstGeom prst="rect">
            <a:avLst/>
          </a:prstGeom>
          <a:noFill/>
        </p:spPr>
        <p:txBody>
          <a:bodyPr wrap="none" lIns="68580" tIns="34290" rIns="68580" bIns="34290">
            <a:spAutoFit/>
          </a:bodyPr>
          <a:lstStyle/>
          <a:p>
            <a:pPr algn="ctr"/>
            <a:r>
              <a:rPr lang="en-US" sz="2000" b="1" dirty="0">
                <a:ln w="0"/>
              </a:rPr>
              <a:t>Terry Thomas, MS, CCRC</a:t>
            </a:r>
          </a:p>
          <a:p>
            <a:pPr algn="ctr"/>
            <a:r>
              <a:rPr lang="en-US" sz="2000" dirty="0">
                <a:ln w="0"/>
              </a:rPr>
              <a:t>Chair, PSC</a:t>
            </a:r>
          </a:p>
        </p:txBody>
      </p:sp>
      <p:sp>
        <p:nvSpPr>
          <p:cNvPr id="7" name="Rectangle 6"/>
          <p:cNvSpPr/>
          <p:nvPr/>
        </p:nvSpPr>
        <p:spPr>
          <a:xfrm>
            <a:off x="6196032" y="1268218"/>
            <a:ext cx="1203085" cy="377026"/>
          </a:xfrm>
          <a:prstGeom prst="rect">
            <a:avLst/>
          </a:prstGeom>
          <a:noFill/>
        </p:spPr>
        <p:txBody>
          <a:bodyPr wrap="none" lIns="68580" tIns="34290" rIns="68580" bIns="34290">
            <a:spAutoFit/>
          </a:bodyPr>
          <a:lstStyle/>
          <a:p>
            <a:pPr algn="ctr"/>
            <a:r>
              <a:rPr lang="en-US" sz="2000" dirty="0">
                <a:ln w="0"/>
              </a:rPr>
              <a:t>Welcome</a:t>
            </a:r>
          </a:p>
        </p:txBody>
      </p:sp>
      <p:sp>
        <p:nvSpPr>
          <p:cNvPr id="8" name="Rectangle 7"/>
          <p:cNvSpPr/>
          <p:nvPr/>
        </p:nvSpPr>
        <p:spPr>
          <a:xfrm>
            <a:off x="4895292" y="2692131"/>
            <a:ext cx="3804568" cy="684803"/>
          </a:xfrm>
          <a:prstGeom prst="rect">
            <a:avLst/>
          </a:prstGeom>
          <a:noFill/>
        </p:spPr>
        <p:txBody>
          <a:bodyPr wrap="none" lIns="68580" tIns="34290" rIns="68580" bIns="34290">
            <a:spAutoFit/>
          </a:bodyPr>
          <a:lstStyle/>
          <a:p>
            <a:pPr algn="ctr"/>
            <a:r>
              <a:rPr lang="en-US" sz="2000" b="1" dirty="0">
                <a:ln w="0"/>
              </a:rPr>
              <a:t>Nancy Fusco, RN, BSN, CCRP</a:t>
            </a:r>
          </a:p>
          <a:p>
            <a:pPr algn="ctr"/>
            <a:r>
              <a:rPr lang="en-US" sz="2000" dirty="0">
                <a:ln w="0"/>
              </a:rPr>
              <a:t>Vice-Chair, PSC </a:t>
            </a:r>
          </a:p>
        </p:txBody>
      </p:sp>
      <p:sp>
        <p:nvSpPr>
          <p:cNvPr id="9" name="Rectangle 8"/>
          <p:cNvSpPr/>
          <p:nvPr/>
        </p:nvSpPr>
        <p:spPr>
          <a:xfrm>
            <a:off x="4876857" y="3562350"/>
            <a:ext cx="3841436" cy="684803"/>
          </a:xfrm>
          <a:prstGeom prst="rect">
            <a:avLst/>
          </a:prstGeom>
          <a:noFill/>
        </p:spPr>
        <p:txBody>
          <a:bodyPr wrap="none" lIns="68580" tIns="34290" rIns="68580" bIns="34290">
            <a:spAutoFit/>
          </a:bodyPr>
          <a:lstStyle/>
          <a:p>
            <a:pPr algn="ctr"/>
            <a:r>
              <a:rPr lang="en-US" sz="2000" b="1" dirty="0">
                <a:ln w="0"/>
              </a:rPr>
              <a:t>Cynthia Licavoli, RN, BSN, MA</a:t>
            </a:r>
          </a:p>
          <a:p>
            <a:pPr algn="ctr"/>
            <a:r>
              <a:rPr lang="en-US" sz="2000" dirty="0">
                <a:ln w="0"/>
              </a:rPr>
              <a:t>Vice-Chair, PSC</a:t>
            </a:r>
          </a:p>
        </p:txBody>
      </p:sp>
      <p:pic>
        <p:nvPicPr>
          <p:cNvPr id="3" name="Picture 2"/>
          <p:cNvPicPr>
            <a:picLocks noChangeAspect="1"/>
          </p:cNvPicPr>
          <p:nvPr/>
        </p:nvPicPr>
        <p:blipFill>
          <a:blip r:embed="rId4"/>
          <a:stretch>
            <a:fillRect/>
          </a:stretch>
        </p:blipFill>
        <p:spPr>
          <a:xfrm>
            <a:off x="228600" y="1276350"/>
            <a:ext cx="4596782" cy="2908044"/>
          </a:xfrm>
          <a:prstGeom prst="rect">
            <a:avLst/>
          </a:prstGeom>
        </p:spPr>
      </p:pic>
      <p:sp>
        <p:nvSpPr>
          <p:cNvPr id="10" name="TextBox 9"/>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34143222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Placeholder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p>
            <a:r>
              <a:rPr lang="en-US" altLang="en-US" sz="3000" b="1" dirty="0"/>
              <a:t>NRG Oncology Strategic Foci</a:t>
            </a:r>
          </a:p>
        </p:txBody>
      </p:sp>
      <p:sp>
        <p:nvSpPr>
          <p:cNvPr id="5" name="Rounded Rectangle 4"/>
          <p:cNvSpPr/>
          <p:nvPr/>
        </p:nvSpPr>
        <p:spPr>
          <a:xfrm>
            <a:off x="152400" y="1352550"/>
            <a:ext cx="2035857" cy="1402705"/>
          </a:xfrm>
          <a:prstGeom prst="roundRect">
            <a:avLst/>
          </a:prstGeom>
          <a:solidFill>
            <a:srgbClr val="EEB5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Freeform 5"/>
          <p:cNvSpPr/>
          <p:nvPr/>
        </p:nvSpPr>
        <p:spPr>
          <a:xfrm>
            <a:off x="168465" y="3521364"/>
            <a:ext cx="2035857" cy="565485"/>
          </a:xfrm>
          <a:custGeom>
            <a:avLst/>
            <a:gdLst>
              <a:gd name="connsiteX0" fmla="*/ 0 w 2035857"/>
              <a:gd name="connsiteY0" fmla="*/ 0 h 755303"/>
              <a:gd name="connsiteX1" fmla="*/ 2035857 w 2035857"/>
              <a:gd name="connsiteY1" fmla="*/ 0 h 755303"/>
              <a:gd name="connsiteX2" fmla="*/ 2035857 w 2035857"/>
              <a:gd name="connsiteY2" fmla="*/ 755303 h 755303"/>
              <a:gd name="connsiteX3" fmla="*/ 0 w 2035857"/>
              <a:gd name="connsiteY3" fmla="*/ 755303 h 755303"/>
              <a:gd name="connsiteX4" fmla="*/ 0 w 2035857"/>
              <a:gd name="connsiteY4" fmla="*/ 0 h 755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5857" h="755303">
                <a:moveTo>
                  <a:pt x="0" y="0"/>
                </a:moveTo>
                <a:lnTo>
                  <a:pt x="2035857" y="0"/>
                </a:lnTo>
                <a:lnTo>
                  <a:pt x="2035857" y="755303"/>
                </a:lnTo>
                <a:lnTo>
                  <a:pt x="0" y="7553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5128" tIns="135128" rIns="135128" bIns="0" numCol="1" spcCol="1270" anchor="t" anchorCtr="0">
            <a:noAutofit/>
          </a:bodyPr>
          <a:lstStyle/>
          <a:p>
            <a:pPr lvl="0" algn="ctr" defTabSz="844550">
              <a:lnSpc>
                <a:spcPct val="90000"/>
              </a:lnSpc>
              <a:spcBef>
                <a:spcPct val="0"/>
              </a:spcBef>
              <a:spcAft>
                <a:spcPct val="35000"/>
              </a:spcAft>
            </a:pPr>
            <a:r>
              <a:rPr lang="en-US" sz="1900" b="1" kern="1200" dirty="0" smtClean="0"/>
              <a:t>Harmonization</a:t>
            </a:r>
            <a:endParaRPr lang="en-US" sz="1900" b="1" kern="1200" dirty="0"/>
          </a:p>
        </p:txBody>
      </p:sp>
      <p:sp>
        <p:nvSpPr>
          <p:cNvPr id="7" name="Rounded Rectangle 6"/>
          <p:cNvSpPr/>
          <p:nvPr/>
        </p:nvSpPr>
        <p:spPr>
          <a:xfrm>
            <a:off x="2307545" y="1352550"/>
            <a:ext cx="2035857" cy="1402705"/>
          </a:xfrm>
          <a:prstGeom prst="roundRect">
            <a:avLst/>
          </a:pr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Freeform 7"/>
          <p:cNvSpPr/>
          <p:nvPr/>
        </p:nvSpPr>
        <p:spPr>
          <a:xfrm>
            <a:off x="2283725" y="3531984"/>
            <a:ext cx="2035857" cy="544245"/>
          </a:xfrm>
          <a:custGeom>
            <a:avLst/>
            <a:gdLst>
              <a:gd name="connsiteX0" fmla="*/ 0 w 2035857"/>
              <a:gd name="connsiteY0" fmla="*/ 0 h 755303"/>
              <a:gd name="connsiteX1" fmla="*/ 2035857 w 2035857"/>
              <a:gd name="connsiteY1" fmla="*/ 0 h 755303"/>
              <a:gd name="connsiteX2" fmla="*/ 2035857 w 2035857"/>
              <a:gd name="connsiteY2" fmla="*/ 755303 h 755303"/>
              <a:gd name="connsiteX3" fmla="*/ 0 w 2035857"/>
              <a:gd name="connsiteY3" fmla="*/ 755303 h 755303"/>
              <a:gd name="connsiteX4" fmla="*/ 0 w 2035857"/>
              <a:gd name="connsiteY4" fmla="*/ 0 h 755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5857" h="755303">
                <a:moveTo>
                  <a:pt x="0" y="0"/>
                </a:moveTo>
                <a:lnTo>
                  <a:pt x="2035857" y="0"/>
                </a:lnTo>
                <a:lnTo>
                  <a:pt x="2035857" y="755303"/>
                </a:lnTo>
                <a:lnTo>
                  <a:pt x="0" y="7553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5128" tIns="135128" rIns="135128" bIns="0" numCol="1" spcCol="1270" anchor="t" anchorCtr="0">
            <a:noAutofit/>
          </a:bodyPr>
          <a:lstStyle/>
          <a:p>
            <a:pPr lvl="0" algn="ctr" defTabSz="844550">
              <a:lnSpc>
                <a:spcPct val="90000"/>
              </a:lnSpc>
              <a:spcBef>
                <a:spcPct val="0"/>
              </a:spcBef>
              <a:spcAft>
                <a:spcPct val="35000"/>
              </a:spcAft>
            </a:pPr>
            <a:r>
              <a:rPr lang="en-US" sz="1900" b="1" kern="1200" dirty="0" smtClean="0"/>
              <a:t>Investment</a:t>
            </a:r>
            <a:endParaRPr lang="en-US" sz="1900" b="1" kern="1200" dirty="0"/>
          </a:p>
        </p:txBody>
      </p:sp>
      <p:sp>
        <p:nvSpPr>
          <p:cNvPr id="10" name="Rounded Rectangle 9"/>
          <p:cNvSpPr/>
          <p:nvPr/>
        </p:nvSpPr>
        <p:spPr>
          <a:xfrm>
            <a:off x="4517350" y="1352550"/>
            <a:ext cx="2035857" cy="1402705"/>
          </a:xfrm>
          <a:prstGeom prst="roundRect">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Freeform 10"/>
          <p:cNvSpPr/>
          <p:nvPr/>
        </p:nvSpPr>
        <p:spPr>
          <a:xfrm>
            <a:off x="4540152" y="3531984"/>
            <a:ext cx="2035857" cy="544244"/>
          </a:xfrm>
          <a:custGeom>
            <a:avLst/>
            <a:gdLst>
              <a:gd name="connsiteX0" fmla="*/ 0 w 2035857"/>
              <a:gd name="connsiteY0" fmla="*/ 0 h 921870"/>
              <a:gd name="connsiteX1" fmla="*/ 2035857 w 2035857"/>
              <a:gd name="connsiteY1" fmla="*/ 0 h 921870"/>
              <a:gd name="connsiteX2" fmla="*/ 2035857 w 2035857"/>
              <a:gd name="connsiteY2" fmla="*/ 921870 h 921870"/>
              <a:gd name="connsiteX3" fmla="*/ 0 w 2035857"/>
              <a:gd name="connsiteY3" fmla="*/ 921870 h 921870"/>
              <a:gd name="connsiteX4" fmla="*/ 0 w 2035857"/>
              <a:gd name="connsiteY4" fmla="*/ 0 h 921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5857" h="921870">
                <a:moveTo>
                  <a:pt x="0" y="0"/>
                </a:moveTo>
                <a:lnTo>
                  <a:pt x="2035857" y="0"/>
                </a:lnTo>
                <a:lnTo>
                  <a:pt x="2035857" y="921870"/>
                </a:lnTo>
                <a:lnTo>
                  <a:pt x="0" y="9218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5128" tIns="135128" rIns="135128" bIns="0" numCol="1" spcCol="1270" anchor="t" anchorCtr="0">
            <a:noAutofit/>
          </a:bodyPr>
          <a:lstStyle/>
          <a:p>
            <a:pPr lvl="0" algn="ctr" defTabSz="844550">
              <a:lnSpc>
                <a:spcPct val="90000"/>
              </a:lnSpc>
              <a:spcBef>
                <a:spcPct val="0"/>
              </a:spcBef>
              <a:spcAft>
                <a:spcPct val="35000"/>
              </a:spcAft>
            </a:pPr>
            <a:r>
              <a:rPr lang="en-US" sz="1900" b="1" kern="1200" dirty="0" smtClean="0"/>
              <a:t>Efficiency</a:t>
            </a:r>
            <a:endParaRPr lang="en-US" sz="1900" b="1" kern="1200" dirty="0"/>
          </a:p>
        </p:txBody>
      </p:sp>
      <p:sp>
        <p:nvSpPr>
          <p:cNvPr id="12" name="Rounded Rectangle 11"/>
          <p:cNvSpPr/>
          <p:nvPr/>
        </p:nvSpPr>
        <p:spPr>
          <a:xfrm>
            <a:off x="6678274" y="1352550"/>
            <a:ext cx="2035857" cy="1402705"/>
          </a:xfrm>
          <a:prstGeom prst="round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Freeform 12"/>
          <p:cNvSpPr/>
          <p:nvPr/>
        </p:nvSpPr>
        <p:spPr>
          <a:xfrm>
            <a:off x="6721129" y="3512462"/>
            <a:ext cx="2035857" cy="583288"/>
          </a:xfrm>
          <a:custGeom>
            <a:avLst/>
            <a:gdLst>
              <a:gd name="connsiteX0" fmla="*/ 0 w 2035857"/>
              <a:gd name="connsiteY0" fmla="*/ 0 h 755303"/>
              <a:gd name="connsiteX1" fmla="*/ 2035857 w 2035857"/>
              <a:gd name="connsiteY1" fmla="*/ 0 h 755303"/>
              <a:gd name="connsiteX2" fmla="*/ 2035857 w 2035857"/>
              <a:gd name="connsiteY2" fmla="*/ 755303 h 755303"/>
              <a:gd name="connsiteX3" fmla="*/ 0 w 2035857"/>
              <a:gd name="connsiteY3" fmla="*/ 755303 h 755303"/>
              <a:gd name="connsiteX4" fmla="*/ 0 w 2035857"/>
              <a:gd name="connsiteY4" fmla="*/ 0 h 755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5857" h="755303">
                <a:moveTo>
                  <a:pt x="0" y="0"/>
                </a:moveTo>
                <a:lnTo>
                  <a:pt x="2035857" y="0"/>
                </a:lnTo>
                <a:lnTo>
                  <a:pt x="2035857" y="755303"/>
                </a:lnTo>
                <a:lnTo>
                  <a:pt x="0" y="7553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5128" tIns="135128" rIns="135128" bIns="0" numCol="1" spcCol="1270" anchor="t" anchorCtr="0">
            <a:noAutofit/>
          </a:bodyPr>
          <a:lstStyle/>
          <a:p>
            <a:pPr lvl="0" algn="ctr" defTabSz="844550">
              <a:lnSpc>
                <a:spcPct val="90000"/>
              </a:lnSpc>
              <a:spcBef>
                <a:spcPct val="0"/>
              </a:spcBef>
              <a:spcAft>
                <a:spcPct val="35000"/>
              </a:spcAft>
            </a:pPr>
            <a:r>
              <a:rPr lang="en-US" sz="1900" b="1" kern="1200" dirty="0" smtClean="0"/>
              <a:t>Transparency</a:t>
            </a:r>
            <a:endParaRPr lang="en-US" sz="1900" b="1" kern="1200" dirty="0"/>
          </a:p>
        </p:txBody>
      </p:sp>
      <p:sp>
        <p:nvSpPr>
          <p:cNvPr id="41988" name="TextBox 4"/>
          <p:cNvSpPr txBox="1">
            <a:spLocks noChangeArrowheads="1"/>
          </p:cNvSpPr>
          <p:nvPr/>
        </p:nvSpPr>
        <p:spPr bwMode="auto">
          <a:xfrm>
            <a:off x="198438" y="1540263"/>
            <a:ext cx="19637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chemeClr val="bg2"/>
                </a:solidFill>
              </a:rPr>
              <a:t>Build on our integrated structure</a:t>
            </a:r>
          </a:p>
        </p:txBody>
      </p:sp>
      <p:sp>
        <p:nvSpPr>
          <p:cNvPr id="41989" name="TextBox 5"/>
          <p:cNvSpPr txBox="1">
            <a:spLocks noChangeArrowheads="1"/>
          </p:cNvSpPr>
          <p:nvPr/>
        </p:nvSpPr>
        <p:spPr bwMode="auto">
          <a:xfrm>
            <a:off x="2376488" y="1401764"/>
            <a:ext cx="19431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chemeClr val="bg1"/>
                </a:solidFill>
              </a:rPr>
              <a:t>NRG’s future is through our new investigators</a:t>
            </a:r>
          </a:p>
        </p:txBody>
      </p:sp>
      <p:sp>
        <p:nvSpPr>
          <p:cNvPr id="41990" name="TextBox 6"/>
          <p:cNvSpPr txBox="1">
            <a:spLocks noChangeArrowheads="1"/>
          </p:cNvSpPr>
          <p:nvPr/>
        </p:nvSpPr>
        <p:spPr bwMode="auto">
          <a:xfrm>
            <a:off x="4533900" y="1401764"/>
            <a:ext cx="20097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chemeClr val="bg2"/>
                </a:solidFill>
              </a:rPr>
              <a:t>Streamline across the clinical trial lifecycle</a:t>
            </a:r>
          </a:p>
        </p:txBody>
      </p:sp>
      <p:sp>
        <p:nvSpPr>
          <p:cNvPr id="41991" name="TextBox 8"/>
          <p:cNvSpPr txBox="1">
            <a:spLocks noChangeArrowheads="1"/>
          </p:cNvSpPr>
          <p:nvPr/>
        </p:nvSpPr>
        <p:spPr bwMode="auto">
          <a:xfrm>
            <a:off x="6705601" y="1678763"/>
            <a:ext cx="19954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chemeClr val="bg1"/>
                </a:solidFill>
              </a:rPr>
              <a:t>Enhance </a:t>
            </a:r>
            <a:r>
              <a:rPr lang="en-US" altLang="en-US" b="1" dirty="0" smtClean="0">
                <a:solidFill>
                  <a:schemeClr val="bg1"/>
                </a:solidFill>
              </a:rPr>
              <a:t>communication</a:t>
            </a:r>
            <a:endParaRPr lang="en-US" altLang="en-US" b="1" dirty="0">
              <a:solidFill>
                <a:schemeClr val="bg1"/>
              </a:solidFill>
            </a:endParaRPr>
          </a:p>
        </p:txBody>
      </p:sp>
      <p:sp>
        <p:nvSpPr>
          <p:cNvPr id="19" name="TextBox 18"/>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30185784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21124436">
            <a:off x="-79437" y="2069506"/>
            <a:ext cx="4755149" cy="692497"/>
          </a:xfrm>
          <a:prstGeom prst="rect">
            <a:avLst/>
          </a:prstGeom>
          <a:noFill/>
        </p:spPr>
        <p:txBody>
          <a:bodyPr wrap="none" lIns="68580" tIns="34290" rIns="68580" bIns="34290">
            <a:spAutoFit/>
          </a:bodyPr>
          <a:lstStyle/>
          <a:p>
            <a:pPr algn="ctr"/>
            <a:r>
              <a:rPr lang="en-US" sz="4050" dirty="0">
                <a:ln w="0"/>
                <a:solidFill>
                  <a:schemeClr val="accent1">
                    <a:lumMod val="75000"/>
                  </a:schemeClr>
                </a:solidFill>
                <a:effectLst>
                  <a:outerShdw blurRad="38100" dist="25400" dir="5400000" algn="ctr" rotWithShape="0">
                    <a:srgbClr val="6E747A">
                      <a:alpha val="43000"/>
                    </a:srgbClr>
                  </a:outerShdw>
                </a:effectLst>
              </a:rPr>
              <a:t>Committee Retreats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269256"/>
            <a:ext cx="2370221" cy="1777666"/>
          </a:xfrm>
          <a:prstGeom prst="rect">
            <a:avLst/>
          </a:prstGeom>
        </p:spPr>
      </p:pic>
      <p:sp>
        <p:nvSpPr>
          <p:cNvPr id="10" name="Rectangle 9"/>
          <p:cNvSpPr/>
          <p:nvPr/>
        </p:nvSpPr>
        <p:spPr>
          <a:xfrm rot="772018">
            <a:off x="4854896" y="1806815"/>
            <a:ext cx="3880357" cy="692497"/>
          </a:xfrm>
          <a:prstGeom prst="rect">
            <a:avLst/>
          </a:prstGeom>
          <a:noFill/>
        </p:spPr>
        <p:txBody>
          <a:bodyPr wrap="none" lIns="68580" tIns="34290" rIns="68580" bIns="34290">
            <a:spAutoFit/>
          </a:bodyPr>
          <a:lstStyle/>
          <a:p>
            <a:pPr algn="ctr"/>
            <a:r>
              <a:rPr lang="en-US" sz="4050" dirty="0" smtClean="0">
                <a:ln w="0"/>
                <a:effectLst>
                  <a:outerShdw blurRad="38100" dist="25400" dir="5400000" algn="ctr" rotWithShape="0">
                    <a:srgbClr val="6E747A">
                      <a:alpha val="43000"/>
                    </a:srgbClr>
                  </a:outerShdw>
                </a:effectLst>
              </a:rPr>
              <a:t>Meeting Tweaks</a:t>
            </a:r>
            <a:endParaRPr lang="en-US" sz="4050" dirty="0">
              <a:ln w="0"/>
              <a:effectLst>
                <a:outerShdw blurRad="38100" dist="25400" dir="5400000" algn="ctr" rotWithShape="0">
                  <a:srgbClr val="6E747A">
                    <a:alpha val="43000"/>
                  </a:srgbClr>
                </a:outerShdw>
              </a:effectLst>
            </a:endParaRPr>
          </a:p>
        </p:txBody>
      </p:sp>
      <p:sp>
        <p:nvSpPr>
          <p:cNvPr id="11" name="Rectangle 10"/>
          <p:cNvSpPr/>
          <p:nvPr/>
        </p:nvSpPr>
        <p:spPr>
          <a:xfrm rot="20629399">
            <a:off x="4677368" y="3776510"/>
            <a:ext cx="3399393" cy="692497"/>
          </a:xfrm>
          <a:prstGeom prst="rect">
            <a:avLst/>
          </a:prstGeom>
          <a:noFill/>
        </p:spPr>
        <p:txBody>
          <a:bodyPr wrap="none" lIns="68580" tIns="34290" rIns="68580" bIns="34290">
            <a:spAutoFit/>
          </a:bodyPr>
          <a:lstStyle/>
          <a:p>
            <a:pPr algn="ctr"/>
            <a:r>
              <a:rPr lang="en-US" sz="4050" dirty="0">
                <a:ln w="0"/>
                <a:effectLst>
                  <a:outerShdw blurRad="38100" dist="19050" dir="2700000" algn="tl" rotWithShape="0">
                    <a:schemeClr val="dk1">
                      <a:alpha val="40000"/>
                    </a:schemeClr>
                  </a:outerShdw>
                </a:effectLst>
              </a:rPr>
              <a:t>Travel Awards</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82699">
            <a:off x="3667088" y="2937095"/>
            <a:ext cx="1927829" cy="697449"/>
          </a:xfrm>
          <a:prstGeom prst="rect">
            <a:avLst/>
          </a:prstGeom>
        </p:spPr>
      </p:pic>
      <p:pic>
        <p:nvPicPr>
          <p:cNvPr id="13" name="Picture 12"/>
          <p:cNvPicPr>
            <a:picLocks noChangeAspect="1"/>
          </p:cNvPicPr>
          <p:nvPr/>
        </p:nvPicPr>
        <p:blipFill>
          <a:blip r:embed="rId5"/>
          <a:stretch>
            <a:fillRect/>
          </a:stretch>
        </p:blipFill>
        <p:spPr>
          <a:xfrm>
            <a:off x="21327" y="0"/>
            <a:ext cx="2791326" cy="2093495"/>
          </a:xfrm>
          <a:prstGeom prst="rect">
            <a:avLst/>
          </a:prstGeom>
        </p:spPr>
      </p:pic>
      <p:sp>
        <p:nvSpPr>
          <p:cNvPr id="14" name="TextBox 13"/>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27937655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1600" y="133350"/>
            <a:ext cx="7327232" cy="4565139"/>
          </a:xfrm>
          <a:prstGeom prst="rect">
            <a:avLst/>
          </a:prstGeom>
        </p:spPr>
      </p:pic>
      <p:sp>
        <p:nvSpPr>
          <p:cNvPr id="3" name="TextBox 2"/>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21036771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5867"/>
          <a:stretch/>
        </p:blipFill>
        <p:spPr>
          <a:xfrm>
            <a:off x="0" y="2"/>
            <a:ext cx="2815750" cy="3562348"/>
          </a:xfrm>
          <a:prstGeom prst="rect">
            <a:avLst/>
          </a:prstGeom>
        </p:spPr>
      </p:pic>
      <p:sp>
        <p:nvSpPr>
          <p:cNvPr id="7" name="Rectangle 6"/>
          <p:cNvSpPr/>
          <p:nvPr/>
        </p:nvSpPr>
        <p:spPr>
          <a:xfrm>
            <a:off x="3562157" y="294433"/>
            <a:ext cx="5123840" cy="1315745"/>
          </a:xfrm>
          <a:prstGeom prst="rect">
            <a:avLst/>
          </a:prstGeom>
          <a:noFill/>
        </p:spPr>
        <p:txBody>
          <a:bodyPr wrap="none" lIns="68580" tIns="34290" rIns="68580" bIns="34290">
            <a:spAutoFit/>
          </a:bodyPr>
          <a:lstStyle/>
          <a:p>
            <a:pPr algn="ctr"/>
            <a:r>
              <a:rPr lang="en-US" sz="4050" dirty="0">
                <a:ln w="0"/>
                <a:solidFill>
                  <a:srgbClr val="9E0000"/>
                </a:solidFill>
                <a:effectLst>
                  <a:outerShdw blurRad="38100" dist="19050" dir="2700000" algn="tl" rotWithShape="0">
                    <a:schemeClr val="dk1">
                      <a:alpha val="40000"/>
                    </a:schemeClr>
                  </a:outerShdw>
                </a:effectLst>
              </a:rPr>
              <a:t>NRG Oncology</a:t>
            </a:r>
          </a:p>
          <a:p>
            <a:pPr algn="ctr"/>
            <a:r>
              <a:rPr lang="en-US" sz="4050" dirty="0" err="1">
                <a:ln w="0"/>
                <a:solidFill>
                  <a:schemeClr val="accent2">
                    <a:lumMod val="50000"/>
                  </a:schemeClr>
                </a:solidFill>
                <a:effectLst>
                  <a:outerShdw blurRad="38100" dist="19050" dir="2700000" algn="tl" rotWithShape="0">
                    <a:schemeClr val="dk1">
                      <a:alpha val="40000"/>
                    </a:schemeClr>
                  </a:outerShdw>
                </a:effectLst>
                <a:latin typeface="Britannic Bold" panose="020B0903060703020204" pitchFamily="34" charset="0"/>
              </a:rPr>
              <a:t>Machtay</a:t>
            </a:r>
            <a:r>
              <a:rPr lang="en-US" sz="4050" dirty="0">
                <a:ln w="0"/>
                <a:solidFill>
                  <a:schemeClr val="accent2">
                    <a:lumMod val="50000"/>
                  </a:schemeClr>
                </a:solidFill>
                <a:effectLst>
                  <a:outerShdw blurRad="38100" dist="19050" dir="2700000" algn="tl" rotWithShape="0">
                    <a:schemeClr val="dk1">
                      <a:alpha val="40000"/>
                    </a:schemeClr>
                  </a:outerShdw>
                </a:effectLst>
                <a:latin typeface="Britannic Bold" panose="020B0903060703020204" pitchFamily="34" charset="0"/>
              </a:rPr>
              <a:t> Travel Award</a:t>
            </a:r>
          </a:p>
        </p:txBody>
      </p:sp>
      <p:sp>
        <p:nvSpPr>
          <p:cNvPr id="8" name="TextBox 7"/>
          <p:cNvSpPr txBox="1"/>
          <p:nvPr/>
        </p:nvSpPr>
        <p:spPr>
          <a:xfrm>
            <a:off x="0" y="3562350"/>
            <a:ext cx="3113171" cy="954107"/>
          </a:xfrm>
          <a:prstGeom prst="rect">
            <a:avLst/>
          </a:prstGeom>
          <a:noFill/>
        </p:spPr>
        <p:txBody>
          <a:bodyPr wrap="square" rtlCol="0">
            <a:spAutoFit/>
          </a:bodyPr>
          <a:lstStyle/>
          <a:p>
            <a:r>
              <a:rPr lang="en-US" sz="1400" b="1" dirty="0" smtClean="0"/>
              <a:t>Mitchell </a:t>
            </a:r>
            <a:r>
              <a:rPr lang="en-US" sz="1400" b="1" dirty="0" err="1" smtClean="0"/>
              <a:t>Machtay</a:t>
            </a:r>
            <a:r>
              <a:rPr lang="en-US" sz="1400" b="1" dirty="0" smtClean="0"/>
              <a:t>, MD</a:t>
            </a:r>
          </a:p>
          <a:p>
            <a:r>
              <a:rPr lang="en-US" sz="1400" dirty="0" smtClean="0"/>
              <a:t>Deputy Group Chair, NRG Oncology</a:t>
            </a:r>
          </a:p>
          <a:p>
            <a:r>
              <a:rPr lang="en-US" sz="1400" dirty="0" smtClean="0"/>
              <a:t>Chair, Radiation Oncology, </a:t>
            </a:r>
          </a:p>
          <a:p>
            <a:r>
              <a:rPr lang="en-US" sz="1400" dirty="0" smtClean="0"/>
              <a:t>Case Western Reserve University</a:t>
            </a:r>
            <a:endParaRPr lang="en-US" sz="1400" dirty="0"/>
          </a:p>
        </p:txBody>
      </p:sp>
      <p:sp>
        <p:nvSpPr>
          <p:cNvPr id="9" name="TextBox 8"/>
          <p:cNvSpPr txBox="1"/>
          <p:nvPr/>
        </p:nvSpPr>
        <p:spPr>
          <a:xfrm>
            <a:off x="3699711" y="1786690"/>
            <a:ext cx="5260808" cy="1384995"/>
          </a:xfrm>
          <a:prstGeom prst="rect">
            <a:avLst/>
          </a:prstGeom>
          <a:noFill/>
        </p:spPr>
        <p:txBody>
          <a:bodyPr wrap="square" rtlCol="0">
            <a:spAutoFit/>
          </a:bodyPr>
          <a:lstStyle/>
          <a:p>
            <a:pPr marL="214313" indent="-214313">
              <a:buFontTx/>
              <a:buChar char="-"/>
            </a:pPr>
            <a:r>
              <a:rPr lang="en-US" sz="2100" dirty="0"/>
              <a:t>Endowed Gift</a:t>
            </a:r>
          </a:p>
          <a:p>
            <a:pPr marL="214313" indent="-214313">
              <a:buFontTx/>
              <a:buChar char="-"/>
            </a:pPr>
            <a:r>
              <a:rPr lang="en-US" sz="2100" dirty="0"/>
              <a:t>Travel support for one new investigator to attend an NRG Oncology meeting each year</a:t>
            </a:r>
          </a:p>
        </p:txBody>
      </p:sp>
      <p:sp>
        <p:nvSpPr>
          <p:cNvPr id="10" name="TextBox 9"/>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17689874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3612"/>
            <a:ext cx="5668238" cy="3400943"/>
          </a:xfrm>
          <a:prstGeom prst="rect">
            <a:avLst/>
          </a:prstGeom>
        </p:spPr>
      </p:pic>
      <p:sp>
        <p:nvSpPr>
          <p:cNvPr id="28674" name="Text Placeholder 1"/>
          <p:cNvSpPr>
            <a:spLocks noGrp="1" noChangeArrowheads="1"/>
          </p:cNvSpPr>
          <p:nvPr>
            <p:ph type="body" sz="quarter" idx="10"/>
          </p:nvPr>
        </p:nvSpPr>
        <p:spPr bwMode="auto">
          <a:xfrm>
            <a:off x="333633" y="285750"/>
            <a:ext cx="8581768" cy="707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US" altLang="en-US" sz="3300" b="1" dirty="0"/>
              <a:t>Advancing Research. Improving Lives.</a:t>
            </a:r>
          </a:p>
        </p:txBody>
      </p:sp>
      <p:sp>
        <p:nvSpPr>
          <p:cNvPr id="28675" name="Text Placeholder 2"/>
          <p:cNvSpPr>
            <a:spLocks noGrp="1" noChangeArrowheads="1"/>
          </p:cNvSpPr>
          <p:nvPr>
            <p:ph type="body" sz="quarter" idx="11"/>
          </p:nvPr>
        </p:nvSpPr>
        <p:spPr bwMode="auto">
          <a:xfrm>
            <a:off x="3488600" y="3638550"/>
            <a:ext cx="5655400" cy="1044148"/>
          </a:xfrm>
          <a:solidFill>
            <a:srgbClr val="98012E"/>
          </a:solidFill>
          <a:extLst/>
        </p:spPr>
        <p:txBody>
          <a:bodyPr vert="horz" wrap="square" lIns="91440" tIns="45720" rIns="91440" bIns="45720" numCol="1" rtlCol="0" anchor="t" anchorCtr="0" compatLnSpc="1">
            <a:prstTxWarp prst="textNoShape">
              <a:avLst/>
            </a:prstTxWarp>
            <a:noAutofit/>
          </a:bodyPr>
          <a:lstStyle/>
          <a:p>
            <a:r>
              <a:rPr lang="en-US" altLang="en-US" sz="1800" b="0" dirty="0">
                <a:solidFill>
                  <a:schemeClr val="bg1"/>
                </a:solidFill>
              </a:rPr>
              <a:t>NRG Oncology seeks to improve the lives of cancer patients through its practice-changing multi-institutional clinical and translational research. </a:t>
            </a:r>
          </a:p>
        </p:txBody>
      </p:sp>
      <p:sp>
        <p:nvSpPr>
          <p:cNvPr id="7" name="TextBox 6"/>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35901921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285751"/>
            <a:ext cx="8763000" cy="838200"/>
          </a:xfrm>
        </p:spPr>
        <p:txBody>
          <a:bodyPr>
            <a:normAutofit/>
          </a:bodyPr>
          <a:lstStyle/>
          <a:p>
            <a:pPr algn="ctr"/>
            <a:r>
              <a:rPr lang="en-US" sz="4400" b="1" dirty="0" smtClean="0">
                <a:solidFill>
                  <a:srgbClr val="9E0000"/>
                </a:solidFill>
              </a:rPr>
              <a:t>Support NRG’s Mission!</a:t>
            </a:r>
            <a:endParaRPr lang="en-US" sz="4400" b="1" dirty="0">
              <a:solidFill>
                <a:srgbClr val="9E0000"/>
              </a:solidFill>
            </a:endParaRPr>
          </a:p>
        </p:txBody>
      </p:sp>
      <p:sp>
        <p:nvSpPr>
          <p:cNvPr id="9" name="Content Placeholder 2"/>
          <p:cNvSpPr>
            <a:spLocks noGrp="1"/>
          </p:cNvSpPr>
          <p:nvPr>
            <p:ph idx="1"/>
          </p:nvPr>
        </p:nvSpPr>
        <p:spPr>
          <a:xfrm>
            <a:off x="457200" y="1276350"/>
            <a:ext cx="8229600" cy="2362200"/>
          </a:xfrm>
        </p:spPr>
        <p:txBody>
          <a:bodyPr/>
          <a:lstStyle/>
          <a:p>
            <a:pPr marL="0" indent="0" algn="ctr">
              <a:buNone/>
              <a:defRPr/>
            </a:pPr>
            <a:r>
              <a:rPr lang="en-US" sz="4000" dirty="0"/>
              <a:t>You can donate </a:t>
            </a:r>
            <a:r>
              <a:rPr lang="en-US" sz="4800" dirty="0"/>
              <a:t>RIGHT NOW</a:t>
            </a:r>
          </a:p>
          <a:p>
            <a:pPr marL="0" indent="0" algn="ctr">
              <a:buNone/>
              <a:defRPr/>
            </a:pPr>
            <a:r>
              <a:rPr lang="en-US" sz="4000" dirty="0"/>
              <a:t>	Text </a:t>
            </a:r>
            <a:r>
              <a:rPr lang="en-US" sz="4000" dirty="0">
                <a:solidFill>
                  <a:srgbClr val="FF0000"/>
                </a:solidFill>
              </a:rPr>
              <a:t>NRG2020</a:t>
            </a:r>
            <a:r>
              <a:rPr lang="en-US" sz="4000" dirty="0"/>
              <a:t> to </a:t>
            </a:r>
            <a:r>
              <a:rPr lang="en-US" sz="4000" dirty="0">
                <a:solidFill>
                  <a:srgbClr val="FF0000"/>
                </a:solidFill>
              </a:rPr>
              <a:t>41444</a:t>
            </a:r>
          </a:p>
          <a:p>
            <a:pPr marL="0" lvl="1" indent="0" algn="ctr">
              <a:buNone/>
              <a:defRPr/>
            </a:pPr>
            <a:r>
              <a:rPr lang="en-US" sz="2400" dirty="0"/>
              <a:t>Complete the form, including amount you wish to donate</a:t>
            </a:r>
          </a:p>
          <a:p>
            <a:endParaRPr lang="en-US" sz="2000" dirty="0"/>
          </a:p>
        </p:txBody>
      </p:sp>
      <p:sp>
        <p:nvSpPr>
          <p:cNvPr id="10" name="TextBox 9"/>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1473028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6172" y="1428750"/>
            <a:ext cx="7727115" cy="1315745"/>
          </a:xfrm>
          <a:prstGeom prst="rect">
            <a:avLst/>
          </a:prstGeom>
          <a:noFill/>
        </p:spPr>
        <p:txBody>
          <a:bodyPr wrap="none" lIns="68580" tIns="34290" rIns="68580" bIns="34290">
            <a:spAutoFit/>
          </a:bodyPr>
          <a:lstStyle/>
          <a:p>
            <a:pPr algn="ctr"/>
            <a:r>
              <a:rPr lang="en-US" sz="4050" b="1" dirty="0">
                <a:ln w="0"/>
                <a:solidFill>
                  <a:srgbClr val="98012E"/>
                </a:solidFill>
              </a:rPr>
              <a:t>Outstanding </a:t>
            </a:r>
            <a:r>
              <a:rPr lang="en-US" sz="4050" b="1" dirty="0" smtClean="0">
                <a:ln w="0"/>
                <a:solidFill>
                  <a:srgbClr val="98012E"/>
                </a:solidFill>
              </a:rPr>
              <a:t>NRG Publications</a:t>
            </a:r>
          </a:p>
          <a:p>
            <a:pPr algn="ctr"/>
            <a:r>
              <a:rPr lang="en-US" sz="4050" b="1" dirty="0" smtClean="0">
                <a:ln w="0"/>
                <a:solidFill>
                  <a:srgbClr val="98012E"/>
                </a:solidFill>
              </a:rPr>
              <a:t>2019</a:t>
            </a:r>
            <a:endParaRPr lang="en-US" sz="4050" b="1" dirty="0">
              <a:ln w="0"/>
              <a:solidFill>
                <a:srgbClr val="98012E"/>
              </a:solidFill>
            </a:endParaRPr>
          </a:p>
        </p:txBody>
      </p:sp>
      <p:sp>
        <p:nvSpPr>
          <p:cNvPr id="5" name="TextBox 4"/>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3998847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57150"/>
            <a:ext cx="7391400" cy="213152"/>
          </a:xfrm>
        </p:spPr>
        <p:txBody>
          <a:bodyPr/>
          <a:lstStyle/>
          <a:p>
            <a:r>
              <a:rPr lang="en-US" b="1" dirty="0" smtClean="0"/>
              <a:t>Outstanding </a:t>
            </a:r>
            <a:r>
              <a:rPr lang="en-US" b="1" dirty="0" smtClean="0"/>
              <a:t>NRG Publication 2019 </a:t>
            </a:r>
            <a:endParaRPr lang="en-US" b="1" dirty="0"/>
          </a:p>
        </p:txBody>
      </p:sp>
      <p:sp>
        <p:nvSpPr>
          <p:cNvPr id="3" name="Text Placeholder 2"/>
          <p:cNvSpPr>
            <a:spLocks noGrp="1"/>
          </p:cNvSpPr>
          <p:nvPr>
            <p:ph type="body" sz="quarter" idx="11"/>
          </p:nvPr>
        </p:nvSpPr>
        <p:spPr>
          <a:xfrm>
            <a:off x="304800" y="800100"/>
            <a:ext cx="8610600" cy="3505200"/>
          </a:xfrm>
        </p:spPr>
        <p:txBody>
          <a:bodyPr/>
          <a:lstStyle/>
          <a:p>
            <a:pPr lvl="0"/>
            <a:r>
              <a:rPr lang="en-US" sz="1800" dirty="0"/>
              <a:t>NRG-GOG 0244 – Jeanne Carter, et al. </a:t>
            </a:r>
            <a:r>
              <a:rPr lang="en-US" sz="1800" i="1" dirty="0" err="1"/>
              <a:t>Gynecol</a:t>
            </a:r>
            <a:r>
              <a:rPr lang="en-US" sz="1800" i="1" dirty="0"/>
              <a:t> </a:t>
            </a:r>
            <a:r>
              <a:rPr lang="en-US" sz="1800" i="1" dirty="0" err="1"/>
              <a:t>Oncol</a:t>
            </a:r>
            <a:r>
              <a:rPr lang="en-US" sz="1800" i="1" dirty="0"/>
              <a:t> </a:t>
            </a:r>
            <a:r>
              <a:rPr lang="en-US" sz="1800" dirty="0"/>
              <a:t>12/2019</a:t>
            </a:r>
            <a:r>
              <a:rPr lang="en-US" sz="1400" b="0" dirty="0"/>
              <a:t/>
            </a:r>
            <a:br>
              <a:rPr lang="en-US" sz="1400" b="0" dirty="0"/>
            </a:br>
            <a:r>
              <a:rPr lang="en-US" sz="1400" b="0" dirty="0"/>
              <a:t>GOG 244 - The </a:t>
            </a:r>
            <a:r>
              <a:rPr lang="en-US" sz="1400" b="0" dirty="0" err="1"/>
              <a:t>LymphEdema</a:t>
            </a:r>
            <a:r>
              <a:rPr lang="en-US" sz="1400" b="0" dirty="0"/>
              <a:t> and Gynecologic Cancer (LEG) Study: The Association between the Gynecologic Cancer Lymphedema Questionnaire (GCLQ) and Lymphedema of the Lower Extremity (LLE</a:t>
            </a:r>
            <a:r>
              <a:rPr lang="en-US" sz="1400" b="0" dirty="0" smtClean="0"/>
              <a:t>).</a:t>
            </a:r>
          </a:p>
          <a:p>
            <a:pPr lvl="0"/>
            <a:endParaRPr lang="en-US" sz="1000" b="0" dirty="0"/>
          </a:p>
          <a:p>
            <a:pPr lvl="0"/>
            <a:r>
              <a:rPr lang="en-US" sz="1800" dirty="0"/>
              <a:t>NRG-GOG 9929 - </a:t>
            </a:r>
            <a:r>
              <a:rPr lang="en-US" sz="1800" dirty="0" err="1"/>
              <a:t>Jyoti</a:t>
            </a:r>
            <a:r>
              <a:rPr lang="en-US" sz="1800" dirty="0"/>
              <a:t> </a:t>
            </a:r>
            <a:r>
              <a:rPr lang="en-US" sz="1800" dirty="0" err="1"/>
              <a:t>Mayadev</a:t>
            </a:r>
            <a:r>
              <a:rPr lang="en-US" sz="1800" dirty="0"/>
              <a:t>,  et al. </a:t>
            </a:r>
            <a:r>
              <a:rPr lang="en-US" sz="1800" i="1" dirty="0"/>
              <a:t>JAMA </a:t>
            </a:r>
            <a:r>
              <a:rPr lang="en-US" sz="1800" i="1" dirty="0" err="1"/>
              <a:t>Oncol</a:t>
            </a:r>
            <a:r>
              <a:rPr lang="en-US" sz="1800" i="1" dirty="0"/>
              <a:t> </a:t>
            </a:r>
            <a:r>
              <a:rPr lang="en-US" sz="1800" dirty="0"/>
              <a:t>11/27/2019</a:t>
            </a:r>
            <a:r>
              <a:rPr lang="en-US" sz="1400" b="0" dirty="0"/>
              <a:t/>
            </a:r>
            <a:br>
              <a:rPr lang="en-US" sz="1400" b="0" dirty="0"/>
            </a:br>
            <a:r>
              <a:rPr lang="en-US" sz="1400" b="0" dirty="0"/>
              <a:t>Sequential Ipilimumab After </a:t>
            </a:r>
            <a:r>
              <a:rPr lang="en-US" sz="1400" b="0" dirty="0" err="1"/>
              <a:t>Chemoradiotherapy</a:t>
            </a:r>
            <a:r>
              <a:rPr lang="en-US" sz="1400" b="0" dirty="0"/>
              <a:t> in Curative-Intent Treatment of Patients With Node-Positive Cervical Cancer</a:t>
            </a:r>
            <a:r>
              <a:rPr lang="en-US" sz="1400" b="0" dirty="0" smtClean="0"/>
              <a:t>.</a:t>
            </a:r>
          </a:p>
          <a:p>
            <a:pPr lvl="0"/>
            <a:endParaRPr lang="en-US" sz="1000" b="0" dirty="0"/>
          </a:p>
          <a:p>
            <a:pPr lvl="0"/>
            <a:r>
              <a:rPr lang="en-US" sz="1800" dirty="0"/>
              <a:t>NRG-GOG-0199 - Pl Mai, et al. </a:t>
            </a:r>
            <a:r>
              <a:rPr lang="en-US" sz="1800" i="1" dirty="0" err="1"/>
              <a:t>Gynecol</a:t>
            </a:r>
            <a:r>
              <a:rPr lang="en-US" sz="1800" i="1" dirty="0"/>
              <a:t> </a:t>
            </a:r>
            <a:r>
              <a:rPr lang="en-US" sz="1800" i="1" dirty="0" err="1"/>
              <a:t>On</a:t>
            </a:r>
            <a:r>
              <a:rPr lang="en-US" sz="1800" dirty="0" err="1"/>
              <a:t>col</a:t>
            </a:r>
            <a:r>
              <a:rPr lang="en-US" sz="1800" dirty="0"/>
              <a:t> 11/21/2019</a:t>
            </a:r>
            <a:r>
              <a:rPr lang="en-US" sz="1400" b="0" dirty="0"/>
              <a:t/>
            </a:r>
            <a:br>
              <a:rPr lang="en-US" sz="1400" b="0" dirty="0"/>
            </a:br>
            <a:r>
              <a:rPr lang="en-US" sz="1400" b="0" dirty="0"/>
              <a:t>Prospective Follow-up of Quality of Life for Participants Undergoing Risk-reducing </a:t>
            </a:r>
            <a:r>
              <a:rPr lang="en-US" sz="1400" b="0" dirty="0" err="1"/>
              <a:t>Salpingo</a:t>
            </a:r>
            <a:r>
              <a:rPr lang="en-US" sz="1400" b="0" dirty="0"/>
              <a:t>-oophorectomy </a:t>
            </a:r>
            <a:r>
              <a:rPr lang="en-US" sz="1400" b="0" dirty="0" err="1"/>
              <a:t>Orovarian</a:t>
            </a:r>
            <a:r>
              <a:rPr lang="en-US" sz="1400" b="0" dirty="0"/>
              <a:t> Cancer Screening in GOG-0199</a:t>
            </a:r>
            <a:r>
              <a:rPr lang="en-US" sz="1400" b="0" dirty="0" smtClean="0"/>
              <a:t>.</a:t>
            </a:r>
          </a:p>
          <a:p>
            <a:pPr lvl="0"/>
            <a:endParaRPr lang="en-US" sz="1000" b="0" dirty="0" smtClean="0"/>
          </a:p>
          <a:p>
            <a:r>
              <a:rPr lang="en-US" sz="1800" dirty="0"/>
              <a:t>NRG-GOG-0213 - Robert Coleman, et al. </a:t>
            </a:r>
            <a:r>
              <a:rPr lang="en-US" sz="1800" i="1" dirty="0"/>
              <a:t>N </a:t>
            </a:r>
            <a:r>
              <a:rPr lang="en-US" sz="1800" i="1" dirty="0" err="1"/>
              <a:t>Engl</a:t>
            </a:r>
            <a:r>
              <a:rPr lang="en-US" sz="1800" i="1" dirty="0"/>
              <a:t> J Med </a:t>
            </a:r>
            <a:r>
              <a:rPr lang="en-US" sz="1800" dirty="0"/>
              <a:t>11/14/2019</a:t>
            </a:r>
            <a:r>
              <a:rPr lang="en-US" sz="1400" dirty="0"/>
              <a:t/>
            </a:r>
            <a:br>
              <a:rPr lang="en-US" sz="1400" dirty="0"/>
            </a:br>
            <a:r>
              <a:rPr lang="en-US" sz="1400" b="0" dirty="0"/>
              <a:t>Secondary Surgical </a:t>
            </a:r>
            <a:r>
              <a:rPr lang="en-US" sz="1400" b="0" dirty="0" err="1"/>
              <a:t>Cytoreduction</a:t>
            </a:r>
            <a:r>
              <a:rPr lang="en-US" sz="1400" b="0" dirty="0"/>
              <a:t> for Recurrent  Ovarian Cancer</a:t>
            </a:r>
            <a:r>
              <a:rPr lang="en-US" sz="1400" b="0" dirty="0" smtClean="0"/>
              <a:t>.</a:t>
            </a:r>
            <a:endParaRPr lang="en-US" sz="1400" dirty="0" smtClean="0"/>
          </a:p>
          <a:p>
            <a:pPr marL="288925" lvl="1" indent="0">
              <a:buNone/>
            </a:pPr>
            <a:endParaRPr lang="en-US" sz="1400" dirty="0"/>
          </a:p>
        </p:txBody>
      </p:sp>
      <p:sp>
        <p:nvSpPr>
          <p:cNvPr id="4" name="TextBox 3"/>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2416809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62000" y="165526"/>
            <a:ext cx="7315200" cy="577423"/>
          </a:xfrm>
        </p:spPr>
        <p:txBody>
          <a:bodyPr/>
          <a:lstStyle/>
          <a:p>
            <a:r>
              <a:rPr lang="en-US" b="1" dirty="0" smtClean="0"/>
              <a:t>Outstanding </a:t>
            </a:r>
            <a:r>
              <a:rPr lang="en-US" b="1" dirty="0" smtClean="0"/>
              <a:t>NRG Publications 2019</a:t>
            </a:r>
            <a:endParaRPr lang="en-US" b="1" dirty="0"/>
          </a:p>
        </p:txBody>
      </p:sp>
      <p:sp>
        <p:nvSpPr>
          <p:cNvPr id="3" name="Text Placeholder 2"/>
          <p:cNvSpPr>
            <a:spLocks noGrp="1"/>
          </p:cNvSpPr>
          <p:nvPr>
            <p:ph type="body" sz="quarter" idx="11"/>
          </p:nvPr>
        </p:nvSpPr>
        <p:spPr>
          <a:xfrm>
            <a:off x="304800" y="800100"/>
            <a:ext cx="8610600" cy="3505200"/>
          </a:xfrm>
        </p:spPr>
        <p:txBody>
          <a:bodyPr/>
          <a:lstStyle/>
          <a:p>
            <a:r>
              <a:rPr lang="en-US" sz="1800" dirty="0"/>
              <a:t>NRG-GOG-0258 - Daniela </a:t>
            </a:r>
            <a:r>
              <a:rPr lang="en-US" sz="1800" dirty="0" err="1"/>
              <a:t>Matei</a:t>
            </a:r>
            <a:r>
              <a:rPr lang="en-US" sz="1800" dirty="0"/>
              <a:t>, et al. </a:t>
            </a:r>
            <a:r>
              <a:rPr lang="en-US" sz="1800" i="1" dirty="0"/>
              <a:t>N </a:t>
            </a:r>
            <a:r>
              <a:rPr lang="en-US" sz="1800" i="1" dirty="0" err="1" smtClean="0"/>
              <a:t>Engl</a:t>
            </a:r>
            <a:r>
              <a:rPr lang="en-US" sz="1800" i="1" dirty="0" smtClean="0"/>
              <a:t> </a:t>
            </a:r>
            <a:r>
              <a:rPr lang="en-US" sz="1800" i="1" dirty="0"/>
              <a:t>J Med </a:t>
            </a:r>
            <a:r>
              <a:rPr lang="en-US" sz="1800" dirty="0"/>
              <a:t>6/13/2019</a:t>
            </a:r>
          </a:p>
          <a:p>
            <a:r>
              <a:rPr lang="en-US" sz="1400" b="0" dirty="0"/>
              <a:t>Adjuvant Chemotherapy plus Radiation for Locally Advanced Endometrial Cancer</a:t>
            </a:r>
            <a:r>
              <a:rPr lang="en-US" sz="1400" b="0" dirty="0" smtClean="0"/>
              <a:t>.</a:t>
            </a:r>
          </a:p>
          <a:p>
            <a:endParaRPr lang="en-US" sz="1000" b="0" dirty="0" smtClean="0"/>
          </a:p>
          <a:p>
            <a:r>
              <a:rPr lang="en-US" sz="1800" dirty="0"/>
              <a:t>NRG-GOG-0281 - David </a:t>
            </a:r>
            <a:r>
              <a:rPr lang="en-US" sz="1800" dirty="0" err="1"/>
              <a:t>Gershenson</a:t>
            </a:r>
            <a:r>
              <a:rPr lang="en-US" sz="1800" dirty="0"/>
              <a:t>, et al. </a:t>
            </a:r>
            <a:r>
              <a:rPr lang="en-US" sz="1800" i="1" dirty="0"/>
              <a:t>ESMO</a:t>
            </a:r>
            <a:r>
              <a:rPr lang="en-US" sz="1800" dirty="0"/>
              <a:t> 9/27/2019 </a:t>
            </a:r>
          </a:p>
          <a:p>
            <a:r>
              <a:rPr lang="en-US" sz="1400" b="0" dirty="0"/>
              <a:t>A Randomized Phase II/III Study to Assess the Efficacy of </a:t>
            </a:r>
            <a:r>
              <a:rPr lang="en-US" sz="1400" b="0" dirty="0" err="1"/>
              <a:t>Trametinib</a:t>
            </a:r>
            <a:r>
              <a:rPr lang="en-US" sz="1400" b="0" dirty="0"/>
              <a:t> in Patients with Recurrent or Progressive Low-Grade Serous Ovarian Cancer or Peritoneal Cancer</a:t>
            </a:r>
            <a:r>
              <a:rPr lang="en-US" sz="1400" b="0" dirty="0" smtClean="0"/>
              <a:t>.</a:t>
            </a:r>
          </a:p>
          <a:p>
            <a:endParaRPr lang="en-US" sz="1000" b="0" dirty="0"/>
          </a:p>
          <a:p>
            <a:pPr lvl="0"/>
            <a:r>
              <a:rPr lang="en-US" sz="1800" dirty="0" smtClean="0"/>
              <a:t>NRG-HN002 </a:t>
            </a:r>
            <a:r>
              <a:rPr lang="en-US" sz="1800" dirty="0"/>
              <a:t>- Sue Yom, et al. ASTRO September 2019</a:t>
            </a:r>
            <a:r>
              <a:rPr lang="en-US" sz="1400" dirty="0"/>
              <a:t/>
            </a:r>
            <a:br>
              <a:rPr lang="en-US" sz="1400" dirty="0"/>
            </a:br>
            <a:r>
              <a:rPr lang="en-US" sz="1400" b="0" dirty="0"/>
              <a:t>NRG-HN002: A Randomized Phase II trial for Patients with P16 Positive, Non-smoking Associated, </a:t>
            </a:r>
            <a:r>
              <a:rPr lang="en-US" sz="1400" b="0" dirty="0" err="1"/>
              <a:t>Locoregionally</a:t>
            </a:r>
            <a:r>
              <a:rPr lang="en-US" sz="1400" b="0" dirty="0"/>
              <a:t> Advanced Oropharyngeal Cancer</a:t>
            </a:r>
            <a:r>
              <a:rPr lang="en-US" sz="1400" b="0" dirty="0" smtClean="0"/>
              <a:t>.</a:t>
            </a:r>
          </a:p>
          <a:p>
            <a:pPr lvl="0"/>
            <a:endParaRPr lang="en-US" sz="1000" b="0" dirty="0"/>
          </a:p>
          <a:p>
            <a:pPr lvl="0"/>
            <a:r>
              <a:rPr lang="en-US" sz="1800" dirty="0"/>
              <a:t>NRG-NSABP B-39 – Frank </a:t>
            </a:r>
            <a:r>
              <a:rPr lang="en-US" sz="1800" dirty="0" err="1"/>
              <a:t>Vicini</a:t>
            </a:r>
            <a:r>
              <a:rPr lang="en-US" sz="1800" dirty="0"/>
              <a:t>, et al. </a:t>
            </a:r>
            <a:r>
              <a:rPr lang="en-US" sz="1800" i="1" dirty="0"/>
              <a:t>Lancet</a:t>
            </a:r>
            <a:r>
              <a:rPr lang="en-US" sz="1800" dirty="0"/>
              <a:t> 12/14/2019</a:t>
            </a:r>
            <a:r>
              <a:rPr lang="en-US" sz="1400" dirty="0"/>
              <a:t/>
            </a:r>
            <a:br>
              <a:rPr lang="en-US" sz="1400" dirty="0"/>
            </a:br>
            <a:r>
              <a:rPr lang="en-US" sz="1400" b="0" dirty="0"/>
              <a:t>Long-term Primary Results of Accelerated Partial Breast Irradiation after Breast-conserving Surgery for Early-stage Breast Cancer: A </a:t>
            </a:r>
            <a:r>
              <a:rPr lang="en-US" sz="1400" b="0" dirty="0" err="1"/>
              <a:t>Randomised</a:t>
            </a:r>
            <a:r>
              <a:rPr lang="en-US" sz="1400" b="0" dirty="0"/>
              <a:t>, Phase 3, Equivalence Trial.</a:t>
            </a:r>
            <a:r>
              <a:rPr lang="en-US" sz="1400" dirty="0"/>
              <a:t> </a:t>
            </a:r>
          </a:p>
          <a:p>
            <a:pPr lvl="0"/>
            <a:endParaRPr lang="en-US" sz="1400" b="0" dirty="0"/>
          </a:p>
          <a:p>
            <a:pPr marL="288925" lvl="1" indent="0">
              <a:buNone/>
            </a:pPr>
            <a:endParaRPr lang="en-US" sz="1400" dirty="0" smtClean="0"/>
          </a:p>
          <a:p>
            <a:pPr marL="288925" lvl="1" indent="0">
              <a:buNone/>
            </a:pPr>
            <a:endParaRPr lang="en-US" sz="1400" dirty="0"/>
          </a:p>
        </p:txBody>
      </p:sp>
      <p:sp>
        <p:nvSpPr>
          <p:cNvPr id="4" name="TextBox 3"/>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1863684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68372"/>
            <a:ext cx="7162800" cy="381000"/>
          </a:xfrm>
        </p:spPr>
        <p:txBody>
          <a:bodyPr/>
          <a:lstStyle/>
          <a:p>
            <a:r>
              <a:rPr lang="en-US" b="1" dirty="0" smtClean="0"/>
              <a:t>Outstanding </a:t>
            </a:r>
            <a:r>
              <a:rPr lang="en-US" b="1" dirty="0" smtClean="0"/>
              <a:t>NRG Publications 2019</a:t>
            </a:r>
            <a:endParaRPr lang="en-US" b="1" dirty="0"/>
          </a:p>
        </p:txBody>
      </p:sp>
      <p:sp>
        <p:nvSpPr>
          <p:cNvPr id="3" name="Text Placeholder 2"/>
          <p:cNvSpPr>
            <a:spLocks noGrp="1"/>
          </p:cNvSpPr>
          <p:nvPr>
            <p:ph type="body" sz="quarter" idx="11"/>
          </p:nvPr>
        </p:nvSpPr>
        <p:spPr>
          <a:xfrm>
            <a:off x="304800" y="800100"/>
            <a:ext cx="8610600" cy="3505200"/>
          </a:xfrm>
        </p:spPr>
        <p:txBody>
          <a:bodyPr/>
          <a:lstStyle/>
          <a:p>
            <a:pPr lvl="0"/>
            <a:r>
              <a:rPr lang="en-US" sz="1800" dirty="0"/>
              <a:t>NRG-RTOG 0438 - Laura Dawson, et. al. </a:t>
            </a:r>
            <a:r>
              <a:rPr lang="en-US" sz="1800" i="1" dirty="0" err="1"/>
              <a:t>Pract</a:t>
            </a:r>
            <a:r>
              <a:rPr lang="en-US" sz="1800" i="1" dirty="0"/>
              <a:t> </a:t>
            </a:r>
            <a:r>
              <a:rPr lang="en-US" sz="1800" i="1" dirty="0" err="1"/>
              <a:t>Radiat</a:t>
            </a:r>
            <a:r>
              <a:rPr lang="en-US" sz="1800" i="1" dirty="0"/>
              <a:t> </a:t>
            </a:r>
            <a:r>
              <a:rPr lang="en-US" sz="1800" i="1" dirty="0" err="1"/>
              <a:t>Oncol</a:t>
            </a:r>
            <a:r>
              <a:rPr lang="en-US" sz="1800" i="1" dirty="0"/>
              <a:t>  </a:t>
            </a:r>
            <a:r>
              <a:rPr lang="en-US" sz="1800" dirty="0"/>
              <a:t>Jul - Aug 2019</a:t>
            </a:r>
            <a:r>
              <a:rPr lang="en-US" sz="1400" dirty="0"/>
              <a:t/>
            </a:r>
            <a:br>
              <a:rPr lang="en-US" sz="1400" dirty="0"/>
            </a:br>
            <a:r>
              <a:rPr lang="en-US" sz="1400" b="0" dirty="0"/>
              <a:t>NRG Oncology/RTOG 0438: A Phase 1 Trial of Highly Conformal Radiation Therapy for Liver Metastases</a:t>
            </a:r>
            <a:r>
              <a:rPr lang="en-US" sz="1400" b="0" dirty="0" smtClean="0"/>
              <a:t>.</a:t>
            </a:r>
          </a:p>
          <a:p>
            <a:pPr lvl="0"/>
            <a:endParaRPr lang="en-US" sz="1000" b="0" dirty="0"/>
          </a:p>
          <a:p>
            <a:pPr lvl="0"/>
            <a:r>
              <a:rPr lang="en-US" sz="1800" dirty="0"/>
              <a:t>NRG-RTOG 0617 - Jeffrey Bradley, et al. </a:t>
            </a:r>
            <a:r>
              <a:rPr lang="en-US" sz="1800" i="1" dirty="0"/>
              <a:t>J </a:t>
            </a:r>
            <a:r>
              <a:rPr lang="en-US" sz="1800" i="1" dirty="0" err="1"/>
              <a:t>Clin</a:t>
            </a:r>
            <a:r>
              <a:rPr lang="en-US" sz="1800" i="1" dirty="0"/>
              <a:t> </a:t>
            </a:r>
            <a:r>
              <a:rPr lang="en-US" sz="1800" i="1" dirty="0" err="1"/>
              <a:t>Oncol</a:t>
            </a:r>
            <a:r>
              <a:rPr lang="en-US" sz="1800" i="1" dirty="0"/>
              <a:t> </a:t>
            </a:r>
            <a:r>
              <a:rPr lang="en-US" sz="1800" dirty="0"/>
              <a:t>12/16/2019</a:t>
            </a:r>
            <a:r>
              <a:rPr lang="en-US" sz="1400" dirty="0"/>
              <a:t/>
            </a:r>
            <a:br>
              <a:rPr lang="en-US" sz="1400" dirty="0"/>
            </a:br>
            <a:r>
              <a:rPr lang="en-US" sz="1400" b="0" dirty="0"/>
              <a:t>Long-Term Results of NRG Oncology RTOG 0617: Standard- Versus High-Dose </a:t>
            </a:r>
            <a:r>
              <a:rPr lang="en-US" sz="1400" b="0" dirty="0" err="1"/>
              <a:t>Chemoradiotherapy</a:t>
            </a:r>
            <a:r>
              <a:rPr lang="en-US" sz="1400" b="0" dirty="0"/>
              <a:t> With or Without </a:t>
            </a:r>
            <a:r>
              <a:rPr lang="en-US" sz="1400" b="0" dirty="0" err="1"/>
              <a:t>Cetuximab</a:t>
            </a:r>
            <a:r>
              <a:rPr lang="en-US" sz="1400" b="0" dirty="0"/>
              <a:t> for </a:t>
            </a:r>
            <a:r>
              <a:rPr lang="en-US" sz="1400" b="0" dirty="0" err="1"/>
              <a:t>Unresectable</a:t>
            </a:r>
            <a:r>
              <a:rPr lang="en-US" sz="1400" b="0" dirty="0"/>
              <a:t> Stage III Non-Small-Cell Lung Cancer. </a:t>
            </a:r>
            <a:endParaRPr lang="en-US" sz="1400" b="0" dirty="0" smtClean="0"/>
          </a:p>
          <a:p>
            <a:pPr lvl="0"/>
            <a:endParaRPr lang="en-US" sz="1000" b="0" dirty="0"/>
          </a:p>
          <a:p>
            <a:pPr lvl="0"/>
            <a:r>
              <a:rPr lang="en-US" sz="1800" dirty="0" smtClean="0"/>
              <a:t>NRG-RTOG </a:t>
            </a:r>
            <a:r>
              <a:rPr lang="en-US" sz="1800" dirty="0"/>
              <a:t>9811 - David </a:t>
            </a:r>
            <a:r>
              <a:rPr lang="en-US" sz="1800" dirty="0" err="1"/>
              <a:t>Konieczkowski</a:t>
            </a:r>
            <a:r>
              <a:rPr lang="en-US" sz="1800" dirty="0"/>
              <a:t>, et al. ASTRO September 2019</a:t>
            </a:r>
            <a:br>
              <a:rPr lang="en-US" sz="1800" dirty="0"/>
            </a:br>
            <a:r>
              <a:rPr lang="en-US" sz="1400" b="0" dirty="0"/>
              <a:t>The Genomic Landscape of Anal Cancer and its Relationship to Clinical Outcomes: An Exploratory Analysis of NRG Oncology/RTOG 98-11</a:t>
            </a:r>
            <a:r>
              <a:rPr lang="en-US" sz="1400" b="0" dirty="0" smtClean="0"/>
              <a:t>.</a:t>
            </a:r>
          </a:p>
          <a:p>
            <a:pPr lvl="0"/>
            <a:endParaRPr lang="en-US" sz="1000" b="0" dirty="0"/>
          </a:p>
          <a:p>
            <a:pPr lvl="0"/>
            <a:r>
              <a:rPr lang="en-US" sz="1800" dirty="0" err="1"/>
              <a:t>Nie</a:t>
            </a:r>
            <a:r>
              <a:rPr lang="en-US" sz="1800" dirty="0"/>
              <a:t> K, et al. </a:t>
            </a:r>
            <a:r>
              <a:rPr lang="en-US" sz="1800" i="1" dirty="0" err="1"/>
              <a:t>Int</a:t>
            </a:r>
            <a:r>
              <a:rPr lang="en-US" sz="1800" i="1" dirty="0"/>
              <a:t> J </a:t>
            </a:r>
            <a:r>
              <a:rPr lang="en-US" sz="1800" i="1" dirty="0" err="1"/>
              <a:t>Radiat</a:t>
            </a:r>
            <a:r>
              <a:rPr lang="en-US" sz="1800" i="1" dirty="0"/>
              <a:t> </a:t>
            </a:r>
            <a:r>
              <a:rPr lang="en-US" sz="1800" i="1" dirty="0" err="1"/>
              <a:t>Oncol</a:t>
            </a:r>
            <a:r>
              <a:rPr lang="en-US" sz="1800" i="1" dirty="0"/>
              <a:t> </a:t>
            </a:r>
            <a:r>
              <a:rPr lang="en-US" sz="1800" i="1" dirty="0" err="1"/>
              <a:t>Biol</a:t>
            </a:r>
            <a:r>
              <a:rPr lang="en-US" sz="1800" i="1" dirty="0"/>
              <a:t> </a:t>
            </a:r>
            <a:r>
              <a:rPr lang="en-US" sz="1800" i="1" dirty="0" err="1"/>
              <a:t>Phys</a:t>
            </a:r>
            <a:r>
              <a:rPr lang="en-US" sz="1800" i="1" dirty="0"/>
              <a:t> </a:t>
            </a:r>
            <a:r>
              <a:rPr lang="en-US" sz="1800" dirty="0"/>
              <a:t>6/1/2019 </a:t>
            </a:r>
            <a:br>
              <a:rPr lang="en-US" sz="1800" dirty="0"/>
            </a:br>
            <a:r>
              <a:rPr lang="en-US" sz="1400" b="0" dirty="0"/>
              <a:t>NCTN Assessment on Current Applications of </a:t>
            </a:r>
            <a:r>
              <a:rPr lang="en-US" sz="1400" b="0" dirty="0" err="1"/>
              <a:t>Radiomics</a:t>
            </a:r>
            <a:r>
              <a:rPr lang="en-US" sz="1400" b="0" dirty="0"/>
              <a:t> in Oncology.</a:t>
            </a:r>
          </a:p>
          <a:p>
            <a:pPr lvl="0"/>
            <a:endParaRPr lang="en-US" sz="1400" b="0" dirty="0"/>
          </a:p>
          <a:p>
            <a:pPr marL="288925" lvl="1" indent="0">
              <a:buNone/>
            </a:pPr>
            <a:endParaRPr lang="en-US" sz="1400" dirty="0" smtClean="0"/>
          </a:p>
          <a:p>
            <a:pPr marL="288925" lvl="1" indent="0">
              <a:buNone/>
            </a:pPr>
            <a:endParaRPr lang="en-US" sz="1400" dirty="0"/>
          </a:p>
        </p:txBody>
      </p:sp>
      <p:sp>
        <p:nvSpPr>
          <p:cNvPr id="4" name="TextBox 3"/>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1286190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68372"/>
            <a:ext cx="7162800" cy="381000"/>
          </a:xfrm>
        </p:spPr>
        <p:txBody>
          <a:bodyPr/>
          <a:lstStyle/>
          <a:p>
            <a:r>
              <a:rPr lang="en-US" b="1" dirty="0" smtClean="0"/>
              <a:t>NRG Oncology 2019 Summary</a:t>
            </a:r>
            <a:endParaRPr lang="en-US" b="1" dirty="0"/>
          </a:p>
        </p:txBody>
      </p:sp>
      <p:sp>
        <p:nvSpPr>
          <p:cNvPr id="3" name="Text Placeholder 2"/>
          <p:cNvSpPr>
            <a:spLocks noGrp="1"/>
          </p:cNvSpPr>
          <p:nvPr>
            <p:ph type="body" sz="quarter" idx="11"/>
          </p:nvPr>
        </p:nvSpPr>
        <p:spPr>
          <a:xfrm>
            <a:off x="304800" y="800100"/>
            <a:ext cx="8610600" cy="3505200"/>
          </a:xfrm>
        </p:spPr>
        <p:txBody>
          <a:bodyPr/>
          <a:lstStyle/>
          <a:p>
            <a:pPr marL="285750" lvl="0" indent="-285750">
              <a:buFont typeface="Arial" panose="020B0604020202020204" pitchFamily="34" charset="0"/>
              <a:buChar char="•"/>
            </a:pPr>
            <a:r>
              <a:rPr lang="en-US" b="0" dirty="0" smtClean="0"/>
              <a:t>Year 1 (of 6) of 1</a:t>
            </a:r>
            <a:r>
              <a:rPr lang="en-US" b="0" baseline="30000" dirty="0" smtClean="0"/>
              <a:t>st</a:t>
            </a:r>
            <a:r>
              <a:rPr lang="en-US" b="0" dirty="0" smtClean="0"/>
              <a:t> Competitive Renewal (Score 16)</a:t>
            </a:r>
          </a:p>
          <a:p>
            <a:pPr marL="285750" lvl="0" indent="-285750">
              <a:buFont typeface="Arial" panose="020B0604020202020204" pitchFamily="34" charset="0"/>
              <a:buChar char="•"/>
            </a:pPr>
            <a:r>
              <a:rPr lang="en-US" b="0" dirty="0" smtClean="0"/>
              <a:t>Highest Ever Number of NRG Trials Activated</a:t>
            </a:r>
          </a:p>
          <a:p>
            <a:pPr marL="285750" lvl="0" indent="-285750">
              <a:buFont typeface="Arial" panose="020B0604020202020204" pitchFamily="34" charset="0"/>
              <a:buChar char="•"/>
            </a:pPr>
            <a:r>
              <a:rPr lang="en-US" b="0" dirty="0" smtClean="0"/>
              <a:t>Strong Enrollment across all Committees &amp; Sites</a:t>
            </a:r>
          </a:p>
          <a:p>
            <a:pPr marL="285750" lvl="0" indent="-285750">
              <a:buFont typeface="Arial" panose="020B0604020202020204" pitchFamily="34" charset="0"/>
              <a:buChar char="•"/>
            </a:pPr>
            <a:r>
              <a:rPr lang="en-US" b="0" dirty="0" smtClean="0"/>
              <a:t>Number of High Level </a:t>
            </a:r>
            <a:r>
              <a:rPr lang="en-US" b="0" dirty="0" err="1" smtClean="0"/>
              <a:t>Publicatons</a:t>
            </a:r>
            <a:r>
              <a:rPr lang="en-US" b="0" dirty="0" smtClean="0"/>
              <a:t> (NEJM, Lancet)</a:t>
            </a:r>
          </a:p>
          <a:p>
            <a:pPr marL="285750" lvl="0" indent="-285750">
              <a:buFont typeface="Arial" panose="020B0604020202020204" pitchFamily="34" charset="0"/>
              <a:buChar char="•"/>
            </a:pPr>
            <a:r>
              <a:rPr lang="en-US" b="0" dirty="0" smtClean="0"/>
              <a:t>Success with NCTN Navigator System</a:t>
            </a:r>
          </a:p>
          <a:p>
            <a:pPr marL="285750" lvl="0" indent="-285750">
              <a:buFont typeface="Arial" panose="020B0604020202020204" pitchFamily="34" charset="0"/>
              <a:buChar char="•"/>
            </a:pPr>
            <a:r>
              <a:rPr lang="en-US" b="0" dirty="0" smtClean="0"/>
              <a:t>NRG NCORP Grant Renewed</a:t>
            </a:r>
          </a:p>
          <a:p>
            <a:pPr marL="285750" lvl="0" indent="-285750">
              <a:buFont typeface="Arial" panose="020B0604020202020204" pitchFamily="34" charset="0"/>
              <a:buChar char="•"/>
            </a:pPr>
            <a:r>
              <a:rPr lang="en-US" b="0" dirty="0" smtClean="0"/>
              <a:t>NRG </a:t>
            </a:r>
            <a:r>
              <a:rPr lang="en-US" b="0" dirty="0" err="1" smtClean="0"/>
              <a:t>Biospecimen</a:t>
            </a:r>
            <a:r>
              <a:rPr lang="en-US" b="0" dirty="0" smtClean="0"/>
              <a:t> Bank Grant Submitted </a:t>
            </a:r>
            <a:endParaRPr lang="en-US" b="0" dirty="0"/>
          </a:p>
          <a:p>
            <a:pPr lvl="0"/>
            <a:endParaRPr lang="en-US" b="0" dirty="0"/>
          </a:p>
          <a:p>
            <a:pPr marL="288925" lvl="1" indent="0">
              <a:buNone/>
            </a:pPr>
            <a:endParaRPr lang="en-US" dirty="0" smtClean="0"/>
          </a:p>
          <a:p>
            <a:pPr marL="288925" lvl="1" indent="0">
              <a:buNone/>
            </a:pPr>
            <a:endParaRPr lang="en-US" dirty="0"/>
          </a:p>
        </p:txBody>
      </p:sp>
      <p:sp>
        <p:nvSpPr>
          <p:cNvPr id="4" name="TextBox 3"/>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2663877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68372"/>
            <a:ext cx="7162800" cy="381000"/>
          </a:xfrm>
        </p:spPr>
        <p:txBody>
          <a:bodyPr/>
          <a:lstStyle/>
          <a:p>
            <a:r>
              <a:rPr lang="en-US" b="1" dirty="0" smtClean="0"/>
              <a:t>NRG Oncology 2020 Opportunities</a:t>
            </a:r>
            <a:endParaRPr lang="en-US" b="1" dirty="0"/>
          </a:p>
        </p:txBody>
      </p:sp>
      <p:sp>
        <p:nvSpPr>
          <p:cNvPr id="3" name="Text Placeholder 2"/>
          <p:cNvSpPr>
            <a:spLocks noGrp="1"/>
          </p:cNvSpPr>
          <p:nvPr>
            <p:ph type="body" sz="quarter" idx="11"/>
          </p:nvPr>
        </p:nvSpPr>
        <p:spPr>
          <a:xfrm>
            <a:off x="304800" y="895350"/>
            <a:ext cx="8610600" cy="3505200"/>
          </a:xfrm>
        </p:spPr>
        <p:txBody>
          <a:bodyPr/>
          <a:lstStyle/>
          <a:p>
            <a:pPr marL="457200" lvl="0" indent="-457200">
              <a:buFont typeface="Arial" panose="020B0604020202020204" pitchFamily="34" charset="0"/>
              <a:buChar char="•"/>
            </a:pPr>
            <a:r>
              <a:rPr lang="en-US" b="0" dirty="0" smtClean="0"/>
              <a:t>Further Execution of NRG Process Improvement</a:t>
            </a:r>
          </a:p>
          <a:p>
            <a:pPr marL="1200150" lvl="1" indent="-457200"/>
            <a:r>
              <a:rPr lang="en-US" dirty="0" smtClean="0"/>
              <a:t>Harmonization</a:t>
            </a:r>
          </a:p>
          <a:p>
            <a:pPr marL="1200150" lvl="1" indent="-457200"/>
            <a:r>
              <a:rPr lang="en-US" dirty="0" smtClean="0"/>
              <a:t>Investment</a:t>
            </a:r>
          </a:p>
          <a:p>
            <a:pPr marL="1200150" lvl="1" indent="-457200"/>
            <a:r>
              <a:rPr lang="en-US" dirty="0" smtClean="0"/>
              <a:t>Transparency</a:t>
            </a:r>
          </a:p>
          <a:p>
            <a:pPr marL="1200150" lvl="1" indent="-457200"/>
            <a:r>
              <a:rPr lang="en-US" dirty="0"/>
              <a:t>Efficiency</a:t>
            </a:r>
            <a:endParaRPr lang="en-US" dirty="0" smtClean="0"/>
          </a:p>
          <a:p>
            <a:pPr marL="457200" indent="-457200">
              <a:buFont typeface="Arial" panose="020B0604020202020204" pitchFamily="34" charset="0"/>
              <a:buChar char="•"/>
            </a:pPr>
            <a:r>
              <a:rPr lang="en-US" b="0" dirty="0" smtClean="0"/>
              <a:t>Sustained High Level of NRG Trial Activations</a:t>
            </a:r>
          </a:p>
          <a:p>
            <a:pPr lvl="1" indent="0">
              <a:buNone/>
            </a:pPr>
            <a:endParaRPr lang="en-US" dirty="0" smtClean="0"/>
          </a:p>
          <a:p>
            <a:pPr marL="1200150" lvl="1" indent="-457200"/>
            <a:endParaRPr lang="en-US" b="0" dirty="0"/>
          </a:p>
          <a:p>
            <a:pPr marL="288925" lvl="1" indent="0">
              <a:buNone/>
            </a:pPr>
            <a:endParaRPr lang="en-US" dirty="0" smtClean="0"/>
          </a:p>
          <a:p>
            <a:pPr marL="288925" lvl="1" indent="0">
              <a:buNone/>
            </a:pPr>
            <a:endParaRPr lang="en-US" dirty="0"/>
          </a:p>
        </p:txBody>
      </p:sp>
      <p:sp>
        <p:nvSpPr>
          <p:cNvPr id="4" name="TextBox 3"/>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714743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68372"/>
            <a:ext cx="7162800" cy="381000"/>
          </a:xfrm>
        </p:spPr>
        <p:txBody>
          <a:bodyPr/>
          <a:lstStyle/>
          <a:p>
            <a:r>
              <a:rPr lang="en-US" b="1" dirty="0" smtClean="0"/>
              <a:t>NRG Oncology 2020 Opportunities</a:t>
            </a:r>
            <a:endParaRPr lang="en-US" b="1" dirty="0"/>
          </a:p>
        </p:txBody>
      </p:sp>
      <p:sp>
        <p:nvSpPr>
          <p:cNvPr id="3" name="Text Placeholder 2"/>
          <p:cNvSpPr>
            <a:spLocks noGrp="1"/>
          </p:cNvSpPr>
          <p:nvPr>
            <p:ph type="body" sz="quarter" idx="11"/>
          </p:nvPr>
        </p:nvSpPr>
        <p:spPr>
          <a:xfrm>
            <a:off x="304800" y="1177498"/>
            <a:ext cx="8610600" cy="3505200"/>
          </a:xfrm>
        </p:spPr>
        <p:txBody>
          <a:bodyPr/>
          <a:lstStyle/>
          <a:p>
            <a:pPr marL="457200" indent="-457200">
              <a:buFont typeface="Arial" panose="020B0604020202020204" pitchFamily="34" charset="0"/>
              <a:buChar char="•"/>
            </a:pPr>
            <a:r>
              <a:rPr lang="en-US" b="0" dirty="0" smtClean="0"/>
              <a:t>Committee Retreats and Inter-Committee Retreats</a:t>
            </a:r>
          </a:p>
          <a:p>
            <a:pPr marL="457200" indent="-457200">
              <a:buFont typeface="Arial" panose="020B0604020202020204" pitchFamily="34" charset="0"/>
              <a:buChar char="•"/>
            </a:pPr>
            <a:r>
              <a:rPr lang="en-US" b="0" dirty="0" smtClean="0"/>
              <a:t>Expansion of International Collaboration</a:t>
            </a:r>
          </a:p>
          <a:p>
            <a:pPr marL="457200" indent="-457200">
              <a:buFont typeface="Arial" panose="020B0604020202020204" pitchFamily="34" charset="0"/>
              <a:buChar char="•"/>
            </a:pPr>
            <a:r>
              <a:rPr lang="en-US" b="0" dirty="0" smtClean="0"/>
              <a:t>Expanded New Investigator Support</a:t>
            </a:r>
          </a:p>
          <a:p>
            <a:pPr marL="457200" indent="-457200">
              <a:buFont typeface="Arial" panose="020B0604020202020204" pitchFamily="34" charset="0"/>
              <a:buChar char="•"/>
            </a:pPr>
            <a:r>
              <a:rPr lang="en-US" b="0" dirty="0" smtClean="0"/>
              <a:t>New Opportunities with Industry Partners</a:t>
            </a:r>
            <a:endParaRPr lang="en-US" dirty="0" smtClean="0"/>
          </a:p>
          <a:p>
            <a:pPr marL="1200150" lvl="1" indent="-457200"/>
            <a:endParaRPr lang="en-US" dirty="0" smtClean="0"/>
          </a:p>
          <a:p>
            <a:pPr marL="1200150" lvl="1" indent="-457200"/>
            <a:endParaRPr lang="en-US" b="0" dirty="0"/>
          </a:p>
          <a:p>
            <a:pPr marL="288925" lvl="1" indent="0">
              <a:buNone/>
            </a:pPr>
            <a:endParaRPr lang="en-US" dirty="0" smtClean="0"/>
          </a:p>
          <a:p>
            <a:pPr marL="288925" lvl="1" indent="0">
              <a:buNone/>
            </a:pPr>
            <a:endParaRPr lang="en-US" dirty="0"/>
          </a:p>
        </p:txBody>
      </p:sp>
      <p:sp>
        <p:nvSpPr>
          <p:cNvPr id="4" name="TextBox 3"/>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4602264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2973" y="195902"/>
            <a:ext cx="8311891" cy="623248"/>
          </a:xfrm>
          <a:prstGeom prst="rect">
            <a:avLst/>
          </a:prstGeom>
          <a:noFill/>
        </p:spPr>
        <p:txBody>
          <a:bodyPr wrap="none" lIns="68580" tIns="34290" rIns="68580" bIns="34290">
            <a:spAutoFit/>
          </a:bodyPr>
          <a:lstStyle/>
          <a:p>
            <a:pPr algn="ctr"/>
            <a:r>
              <a:rPr lang="en-US" sz="3600" dirty="0">
                <a:ln w="0"/>
                <a:solidFill>
                  <a:srgbClr val="98012E"/>
                </a:solidFill>
              </a:rPr>
              <a:t>NRG Oncology NCORP Research Base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0559" y="1155031"/>
            <a:ext cx="4024217" cy="2682548"/>
          </a:xfrm>
          <a:prstGeom prst="rect">
            <a:avLst/>
          </a:prstGeom>
        </p:spPr>
      </p:pic>
      <p:sp>
        <p:nvSpPr>
          <p:cNvPr id="7" name="TextBox 6"/>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37455224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Placeholder 1"/>
          <p:cNvSpPr>
            <a:spLocks noGrp="1"/>
          </p:cNvSpPr>
          <p:nvPr>
            <p:ph type="body" sz="quarter" idx="10"/>
          </p:nvPr>
        </p:nvSpPr>
        <p:spPr bwMode="auto">
          <a:xfrm>
            <a:off x="1389529" y="1504950"/>
            <a:ext cx="6477000" cy="514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b="1" dirty="0" smtClean="0">
                <a:solidFill>
                  <a:schemeClr val="accent1"/>
                </a:solidFill>
                <a:cs typeface="Helvetica" panose="020B0604020202020204" pitchFamily="34" charset="0"/>
              </a:rPr>
              <a:t>Scientific Session</a:t>
            </a:r>
          </a:p>
          <a:p>
            <a:pPr eaLnBrk="1" hangingPunct="1"/>
            <a:endParaRPr lang="en-US" altLang="en-US" dirty="0" smtClean="0"/>
          </a:p>
        </p:txBody>
      </p:sp>
      <p:pic>
        <p:nvPicPr>
          <p:cNvPr id="28676"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4963" y="4611688"/>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p:cNvSpPr txBox="1">
            <a:spLocks noChangeArrowheads="1"/>
          </p:cNvSpPr>
          <p:nvPr/>
        </p:nvSpPr>
        <p:spPr bwMode="auto">
          <a:xfrm>
            <a:off x="4333875" y="4587875"/>
            <a:ext cx="1381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NRG Oncology</a:t>
            </a:r>
          </a:p>
        </p:txBody>
      </p:sp>
      <p:pic>
        <p:nvPicPr>
          <p:cNvPr id="2867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557713"/>
            <a:ext cx="977900"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8600" y="4557713"/>
            <a:ext cx="114300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4763" y="4611688"/>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95450" y="4611688"/>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1600" y="4611688"/>
            <a:ext cx="280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1873763" y="4563289"/>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037" b="10000"/>
          <a:stretch/>
        </p:blipFill>
        <p:spPr>
          <a:xfrm>
            <a:off x="0" y="-19050"/>
            <a:ext cx="9144000" cy="4419600"/>
          </a:xfrm>
          <a:prstGeom prst="rect">
            <a:avLst/>
          </a:prstGeom>
        </p:spPr>
      </p:pic>
      <p:sp>
        <p:nvSpPr>
          <p:cNvPr id="3" name="Rectangle 2"/>
          <p:cNvSpPr/>
          <p:nvPr/>
        </p:nvSpPr>
        <p:spPr>
          <a:xfrm>
            <a:off x="-99471" y="3028950"/>
            <a:ext cx="9342942" cy="830997"/>
          </a:xfrm>
          <a:prstGeom prst="rect">
            <a:avLst/>
          </a:prstGeom>
          <a:noFill/>
        </p:spPr>
        <p:txBody>
          <a:bodyPr wrap="none" lIns="68580" tIns="34290" rIns="68580" bIns="34290">
            <a:spAutoFit/>
          </a:bodyPr>
          <a:lstStyle/>
          <a:p>
            <a:pPr algn="ctr"/>
            <a:r>
              <a:rPr lang="en-US" sz="4950" b="1" dirty="0">
                <a:ln w="0"/>
                <a:solidFill>
                  <a:schemeClr val="bg1"/>
                </a:solidFill>
                <a:effectLst>
                  <a:outerShdw blurRad="38100" dist="19050" dir="2700000" algn="tl" rotWithShape="0">
                    <a:schemeClr val="dk1">
                      <a:alpha val="40000"/>
                    </a:schemeClr>
                  </a:outerShdw>
                </a:effectLst>
              </a:rPr>
              <a:t>NRG Oncology 2019 In Review</a:t>
            </a:r>
          </a:p>
        </p:txBody>
      </p:sp>
      <p:sp>
        <p:nvSpPr>
          <p:cNvPr id="4" name="Rectangle 3"/>
          <p:cNvSpPr/>
          <p:nvPr/>
        </p:nvSpPr>
        <p:spPr>
          <a:xfrm>
            <a:off x="762000" y="361950"/>
            <a:ext cx="4888198" cy="830997"/>
          </a:xfrm>
          <a:prstGeom prst="rect">
            <a:avLst/>
          </a:prstGeom>
          <a:noFill/>
        </p:spPr>
        <p:txBody>
          <a:bodyPr wrap="none" lIns="68580" tIns="34290" rIns="68580" bIns="34290">
            <a:spAutoFit/>
          </a:bodyPr>
          <a:lstStyle/>
          <a:p>
            <a:pPr algn="ctr"/>
            <a:r>
              <a:rPr lang="en-US" sz="495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Harrington" panose="04040505050A02020702" pitchFamily="82" charset="0"/>
              </a:rPr>
              <a:t>Happy New Year!</a:t>
            </a:r>
          </a:p>
        </p:txBody>
      </p:sp>
      <p:sp>
        <p:nvSpPr>
          <p:cNvPr id="5" name="TextBox 4"/>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26810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xEl>
                                              <p:pRg st="0" end="0"/>
                                            </p:txEl>
                                          </p:spTgt>
                                        </p:tgtEl>
                                      </p:cBhvr>
                                    </p:animEffect>
                                    <p:animScale>
                                      <p:cBhvr>
                                        <p:cTn id="7" dur="250" autoRev="1" fill="hold"/>
                                        <p:tgtEl>
                                          <p:spTgt spid="4">
                                            <p:txEl>
                                              <p:pRg st="0" end="0"/>
                                            </p:txEl>
                                          </p:spTgt>
                                        </p:tgtEl>
                                      </p:cBhvr>
                                      <p:by x="105000" y="105000"/>
                                    </p:animScale>
                                  </p:childTnLst>
                                </p:cTn>
                              </p:par>
                              <p:par>
                                <p:cTn id="8" presetID="32" presetClass="emph" presetSubtype="0" fill="hold" grpId="0" nodeType="withEffect">
                                  <p:stCondLst>
                                    <p:cond delay="500"/>
                                  </p:stCondLst>
                                  <p:childTnLst>
                                    <p:animRot by="120000">
                                      <p:cBhvr>
                                        <p:cTn id="9" dur="100" fill="hold">
                                          <p:stCondLst>
                                            <p:cond delay="0"/>
                                          </p:stCondLst>
                                        </p:cTn>
                                        <p:tgtEl>
                                          <p:spTgt spid="4">
                                            <p:txEl>
                                              <p:pRg st="0" end="0"/>
                                            </p:txEl>
                                          </p:spTgt>
                                        </p:tgtEl>
                                        <p:attrNameLst>
                                          <p:attrName>r</p:attrName>
                                        </p:attrNameLst>
                                      </p:cBhvr>
                                    </p:animRot>
                                    <p:animRot by="-240000">
                                      <p:cBhvr>
                                        <p:cTn id="10" dur="200" fill="hold">
                                          <p:stCondLst>
                                            <p:cond delay="200"/>
                                          </p:stCondLst>
                                        </p:cTn>
                                        <p:tgtEl>
                                          <p:spTgt spid="4">
                                            <p:txEl>
                                              <p:pRg st="0" end="0"/>
                                            </p:txEl>
                                          </p:spTgt>
                                        </p:tgtEl>
                                        <p:attrNameLst>
                                          <p:attrName>r</p:attrName>
                                        </p:attrNameLst>
                                      </p:cBhvr>
                                    </p:animRot>
                                    <p:animRot by="240000">
                                      <p:cBhvr>
                                        <p:cTn id="11" dur="200" fill="hold">
                                          <p:stCondLst>
                                            <p:cond delay="400"/>
                                          </p:stCondLst>
                                        </p:cTn>
                                        <p:tgtEl>
                                          <p:spTgt spid="4">
                                            <p:txEl>
                                              <p:pRg st="0" end="0"/>
                                            </p:txEl>
                                          </p:spTgt>
                                        </p:tgtEl>
                                        <p:attrNameLst>
                                          <p:attrName>r</p:attrName>
                                        </p:attrNameLst>
                                      </p:cBhvr>
                                    </p:animRot>
                                    <p:animRot by="-240000">
                                      <p:cBhvr>
                                        <p:cTn id="12" dur="200" fill="hold">
                                          <p:stCondLst>
                                            <p:cond delay="600"/>
                                          </p:stCondLst>
                                        </p:cTn>
                                        <p:tgtEl>
                                          <p:spTgt spid="4">
                                            <p:txEl>
                                              <p:pRg st="0" end="0"/>
                                            </p:txEl>
                                          </p:spTgt>
                                        </p:tgtEl>
                                        <p:attrNameLst>
                                          <p:attrName>r</p:attrName>
                                        </p:attrNameLst>
                                      </p:cBhvr>
                                    </p:animRot>
                                    <p:animRot by="120000">
                                      <p:cBhvr>
                                        <p:cTn id="13" dur="200" fill="hold">
                                          <p:stCondLst>
                                            <p:cond delay="800"/>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68372"/>
            <a:ext cx="7162800" cy="381000"/>
          </a:xfrm>
        </p:spPr>
        <p:txBody>
          <a:bodyPr/>
          <a:lstStyle/>
          <a:p>
            <a:r>
              <a:rPr lang="en-US" b="1" dirty="0" smtClean="0"/>
              <a:t>NRG Oncology 2019 Summary</a:t>
            </a:r>
            <a:endParaRPr lang="en-US" b="1" dirty="0"/>
          </a:p>
        </p:txBody>
      </p:sp>
      <p:sp>
        <p:nvSpPr>
          <p:cNvPr id="3" name="Text Placeholder 2"/>
          <p:cNvSpPr>
            <a:spLocks noGrp="1"/>
          </p:cNvSpPr>
          <p:nvPr>
            <p:ph type="body" sz="quarter" idx="11"/>
          </p:nvPr>
        </p:nvSpPr>
        <p:spPr>
          <a:xfrm>
            <a:off x="304800" y="800100"/>
            <a:ext cx="8610600" cy="3505200"/>
          </a:xfrm>
        </p:spPr>
        <p:txBody>
          <a:bodyPr/>
          <a:lstStyle/>
          <a:p>
            <a:pPr marL="285750" lvl="0" indent="-285750">
              <a:buFont typeface="Arial" panose="020B0604020202020204" pitchFamily="34" charset="0"/>
              <a:buChar char="•"/>
            </a:pPr>
            <a:r>
              <a:rPr lang="en-US" b="0" dirty="0" smtClean="0"/>
              <a:t>Year 1 (of 6) of 1</a:t>
            </a:r>
            <a:r>
              <a:rPr lang="en-US" b="0" baseline="30000" dirty="0" smtClean="0"/>
              <a:t>st</a:t>
            </a:r>
            <a:r>
              <a:rPr lang="en-US" b="0" dirty="0" smtClean="0"/>
              <a:t> Competitive Renewal (Score 16)</a:t>
            </a:r>
          </a:p>
          <a:p>
            <a:pPr marL="285750" lvl="0" indent="-285750">
              <a:buFont typeface="Arial" panose="020B0604020202020204" pitchFamily="34" charset="0"/>
              <a:buChar char="•"/>
            </a:pPr>
            <a:r>
              <a:rPr lang="en-US" b="0" dirty="0" smtClean="0"/>
              <a:t>Highest Ever Number of NRG Trials Activated</a:t>
            </a:r>
          </a:p>
          <a:p>
            <a:pPr marL="285750" lvl="0" indent="-285750">
              <a:buFont typeface="Arial" panose="020B0604020202020204" pitchFamily="34" charset="0"/>
              <a:buChar char="•"/>
            </a:pPr>
            <a:r>
              <a:rPr lang="en-US" b="0" dirty="0" smtClean="0"/>
              <a:t>Strong Enrollment across all Committees &amp; Sites</a:t>
            </a:r>
          </a:p>
          <a:p>
            <a:pPr marL="285750" lvl="0" indent="-285750">
              <a:buFont typeface="Arial" panose="020B0604020202020204" pitchFamily="34" charset="0"/>
              <a:buChar char="•"/>
            </a:pPr>
            <a:r>
              <a:rPr lang="en-US" b="0" dirty="0" smtClean="0"/>
              <a:t>Number of High Level </a:t>
            </a:r>
            <a:r>
              <a:rPr lang="en-US" b="0" dirty="0" err="1" smtClean="0"/>
              <a:t>Publicatons</a:t>
            </a:r>
            <a:r>
              <a:rPr lang="en-US" b="0" dirty="0" smtClean="0"/>
              <a:t> (NEJM, Lancet)</a:t>
            </a:r>
          </a:p>
          <a:p>
            <a:pPr marL="285750" lvl="0" indent="-285750">
              <a:buFont typeface="Arial" panose="020B0604020202020204" pitchFamily="34" charset="0"/>
              <a:buChar char="•"/>
            </a:pPr>
            <a:r>
              <a:rPr lang="en-US" b="0" dirty="0" smtClean="0"/>
              <a:t>Success with NCTN Navigator System</a:t>
            </a:r>
          </a:p>
          <a:p>
            <a:pPr marL="285750" lvl="0" indent="-285750">
              <a:buFont typeface="Arial" panose="020B0604020202020204" pitchFamily="34" charset="0"/>
              <a:buChar char="•"/>
            </a:pPr>
            <a:r>
              <a:rPr lang="en-US" b="0" dirty="0" smtClean="0"/>
              <a:t>NRG NCORP Grant Renewed</a:t>
            </a:r>
          </a:p>
          <a:p>
            <a:pPr marL="285750" lvl="0" indent="-285750">
              <a:buFont typeface="Arial" panose="020B0604020202020204" pitchFamily="34" charset="0"/>
              <a:buChar char="•"/>
            </a:pPr>
            <a:r>
              <a:rPr lang="en-US" b="0" dirty="0" smtClean="0"/>
              <a:t>NRG </a:t>
            </a:r>
            <a:r>
              <a:rPr lang="en-US" b="0" dirty="0" err="1" smtClean="0"/>
              <a:t>Biospecimen</a:t>
            </a:r>
            <a:r>
              <a:rPr lang="en-US" b="0" dirty="0" smtClean="0"/>
              <a:t> Bank Grant Submitted </a:t>
            </a:r>
            <a:endParaRPr lang="en-US" b="0" dirty="0"/>
          </a:p>
          <a:p>
            <a:pPr lvl="0"/>
            <a:endParaRPr lang="en-US" b="0" dirty="0"/>
          </a:p>
          <a:p>
            <a:pPr marL="288925" lvl="1" indent="0">
              <a:buNone/>
            </a:pPr>
            <a:endParaRPr lang="en-US" dirty="0" smtClean="0"/>
          </a:p>
          <a:p>
            <a:pPr marL="288925" lvl="1" indent="0">
              <a:buNone/>
            </a:pPr>
            <a:endParaRPr lang="en-US" dirty="0"/>
          </a:p>
        </p:txBody>
      </p:sp>
      <p:sp>
        <p:nvSpPr>
          <p:cNvPr id="4" name="TextBox 3"/>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3244377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213243" y="514350"/>
            <a:ext cx="6705600" cy="4310981"/>
          </a:xfrm>
          <a:prstGeom prst="rect">
            <a:avLst/>
          </a:prstGeom>
        </p:spPr>
      </p:pic>
      <p:sp>
        <p:nvSpPr>
          <p:cNvPr id="3" name="Rectangle 2"/>
          <p:cNvSpPr/>
          <p:nvPr/>
        </p:nvSpPr>
        <p:spPr>
          <a:xfrm>
            <a:off x="1250712" y="170289"/>
            <a:ext cx="6630662" cy="692497"/>
          </a:xfrm>
          <a:prstGeom prst="rect">
            <a:avLst/>
          </a:prstGeom>
          <a:noFill/>
        </p:spPr>
        <p:txBody>
          <a:bodyPr wrap="none" lIns="68580" tIns="34290" rIns="68580" bIns="34290">
            <a:spAutoFit/>
          </a:bodyPr>
          <a:lstStyle/>
          <a:p>
            <a:pPr algn="ctr"/>
            <a:r>
              <a:rPr lang="en-US" sz="4050" dirty="0">
                <a:ln w="0"/>
                <a:solidFill>
                  <a:srgbClr val="98012E"/>
                </a:solidFill>
                <a:effectLst>
                  <a:outerShdw blurRad="38100" dist="19050" dir="2700000" algn="tl" rotWithShape="0">
                    <a:schemeClr val="dk1">
                      <a:alpha val="40000"/>
                    </a:schemeClr>
                  </a:outerShdw>
                </a:effectLst>
              </a:rPr>
              <a:t>NRG Oncology Membership</a:t>
            </a:r>
          </a:p>
        </p:txBody>
      </p:sp>
      <p:sp>
        <p:nvSpPr>
          <p:cNvPr id="4" name="TextBox 3"/>
          <p:cNvSpPr txBox="1"/>
          <p:nvPr/>
        </p:nvSpPr>
        <p:spPr>
          <a:xfrm>
            <a:off x="2178909" y="913239"/>
            <a:ext cx="5060091" cy="2877711"/>
          </a:xfrm>
          <a:prstGeom prst="rect">
            <a:avLst/>
          </a:prstGeom>
          <a:noFill/>
        </p:spPr>
        <p:txBody>
          <a:bodyPr wrap="square" rtlCol="0">
            <a:spAutoFit/>
          </a:bodyPr>
          <a:lstStyle/>
          <a:p>
            <a:pPr marL="214313" indent="-214313">
              <a:buFont typeface="Arial" panose="020B0604020202020204" pitchFamily="34" charset="0"/>
              <a:buChar char="•"/>
            </a:pPr>
            <a:r>
              <a:rPr lang="en-US" sz="3300" dirty="0">
                <a:solidFill>
                  <a:srgbClr val="002060"/>
                </a:solidFill>
              </a:rPr>
              <a:t>124 Main Members</a:t>
            </a:r>
          </a:p>
          <a:p>
            <a:pPr marL="214313" indent="-214313">
              <a:buFont typeface="Arial" panose="020B0604020202020204" pitchFamily="34" charset="0"/>
              <a:buChar char="•"/>
            </a:pPr>
            <a:r>
              <a:rPr lang="en-US" sz="3300" dirty="0">
                <a:solidFill>
                  <a:srgbClr val="002060"/>
                </a:solidFill>
              </a:rPr>
              <a:t>32 LAPS</a:t>
            </a:r>
          </a:p>
          <a:p>
            <a:pPr marL="214313" indent="-214313">
              <a:buFont typeface="Arial" panose="020B0604020202020204" pitchFamily="34" charset="0"/>
              <a:buChar char="•"/>
            </a:pPr>
            <a:r>
              <a:rPr lang="en-US" sz="3300" dirty="0">
                <a:solidFill>
                  <a:srgbClr val="002060"/>
                </a:solidFill>
              </a:rPr>
              <a:t>29 </a:t>
            </a:r>
            <a:r>
              <a:rPr lang="en-US" sz="3300" dirty="0" smtClean="0">
                <a:solidFill>
                  <a:srgbClr val="002060"/>
                </a:solidFill>
              </a:rPr>
              <a:t>NCORP Sites</a:t>
            </a:r>
            <a:endParaRPr lang="en-US" sz="3300" dirty="0">
              <a:solidFill>
                <a:srgbClr val="002060"/>
              </a:solidFill>
            </a:endParaRPr>
          </a:p>
          <a:p>
            <a:pPr marL="214313" indent="-214313">
              <a:buFont typeface="Arial" panose="020B0604020202020204" pitchFamily="34" charset="0"/>
              <a:buChar char="•"/>
            </a:pPr>
            <a:r>
              <a:rPr lang="en-US" sz="3300" dirty="0">
                <a:solidFill>
                  <a:srgbClr val="002060"/>
                </a:solidFill>
              </a:rPr>
              <a:t>276 Affiliate Members</a:t>
            </a:r>
          </a:p>
          <a:p>
            <a:endParaRPr lang="en-US" sz="1600" dirty="0">
              <a:solidFill>
                <a:srgbClr val="002060"/>
              </a:solidFill>
            </a:endParaRPr>
          </a:p>
          <a:p>
            <a:r>
              <a:rPr lang="en-US" sz="3300" b="1" dirty="0">
                <a:solidFill>
                  <a:srgbClr val="002060"/>
                </a:solidFill>
              </a:rPr>
              <a:t>1868 Participating Sites</a:t>
            </a:r>
          </a:p>
        </p:txBody>
      </p:sp>
      <p:sp>
        <p:nvSpPr>
          <p:cNvPr id="5" name="TextBox 4"/>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40903316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7102" y="1"/>
            <a:ext cx="3286897" cy="4947500"/>
          </a:xfrm>
          <a:prstGeom prst="rect">
            <a:avLst/>
          </a:prstGeom>
        </p:spPr>
      </p:pic>
      <p:sp>
        <p:nvSpPr>
          <p:cNvPr id="4" name="Rectangle 3"/>
          <p:cNvSpPr/>
          <p:nvPr/>
        </p:nvSpPr>
        <p:spPr>
          <a:xfrm>
            <a:off x="990600" y="50453"/>
            <a:ext cx="6775124" cy="692497"/>
          </a:xfrm>
          <a:prstGeom prst="rect">
            <a:avLst/>
          </a:prstGeom>
          <a:noFill/>
        </p:spPr>
        <p:txBody>
          <a:bodyPr wrap="none" lIns="68580" tIns="34290" rIns="68580" bIns="34290">
            <a:spAutoFit/>
          </a:bodyPr>
          <a:lstStyle/>
          <a:p>
            <a:pPr algn="ctr"/>
            <a:r>
              <a:rPr lang="en-US" sz="4050" dirty="0">
                <a:ln w="0"/>
                <a:solidFill>
                  <a:srgbClr val="98012E"/>
                </a:solidFill>
                <a:effectLst>
                  <a:outerShdw blurRad="38100" dist="19050" dir="2700000" algn="tl" rotWithShape="0">
                    <a:schemeClr val="dk1">
                      <a:alpha val="40000"/>
                    </a:schemeClr>
                  </a:outerShdw>
                </a:effectLst>
              </a:rPr>
              <a:t>NRG Oncology 2019 Accrual</a:t>
            </a:r>
          </a:p>
        </p:txBody>
      </p:sp>
      <p:sp>
        <p:nvSpPr>
          <p:cNvPr id="5" name="TextBox 4"/>
          <p:cNvSpPr txBox="1"/>
          <p:nvPr/>
        </p:nvSpPr>
        <p:spPr>
          <a:xfrm>
            <a:off x="204532" y="913983"/>
            <a:ext cx="5652571" cy="3216265"/>
          </a:xfrm>
          <a:prstGeom prst="rect">
            <a:avLst/>
          </a:prstGeom>
          <a:noFill/>
        </p:spPr>
        <p:txBody>
          <a:bodyPr wrap="square" rtlCol="0">
            <a:spAutoFit/>
          </a:bodyPr>
          <a:lstStyle/>
          <a:p>
            <a:pPr marL="214313" indent="-214313">
              <a:buFont typeface="Arial" panose="020B0604020202020204" pitchFamily="34" charset="0"/>
              <a:buChar char="•"/>
            </a:pPr>
            <a:r>
              <a:rPr lang="en-US" sz="3200" dirty="0"/>
              <a:t>2254 </a:t>
            </a:r>
            <a:r>
              <a:rPr lang="en-US" sz="3200" dirty="0" smtClean="0"/>
              <a:t>patients </a:t>
            </a:r>
            <a:r>
              <a:rPr lang="en-US" sz="3200" dirty="0"/>
              <a:t>accrued to NRG-led </a:t>
            </a:r>
            <a:r>
              <a:rPr lang="en-US" sz="3200" dirty="0" smtClean="0"/>
              <a:t>trials</a:t>
            </a:r>
          </a:p>
          <a:p>
            <a:pPr marL="214313" indent="-214313">
              <a:buFont typeface="Arial" panose="020B0604020202020204" pitchFamily="34" charset="0"/>
              <a:buChar char="•"/>
            </a:pPr>
            <a:endParaRPr lang="en-US" sz="1100" i="1" dirty="0"/>
          </a:p>
          <a:p>
            <a:pPr marL="214313" indent="-214313">
              <a:buFont typeface="Arial" panose="020B0604020202020204" pitchFamily="34" charset="0"/>
              <a:buChar char="•"/>
            </a:pPr>
            <a:r>
              <a:rPr lang="en-US" sz="3200" dirty="0"/>
              <a:t>2820 </a:t>
            </a:r>
            <a:r>
              <a:rPr lang="en-US" sz="3200" dirty="0" smtClean="0"/>
              <a:t>patient accruals </a:t>
            </a:r>
            <a:r>
              <a:rPr lang="en-US" sz="3200" dirty="0"/>
              <a:t>credited to NRG by NRG members for studies led by other groups</a:t>
            </a:r>
          </a:p>
        </p:txBody>
      </p:sp>
      <p:sp>
        <p:nvSpPr>
          <p:cNvPr id="7" name="TextBox 6"/>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32860647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56494152"/>
              </p:ext>
            </p:extLst>
          </p:nvPr>
        </p:nvGraphicFramePr>
        <p:xfrm>
          <a:off x="1185212" y="865994"/>
          <a:ext cx="5680458" cy="3610755"/>
        </p:xfrm>
        <a:graphic>
          <a:graphicData uri="http://schemas.openxmlformats.org/drawingml/2006/table">
            <a:tbl>
              <a:tblPr>
                <a:tableStyleId>{5C22544A-7EE6-4342-B048-85BDC9FD1C3A}</a:tableStyleId>
              </a:tblPr>
              <a:tblGrid>
                <a:gridCol w="5680458">
                  <a:extLst>
                    <a:ext uri="{9D8B030D-6E8A-4147-A177-3AD203B41FA5}">
                      <a16:colId xmlns:a16="http://schemas.microsoft.com/office/drawing/2014/main" xmlns="" val="20000"/>
                    </a:ext>
                  </a:extLst>
                </a:gridCol>
              </a:tblGrid>
              <a:tr h="241068">
                <a:tc>
                  <a:txBody>
                    <a:bodyPr/>
                    <a:lstStyle/>
                    <a:p>
                      <a:pPr algn="l" fontAlgn="b"/>
                      <a:r>
                        <a:rPr lang="en-US" sz="1400" u="none" strike="noStrike" dirty="0">
                          <a:solidFill>
                            <a:schemeClr val="tx1">
                              <a:lumMod val="50000"/>
                            </a:schemeClr>
                          </a:solidFill>
                          <a:effectLst/>
                        </a:rPr>
                        <a:t>Boston Medical Center</a:t>
                      </a:r>
                      <a:endParaRPr lang="en-US" sz="1400" b="0" i="0" u="none" strike="noStrike" dirty="0">
                        <a:solidFill>
                          <a:schemeClr val="tx1">
                            <a:lumMod val="50000"/>
                          </a:schemeClr>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10000"/>
                  </a:ext>
                </a:extLst>
              </a:tr>
              <a:tr h="241068">
                <a:tc>
                  <a:txBody>
                    <a:bodyPr/>
                    <a:lstStyle/>
                    <a:p>
                      <a:pPr algn="l" fontAlgn="b"/>
                      <a:r>
                        <a:rPr lang="en-US" sz="1400" u="none" strike="noStrike">
                          <a:solidFill>
                            <a:schemeClr val="tx1">
                              <a:lumMod val="50000"/>
                            </a:schemeClr>
                          </a:solidFill>
                          <a:effectLst/>
                        </a:rPr>
                        <a:t>University of Cincinnati/Barrett Cancer Center</a:t>
                      </a:r>
                      <a:endParaRPr lang="en-US" sz="1400" b="0" i="0" u="none" strike="noStrike">
                        <a:solidFill>
                          <a:schemeClr val="tx1">
                            <a:lumMod val="50000"/>
                          </a:schemeClr>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10001"/>
                  </a:ext>
                </a:extLst>
              </a:tr>
              <a:tr h="241068">
                <a:tc>
                  <a:txBody>
                    <a:bodyPr/>
                    <a:lstStyle/>
                    <a:p>
                      <a:pPr algn="l" fontAlgn="b"/>
                      <a:r>
                        <a:rPr lang="en-US" sz="1400" u="none" strike="noStrike">
                          <a:solidFill>
                            <a:schemeClr val="tx1">
                              <a:lumMod val="50000"/>
                            </a:schemeClr>
                          </a:solidFill>
                          <a:effectLst/>
                        </a:rPr>
                        <a:t>UNC Lineberger Comprehensive Cancer Center LAPS</a:t>
                      </a:r>
                      <a:endParaRPr lang="en-US" sz="1400" b="0" i="0" u="none" strike="noStrike">
                        <a:solidFill>
                          <a:schemeClr val="tx1">
                            <a:lumMod val="50000"/>
                          </a:schemeClr>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10002"/>
                  </a:ext>
                </a:extLst>
              </a:tr>
              <a:tr h="241068">
                <a:tc>
                  <a:txBody>
                    <a:bodyPr/>
                    <a:lstStyle/>
                    <a:p>
                      <a:pPr algn="l" fontAlgn="b"/>
                      <a:r>
                        <a:rPr lang="en-US" sz="1400" u="none" strike="noStrike">
                          <a:solidFill>
                            <a:schemeClr val="tx1">
                              <a:lumMod val="50000"/>
                            </a:schemeClr>
                          </a:solidFill>
                          <a:effectLst/>
                        </a:rPr>
                        <a:t>University of Oklahoma Health Sciences Center LAPS</a:t>
                      </a:r>
                      <a:endParaRPr lang="en-US" sz="1400" b="0" i="0" u="none" strike="noStrike">
                        <a:solidFill>
                          <a:schemeClr val="tx1">
                            <a:lumMod val="50000"/>
                          </a:schemeClr>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10003"/>
                  </a:ext>
                </a:extLst>
              </a:tr>
              <a:tr h="241068">
                <a:tc>
                  <a:txBody>
                    <a:bodyPr/>
                    <a:lstStyle/>
                    <a:p>
                      <a:pPr algn="l" fontAlgn="b"/>
                      <a:r>
                        <a:rPr lang="en-US" sz="1400" u="none" strike="noStrike" dirty="0">
                          <a:solidFill>
                            <a:schemeClr val="tx1">
                              <a:lumMod val="50000"/>
                            </a:schemeClr>
                          </a:solidFill>
                          <a:effectLst/>
                        </a:rPr>
                        <a:t>Kaiser Permanente NCI Community Oncology Research Program</a:t>
                      </a:r>
                      <a:endParaRPr lang="en-US" sz="1400" b="0" i="0" u="none" strike="noStrike" dirty="0">
                        <a:solidFill>
                          <a:schemeClr val="tx1">
                            <a:lumMod val="50000"/>
                          </a:schemeClr>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10004"/>
                  </a:ext>
                </a:extLst>
              </a:tr>
              <a:tr h="24106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u="none" strike="noStrike" dirty="0" smtClean="0">
                          <a:solidFill>
                            <a:schemeClr val="tx1">
                              <a:lumMod val="50000"/>
                            </a:schemeClr>
                          </a:solidFill>
                          <a:effectLst/>
                        </a:rPr>
                        <a:t>Allegheny General Hospital</a:t>
                      </a:r>
                      <a:endParaRPr lang="en-US" sz="1400" b="0" i="0" u="none" strike="noStrike" dirty="0">
                        <a:solidFill>
                          <a:schemeClr val="tx1">
                            <a:lumMod val="50000"/>
                          </a:schemeClr>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10005"/>
                  </a:ext>
                </a:extLst>
              </a:tr>
              <a:tr h="241068">
                <a:tc>
                  <a:txBody>
                    <a:bodyPr/>
                    <a:lstStyle/>
                    <a:p>
                      <a:pPr algn="l" fontAlgn="b"/>
                      <a:r>
                        <a:rPr lang="en-US" sz="1400" u="none" strike="noStrike" dirty="0">
                          <a:solidFill>
                            <a:schemeClr val="tx1">
                              <a:lumMod val="50000"/>
                            </a:schemeClr>
                          </a:solidFill>
                          <a:effectLst/>
                        </a:rPr>
                        <a:t>CWRU Case Comprehensive Cancer Center LAPS</a:t>
                      </a:r>
                      <a:endParaRPr lang="en-US" sz="1400" b="0" i="0" u="none" strike="noStrike" dirty="0">
                        <a:solidFill>
                          <a:schemeClr val="tx1">
                            <a:lumMod val="50000"/>
                          </a:schemeClr>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10006"/>
                  </a:ext>
                </a:extLst>
              </a:tr>
              <a:tr h="241068">
                <a:tc>
                  <a:txBody>
                    <a:bodyPr/>
                    <a:lstStyle/>
                    <a:p>
                      <a:pPr algn="l" fontAlgn="b"/>
                      <a:r>
                        <a:rPr lang="en-US" sz="1400" u="none" strike="noStrike" dirty="0">
                          <a:solidFill>
                            <a:schemeClr val="tx1">
                              <a:lumMod val="50000"/>
                            </a:schemeClr>
                          </a:solidFill>
                          <a:effectLst/>
                        </a:rPr>
                        <a:t>USC Norris Comprehensive Cancer Center LAPS</a:t>
                      </a:r>
                      <a:endParaRPr lang="en-US" sz="1400" b="0" i="0" u="none" strike="noStrike" dirty="0">
                        <a:solidFill>
                          <a:schemeClr val="tx1">
                            <a:lumMod val="50000"/>
                          </a:schemeClr>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10007"/>
                  </a:ext>
                </a:extLst>
              </a:tr>
              <a:tr h="24106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u="none" strike="noStrike" dirty="0" smtClean="0">
                          <a:solidFill>
                            <a:schemeClr val="tx1">
                              <a:lumMod val="50000"/>
                            </a:schemeClr>
                          </a:solidFill>
                          <a:effectLst/>
                        </a:rPr>
                        <a:t>UCSF Medical Center-Mount Zion</a:t>
                      </a:r>
                      <a:endParaRPr lang="en-US" sz="1400" b="0" i="0" u="none" strike="noStrike" dirty="0">
                        <a:solidFill>
                          <a:schemeClr val="tx1">
                            <a:lumMod val="50000"/>
                          </a:schemeClr>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10008"/>
                  </a:ext>
                </a:extLst>
              </a:tr>
              <a:tr h="24106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u="none" strike="noStrike" dirty="0" smtClean="0">
                          <a:solidFill>
                            <a:schemeClr val="tx1">
                              <a:lumMod val="50000"/>
                            </a:schemeClr>
                          </a:solidFill>
                          <a:effectLst/>
                        </a:rPr>
                        <a:t>Wayne State University - </a:t>
                      </a:r>
                      <a:r>
                        <a:rPr lang="en-US" sz="1400" u="none" strike="noStrike" dirty="0" err="1" smtClean="0">
                          <a:solidFill>
                            <a:schemeClr val="tx1">
                              <a:lumMod val="50000"/>
                            </a:schemeClr>
                          </a:solidFill>
                          <a:effectLst/>
                        </a:rPr>
                        <a:t>Karmanos</a:t>
                      </a:r>
                      <a:r>
                        <a:rPr lang="en-US" sz="1400" u="none" strike="noStrike" dirty="0" smtClean="0">
                          <a:solidFill>
                            <a:schemeClr val="tx1">
                              <a:lumMod val="50000"/>
                            </a:schemeClr>
                          </a:solidFill>
                          <a:effectLst/>
                        </a:rPr>
                        <a:t> Cancer Institute LAPS</a:t>
                      </a:r>
                      <a:endParaRPr lang="en-US" sz="1400" b="0" i="0" u="none" strike="noStrike" dirty="0">
                        <a:solidFill>
                          <a:schemeClr val="tx1">
                            <a:lumMod val="50000"/>
                          </a:schemeClr>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10009"/>
                  </a:ext>
                </a:extLst>
              </a:tr>
              <a:tr h="241068">
                <a:tc>
                  <a:txBody>
                    <a:bodyPr/>
                    <a:lstStyle/>
                    <a:p>
                      <a:pPr algn="l" fontAlgn="b"/>
                      <a:r>
                        <a:rPr lang="en-US" sz="1400" u="none" strike="noStrike" dirty="0">
                          <a:solidFill>
                            <a:schemeClr val="tx1">
                              <a:lumMod val="50000"/>
                            </a:schemeClr>
                          </a:solidFill>
                          <a:effectLst/>
                        </a:rPr>
                        <a:t>University of Colorado Cancer Center LAPS</a:t>
                      </a:r>
                      <a:endParaRPr lang="en-US" sz="1400" b="0" i="0" u="none" strike="noStrike" dirty="0">
                        <a:solidFill>
                          <a:schemeClr val="tx1">
                            <a:lumMod val="50000"/>
                          </a:schemeClr>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10010"/>
                  </a:ext>
                </a:extLst>
              </a:tr>
              <a:tr h="241068">
                <a:tc>
                  <a:txBody>
                    <a:bodyPr/>
                    <a:lstStyle/>
                    <a:p>
                      <a:pPr algn="l" fontAlgn="b"/>
                      <a:r>
                        <a:rPr lang="en-US" sz="1400" u="none" strike="noStrike" kern="1200" dirty="0">
                          <a:solidFill>
                            <a:schemeClr val="tx1">
                              <a:lumMod val="50000"/>
                            </a:schemeClr>
                          </a:solidFill>
                          <a:effectLst/>
                          <a:latin typeface="+mn-lt"/>
                          <a:ea typeface="+mn-ea"/>
                          <a:cs typeface="+mn-cs"/>
                        </a:rPr>
                        <a:t>Hawaii</a:t>
                      </a:r>
                      <a:r>
                        <a:rPr lang="en-US" sz="1400" u="none" strike="noStrike" dirty="0">
                          <a:solidFill>
                            <a:schemeClr val="tx1">
                              <a:lumMod val="50000"/>
                            </a:schemeClr>
                          </a:solidFill>
                          <a:effectLst/>
                        </a:rPr>
                        <a:t> Minority Underserved NCORP</a:t>
                      </a:r>
                      <a:endParaRPr lang="en-US" sz="1400" b="0" i="0" u="none" strike="noStrike" dirty="0">
                        <a:solidFill>
                          <a:schemeClr val="tx1">
                            <a:lumMod val="50000"/>
                          </a:schemeClr>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10011"/>
                  </a:ext>
                </a:extLst>
              </a:tr>
              <a:tr h="47687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u="none" strike="noStrike" kern="1200" dirty="0" smtClean="0">
                          <a:solidFill>
                            <a:schemeClr val="tx1">
                              <a:lumMod val="50000"/>
                            </a:schemeClr>
                          </a:solidFill>
                          <a:effectLst/>
                          <a:latin typeface="+mn-lt"/>
                          <a:ea typeface="+mn-ea"/>
                          <a:cs typeface="+mn-cs"/>
                        </a:rPr>
                        <a:t>Southeast Clinical Oncology Research Consortium NCORP</a:t>
                      </a:r>
                    </a:p>
                    <a:p>
                      <a:pPr algn="l" fontAlgn="b"/>
                      <a:r>
                        <a:rPr lang="en-US" sz="1400" u="none" strike="noStrike" kern="1200" dirty="0" smtClean="0">
                          <a:solidFill>
                            <a:schemeClr val="tx1">
                              <a:lumMod val="50000"/>
                            </a:schemeClr>
                          </a:solidFill>
                          <a:effectLst/>
                          <a:latin typeface="+mn-lt"/>
                          <a:ea typeface="+mn-ea"/>
                          <a:cs typeface="+mn-cs"/>
                        </a:rPr>
                        <a:t>Washington University – </a:t>
                      </a:r>
                      <a:r>
                        <a:rPr lang="en-US" sz="1400" u="none" strike="noStrike" kern="1200" dirty="0" err="1" smtClean="0">
                          <a:solidFill>
                            <a:schemeClr val="tx1">
                              <a:lumMod val="50000"/>
                            </a:schemeClr>
                          </a:solidFill>
                          <a:effectLst/>
                          <a:latin typeface="+mn-lt"/>
                          <a:ea typeface="+mn-ea"/>
                          <a:cs typeface="+mn-cs"/>
                        </a:rPr>
                        <a:t>Siteman</a:t>
                      </a:r>
                      <a:r>
                        <a:rPr lang="en-US" sz="1400" u="none" strike="noStrike" kern="1200" dirty="0" smtClean="0">
                          <a:solidFill>
                            <a:schemeClr val="tx1">
                              <a:lumMod val="50000"/>
                            </a:schemeClr>
                          </a:solidFill>
                          <a:effectLst/>
                          <a:latin typeface="+mn-lt"/>
                          <a:ea typeface="+mn-ea"/>
                          <a:cs typeface="+mn-cs"/>
                        </a:rPr>
                        <a:t> Cancer Center LAPS</a:t>
                      </a:r>
                      <a:endParaRPr lang="en-US" sz="1400" u="none" strike="noStrike" kern="1200" dirty="0">
                        <a:solidFill>
                          <a:schemeClr val="tx1">
                            <a:lumMod val="50000"/>
                          </a:schemeClr>
                        </a:solidFill>
                        <a:effectLst/>
                        <a:latin typeface="+mn-lt"/>
                        <a:ea typeface="+mn-ea"/>
                        <a:cs typeface="+mn-cs"/>
                      </a:endParaRPr>
                    </a:p>
                  </a:txBody>
                  <a:tcPr marL="4763" marR="4763" marT="4763" marB="0" anchor="b"/>
                </a:tc>
                <a:extLst>
                  <a:ext uri="{0D108BD9-81ED-4DB2-BD59-A6C34878D82A}">
                    <a16:rowId xmlns:a16="http://schemas.microsoft.com/office/drawing/2014/main" xmlns="" val="10012"/>
                  </a:ext>
                </a:extLst>
              </a:tr>
              <a:tr h="241068">
                <a:tc>
                  <a:txBody>
                    <a:bodyPr/>
                    <a:lstStyle/>
                    <a:p>
                      <a:pPr algn="l" fontAlgn="b"/>
                      <a:r>
                        <a:rPr lang="en-US" sz="1400" u="none" strike="noStrike" kern="1200" dirty="0">
                          <a:solidFill>
                            <a:schemeClr val="tx1">
                              <a:lumMod val="50000"/>
                            </a:schemeClr>
                          </a:solidFill>
                          <a:effectLst/>
                          <a:latin typeface="+mn-lt"/>
                          <a:ea typeface="+mn-ea"/>
                          <a:cs typeface="+mn-cs"/>
                        </a:rPr>
                        <a:t>University of Texas MD Anderson Cancer Center LAPS</a:t>
                      </a:r>
                    </a:p>
                  </a:txBody>
                  <a:tcPr marL="4763" marR="4763" marT="4763" marB="0" anchor="b"/>
                </a:tc>
                <a:extLst>
                  <a:ext uri="{0D108BD9-81ED-4DB2-BD59-A6C34878D82A}">
                    <a16:rowId xmlns:a16="http://schemas.microsoft.com/office/drawing/2014/main" xmlns="" val="10013"/>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750280844"/>
              </p:ext>
            </p:extLst>
          </p:nvPr>
        </p:nvGraphicFramePr>
        <p:xfrm>
          <a:off x="6789470" y="861236"/>
          <a:ext cx="830530" cy="3615510"/>
        </p:xfrm>
        <a:graphic>
          <a:graphicData uri="http://schemas.openxmlformats.org/drawingml/2006/table">
            <a:tbl>
              <a:tblPr>
                <a:tableStyleId>{5C22544A-7EE6-4342-B048-85BDC9FD1C3A}</a:tableStyleId>
              </a:tblPr>
              <a:tblGrid>
                <a:gridCol w="830530">
                  <a:extLst>
                    <a:ext uri="{9D8B030D-6E8A-4147-A177-3AD203B41FA5}">
                      <a16:colId xmlns:a16="http://schemas.microsoft.com/office/drawing/2014/main" xmlns="" val="20000"/>
                    </a:ext>
                  </a:extLst>
                </a:gridCol>
              </a:tblGrid>
              <a:tr h="241034">
                <a:tc>
                  <a:txBody>
                    <a:bodyPr/>
                    <a:lstStyle/>
                    <a:p>
                      <a:pPr algn="r" fontAlgn="b"/>
                      <a:r>
                        <a:rPr lang="en-US" sz="1400" u="none" strike="noStrike" kern="1200" dirty="0" smtClean="0">
                          <a:solidFill>
                            <a:schemeClr val="tx1">
                              <a:lumMod val="50000"/>
                            </a:schemeClr>
                          </a:solidFill>
                          <a:effectLst/>
                          <a:latin typeface="+mn-lt"/>
                          <a:ea typeface="+mn-ea"/>
                          <a:cs typeface="+mn-cs"/>
                        </a:rPr>
                        <a:t>425</a:t>
                      </a:r>
                      <a:endParaRPr lang="en-US" sz="1400" u="none" strike="noStrike" kern="1200" dirty="0">
                        <a:solidFill>
                          <a:schemeClr val="tx1">
                            <a:lumMod val="50000"/>
                          </a:schemeClr>
                        </a:solidFill>
                        <a:effectLst/>
                        <a:latin typeface="+mn-lt"/>
                        <a:ea typeface="+mn-ea"/>
                        <a:cs typeface="+mn-cs"/>
                      </a:endParaRPr>
                    </a:p>
                  </a:txBody>
                  <a:tcPr marL="4763" marR="4763" marT="4763" marB="0" anchor="b"/>
                </a:tc>
                <a:extLst>
                  <a:ext uri="{0D108BD9-81ED-4DB2-BD59-A6C34878D82A}">
                    <a16:rowId xmlns:a16="http://schemas.microsoft.com/office/drawing/2014/main" xmlns="" val="10000"/>
                  </a:ext>
                </a:extLst>
              </a:tr>
              <a:tr h="241034">
                <a:tc>
                  <a:txBody>
                    <a:bodyPr/>
                    <a:lstStyle/>
                    <a:p>
                      <a:pPr algn="r" fontAlgn="b"/>
                      <a:r>
                        <a:rPr lang="en-US" sz="1400" u="none" strike="noStrike" kern="1200" dirty="0" smtClean="0">
                          <a:solidFill>
                            <a:schemeClr val="tx1">
                              <a:lumMod val="50000"/>
                            </a:schemeClr>
                          </a:solidFill>
                          <a:effectLst/>
                          <a:latin typeface="+mn-lt"/>
                          <a:ea typeface="+mn-ea"/>
                          <a:cs typeface="+mn-cs"/>
                        </a:rPr>
                        <a:t>396</a:t>
                      </a:r>
                      <a:endParaRPr lang="en-US" sz="1400" u="none" strike="noStrike" kern="1200" dirty="0">
                        <a:solidFill>
                          <a:schemeClr val="tx1">
                            <a:lumMod val="50000"/>
                          </a:schemeClr>
                        </a:solidFill>
                        <a:effectLst/>
                        <a:latin typeface="+mn-lt"/>
                        <a:ea typeface="+mn-ea"/>
                        <a:cs typeface="+mn-cs"/>
                      </a:endParaRPr>
                    </a:p>
                  </a:txBody>
                  <a:tcPr marL="4763" marR="4763" marT="4763" marB="0" anchor="b"/>
                </a:tc>
                <a:extLst>
                  <a:ext uri="{0D108BD9-81ED-4DB2-BD59-A6C34878D82A}">
                    <a16:rowId xmlns:a16="http://schemas.microsoft.com/office/drawing/2014/main" xmlns="" val="10001"/>
                  </a:ext>
                </a:extLst>
              </a:tr>
              <a:tr h="241034">
                <a:tc>
                  <a:txBody>
                    <a:bodyPr/>
                    <a:lstStyle/>
                    <a:p>
                      <a:pPr algn="r" fontAlgn="b"/>
                      <a:r>
                        <a:rPr lang="en-US" sz="1400" u="none" strike="noStrike" kern="1200" dirty="0" smtClean="0">
                          <a:solidFill>
                            <a:schemeClr val="tx1">
                              <a:lumMod val="50000"/>
                            </a:schemeClr>
                          </a:solidFill>
                          <a:effectLst/>
                          <a:latin typeface="+mn-lt"/>
                          <a:ea typeface="+mn-ea"/>
                          <a:cs typeface="+mn-cs"/>
                        </a:rPr>
                        <a:t>203</a:t>
                      </a:r>
                      <a:endParaRPr lang="en-US" sz="1400" u="none" strike="noStrike" kern="1200" dirty="0">
                        <a:solidFill>
                          <a:schemeClr val="tx1">
                            <a:lumMod val="50000"/>
                          </a:schemeClr>
                        </a:solidFill>
                        <a:effectLst/>
                        <a:latin typeface="+mn-lt"/>
                        <a:ea typeface="+mn-ea"/>
                        <a:cs typeface="+mn-cs"/>
                      </a:endParaRPr>
                    </a:p>
                  </a:txBody>
                  <a:tcPr marL="4763" marR="4763" marT="4763" marB="0" anchor="b"/>
                </a:tc>
                <a:extLst>
                  <a:ext uri="{0D108BD9-81ED-4DB2-BD59-A6C34878D82A}">
                    <a16:rowId xmlns:a16="http://schemas.microsoft.com/office/drawing/2014/main" xmlns="" val="10002"/>
                  </a:ext>
                </a:extLst>
              </a:tr>
              <a:tr h="241034">
                <a:tc>
                  <a:txBody>
                    <a:bodyPr/>
                    <a:lstStyle/>
                    <a:p>
                      <a:pPr algn="r" fontAlgn="b"/>
                      <a:r>
                        <a:rPr lang="en-US" sz="1400" u="none" strike="noStrike" kern="1200" dirty="0" smtClean="0">
                          <a:solidFill>
                            <a:schemeClr val="tx1">
                              <a:lumMod val="50000"/>
                            </a:schemeClr>
                          </a:solidFill>
                          <a:effectLst/>
                          <a:latin typeface="+mn-lt"/>
                          <a:ea typeface="+mn-ea"/>
                          <a:cs typeface="+mn-cs"/>
                        </a:rPr>
                        <a:t>172</a:t>
                      </a:r>
                      <a:endParaRPr lang="en-US" sz="1400" u="none" strike="noStrike" kern="1200" dirty="0">
                        <a:solidFill>
                          <a:schemeClr val="tx1">
                            <a:lumMod val="50000"/>
                          </a:schemeClr>
                        </a:solidFill>
                        <a:effectLst/>
                        <a:latin typeface="+mn-lt"/>
                        <a:ea typeface="+mn-ea"/>
                        <a:cs typeface="+mn-cs"/>
                      </a:endParaRPr>
                    </a:p>
                  </a:txBody>
                  <a:tcPr marL="4763" marR="4763" marT="4763" marB="0" anchor="b"/>
                </a:tc>
                <a:extLst>
                  <a:ext uri="{0D108BD9-81ED-4DB2-BD59-A6C34878D82A}">
                    <a16:rowId xmlns:a16="http://schemas.microsoft.com/office/drawing/2014/main" xmlns="" val="10003"/>
                  </a:ext>
                </a:extLst>
              </a:tr>
              <a:tr h="241034">
                <a:tc>
                  <a:txBody>
                    <a:bodyPr/>
                    <a:lstStyle/>
                    <a:p>
                      <a:pPr algn="r" fontAlgn="b"/>
                      <a:r>
                        <a:rPr lang="en-US" sz="1400" u="none" strike="noStrike" kern="1200" dirty="0" smtClean="0">
                          <a:solidFill>
                            <a:schemeClr val="tx1">
                              <a:lumMod val="50000"/>
                            </a:schemeClr>
                          </a:solidFill>
                          <a:effectLst/>
                          <a:latin typeface="+mn-lt"/>
                          <a:ea typeface="+mn-ea"/>
                          <a:cs typeface="+mn-cs"/>
                        </a:rPr>
                        <a:t>145</a:t>
                      </a:r>
                      <a:endParaRPr lang="en-US" sz="1400" u="none" strike="noStrike" kern="1200" dirty="0">
                        <a:solidFill>
                          <a:schemeClr val="tx1">
                            <a:lumMod val="50000"/>
                          </a:schemeClr>
                        </a:solidFill>
                        <a:effectLst/>
                        <a:latin typeface="+mn-lt"/>
                        <a:ea typeface="+mn-ea"/>
                        <a:cs typeface="+mn-cs"/>
                      </a:endParaRPr>
                    </a:p>
                  </a:txBody>
                  <a:tcPr marL="4763" marR="4763" marT="4763" marB="0" anchor="b"/>
                </a:tc>
                <a:extLst>
                  <a:ext uri="{0D108BD9-81ED-4DB2-BD59-A6C34878D82A}">
                    <a16:rowId xmlns:a16="http://schemas.microsoft.com/office/drawing/2014/main" xmlns="" val="10004"/>
                  </a:ext>
                </a:extLst>
              </a:tr>
              <a:tr h="241034">
                <a:tc>
                  <a:txBody>
                    <a:bodyPr/>
                    <a:lstStyle/>
                    <a:p>
                      <a:pPr algn="r" fontAlgn="b"/>
                      <a:r>
                        <a:rPr lang="en-US" sz="1400" u="none" strike="noStrike" kern="1200" dirty="0" smtClean="0">
                          <a:solidFill>
                            <a:schemeClr val="tx1">
                              <a:lumMod val="50000"/>
                            </a:schemeClr>
                          </a:solidFill>
                          <a:effectLst/>
                          <a:latin typeface="+mn-lt"/>
                          <a:ea typeface="+mn-ea"/>
                          <a:cs typeface="+mn-cs"/>
                        </a:rPr>
                        <a:t>134</a:t>
                      </a:r>
                      <a:endParaRPr lang="en-US" sz="1400" u="none" strike="noStrike" kern="1200" dirty="0">
                        <a:solidFill>
                          <a:schemeClr val="tx1">
                            <a:lumMod val="50000"/>
                          </a:schemeClr>
                        </a:solidFill>
                        <a:effectLst/>
                        <a:latin typeface="+mn-lt"/>
                        <a:ea typeface="+mn-ea"/>
                        <a:cs typeface="+mn-cs"/>
                      </a:endParaRPr>
                    </a:p>
                  </a:txBody>
                  <a:tcPr marL="4763" marR="4763" marT="4763" marB="0" anchor="b"/>
                </a:tc>
                <a:extLst>
                  <a:ext uri="{0D108BD9-81ED-4DB2-BD59-A6C34878D82A}">
                    <a16:rowId xmlns:a16="http://schemas.microsoft.com/office/drawing/2014/main" xmlns="" val="10005"/>
                  </a:ext>
                </a:extLst>
              </a:tr>
              <a:tr h="241034">
                <a:tc>
                  <a:txBody>
                    <a:bodyPr/>
                    <a:lstStyle/>
                    <a:p>
                      <a:pPr algn="r" fontAlgn="b"/>
                      <a:r>
                        <a:rPr lang="en-US" sz="1400" u="none" strike="noStrike" kern="1200" dirty="0" smtClean="0">
                          <a:solidFill>
                            <a:schemeClr val="tx1">
                              <a:lumMod val="50000"/>
                            </a:schemeClr>
                          </a:solidFill>
                          <a:effectLst/>
                          <a:latin typeface="+mn-lt"/>
                          <a:ea typeface="+mn-ea"/>
                          <a:cs typeface="+mn-cs"/>
                        </a:rPr>
                        <a:t>127</a:t>
                      </a:r>
                      <a:endParaRPr lang="en-US" sz="1400" u="none" strike="noStrike" kern="1200" dirty="0">
                        <a:solidFill>
                          <a:schemeClr val="tx1">
                            <a:lumMod val="50000"/>
                          </a:schemeClr>
                        </a:solidFill>
                        <a:effectLst/>
                        <a:latin typeface="+mn-lt"/>
                        <a:ea typeface="+mn-ea"/>
                        <a:cs typeface="+mn-cs"/>
                      </a:endParaRPr>
                    </a:p>
                  </a:txBody>
                  <a:tcPr marL="4763" marR="4763" marT="4763" marB="0" anchor="b"/>
                </a:tc>
                <a:extLst>
                  <a:ext uri="{0D108BD9-81ED-4DB2-BD59-A6C34878D82A}">
                    <a16:rowId xmlns:a16="http://schemas.microsoft.com/office/drawing/2014/main" xmlns="" val="10006"/>
                  </a:ext>
                </a:extLst>
              </a:tr>
              <a:tr h="241034">
                <a:tc>
                  <a:txBody>
                    <a:bodyPr/>
                    <a:lstStyle/>
                    <a:p>
                      <a:pPr algn="r" fontAlgn="b"/>
                      <a:r>
                        <a:rPr lang="en-US" sz="1400" u="none" strike="noStrike" kern="1200" dirty="0">
                          <a:solidFill>
                            <a:schemeClr val="tx1">
                              <a:lumMod val="50000"/>
                            </a:schemeClr>
                          </a:solidFill>
                          <a:effectLst/>
                          <a:latin typeface="+mn-lt"/>
                          <a:ea typeface="+mn-ea"/>
                          <a:cs typeface="+mn-cs"/>
                        </a:rPr>
                        <a:t>92</a:t>
                      </a:r>
                    </a:p>
                  </a:txBody>
                  <a:tcPr marL="4763" marR="4763" marT="4763" marB="0" anchor="b"/>
                </a:tc>
                <a:extLst>
                  <a:ext uri="{0D108BD9-81ED-4DB2-BD59-A6C34878D82A}">
                    <a16:rowId xmlns:a16="http://schemas.microsoft.com/office/drawing/2014/main" xmlns="" val="10007"/>
                  </a:ext>
                </a:extLst>
              </a:tr>
              <a:tr h="241034">
                <a:tc>
                  <a:txBody>
                    <a:bodyPr/>
                    <a:lstStyle/>
                    <a:p>
                      <a:pPr algn="r" fontAlgn="b"/>
                      <a:r>
                        <a:rPr lang="en-US" sz="1400" u="none" strike="noStrike" kern="1200" dirty="0" smtClean="0">
                          <a:solidFill>
                            <a:schemeClr val="tx1">
                              <a:lumMod val="50000"/>
                            </a:schemeClr>
                          </a:solidFill>
                          <a:effectLst/>
                          <a:latin typeface="+mn-lt"/>
                          <a:ea typeface="+mn-ea"/>
                          <a:cs typeface="+mn-cs"/>
                        </a:rPr>
                        <a:t>89</a:t>
                      </a:r>
                      <a:endParaRPr lang="en-US" sz="1400" u="none" strike="noStrike" kern="1200" dirty="0">
                        <a:solidFill>
                          <a:schemeClr val="tx1">
                            <a:lumMod val="50000"/>
                          </a:schemeClr>
                        </a:solidFill>
                        <a:effectLst/>
                        <a:latin typeface="+mn-lt"/>
                        <a:ea typeface="+mn-ea"/>
                        <a:cs typeface="+mn-cs"/>
                      </a:endParaRPr>
                    </a:p>
                  </a:txBody>
                  <a:tcPr marL="4763" marR="4763" marT="4763" marB="0" anchor="b"/>
                </a:tc>
                <a:extLst>
                  <a:ext uri="{0D108BD9-81ED-4DB2-BD59-A6C34878D82A}">
                    <a16:rowId xmlns:a16="http://schemas.microsoft.com/office/drawing/2014/main" xmlns="" val="10008"/>
                  </a:ext>
                </a:extLst>
              </a:tr>
              <a:tr h="241034">
                <a:tc>
                  <a:txBody>
                    <a:bodyPr/>
                    <a:lstStyle/>
                    <a:p>
                      <a:pPr algn="r" fontAlgn="b"/>
                      <a:r>
                        <a:rPr lang="en-US" sz="1400" u="none" strike="noStrike" kern="1200" dirty="0" smtClean="0">
                          <a:solidFill>
                            <a:schemeClr val="tx1">
                              <a:lumMod val="50000"/>
                            </a:schemeClr>
                          </a:solidFill>
                          <a:effectLst/>
                          <a:latin typeface="+mn-lt"/>
                          <a:ea typeface="+mn-ea"/>
                          <a:cs typeface="+mn-cs"/>
                        </a:rPr>
                        <a:t>85</a:t>
                      </a:r>
                      <a:endParaRPr lang="en-US" sz="1400" u="none" strike="noStrike" kern="1200" dirty="0">
                        <a:solidFill>
                          <a:schemeClr val="tx1">
                            <a:lumMod val="50000"/>
                          </a:schemeClr>
                        </a:solidFill>
                        <a:effectLst/>
                        <a:latin typeface="+mn-lt"/>
                        <a:ea typeface="+mn-ea"/>
                        <a:cs typeface="+mn-cs"/>
                      </a:endParaRPr>
                    </a:p>
                  </a:txBody>
                  <a:tcPr marL="4763" marR="4763" marT="4763" marB="0" anchor="b"/>
                </a:tc>
                <a:extLst>
                  <a:ext uri="{0D108BD9-81ED-4DB2-BD59-A6C34878D82A}">
                    <a16:rowId xmlns:a16="http://schemas.microsoft.com/office/drawing/2014/main" xmlns="" val="10009"/>
                  </a:ext>
                </a:extLst>
              </a:tr>
              <a:tr h="241034">
                <a:tc>
                  <a:txBody>
                    <a:bodyPr/>
                    <a:lstStyle/>
                    <a:p>
                      <a:pPr algn="r" fontAlgn="b"/>
                      <a:r>
                        <a:rPr lang="en-US" sz="1400" u="none" strike="noStrike" kern="1200" dirty="0" smtClean="0">
                          <a:solidFill>
                            <a:schemeClr val="tx1">
                              <a:lumMod val="50000"/>
                            </a:schemeClr>
                          </a:solidFill>
                          <a:effectLst/>
                          <a:latin typeface="+mn-lt"/>
                          <a:ea typeface="+mn-ea"/>
                          <a:cs typeface="+mn-cs"/>
                        </a:rPr>
                        <a:t>82</a:t>
                      </a:r>
                      <a:endParaRPr lang="en-US" sz="1400" u="none" strike="noStrike" kern="1200" dirty="0">
                        <a:solidFill>
                          <a:schemeClr val="tx1">
                            <a:lumMod val="50000"/>
                          </a:schemeClr>
                        </a:solidFill>
                        <a:effectLst/>
                        <a:latin typeface="+mn-lt"/>
                        <a:ea typeface="+mn-ea"/>
                        <a:cs typeface="+mn-cs"/>
                      </a:endParaRPr>
                    </a:p>
                  </a:txBody>
                  <a:tcPr marL="4763" marR="4763" marT="4763" marB="0" anchor="b"/>
                </a:tc>
                <a:extLst>
                  <a:ext uri="{0D108BD9-81ED-4DB2-BD59-A6C34878D82A}">
                    <a16:rowId xmlns:a16="http://schemas.microsoft.com/office/drawing/2014/main" xmlns="" val="10010"/>
                  </a:ext>
                </a:extLst>
              </a:tr>
              <a:tr h="241034">
                <a:tc>
                  <a:txBody>
                    <a:bodyPr/>
                    <a:lstStyle/>
                    <a:p>
                      <a:pPr algn="r" fontAlgn="b"/>
                      <a:r>
                        <a:rPr lang="en-US" sz="1400" u="none" strike="noStrike" kern="1200" dirty="0">
                          <a:solidFill>
                            <a:schemeClr val="tx1">
                              <a:lumMod val="50000"/>
                            </a:schemeClr>
                          </a:solidFill>
                          <a:effectLst/>
                          <a:latin typeface="+mn-lt"/>
                          <a:ea typeface="+mn-ea"/>
                          <a:cs typeface="+mn-cs"/>
                        </a:rPr>
                        <a:t>80</a:t>
                      </a:r>
                    </a:p>
                  </a:txBody>
                  <a:tcPr marL="4763" marR="4763" marT="4763" marB="0" anchor="b"/>
                </a:tc>
                <a:extLst>
                  <a:ext uri="{0D108BD9-81ED-4DB2-BD59-A6C34878D82A}">
                    <a16:rowId xmlns:a16="http://schemas.microsoft.com/office/drawing/2014/main" xmlns="" val="10011"/>
                  </a:ext>
                </a:extLst>
              </a:tr>
              <a:tr h="241034">
                <a:tc>
                  <a:txBody>
                    <a:bodyPr/>
                    <a:lstStyle/>
                    <a:p>
                      <a:pPr algn="r" fontAlgn="b"/>
                      <a:r>
                        <a:rPr lang="en-US" sz="1400" u="none" strike="noStrike" kern="1200" dirty="0" smtClean="0">
                          <a:solidFill>
                            <a:schemeClr val="tx1">
                              <a:lumMod val="50000"/>
                            </a:schemeClr>
                          </a:solidFill>
                          <a:effectLst/>
                          <a:latin typeface="+mn-lt"/>
                          <a:ea typeface="+mn-ea"/>
                          <a:cs typeface="+mn-cs"/>
                        </a:rPr>
                        <a:t>70</a:t>
                      </a:r>
                      <a:endParaRPr lang="en-US" sz="1400" u="none" strike="noStrike" kern="1200" dirty="0">
                        <a:solidFill>
                          <a:schemeClr val="tx1">
                            <a:lumMod val="50000"/>
                          </a:schemeClr>
                        </a:solidFill>
                        <a:effectLst/>
                        <a:latin typeface="+mn-lt"/>
                        <a:ea typeface="+mn-ea"/>
                        <a:cs typeface="+mn-cs"/>
                      </a:endParaRPr>
                    </a:p>
                  </a:txBody>
                  <a:tcPr marL="4763" marR="4763" marT="4763" marB="0" anchor="b"/>
                </a:tc>
                <a:extLst>
                  <a:ext uri="{0D108BD9-81ED-4DB2-BD59-A6C34878D82A}">
                    <a16:rowId xmlns:a16="http://schemas.microsoft.com/office/drawing/2014/main" xmlns="" val="10012"/>
                  </a:ext>
                </a:extLst>
              </a:tr>
              <a:tr h="241034">
                <a:tc>
                  <a:txBody>
                    <a:bodyPr/>
                    <a:lstStyle/>
                    <a:p>
                      <a:pPr algn="r" fontAlgn="b"/>
                      <a:r>
                        <a:rPr lang="en-US" sz="1400" u="none" strike="noStrike" kern="1200" dirty="0" smtClean="0">
                          <a:solidFill>
                            <a:schemeClr val="tx1">
                              <a:lumMod val="50000"/>
                            </a:schemeClr>
                          </a:solidFill>
                          <a:effectLst/>
                          <a:latin typeface="+mn-lt"/>
                          <a:ea typeface="+mn-ea"/>
                          <a:cs typeface="+mn-cs"/>
                        </a:rPr>
                        <a:t>70</a:t>
                      </a:r>
                      <a:endParaRPr lang="en-US" sz="1400" u="none" strike="noStrike" kern="1200" dirty="0">
                        <a:solidFill>
                          <a:schemeClr val="tx1">
                            <a:lumMod val="50000"/>
                          </a:schemeClr>
                        </a:solidFill>
                        <a:effectLst/>
                        <a:latin typeface="+mn-lt"/>
                        <a:ea typeface="+mn-ea"/>
                        <a:cs typeface="+mn-cs"/>
                      </a:endParaRPr>
                    </a:p>
                  </a:txBody>
                  <a:tcPr marL="4763" marR="4763" marT="4763" marB="0" anchor="b"/>
                </a:tc>
                <a:extLst>
                  <a:ext uri="{0D108BD9-81ED-4DB2-BD59-A6C34878D82A}">
                    <a16:rowId xmlns:a16="http://schemas.microsoft.com/office/drawing/2014/main" xmlns="" val="10013"/>
                  </a:ext>
                </a:extLst>
              </a:tr>
              <a:tr h="241034">
                <a:tc>
                  <a:txBody>
                    <a:bodyPr/>
                    <a:lstStyle/>
                    <a:p>
                      <a:pPr algn="r" fontAlgn="b"/>
                      <a:r>
                        <a:rPr lang="en-US" sz="1400" u="none" strike="noStrike" kern="1200" dirty="0" smtClean="0">
                          <a:solidFill>
                            <a:schemeClr val="tx1">
                              <a:lumMod val="50000"/>
                            </a:schemeClr>
                          </a:solidFill>
                          <a:effectLst/>
                          <a:latin typeface="+mn-lt"/>
                          <a:ea typeface="+mn-ea"/>
                          <a:cs typeface="+mn-cs"/>
                        </a:rPr>
                        <a:t>70</a:t>
                      </a:r>
                      <a:endParaRPr lang="en-US" sz="1400" u="none" strike="noStrike" kern="1200" dirty="0">
                        <a:solidFill>
                          <a:schemeClr val="tx1">
                            <a:lumMod val="50000"/>
                          </a:schemeClr>
                        </a:solidFill>
                        <a:effectLst/>
                        <a:latin typeface="+mn-lt"/>
                        <a:ea typeface="+mn-ea"/>
                        <a:cs typeface="+mn-cs"/>
                      </a:endParaRPr>
                    </a:p>
                  </a:txBody>
                  <a:tcPr marL="4763" marR="4763" marT="4763" marB="0" anchor="b"/>
                </a:tc>
                <a:extLst>
                  <a:ext uri="{0D108BD9-81ED-4DB2-BD59-A6C34878D82A}">
                    <a16:rowId xmlns:a16="http://schemas.microsoft.com/office/drawing/2014/main" xmlns="" val="10014"/>
                  </a:ext>
                </a:extLst>
              </a:tr>
            </a:tbl>
          </a:graphicData>
        </a:graphic>
      </p:graphicFrame>
      <p:sp>
        <p:nvSpPr>
          <p:cNvPr id="4" name="Rectangle 3"/>
          <p:cNvSpPr/>
          <p:nvPr/>
        </p:nvSpPr>
        <p:spPr>
          <a:xfrm>
            <a:off x="1297081" y="57403"/>
            <a:ext cx="6145400" cy="761747"/>
          </a:xfrm>
          <a:prstGeom prst="rect">
            <a:avLst/>
          </a:prstGeom>
          <a:noFill/>
        </p:spPr>
        <p:txBody>
          <a:bodyPr wrap="none" lIns="68580" tIns="34290" rIns="68580" bIns="34290">
            <a:spAutoFit/>
          </a:bodyPr>
          <a:lstStyle/>
          <a:p>
            <a:pPr algn="ctr"/>
            <a:r>
              <a:rPr lang="en-US" sz="3000" b="1" dirty="0">
                <a:ln w="0"/>
                <a:solidFill>
                  <a:srgbClr val="98012E"/>
                </a:solidFill>
              </a:rPr>
              <a:t>Top Accruing NRG Member Sites</a:t>
            </a:r>
          </a:p>
          <a:p>
            <a:pPr algn="ctr"/>
            <a:r>
              <a:rPr lang="en-US" sz="1500" b="1" dirty="0">
                <a:ln w="0"/>
                <a:solidFill>
                  <a:srgbClr val="98012E"/>
                </a:solidFill>
              </a:rPr>
              <a:t>12/2018-11/2019</a:t>
            </a:r>
          </a:p>
        </p:txBody>
      </p:sp>
      <p:sp>
        <p:nvSpPr>
          <p:cNvPr id="7" name="TextBox 6"/>
          <p:cNvSpPr txBox="1">
            <a:spLocks noChangeArrowheads="1"/>
          </p:cNvSpPr>
          <p:nvPr/>
        </p:nvSpPr>
        <p:spPr bwMode="auto">
          <a:xfrm>
            <a:off x="7339012" y="4682698"/>
            <a:ext cx="1804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smtClean="0">
                <a:solidFill>
                  <a:schemeClr val="accent5">
                    <a:lumMod val="50000"/>
                  </a:schemeClr>
                </a:solidFill>
              </a:rPr>
              <a:t>@</a:t>
            </a:r>
            <a:r>
              <a:rPr lang="en-US" altLang="en-US" sz="1200" dirty="0" err="1" smtClean="0">
                <a:solidFill>
                  <a:schemeClr val="accent5">
                    <a:lumMod val="50000"/>
                  </a:schemeClr>
                </a:solidFill>
              </a:rPr>
              <a:t>NRGOnc</a:t>
            </a:r>
            <a:r>
              <a:rPr lang="en-US" altLang="en-US" sz="1200" dirty="0" smtClean="0">
                <a:solidFill>
                  <a:schemeClr val="accent5">
                    <a:lumMod val="50000"/>
                  </a:schemeClr>
                </a:solidFill>
              </a:rPr>
              <a:t>  #NRG2020</a:t>
            </a:r>
          </a:p>
        </p:txBody>
      </p:sp>
    </p:spTree>
    <p:extLst>
      <p:ext uri="{BB962C8B-B14F-4D97-AF65-F5344CB8AC3E}">
        <p14:creationId xmlns:p14="http://schemas.microsoft.com/office/powerpoint/2010/main" val="31045027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2794E9F5-0728-49BE-AC27-6D8D4D65D742}"/>
              </a:ext>
            </a:extLst>
          </p:cNvPr>
          <p:cNvSpPr>
            <a:spLocks noGrp="1"/>
          </p:cNvSpPr>
          <p:nvPr>
            <p:ph type="title"/>
          </p:nvPr>
        </p:nvSpPr>
        <p:spPr>
          <a:xfrm>
            <a:off x="0" y="747870"/>
            <a:ext cx="9144001" cy="317395"/>
          </a:xfrm>
        </p:spPr>
        <p:txBody>
          <a:bodyPr/>
          <a:lstStyle/>
          <a:p>
            <a:pPr algn="ctr"/>
            <a:r>
              <a:rPr lang="en-US" b="1" dirty="0">
                <a:solidFill>
                  <a:schemeClr val="tx1">
                    <a:lumMod val="50000"/>
                  </a:schemeClr>
                </a:solidFill>
              </a:rPr>
              <a:t>Accrual by Phase, Type of Accrual &amp; </a:t>
            </a:r>
            <a:r>
              <a:rPr lang="en-US" b="1" dirty="0">
                <a:solidFill>
                  <a:srgbClr val="C00000"/>
                </a:solidFill>
              </a:rPr>
              <a:t>Lead </a:t>
            </a:r>
            <a:r>
              <a:rPr lang="en-US" b="1" dirty="0">
                <a:solidFill>
                  <a:schemeClr val="tx1">
                    <a:lumMod val="50000"/>
                  </a:schemeClr>
                </a:solidFill>
              </a:rPr>
              <a:t>NCTN Group</a:t>
            </a:r>
            <a:br>
              <a:rPr lang="en-US" b="1" dirty="0">
                <a:solidFill>
                  <a:schemeClr val="tx1">
                    <a:lumMod val="50000"/>
                  </a:schemeClr>
                </a:solidFill>
              </a:rPr>
            </a:br>
            <a:r>
              <a:rPr lang="en-US" b="1" dirty="0">
                <a:solidFill>
                  <a:schemeClr val="tx1">
                    <a:lumMod val="50000"/>
                  </a:schemeClr>
                </a:solidFill>
              </a:rPr>
              <a:t> for Trials Enrolling ≥ 1 Patient</a:t>
            </a:r>
            <a:r>
              <a:rPr lang="en-US" dirty="0">
                <a:solidFill>
                  <a:schemeClr val="tx1">
                    <a:lumMod val="50000"/>
                  </a:schemeClr>
                </a:solidFill>
              </a:rPr>
              <a:t/>
            </a:r>
            <a:br>
              <a:rPr lang="en-US" dirty="0">
                <a:solidFill>
                  <a:schemeClr val="tx1">
                    <a:lumMod val="50000"/>
                  </a:schemeClr>
                </a:solidFill>
              </a:rPr>
            </a:br>
            <a:endParaRPr lang="en-US" sz="1600" dirty="0">
              <a:solidFill>
                <a:schemeClr val="tx1">
                  <a:lumMod val="50000"/>
                </a:schemeClr>
              </a:solidFill>
            </a:endParaRPr>
          </a:p>
        </p:txBody>
      </p:sp>
      <p:sp>
        <p:nvSpPr>
          <p:cNvPr id="4" name="TextBox 3">
            <a:extLst>
              <a:ext uri="{FF2B5EF4-FFF2-40B4-BE49-F238E27FC236}">
                <a16:creationId xmlns="" xmlns:a16="http://schemas.microsoft.com/office/drawing/2014/main" id="{EFEF0491-66EC-442C-B246-DD22CA701CD5}"/>
              </a:ext>
            </a:extLst>
          </p:cNvPr>
          <p:cNvSpPr txBox="1"/>
          <p:nvPr/>
        </p:nvSpPr>
        <p:spPr>
          <a:xfrm>
            <a:off x="0" y="798658"/>
            <a:ext cx="9144001" cy="369332"/>
          </a:xfrm>
          <a:prstGeom prst="rect">
            <a:avLst/>
          </a:prstGeom>
          <a:noFill/>
        </p:spPr>
        <p:txBody>
          <a:bodyPr wrap="square" rtlCol="0">
            <a:spAutoFit/>
          </a:bodyPr>
          <a:lstStyle/>
          <a:p>
            <a:pPr algn="ctr"/>
            <a:r>
              <a:rPr lang="en-US" b="1" dirty="0">
                <a:solidFill>
                  <a:schemeClr val="tx1">
                    <a:lumMod val="50000"/>
                  </a:schemeClr>
                </a:solidFill>
              </a:rPr>
              <a:t>3/1/14 to 2/28/2018</a:t>
            </a:r>
            <a:endParaRPr lang="en-US" b="1" dirty="0">
              <a:solidFill>
                <a:schemeClr val="tx1">
                  <a:lumMod val="50000"/>
                </a:schemeClr>
              </a:solidFill>
              <a:latin typeface="+mn-lt"/>
            </a:endParaRPr>
          </a:p>
        </p:txBody>
      </p:sp>
      <p:graphicFrame>
        <p:nvGraphicFramePr>
          <p:cNvPr id="11" name="Chart 10">
            <a:extLst>
              <a:ext uri="{FF2B5EF4-FFF2-40B4-BE49-F238E27FC236}">
                <a16:creationId xmlns="" xmlns:a16="http://schemas.microsoft.com/office/drawing/2014/main" id="{EBC16B28-DF82-481D-8171-1FD62FF20D87}"/>
              </a:ext>
            </a:extLst>
          </p:cNvPr>
          <p:cNvGraphicFramePr/>
          <p:nvPr>
            <p:extLst/>
          </p:nvPr>
        </p:nvGraphicFramePr>
        <p:xfrm>
          <a:off x="472379" y="1455206"/>
          <a:ext cx="4179095" cy="31370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 xmlns:a16="http://schemas.microsoft.com/office/drawing/2014/main" id="{78A56A49-9052-4B21-8FDC-B63D7D710DE8}"/>
              </a:ext>
            </a:extLst>
          </p:cNvPr>
          <p:cNvGraphicFramePr/>
          <p:nvPr>
            <p:extLst/>
          </p:nvPr>
        </p:nvGraphicFramePr>
        <p:xfrm>
          <a:off x="4542082" y="1485432"/>
          <a:ext cx="3783779" cy="3238541"/>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 xmlns:a16="http://schemas.microsoft.com/office/drawing/2014/main" id="{02061005-EE6A-4693-99B7-7C54859E04B1}"/>
              </a:ext>
            </a:extLst>
          </p:cNvPr>
          <p:cNvSpPr txBox="1"/>
          <p:nvPr/>
        </p:nvSpPr>
        <p:spPr>
          <a:xfrm>
            <a:off x="2663362" y="2853610"/>
            <a:ext cx="1005403" cy="338554"/>
          </a:xfrm>
          <a:prstGeom prst="rect">
            <a:avLst/>
          </a:prstGeom>
          <a:noFill/>
        </p:spPr>
        <p:txBody>
          <a:bodyPr wrap="none" rtlCol="0">
            <a:spAutoFit/>
          </a:bodyPr>
          <a:lstStyle/>
          <a:p>
            <a:r>
              <a:rPr lang="en-US" sz="1600" b="1" dirty="0">
                <a:solidFill>
                  <a:schemeClr val="tx1">
                    <a:lumMod val="50000"/>
                  </a:schemeClr>
                </a:solidFill>
              </a:rPr>
              <a:t>ALLIANCE</a:t>
            </a:r>
          </a:p>
        </p:txBody>
      </p:sp>
      <p:sp>
        <p:nvSpPr>
          <p:cNvPr id="7" name="TextBox 6">
            <a:extLst>
              <a:ext uri="{FF2B5EF4-FFF2-40B4-BE49-F238E27FC236}">
                <a16:creationId xmlns="" xmlns:a16="http://schemas.microsoft.com/office/drawing/2014/main" id="{744B3F20-F9DF-4A21-A1D3-072FB6D0DD73}"/>
              </a:ext>
            </a:extLst>
          </p:cNvPr>
          <p:cNvSpPr txBox="1"/>
          <p:nvPr/>
        </p:nvSpPr>
        <p:spPr>
          <a:xfrm>
            <a:off x="1699978" y="2295539"/>
            <a:ext cx="735330" cy="338554"/>
          </a:xfrm>
          <a:prstGeom prst="rect">
            <a:avLst/>
          </a:prstGeom>
          <a:noFill/>
        </p:spPr>
        <p:txBody>
          <a:bodyPr wrap="none" rtlCol="0">
            <a:spAutoFit/>
          </a:bodyPr>
          <a:lstStyle/>
          <a:p>
            <a:r>
              <a:rPr lang="en-US" sz="1600" b="1" dirty="0">
                <a:solidFill>
                  <a:schemeClr val="tx1">
                    <a:lumMod val="50000"/>
                  </a:schemeClr>
                </a:solidFill>
              </a:rPr>
              <a:t>SWOG</a:t>
            </a:r>
          </a:p>
        </p:txBody>
      </p:sp>
      <p:sp>
        <p:nvSpPr>
          <p:cNvPr id="8" name="TextBox 7">
            <a:extLst>
              <a:ext uri="{FF2B5EF4-FFF2-40B4-BE49-F238E27FC236}">
                <a16:creationId xmlns="" xmlns:a16="http://schemas.microsoft.com/office/drawing/2014/main" id="{F05547E2-2C1D-4140-B571-4419F57B52A0}"/>
              </a:ext>
            </a:extLst>
          </p:cNvPr>
          <p:cNvSpPr txBox="1"/>
          <p:nvPr/>
        </p:nvSpPr>
        <p:spPr>
          <a:xfrm>
            <a:off x="1394445" y="2817719"/>
            <a:ext cx="611065" cy="338554"/>
          </a:xfrm>
          <a:prstGeom prst="rect">
            <a:avLst/>
          </a:prstGeom>
          <a:noFill/>
        </p:spPr>
        <p:txBody>
          <a:bodyPr wrap="none" rtlCol="0">
            <a:spAutoFit/>
          </a:bodyPr>
          <a:lstStyle/>
          <a:p>
            <a:r>
              <a:rPr lang="en-US" sz="1600" b="1" dirty="0">
                <a:solidFill>
                  <a:schemeClr val="tx1">
                    <a:lumMod val="50000"/>
                  </a:schemeClr>
                </a:solidFill>
              </a:rPr>
              <a:t>NRG </a:t>
            </a:r>
          </a:p>
        </p:txBody>
      </p:sp>
      <p:sp>
        <p:nvSpPr>
          <p:cNvPr id="9" name="TextBox 8">
            <a:extLst>
              <a:ext uri="{FF2B5EF4-FFF2-40B4-BE49-F238E27FC236}">
                <a16:creationId xmlns="" xmlns:a16="http://schemas.microsoft.com/office/drawing/2014/main" id="{CC3AF1B9-0248-472A-AFED-250ED0ACAB80}"/>
              </a:ext>
            </a:extLst>
          </p:cNvPr>
          <p:cNvSpPr txBox="1"/>
          <p:nvPr/>
        </p:nvSpPr>
        <p:spPr>
          <a:xfrm>
            <a:off x="1604768" y="3638310"/>
            <a:ext cx="1258165" cy="338554"/>
          </a:xfrm>
          <a:prstGeom prst="rect">
            <a:avLst/>
          </a:prstGeom>
          <a:noFill/>
        </p:spPr>
        <p:txBody>
          <a:bodyPr wrap="none" rtlCol="0">
            <a:spAutoFit/>
          </a:bodyPr>
          <a:lstStyle/>
          <a:p>
            <a:r>
              <a:rPr lang="en-US" sz="1600" b="1" dirty="0">
                <a:solidFill>
                  <a:schemeClr val="tx1">
                    <a:lumMod val="50000"/>
                  </a:schemeClr>
                </a:solidFill>
              </a:rPr>
              <a:t>ECOG-ACRIN</a:t>
            </a:r>
          </a:p>
        </p:txBody>
      </p:sp>
      <p:sp>
        <p:nvSpPr>
          <p:cNvPr id="10" name="TextBox 9">
            <a:extLst>
              <a:ext uri="{FF2B5EF4-FFF2-40B4-BE49-F238E27FC236}">
                <a16:creationId xmlns="" xmlns:a16="http://schemas.microsoft.com/office/drawing/2014/main" id="{86E01DC7-E638-43C4-A03D-765FCB78102B}"/>
              </a:ext>
            </a:extLst>
          </p:cNvPr>
          <p:cNvSpPr txBox="1"/>
          <p:nvPr/>
        </p:nvSpPr>
        <p:spPr>
          <a:xfrm>
            <a:off x="3290905" y="4395244"/>
            <a:ext cx="1045607" cy="338554"/>
          </a:xfrm>
          <a:prstGeom prst="rect">
            <a:avLst/>
          </a:prstGeom>
          <a:noFill/>
        </p:spPr>
        <p:txBody>
          <a:bodyPr wrap="none" rtlCol="0">
            <a:spAutoFit/>
          </a:bodyPr>
          <a:lstStyle/>
          <a:p>
            <a:r>
              <a:rPr lang="en-US" sz="1600" b="1" dirty="0">
                <a:solidFill>
                  <a:schemeClr val="tx1">
                    <a:lumMod val="50000"/>
                  </a:schemeClr>
                </a:solidFill>
              </a:rPr>
              <a:t>COG (.7%)</a:t>
            </a:r>
          </a:p>
        </p:txBody>
      </p:sp>
      <p:cxnSp>
        <p:nvCxnSpPr>
          <p:cNvPr id="5" name="Straight Arrow Connector 4">
            <a:extLst>
              <a:ext uri="{FF2B5EF4-FFF2-40B4-BE49-F238E27FC236}">
                <a16:creationId xmlns="" xmlns:a16="http://schemas.microsoft.com/office/drawing/2014/main" id="{6B52F6D6-4E9B-4205-BAC8-28882B22C1EA}"/>
              </a:ext>
            </a:extLst>
          </p:cNvPr>
          <p:cNvCxnSpPr>
            <a:cxnSpLocks/>
          </p:cNvCxnSpPr>
          <p:nvPr/>
        </p:nvCxnSpPr>
        <p:spPr>
          <a:xfrm flipH="1" flipV="1">
            <a:off x="3290905" y="4253733"/>
            <a:ext cx="156709" cy="1639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 xmlns:a16="http://schemas.microsoft.com/office/drawing/2014/main" id="{E9924890-C59A-4C7B-81D6-EC4B6D1369B8}"/>
              </a:ext>
            </a:extLst>
          </p:cNvPr>
          <p:cNvSpPr txBox="1"/>
          <p:nvPr/>
        </p:nvSpPr>
        <p:spPr>
          <a:xfrm>
            <a:off x="5456017" y="2466105"/>
            <a:ext cx="735330" cy="338554"/>
          </a:xfrm>
          <a:prstGeom prst="rect">
            <a:avLst/>
          </a:prstGeom>
          <a:noFill/>
        </p:spPr>
        <p:txBody>
          <a:bodyPr wrap="none" rtlCol="0">
            <a:spAutoFit/>
          </a:bodyPr>
          <a:lstStyle/>
          <a:p>
            <a:r>
              <a:rPr lang="en-US" sz="1600" b="1" dirty="0">
                <a:solidFill>
                  <a:schemeClr val="tx1">
                    <a:lumMod val="50000"/>
                  </a:schemeClr>
                </a:solidFill>
              </a:rPr>
              <a:t>SWOG</a:t>
            </a:r>
          </a:p>
        </p:txBody>
      </p:sp>
      <p:sp>
        <p:nvSpPr>
          <p:cNvPr id="16" name="TextBox 15">
            <a:extLst>
              <a:ext uri="{FF2B5EF4-FFF2-40B4-BE49-F238E27FC236}">
                <a16:creationId xmlns="" xmlns:a16="http://schemas.microsoft.com/office/drawing/2014/main" id="{CB217653-1093-4889-9DC4-166A6BA1211A}"/>
              </a:ext>
            </a:extLst>
          </p:cNvPr>
          <p:cNvSpPr txBox="1"/>
          <p:nvPr/>
        </p:nvSpPr>
        <p:spPr>
          <a:xfrm>
            <a:off x="6439544" y="2541705"/>
            <a:ext cx="1005403" cy="338554"/>
          </a:xfrm>
          <a:prstGeom prst="rect">
            <a:avLst/>
          </a:prstGeom>
          <a:noFill/>
        </p:spPr>
        <p:txBody>
          <a:bodyPr wrap="none" rtlCol="0">
            <a:spAutoFit/>
          </a:bodyPr>
          <a:lstStyle/>
          <a:p>
            <a:r>
              <a:rPr lang="en-US" sz="1600" b="1" dirty="0">
                <a:solidFill>
                  <a:schemeClr val="tx1">
                    <a:lumMod val="50000"/>
                  </a:schemeClr>
                </a:solidFill>
              </a:rPr>
              <a:t>ALLIANCE</a:t>
            </a:r>
          </a:p>
        </p:txBody>
      </p:sp>
      <p:sp>
        <p:nvSpPr>
          <p:cNvPr id="17" name="TextBox 16">
            <a:extLst>
              <a:ext uri="{FF2B5EF4-FFF2-40B4-BE49-F238E27FC236}">
                <a16:creationId xmlns="" xmlns:a16="http://schemas.microsoft.com/office/drawing/2014/main" id="{FD737F76-1C61-46AD-AC62-281F8FE3B918}"/>
              </a:ext>
            </a:extLst>
          </p:cNvPr>
          <p:cNvSpPr txBox="1"/>
          <p:nvPr/>
        </p:nvSpPr>
        <p:spPr>
          <a:xfrm>
            <a:off x="5361842" y="3467671"/>
            <a:ext cx="611065" cy="338554"/>
          </a:xfrm>
          <a:prstGeom prst="rect">
            <a:avLst/>
          </a:prstGeom>
          <a:noFill/>
        </p:spPr>
        <p:txBody>
          <a:bodyPr wrap="none" rtlCol="0">
            <a:spAutoFit/>
          </a:bodyPr>
          <a:lstStyle/>
          <a:p>
            <a:r>
              <a:rPr lang="en-US" sz="1600" b="1" dirty="0">
                <a:solidFill>
                  <a:schemeClr val="tx1">
                    <a:lumMod val="50000"/>
                  </a:schemeClr>
                </a:solidFill>
              </a:rPr>
              <a:t>NRG </a:t>
            </a:r>
          </a:p>
        </p:txBody>
      </p:sp>
      <p:sp>
        <p:nvSpPr>
          <p:cNvPr id="18" name="TextBox 17">
            <a:extLst>
              <a:ext uri="{FF2B5EF4-FFF2-40B4-BE49-F238E27FC236}">
                <a16:creationId xmlns="" xmlns:a16="http://schemas.microsoft.com/office/drawing/2014/main" id="{3054D029-D4FC-43BD-91E0-020F5F3FC7D1}"/>
              </a:ext>
            </a:extLst>
          </p:cNvPr>
          <p:cNvSpPr txBox="1"/>
          <p:nvPr/>
        </p:nvSpPr>
        <p:spPr>
          <a:xfrm flipH="1">
            <a:off x="6035852" y="3895495"/>
            <a:ext cx="1197092" cy="584775"/>
          </a:xfrm>
          <a:prstGeom prst="rect">
            <a:avLst/>
          </a:prstGeom>
          <a:noFill/>
        </p:spPr>
        <p:txBody>
          <a:bodyPr wrap="square" rtlCol="0">
            <a:spAutoFit/>
          </a:bodyPr>
          <a:lstStyle/>
          <a:p>
            <a:r>
              <a:rPr lang="en-US" sz="1600" b="1" dirty="0">
                <a:solidFill>
                  <a:schemeClr val="tx1">
                    <a:lumMod val="50000"/>
                  </a:schemeClr>
                </a:solidFill>
              </a:rPr>
              <a:t>ECOG-ACRIN</a:t>
            </a:r>
          </a:p>
        </p:txBody>
      </p:sp>
      <p:sp>
        <p:nvSpPr>
          <p:cNvPr id="19" name="TextBox 18">
            <a:extLst>
              <a:ext uri="{FF2B5EF4-FFF2-40B4-BE49-F238E27FC236}">
                <a16:creationId xmlns="" xmlns:a16="http://schemas.microsoft.com/office/drawing/2014/main" id="{80958D21-7729-4A6F-BEA9-A6BED56AAC57}"/>
              </a:ext>
            </a:extLst>
          </p:cNvPr>
          <p:cNvSpPr txBox="1"/>
          <p:nvPr/>
        </p:nvSpPr>
        <p:spPr>
          <a:xfrm>
            <a:off x="6737969" y="3377150"/>
            <a:ext cx="563103" cy="338554"/>
          </a:xfrm>
          <a:prstGeom prst="rect">
            <a:avLst/>
          </a:prstGeom>
          <a:noFill/>
        </p:spPr>
        <p:txBody>
          <a:bodyPr wrap="none" rtlCol="0">
            <a:spAutoFit/>
          </a:bodyPr>
          <a:lstStyle/>
          <a:p>
            <a:r>
              <a:rPr lang="en-US" sz="1600" b="1" dirty="0">
                <a:solidFill>
                  <a:schemeClr val="tx1">
                    <a:lumMod val="50000"/>
                  </a:schemeClr>
                </a:solidFill>
              </a:rPr>
              <a:t>COG</a:t>
            </a:r>
          </a:p>
        </p:txBody>
      </p:sp>
      <p:sp>
        <p:nvSpPr>
          <p:cNvPr id="20" name="TextBox 19">
            <a:extLst>
              <a:ext uri="{FF2B5EF4-FFF2-40B4-BE49-F238E27FC236}">
                <a16:creationId xmlns="" xmlns:a16="http://schemas.microsoft.com/office/drawing/2014/main" id="{BD0FFE6A-7FE2-4D10-AAAE-15217EDF5622}"/>
              </a:ext>
            </a:extLst>
          </p:cNvPr>
          <p:cNvSpPr txBox="1"/>
          <p:nvPr/>
        </p:nvSpPr>
        <p:spPr>
          <a:xfrm>
            <a:off x="7101719" y="4536278"/>
            <a:ext cx="1345240" cy="338554"/>
          </a:xfrm>
          <a:prstGeom prst="rect">
            <a:avLst/>
          </a:prstGeom>
          <a:noFill/>
        </p:spPr>
        <p:txBody>
          <a:bodyPr wrap="none" rtlCol="0">
            <a:spAutoFit/>
          </a:bodyPr>
          <a:lstStyle/>
          <a:p>
            <a:r>
              <a:rPr lang="en-US" sz="1600" b="1" dirty="0">
                <a:solidFill>
                  <a:schemeClr val="tx1">
                    <a:lumMod val="50000"/>
                  </a:schemeClr>
                </a:solidFill>
              </a:rPr>
              <a:t>NCI CCR (.1%)</a:t>
            </a:r>
          </a:p>
        </p:txBody>
      </p:sp>
      <p:cxnSp>
        <p:nvCxnSpPr>
          <p:cNvPr id="26" name="Straight Arrow Connector 25">
            <a:extLst>
              <a:ext uri="{FF2B5EF4-FFF2-40B4-BE49-F238E27FC236}">
                <a16:creationId xmlns="" xmlns:a16="http://schemas.microsoft.com/office/drawing/2014/main" id="{A1413201-CFBF-454F-9BCF-B5A465940C11}"/>
              </a:ext>
            </a:extLst>
          </p:cNvPr>
          <p:cNvCxnSpPr>
            <a:cxnSpLocks/>
          </p:cNvCxnSpPr>
          <p:nvPr/>
        </p:nvCxnSpPr>
        <p:spPr>
          <a:xfrm flipH="1" flipV="1">
            <a:off x="6871067" y="4536278"/>
            <a:ext cx="266878" cy="1341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49691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NRG Color Theme 2nd slide">
      <a:dk1>
        <a:srgbClr val="565656"/>
      </a:dk1>
      <a:lt1>
        <a:srgbClr val="FFFFFF"/>
      </a:lt1>
      <a:dk2>
        <a:srgbClr val="565656"/>
      </a:dk2>
      <a:lt2>
        <a:srgbClr val="FFFFFF"/>
      </a:lt2>
      <a:accent1>
        <a:srgbClr val="98012E"/>
      </a:accent1>
      <a:accent2>
        <a:srgbClr val="565656"/>
      </a:accent2>
      <a:accent3>
        <a:srgbClr val="FFFFFF"/>
      </a:accent3>
      <a:accent4>
        <a:srgbClr val="FFFFFF"/>
      </a:accent4>
      <a:accent5>
        <a:srgbClr val="FFFFFF"/>
      </a:accent5>
      <a:accent6>
        <a:srgbClr val="FFFFFF"/>
      </a:accent6>
      <a:hlink>
        <a:srgbClr val="FFFFFF"/>
      </a:hlink>
      <a:folHlink>
        <a:srgbClr val="FFFFFF"/>
      </a:folHlink>
    </a:clrScheme>
    <a:fontScheme name="NRG Slide De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NRG Color Theme 2nd slide">
      <a:dk1>
        <a:srgbClr val="565656"/>
      </a:dk1>
      <a:lt1>
        <a:srgbClr val="FFFFFF"/>
      </a:lt1>
      <a:dk2>
        <a:srgbClr val="565656"/>
      </a:dk2>
      <a:lt2>
        <a:srgbClr val="FFFFFF"/>
      </a:lt2>
      <a:accent1>
        <a:srgbClr val="98012E"/>
      </a:accent1>
      <a:accent2>
        <a:srgbClr val="565656"/>
      </a:accent2>
      <a:accent3>
        <a:srgbClr val="FFFFFF"/>
      </a:accent3>
      <a:accent4>
        <a:srgbClr val="FFFFFF"/>
      </a:accent4>
      <a:accent5>
        <a:srgbClr val="FFFFFF"/>
      </a:accent5>
      <a:accent6>
        <a:srgbClr val="FFFFFF"/>
      </a:accent6>
      <a:hlink>
        <a:srgbClr val="FFFFFF"/>
      </a:hlink>
      <a:folHlink>
        <a:srgbClr val="FFFFFF"/>
      </a:folHlink>
    </a:clrScheme>
    <a:fontScheme name="NRG Slide De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NRG Slide De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553</TotalTime>
  <Words>2325</Words>
  <Application>Microsoft Office PowerPoint</Application>
  <PresentationFormat>On-screen Show (16:9)</PresentationFormat>
  <Paragraphs>369</Paragraphs>
  <Slides>39</Slides>
  <Notes>15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39</vt:i4>
      </vt:variant>
    </vt:vector>
  </HeadingPairs>
  <TitlesOfParts>
    <vt:vector size="50" baseType="lpstr">
      <vt:lpstr>ＭＳ Ｐゴシック</vt:lpstr>
      <vt:lpstr>Arial</vt:lpstr>
      <vt:lpstr>Britannic Bold</vt:lpstr>
      <vt:lpstr>Calibri</vt:lpstr>
      <vt:lpstr>Harrington</vt:lpstr>
      <vt:lpstr>Helvetica</vt:lpstr>
      <vt:lpstr>SapientSansBold</vt:lpstr>
      <vt:lpstr>SapientSansRegular</vt:lpstr>
      <vt:lpstr>Office Theme</vt:lpstr>
      <vt:lpstr>Custom Design</vt:lpstr>
      <vt:lpstr>1_Custom Design</vt:lpstr>
      <vt:lpstr>Semiannual Meeting Plenary Session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Accrual by Phase, Type of Accrual &amp; Lead NCTN Group  for Trials Enrolling ≥ 1 Patient </vt:lpstr>
      <vt:lpstr>Sites with at Least 1 Enrollment to NCTN studies - Mar 1, 2014 to Feb 28, 2018 (First 4 Years of the NCTN Program)</vt:lpstr>
      <vt:lpstr>PowerPoint Presentation</vt:lpstr>
      <vt:lpstr>2019 NRG Trial Activations</vt:lpstr>
      <vt:lpstr>PowerPoint Presentation</vt:lpstr>
      <vt:lpstr>2019 NRG Trial Activations (Cont)</vt:lpstr>
      <vt:lpstr>PowerPoint Presentation</vt:lpstr>
      <vt:lpstr>PowerPoint Presentation</vt:lpstr>
      <vt:lpstr>PowerPoint Presentation</vt:lpstr>
      <vt:lpstr>PowerPoint Presentation</vt:lpstr>
      <vt:lpstr>PowerPoint Presentation</vt:lpstr>
      <vt:lpstr>NRG Biobank Principal Investigators</vt:lpstr>
      <vt:lpstr>PowerPoint Presentation</vt:lpstr>
      <vt:lpstr>PowerPoint Presentation</vt:lpstr>
      <vt:lpstr>PowerPoint Presentation</vt:lpstr>
      <vt:lpstr>NRG Oncology  Protocol Support Committee </vt:lpstr>
      <vt:lpstr>NRG Oncology  Protocol Support Committee </vt:lpstr>
      <vt:lpstr>PowerPoint Presentation</vt:lpstr>
      <vt:lpstr>PowerPoint Presentation</vt:lpstr>
      <vt:lpstr>PowerPoint Presentation</vt:lpstr>
      <vt:lpstr>PowerPoint Presentation</vt:lpstr>
      <vt:lpstr>Support NRG’s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Fredericks</dc:creator>
  <cp:lastModifiedBy>Curran Jr, Walter J</cp:lastModifiedBy>
  <cp:revision>60</cp:revision>
  <dcterms:created xsi:type="dcterms:W3CDTF">2014-03-18T21:00:30Z</dcterms:created>
  <dcterms:modified xsi:type="dcterms:W3CDTF">2020-01-10T12:27:11Z</dcterms:modified>
</cp:coreProperties>
</file>