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sldIdLst>
    <p:sldId id="259" r:id="rId4"/>
    <p:sldId id="272" r:id="rId5"/>
    <p:sldId id="261" r:id="rId6"/>
    <p:sldId id="273" r:id="rId7"/>
    <p:sldId id="268" r:id="rId8"/>
    <p:sldId id="263" r:id="rId9"/>
    <p:sldId id="270" r:id="rId10"/>
    <p:sldId id="274" r:id="rId11"/>
    <p:sldId id="265" r:id="rId12"/>
    <p:sldId id="266" r:id="rId13"/>
    <p:sldId id="271" r:id="rId14"/>
    <p:sldId id="269" r:id="rId15"/>
    <p:sldId id="26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nzi, Frances" initials="F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 snapToObjects="1">
      <p:cViewPr varScale="1">
        <p:scale>
          <a:sx n="84" d="100"/>
          <a:sy n="84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6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0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0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8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0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1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3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5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4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58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6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9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whit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" y="5777585"/>
            <a:ext cx="1312402" cy="7557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5780166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62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36522"/>
            <a:ext cx="9144000" cy="12147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NRG 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09" y="320261"/>
            <a:ext cx="1972365" cy="12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goncology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1" y="1574801"/>
            <a:ext cx="71937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Clinical Trial Development: </a:t>
            </a:r>
          </a:p>
          <a:p>
            <a:pPr algn="ctr"/>
            <a:r>
              <a:rPr lang="en-US" altLang="en-US" sz="4000" dirty="0" smtClean="0">
                <a:solidFill>
                  <a:schemeClr val="tx1">
                    <a:lumMod val="50000"/>
                  </a:schemeClr>
                </a:solidFill>
              </a:rPr>
              <a:t>NRG 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Processes and NCI </a:t>
            </a:r>
            <a:r>
              <a:rPr lang="en-US" altLang="en-US" sz="4000" dirty="0" smtClean="0">
                <a:solidFill>
                  <a:schemeClr val="tx1">
                    <a:lumMod val="50000"/>
                  </a:schemeClr>
                </a:solidFill>
              </a:rPr>
              <a:t>Requirements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Nancy Soto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Director, Protocol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5953" y="4712634"/>
            <a:ext cx="4195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An Introduction to NRG Oncology: New Investigator Educational Session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February 7, 2019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771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NCI Requirements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: Continued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710"/>
            <a:ext cx="8229600" cy="47586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Milestones are tracked; however, the target and absolute deadlines would be the official metrics tracked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The following requirements must be met for Activation: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date of first site IRB approval or Central IRB’s approval;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drug is available;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CRFs are ready;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IND status obtained.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All vendor contracts are executed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If the protocol is not activated by the “absolute” date the study will be </a:t>
            </a:r>
            <a:r>
              <a:rPr lang="en-US" altLang="en-US" sz="2200" u="sng" dirty="0">
                <a:solidFill>
                  <a:schemeClr val="tx2">
                    <a:lumMod val="50000"/>
                  </a:schemeClr>
                </a:solidFill>
              </a:rPr>
              <a:t>automatically terminated</a:t>
            </a: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</a:rPr>
              <a:t>. 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Extensions can be granted but these are reviewed on a case-by- case basis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876"/>
            <a:ext cx="8229600" cy="754062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NCI Requirements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97463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Concepts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Reviewed by Task Force, if applicable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Comments are advisory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Outcomes; Favorable or Unfavorable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Reviewed by Disease-Specific Steering Committee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3 possible outcomes: Approve, Pending, Disapprove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Coordinates Calls for discussion of comments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Comments are addressed as part of written response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LOIs/Protocols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Reviewed by NCI Protocol Review Committee</a:t>
            </a:r>
          </a:p>
          <a:p>
            <a:pPr lvl="2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Coordinates Calls for discussion of comments</a:t>
            </a:r>
          </a:p>
          <a:p>
            <a:pPr lvl="2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Comments are addressed as part of written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response</a:t>
            </a:r>
          </a:p>
          <a:p>
            <a:endParaRPr lang="en-US" sz="3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50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93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New Investigator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2980"/>
            <a:ext cx="7646670" cy="4743451"/>
          </a:xfrm>
        </p:spPr>
        <p:txBody>
          <a:bodyPr/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Join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a disease site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committee</a:t>
            </a:r>
          </a:p>
          <a:p>
            <a:pPr marL="400050" lvl="2" indent="0">
              <a:buNone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Find a mentor 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Opportunities thru CTEP’s Project Team Member Applications (PTMA)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Volunteer to be a study co-chair or champion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Do an Ancillary Project</a:t>
            </a:r>
          </a:p>
          <a:p>
            <a:pPr marL="0" lvl="1" indent="0">
              <a:buNone/>
            </a:pPr>
            <a:endParaRPr lang="en-US" alt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Protocol Administrator is your new BFF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79"/>
            <a:ext cx="8229600" cy="6096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Protocol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Development Department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94572"/>
              </p:ext>
            </p:extLst>
          </p:nvPr>
        </p:nvGraphicFramePr>
        <p:xfrm>
          <a:off x="457200" y="901147"/>
          <a:ext cx="8229600" cy="47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Disease Site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Protocol Administrator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Brain, GI-Non Colorectal, GU,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H&amp;N, Lung, NCORP</a:t>
                      </a:r>
                    </a:p>
                    <a:p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Fran Bradley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Thien Nu Do,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Kathryn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Okrent, 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Nancy 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Soto</a:t>
                      </a:r>
                    </a:p>
                    <a:p>
                      <a:r>
                        <a:rPr lang="en-US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 vacancy – GU)</a:t>
                      </a:r>
                      <a:r>
                        <a:rPr lang="en-US" sz="2000" b="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000" b="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Breast, GI-Colorectal &amp; NCORP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Francy Fonzi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Hope Alcorn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GYN: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Cervix, Uterine Corpus, Ovary, Developmental Therapeutics, Rare Tumor,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Kia Neff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Meg Colahan, Nicole Copeland, Sam DiBernardo</a:t>
                      </a:r>
                      <a:endParaRPr lang="en-US" sz="20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33">
                <a:tc gridSpan="2">
                  <a:txBody>
                    <a:bodyPr/>
                    <a:lstStyle/>
                    <a:p>
                      <a:r>
                        <a:rPr lang="en-US" sz="18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NCORP includes Cancer Prevention &amp; Control (CPC) and Cancer Care Delivery  Research (CCDR); these trials are done within the respective disease site. </a:t>
                      </a:r>
                      <a:endParaRPr lang="en-US" sz="18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9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" y="2446020"/>
            <a:ext cx="8229600" cy="902970"/>
          </a:xfrm>
        </p:spPr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altLang="en-US" sz="3600" b="1" i="1" dirty="0" smtClean="0">
                <a:latin typeface="+mn-lt"/>
              </a:rPr>
              <a:t>SotoN@NRGOncology.org</a:t>
            </a:r>
            <a:endParaRPr lang="en-US" altLang="en-US" sz="3600" b="1" i="1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www.nrgoncology.org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1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019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860"/>
            <a:ext cx="8229600" cy="3817303"/>
          </a:xfrm>
        </p:spPr>
        <p:txBody>
          <a:bodyPr/>
          <a:lstStyle/>
          <a:p>
            <a:r>
              <a:rPr lang="en-US" dirty="0" smtClean="0"/>
              <a:t>NRG review process </a:t>
            </a:r>
          </a:p>
          <a:p>
            <a:pPr lvl="1"/>
            <a:r>
              <a:rPr lang="en-US" dirty="0" smtClean="0"/>
              <a:t>Concept </a:t>
            </a:r>
            <a:r>
              <a:rPr lang="en-US" dirty="0" smtClean="0"/>
              <a:t>to protocol</a:t>
            </a:r>
          </a:p>
          <a:p>
            <a:r>
              <a:rPr lang="en-US" dirty="0" smtClean="0"/>
              <a:t>Role </a:t>
            </a:r>
            <a:r>
              <a:rPr lang="en-US" dirty="0" smtClean="0"/>
              <a:t>of the Protocol Administrator</a:t>
            </a:r>
          </a:p>
          <a:p>
            <a:r>
              <a:rPr lang="en-US" dirty="0" smtClean="0"/>
              <a:t>Role of the Study Chair</a:t>
            </a:r>
          </a:p>
          <a:p>
            <a:r>
              <a:rPr lang="en-US" dirty="0" smtClean="0"/>
              <a:t>NCI review process</a:t>
            </a:r>
          </a:p>
          <a:p>
            <a:r>
              <a:rPr lang="en-US" dirty="0"/>
              <a:t>New Investigator Tips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8371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>
                    <a:lumMod val="50000"/>
                  </a:schemeClr>
                </a:solidFill>
              </a:rPr>
              <a:t>Protocol Development Overview: NRG</a:t>
            </a:r>
            <a:r>
              <a:rPr lang="en-US" altLang="en-US" sz="3200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NCI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2D7C71-988C-4137-B032-DFB19F1B3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23010"/>
            <a:ext cx="841216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NRG Oncology: Concept Development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79"/>
            <a:ext cx="8229600" cy="44805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Study Chair proposes research idea to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Disease Site Committee</a:t>
            </a:r>
            <a:endParaRPr lang="en-US" alt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Disease Site Committee discusses/approves the proposed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study for submission to 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NRG Research Strategy Committee (RSC) </a:t>
            </a:r>
            <a:endParaRPr lang="en-US" alt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If this is an NCORP study it is reviewed by the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NRG NCORP concept review committee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NRG RSC meets quarterly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and does a call for new concepts </a:t>
            </a:r>
            <a:endParaRPr lang="en-US" alt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Disease Site Chair sends concept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and any required NRG forms to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their respective Protocol Development Office for submission to the next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RSC</a:t>
            </a:r>
            <a:endParaRPr lang="en-US" altLang="en-US" sz="2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Concept Development - Continued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01743"/>
            <a:ext cx="83210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Role of the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Protocol Administrator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Navigates the NCI pathway; </a:t>
            </a:r>
          </a:p>
          <a:p>
            <a:pPr lvl="2"/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Is it an LOI or a concept?</a:t>
            </a:r>
          </a:p>
          <a:p>
            <a:pPr lvl="2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Is there a task force or does it go straight to the Steering Committee?</a:t>
            </a:r>
          </a:p>
          <a:p>
            <a:pPr lvl="2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Are documents current?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Coordinates pre-submission call with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Study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Chairs and study team to finalize LOI/concept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Determines dates for submission and works with the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study chair/team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to ensure documents are finalized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Acts as liaison between NCI and NRG study team including leadership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Submits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LOI/concept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9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0562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NRG Oncology: Protocol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1"/>
            <a:ext cx="8229600" cy="5160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Protocol development begins when the LOI/concept has been approved by CTEP/DCP or the Protocol Review Committee </a:t>
            </a:r>
          </a:p>
          <a:p>
            <a:r>
              <a:rPr lang="en-US" altLang="en-US" sz="2200" b="1" dirty="0">
                <a:solidFill>
                  <a:schemeClr val="tx1">
                    <a:lumMod val="50000"/>
                  </a:schemeClr>
                </a:solidFill>
              </a:rPr>
              <a:t>Role of the </a:t>
            </a:r>
            <a:r>
              <a:rPr lang="en-US" altLang="en-US" sz="2200" b="1" dirty="0" smtClean="0">
                <a:solidFill>
                  <a:schemeClr val="tx1">
                    <a:lumMod val="50000"/>
                  </a:schemeClr>
                </a:solidFill>
              </a:rPr>
              <a:t>Protocol Administrator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en-US" alt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Inserts the text from the NCI-approved LOI or concept into the current NRG protocol template</a:t>
            </a: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Circulates the study-specific protocol template to all Study Chairs, Disease Site Chair, Scientific Core Committees, and HQ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departments</a:t>
            </a:r>
          </a:p>
          <a:p>
            <a:pPr lvl="1"/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The NRG protocol template includes tools to help Chairs develop  certain sections; </a:t>
            </a:r>
          </a:p>
          <a:p>
            <a:pPr lvl="2"/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Radiation Therapy Section  has an outline to follow.</a:t>
            </a:r>
          </a:p>
          <a:p>
            <a:pPr lvl="2"/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Study Assessments and Biospecimen Collections have tables formatted. </a:t>
            </a:r>
            <a:endParaRPr lang="en-US" alt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8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</a:rPr>
              <a:t>Protocol </a:t>
            </a: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</a:rPr>
              <a:t>Development -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2">
                    <a:lumMod val="50000"/>
                  </a:schemeClr>
                </a:solidFill>
              </a:rPr>
              <a:t>Role of the Protocol Administrator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lvl="1"/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Edits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the master protocol documents and coordinates submission and responses to CTEP/DCP/CIRB through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</a:p>
          <a:p>
            <a:pPr lvl="2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Includes coordinating conference calls</a:t>
            </a:r>
          </a:p>
          <a:p>
            <a:pPr lvl="2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Protocol review walk-throughs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Works through any protocol logistics prior to activation</a:t>
            </a:r>
          </a:p>
          <a:p>
            <a:pPr lvl="2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Works with NRG Communication team to develop study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materials such as flyers or FAQs</a:t>
            </a:r>
          </a:p>
          <a:p>
            <a:pPr lvl="2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Hosts Study Kick-off, if applicable</a:t>
            </a:r>
          </a:p>
          <a:p>
            <a:pPr lvl="2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Manages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the NCI required timelines</a:t>
            </a:r>
          </a:p>
          <a:p>
            <a:pPr lvl="1"/>
            <a:endParaRPr lang="en-US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Study Chair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49704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Role of the Study Chair: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Developing 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Writing Protocol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Working with the study team to meet the deadlines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Monitoring the study during its execution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Reviewing cases for his/her modality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Responding to headquarters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Analyzing and reporting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7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100"/>
            <a:ext cx="8652510" cy="955040"/>
          </a:xfrm>
        </p:spPr>
        <p:txBody>
          <a:bodyPr/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NCI Required 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Timelines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Clinical Trial Development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140"/>
            <a:ext cx="8229600" cy="5006024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</a:rPr>
              <a:t>CTEP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en-US" sz="2200" b="1" dirty="0">
                <a:solidFill>
                  <a:schemeClr val="tx1">
                    <a:lumMod val="50000"/>
                  </a:schemeClr>
                </a:solidFill>
              </a:rPr>
              <a:t>Phase I/II/IIR: Time from LOI/concept review to protocol activation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Target: 210 days </a:t>
            </a: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‘Absolute’ date: 450 days or 15 months </a:t>
            </a:r>
          </a:p>
          <a:p>
            <a:r>
              <a:rPr lang="en-US" altLang="en-US" sz="2200" b="1" dirty="0">
                <a:solidFill>
                  <a:schemeClr val="tx1">
                    <a:lumMod val="50000"/>
                  </a:schemeClr>
                </a:solidFill>
              </a:rPr>
              <a:t>Phase II/III or III: Time from concept review to protocol activation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Target: 300 days </a:t>
            </a: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‘Absolute’ date: 540 days or 18 months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</a:rPr>
              <a:t>DCP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altLang="en-US" sz="2200" b="1" dirty="0">
                <a:solidFill>
                  <a:schemeClr val="tx1">
                    <a:lumMod val="50000"/>
                  </a:schemeClr>
                </a:solidFill>
              </a:rPr>
              <a:t>Time from concept review to protocol activation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Target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475 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days </a:t>
            </a:r>
          </a:p>
          <a:p>
            <a:pPr lvl="1"/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‘Absolute’ date: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525 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days or </a:t>
            </a:r>
            <a:r>
              <a:rPr lang="en-US" altLang="en-US" sz="2200" dirty="0" smtClean="0">
                <a:solidFill>
                  <a:schemeClr val="tx1">
                    <a:lumMod val="50000"/>
                  </a:schemeClr>
                </a:solidFill>
              </a:rPr>
              <a:t>17 </a:t>
            </a: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</a:rPr>
              <a:t>months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803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Wingdings</vt:lpstr>
      <vt:lpstr>Office Theme</vt:lpstr>
      <vt:lpstr>1_Custom Design</vt:lpstr>
      <vt:lpstr>Custom Design</vt:lpstr>
      <vt:lpstr>PowerPoint Presentation</vt:lpstr>
      <vt:lpstr>Agenda</vt:lpstr>
      <vt:lpstr>Protocol Development Overview: NRGNCI </vt:lpstr>
      <vt:lpstr>NRG Oncology: Concept Development </vt:lpstr>
      <vt:lpstr>Concept Development - Continued</vt:lpstr>
      <vt:lpstr>NRG Oncology: Protocol Development</vt:lpstr>
      <vt:lpstr>Protocol Development - Continued</vt:lpstr>
      <vt:lpstr>Study Chair Responsibilities</vt:lpstr>
      <vt:lpstr>NCI Required Timelines for Clinical Trial Development</vt:lpstr>
      <vt:lpstr>NCI Requirements: Continued</vt:lpstr>
      <vt:lpstr>NCI Requirements:</vt:lpstr>
      <vt:lpstr>New Investigator TIPS</vt:lpstr>
      <vt:lpstr>Protocol Development Department</vt:lpstr>
      <vt:lpstr>SotoN@NRGOncology.org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Biddle</dc:creator>
  <cp:lastModifiedBy>Soto, Nancy</cp:lastModifiedBy>
  <cp:revision>68</cp:revision>
  <dcterms:created xsi:type="dcterms:W3CDTF">2014-01-22T20:22:11Z</dcterms:created>
  <dcterms:modified xsi:type="dcterms:W3CDTF">2018-12-28T18:10:01Z</dcterms:modified>
</cp:coreProperties>
</file>