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9.xml" ContentType="application/vnd.openxmlformats-officedocument.presentationml.slideLayout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2" r:id="rId2"/>
    <p:sldMasterId id="2147483660" r:id="rId3"/>
  </p:sldMasterIdLst>
  <p:notesMasterIdLst>
    <p:notesMasterId r:id="rId16"/>
  </p:notesMasterIdLst>
  <p:handoutMasterIdLst>
    <p:handoutMasterId r:id="rId17"/>
  </p:handoutMasterIdLst>
  <p:sldIdLst>
    <p:sldId id="284" r:id="rId4"/>
    <p:sldId id="259" r:id="rId5"/>
    <p:sldId id="261" r:id="rId6"/>
    <p:sldId id="304" r:id="rId7"/>
    <p:sldId id="305" r:id="rId8"/>
    <p:sldId id="268" r:id="rId9"/>
    <p:sldId id="297" r:id="rId10"/>
    <p:sldId id="293" r:id="rId11"/>
    <p:sldId id="306" r:id="rId12"/>
    <p:sldId id="270" r:id="rId13"/>
    <p:sldId id="288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rtson, Sharon" initials="SHS" lastIdx="1" clrIdx="0"/>
  <p:cmAuthor id="1" name="Bradley, Frances" initials="BF" lastIdx="3" clrIdx="1">
    <p:extLst>
      <p:ext uri="{19B8F6BF-5375-455C-9EA6-DF929625EA0E}">
        <p15:presenceInfo xmlns:p15="http://schemas.microsoft.com/office/powerpoint/2012/main" userId="S-1-5-21-1527805465-1382819580-720635935-12765" providerId="AD"/>
      </p:ext>
    </p:extLst>
  </p:cmAuthor>
  <p:cmAuthor id="2" name="Paulus, Rebecca" initials="PR" lastIdx="2" clrIdx="2">
    <p:extLst>
      <p:ext uri="{19B8F6BF-5375-455C-9EA6-DF929625EA0E}">
        <p15:presenceInfo xmlns:p15="http://schemas.microsoft.com/office/powerpoint/2012/main" userId="S-1-5-21-1527805465-1382819580-720635935-12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4A57"/>
    <a:srgbClr val="435464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87" autoAdjust="0"/>
    <p:restoredTop sz="94707" autoAdjust="0"/>
  </p:normalViewPr>
  <p:slideViewPr>
    <p:cSldViewPr snapToGrid="0" snapToObjects="1">
      <p:cViewPr varScale="1">
        <p:scale>
          <a:sx n="131" d="100"/>
          <a:sy n="131" d="100"/>
        </p:scale>
        <p:origin x="107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7" d="100"/>
          <a:sy n="77" d="100"/>
        </p:scale>
        <p:origin x="-2904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5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customXml" Target="../customXml/item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customXml" Target="../customXml/item1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2FB15-6DAD-47A1-A400-C4B8AC402A0C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7C887D-77B7-48D9-BEF2-3AC7DE70C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738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9EE3D1-C607-4825-9350-564853109828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C6B414-43ED-4136-9185-3B3C8E73D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614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6B414-43ED-4136-9185-3B3C8E73D68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238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48B70E-56DB-EE4C-857C-3475D06D2742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380CA-77D7-C849-82B2-51C54C72C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761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48B70E-56DB-EE4C-857C-3475D06D2742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380CA-77D7-C849-82B2-51C54C72C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26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48B70E-56DB-EE4C-857C-3475D06D2742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380CA-77D7-C849-82B2-51C54C72C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063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</a:t>
            </a:r>
            <a:r>
              <a:rPr lang="en-US" dirty="0" err="1"/>
              <a:t>edcit</a:t>
            </a:r>
            <a:r>
              <a:rPr lang="en-US" dirty="0"/>
              <a:t>\\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65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781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45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60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2207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0087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88506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</a:t>
            </a:r>
            <a:r>
              <a:rPr lang="en-US" dirty="0" err="1"/>
              <a:t>cMaster</a:t>
            </a:r>
            <a:r>
              <a:rPr lang="en-US" dirty="0"/>
              <a:t>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927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435464"/>
                </a:solidFill>
              </a:defRPr>
            </a:lvl1pPr>
            <a:lvl2pPr>
              <a:defRPr baseline="0">
                <a:solidFill>
                  <a:srgbClr val="435464"/>
                </a:solidFill>
              </a:defRPr>
            </a:lvl2pPr>
            <a:lvl3pPr>
              <a:defRPr baseline="0">
                <a:solidFill>
                  <a:srgbClr val="435464"/>
                </a:solidFill>
              </a:defRPr>
            </a:lvl3pPr>
            <a:lvl4pPr>
              <a:defRPr baseline="0">
                <a:solidFill>
                  <a:srgbClr val="435464"/>
                </a:solidFill>
              </a:defRPr>
            </a:lvl4pPr>
            <a:lvl5pPr>
              <a:defRPr baseline="0">
                <a:solidFill>
                  <a:srgbClr val="435464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48B70E-56DB-EE4C-857C-3475D06D2742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380CA-77D7-C849-82B2-51C54C72C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0047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110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3248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5860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636375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rgbClr val="43546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baseline="0" dirty="0">
                <a:solidFill>
                  <a:srgbClr val="435464"/>
                </a:solidFill>
              </a:rPr>
              <a:t>Click to add subtitles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9902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  <a:lvl2pPr>
              <a:defRPr baseline="0">
                <a:solidFill>
                  <a:schemeClr val="bg2"/>
                </a:solidFill>
              </a:defRPr>
            </a:lvl2pPr>
            <a:lvl3pPr>
              <a:defRPr baseline="0">
                <a:solidFill>
                  <a:schemeClr val="bg2"/>
                </a:solidFill>
              </a:defRPr>
            </a:lvl3pPr>
            <a:lvl4pPr>
              <a:defRPr baseline="0">
                <a:solidFill>
                  <a:schemeClr val="bg2"/>
                </a:solidFill>
              </a:defRPr>
            </a:lvl4pPr>
            <a:lvl5pPr>
              <a:defRPr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415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8836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2"/>
                </a:solidFill>
              </a:defRPr>
            </a:lvl1pPr>
            <a:lvl2pPr>
              <a:defRPr sz="2400">
                <a:solidFill>
                  <a:schemeClr val="bg2"/>
                </a:solidFill>
              </a:defRPr>
            </a:lvl2pPr>
            <a:lvl3pPr>
              <a:defRPr sz="2000">
                <a:solidFill>
                  <a:schemeClr val="bg2"/>
                </a:solidFill>
              </a:defRPr>
            </a:lvl3pPr>
            <a:lvl4pPr>
              <a:defRPr sz="1800">
                <a:solidFill>
                  <a:schemeClr val="bg2"/>
                </a:solidFill>
              </a:defRPr>
            </a:lvl4pPr>
            <a:lvl5pPr>
              <a:defRPr sz="1800">
                <a:solidFill>
                  <a:schemeClr val="bg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 baseline="0">
                <a:solidFill>
                  <a:schemeClr val="bg2"/>
                </a:solidFill>
              </a:defRPr>
            </a:lvl1pPr>
            <a:lvl2pPr>
              <a:defRPr sz="2400" baseline="0">
                <a:solidFill>
                  <a:schemeClr val="bg2"/>
                </a:solidFill>
              </a:defRPr>
            </a:lvl2pPr>
            <a:lvl3pPr>
              <a:defRPr sz="2000" baseline="0">
                <a:solidFill>
                  <a:schemeClr val="bg2"/>
                </a:solidFill>
              </a:defRPr>
            </a:lvl3pPr>
            <a:lvl4pPr>
              <a:defRPr sz="1800" baseline="0">
                <a:solidFill>
                  <a:schemeClr val="bg2"/>
                </a:solidFill>
              </a:defRPr>
            </a:lvl4pPr>
            <a:lvl5pPr>
              <a:defRPr sz="1800" baseline="0">
                <a:solidFill>
                  <a:schemeClr val="bg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4255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 baseline="0">
                <a:solidFill>
                  <a:schemeClr val="bg2"/>
                </a:solidFill>
              </a:defRPr>
            </a:lvl1pPr>
            <a:lvl2pPr>
              <a:defRPr sz="2000" baseline="0">
                <a:solidFill>
                  <a:schemeClr val="bg2"/>
                </a:solidFill>
              </a:defRPr>
            </a:lvl2pPr>
            <a:lvl3pPr>
              <a:defRPr sz="1800" baseline="0">
                <a:solidFill>
                  <a:schemeClr val="bg2"/>
                </a:solidFill>
              </a:defRPr>
            </a:lvl3pPr>
            <a:lvl4pPr>
              <a:defRPr sz="1600" baseline="0">
                <a:solidFill>
                  <a:schemeClr val="bg2"/>
                </a:solidFill>
              </a:defRPr>
            </a:lvl4pPr>
            <a:lvl5pPr>
              <a:defRPr sz="1600" baseline="0">
                <a:solidFill>
                  <a:schemeClr val="bg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 sz="1800">
                <a:solidFill>
                  <a:schemeClr val="bg2"/>
                </a:solidFill>
              </a:defRPr>
            </a:lvl3pPr>
            <a:lvl4pPr>
              <a:defRPr sz="1600">
                <a:solidFill>
                  <a:schemeClr val="bg2"/>
                </a:solidFill>
              </a:defRPr>
            </a:lvl4pPr>
            <a:lvl5pPr>
              <a:defRPr sz="1600">
                <a:solidFill>
                  <a:schemeClr val="bg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8520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4441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4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48B70E-56DB-EE4C-857C-3475D06D2742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380CA-77D7-C849-82B2-51C54C72C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4587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4420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358887"/>
            <a:ext cx="4124463" cy="3767276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bg2"/>
                </a:solidFill>
              </a:defRPr>
            </a:lvl1pPr>
            <a:lvl2pPr>
              <a:defRPr sz="2800">
                <a:solidFill>
                  <a:schemeClr val="bg2"/>
                </a:solidFill>
              </a:defRPr>
            </a:lvl2pPr>
            <a:lvl3pPr>
              <a:defRPr sz="2400">
                <a:solidFill>
                  <a:schemeClr val="bg2"/>
                </a:solidFill>
              </a:defRPr>
            </a:lvl3pPr>
            <a:lvl4pPr>
              <a:defRPr sz="2000">
                <a:solidFill>
                  <a:schemeClr val="bg2"/>
                </a:solidFill>
              </a:defRPr>
            </a:lvl4pPr>
            <a:lvl5pPr>
              <a:defRPr sz="20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4604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90800" y="1749287"/>
            <a:ext cx="4687888" cy="29782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5391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 baseline="0">
                <a:solidFill>
                  <a:schemeClr val="bg2"/>
                </a:solidFill>
              </a:defRPr>
            </a:lvl1pPr>
            <a:lvl2pPr>
              <a:defRPr baseline="0">
                <a:solidFill>
                  <a:schemeClr val="bg2"/>
                </a:solidFill>
              </a:defRPr>
            </a:lvl2pPr>
            <a:lvl3pPr>
              <a:defRPr baseline="0">
                <a:solidFill>
                  <a:schemeClr val="bg2"/>
                </a:solidFill>
              </a:defRPr>
            </a:lvl3pPr>
            <a:lvl4pPr>
              <a:defRPr baseline="0">
                <a:solidFill>
                  <a:schemeClr val="bg2"/>
                </a:solidFill>
              </a:defRPr>
            </a:lvl4pPr>
            <a:lvl5pPr>
              <a:defRPr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352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 baseline="0">
                <a:solidFill>
                  <a:schemeClr val="bg2"/>
                </a:solidFill>
              </a:defRPr>
            </a:lvl1pPr>
            <a:lvl2pPr>
              <a:defRPr baseline="0">
                <a:solidFill>
                  <a:schemeClr val="bg2"/>
                </a:solidFill>
              </a:defRPr>
            </a:lvl2pPr>
            <a:lvl3pPr>
              <a:defRPr baseline="0">
                <a:solidFill>
                  <a:schemeClr val="bg2"/>
                </a:solidFill>
              </a:defRPr>
            </a:lvl3pPr>
            <a:lvl4pPr>
              <a:defRPr baseline="0">
                <a:solidFill>
                  <a:schemeClr val="bg2"/>
                </a:solidFill>
              </a:defRPr>
            </a:lvl4pPr>
            <a:lvl5pPr>
              <a:defRPr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628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48B70E-56DB-EE4C-857C-3475D06D2742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380CA-77D7-C849-82B2-51C54C72C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63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48B70E-56DB-EE4C-857C-3475D06D2742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380CA-77D7-C849-82B2-51C54C72C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881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48B70E-56DB-EE4C-857C-3475D06D2742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380CA-77D7-C849-82B2-51C54C72C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533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48B70E-56DB-EE4C-857C-3475D06D2742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380CA-77D7-C849-82B2-51C54C72C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01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48B70E-56DB-EE4C-857C-3475D06D2742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380CA-77D7-C849-82B2-51C54C72C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94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48B70E-56DB-EE4C-857C-3475D06D2742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380CA-77D7-C849-82B2-51C54C72C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384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ForPPwhite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59" y="5777585"/>
            <a:ext cx="1312402" cy="75573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605877"/>
            <a:ext cx="9144000" cy="252123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628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 baseline="0">
          <a:solidFill>
            <a:srgbClr val="435464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 baseline="0">
          <a:solidFill>
            <a:srgbClr val="435464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 baseline="0">
          <a:solidFill>
            <a:srgbClr val="435464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 baseline="0">
          <a:solidFill>
            <a:srgbClr val="435464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 baseline="0">
          <a:solidFill>
            <a:srgbClr val="435464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35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ForPPGRAY.pn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17" y="5780166"/>
            <a:ext cx="1307921" cy="75315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605877"/>
            <a:ext cx="9144000" cy="252123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73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2062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736522"/>
            <a:ext cx="9144000" cy="121478"/>
          </a:xfrm>
          <a:prstGeom prst="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FinalNRG Logo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9809" y="320261"/>
            <a:ext cx="1972365" cy="123272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2392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13066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650381"/>
            <a:ext cx="7772400" cy="1950070"/>
          </a:xfrm>
        </p:spPr>
        <p:txBody>
          <a:bodyPr/>
          <a:lstStyle/>
          <a:p>
            <a:r>
              <a:rPr lang="en-US" dirty="0"/>
              <a:t>NRG-LU003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3389972"/>
            <a:ext cx="7772400" cy="2726520"/>
          </a:xfrm>
        </p:spPr>
        <p:txBody>
          <a:bodyPr/>
          <a:lstStyle/>
          <a:p>
            <a:r>
              <a:rPr lang="en-US" sz="2400" b="1" dirty="0"/>
              <a:t>A BIOMARKER-DRIVEN PROTOCOL FOR PREVIOUSLY TREATED ALK-POSITIVE NON-SQUAMOUS NSCLC PATIENTS: </a:t>
            </a:r>
          </a:p>
          <a:p>
            <a:r>
              <a:rPr lang="en-US" sz="2400" b="1" dirty="0"/>
              <a:t>THE NCI-NRG ALK PROTOCOL</a:t>
            </a:r>
          </a:p>
          <a:p>
            <a:endParaRPr lang="en-US" sz="2400" b="1" dirty="0"/>
          </a:p>
          <a:p>
            <a:endParaRPr lang="en-US" sz="2400" b="1" dirty="0"/>
          </a:p>
          <a:p>
            <a:pPr algn="r"/>
            <a:r>
              <a:rPr lang="en-US" sz="1000" i="1" dirty="0"/>
              <a:t>Updated 3/12/2020 </a:t>
            </a:r>
          </a:p>
        </p:txBody>
      </p:sp>
    </p:spTree>
    <p:extLst>
      <p:ext uri="{BB962C8B-B14F-4D97-AF65-F5344CB8AC3E}">
        <p14:creationId xmlns:p14="http://schemas.microsoft.com/office/powerpoint/2010/main" val="23677534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5865"/>
            <a:ext cx="8229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4000" b="1" dirty="0">
                <a:latin typeface="Arial" charset="0"/>
              </a:rPr>
              <a:t>NRG-LU003</a:t>
            </a:r>
            <a:endParaRPr lang="en-US" altLang="en-US" sz="4000" dirty="0">
              <a:latin typeface="Arial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71961"/>
            <a:ext cx="8229600" cy="45904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OBJECTIVE</a:t>
            </a:r>
            <a:br>
              <a:rPr lang="en-US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000" dirty="0"/>
              <a:t>To assess whether ALK kinase domain mutations (G1202/C1156Y /I1171/L1196/ V1180/ F1174/ compound mutation) associated with drug resistance are prognostic for objective response to subsequent ALK inhibitor therapy</a:t>
            </a:r>
          </a:p>
          <a:p>
            <a:pPr lvl="0"/>
            <a:r>
              <a:rPr lang="en-US" sz="2000" dirty="0"/>
              <a:t>To assess whether subsequent </a:t>
            </a:r>
            <a:r>
              <a:rPr lang="en-US" sz="2000" dirty="0" err="1"/>
              <a:t>pemetrexed</a:t>
            </a:r>
            <a:r>
              <a:rPr lang="en-US" sz="2000" dirty="0"/>
              <a:t> based chemotherapy improves objective response comparing to ALK inhibitor therapy for patients with no ALK resistance mutations</a:t>
            </a:r>
          </a:p>
          <a:p>
            <a:pPr lvl="0"/>
            <a:r>
              <a:rPr lang="en-US" sz="2000" dirty="0"/>
              <a:t>To evaluate objective responses of patients with specific genetic alterations (ALKL1198F/MET double mutation or high-level MET gene amplification) treated with </a:t>
            </a:r>
            <a:r>
              <a:rPr lang="en-US" sz="2000" dirty="0" err="1"/>
              <a:t>crizotinib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15156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5865"/>
            <a:ext cx="8229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4000" b="1" dirty="0">
                <a:latin typeface="Arial" charset="0"/>
              </a:rPr>
              <a:t>NRG-LU003</a:t>
            </a:r>
            <a:endParaRPr lang="en-US" altLang="en-US" sz="4000" dirty="0">
              <a:latin typeface="Arial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148314"/>
            <a:ext cx="8229600" cy="49140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SECONDARY OBJECTIVES</a:t>
            </a:r>
          </a:p>
          <a:p>
            <a:pPr lvl="0"/>
            <a:r>
              <a:rPr lang="en-US" sz="2000" dirty="0"/>
              <a:t>Progression-free survival (PFS)</a:t>
            </a:r>
          </a:p>
          <a:p>
            <a:pPr lvl="0"/>
            <a:r>
              <a:rPr lang="en-US" sz="2000" dirty="0"/>
              <a:t>Duration of response (DOR)</a:t>
            </a:r>
          </a:p>
          <a:p>
            <a:pPr lvl="0"/>
            <a:r>
              <a:rPr lang="en-US" sz="2000" dirty="0"/>
              <a:t>Overall survival (OS)</a:t>
            </a:r>
          </a:p>
          <a:p>
            <a:pPr lvl="0"/>
            <a:r>
              <a:rPr lang="en-US" sz="2000" dirty="0"/>
              <a:t>Intracranial objective response rate (ORR)</a:t>
            </a:r>
          </a:p>
          <a:p>
            <a:pPr lvl="0"/>
            <a:r>
              <a:rPr lang="en-US" sz="2000" dirty="0"/>
              <a:t>Safety and tolerability</a:t>
            </a:r>
          </a:p>
          <a:p>
            <a:pPr lvl="0"/>
            <a:endParaRPr lang="en-US" sz="2000" dirty="0"/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CORRELATIVE SCIENCE OBJECTIVES</a:t>
            </a:r>
            <a:endParaRPr lang="en-US" sz="2400" dirty="0"/>
          </a:p>
          <a:p>
            <a:pPr lvl="0"/>
            <a:r>
              <a:rPr lang="en-US" sz="2000" dirty="0"/>
              <a:t>Establish concordance between tumor and liquid biopsies</a:t>
            </a:r>
          </a:p>
          <a:p>
            <a:pPr marL="384048" lvl="2" indent="0"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87578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38546"/>
            <a:ext cx="8229600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3700" b="1" dirty="0">
                <a:latin typeface="Arial" charset="0"/>
              </a:rPr>
              <a:t>Eligibility Criteria</a:t>
            </a:r>
            <a:endParaRPr lang="en-US" altLang="en-US" sz="3700" dirty="0">
              <a:latin typeface="Arial" charset="0"/>
            </a:endParaRPr>
          </a:p>
        </p:txBody>
      </p:sp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>
          <a:xfrm>
            <a:off x="350875" y="1392866"/>
            <a:ext cx="8442251" cy="558306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Patients must have histologically or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cytologically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confirmed stage IV ALK-positive non-squamous NSCLC. ALK rearrangement must have been demonstrated by an FDA approved assay 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Vysis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FISH or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Ventana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IHC) or next generation sequencing (NGS)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Patients must be willing to undergo a fresh biopsy, or if the patient has a biopsy after progression on the same TKI within 3 months of study enrollment this tissue may be used for central pathology.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Patients must have progressed after one 2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generation ALK inhibitor (may not have received more than one 2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generation ALK inhibitor); patients may have received prior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crizotinib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but the 2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generation ALK inhibitor must be the last treatment given prior to study enrollment. Prior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lorlatinib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use is </a:t>
            </a:r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allowed.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Patients must have adequate organ function</a:t>
            </a:r>
          </a:p>
          <a:p>
            <a:pPr lvl="2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Patients with asymptomatic untreated brain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mets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or treated brain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mets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are eligible</a:t>
            </a:r>
          </a:p>
          <a:p>
            <a:endParaRPr lang="en-US" sz="2400" dirty="0">
              <a:latin typeface="Corbel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087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949554"/>
              </p:ext>
            </p:extLst>
          </p:nvPr>
        </p:nvGraphicFramePr>
        <p:xfrm>
          <a:off x="823875" y="1596394"/>
          <a:ext cx="7520986" cy="47006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65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53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9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Jessica</a:t>
                      </a:r>
                      <a:r>
                        <a:rPr lang="en-US" sz="1400" baseline="0" dirty="0">
                          <a:effectLst/>
                        </a:rPr>
                        <a:t> </a:t>
                      </a:r>
                      <a:r>
                        <a:rPr lang="en-US" sz="1400" baseline="0" dirty="0" err="1">
                          <a:effectLst/>
                        </a:rPr>
                        <a:t>Jiyeong</a:t>
                      </a:r>
                      <a:r>
                        <a:rPr lang="en-US" sz="1400" baseline="0" dirty="0">
                          <a:effectLst/>
                        </a:rPr>
                        <a:t> Lin, MD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i="1" dirty="0">
                          <a:effectLst/>
                        </a:rPr>
                        <a:t>Massachusetts General Hospital</a:t>
                      </a:r>
                    </a:p>
                  </a:txBody>
                  <a:tcPr marL="67492" marR="67492" marT="0" marB="0" anchor="ctr">
                    <a:solidFill>
                      <a:srgbClr val="7E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PI</a:t>
                      </a:r>
                      <a:endParaRPr lang="en-US" sz="11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92" marR="67492" marT="0" marB="0" anchor="ctr">
                    <a:solidFill>
                      <a:srgbClr val="7E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0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Shakun</a:t>
                      </a:r>
                      <a:r>
                        <a:rPr lang="en-US" sz="1400" dirty="0">
                          <a:effectLst/>
                        </a:rPr>
                        <a:t> Malik, MD, </a:t>
                      </a:r>
                      <a:r>
                        <a:rPr lang="en-US" sz="1400" i="1" dirty="0">
                          <a:effectLst/>
                        </a:rPr>
                        <a:t>Cancer Therapy Evaluation Program, NCI</a:t>
                      </a:r>
                    </a:p>
                  </a:txBody>
                  <a:tcPr marL="67492" marR="67492" marT="0" marB="0" anchor="ctr">
                    <a:solidFill>
                      <a:srgbClr val="7E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92" marR="67492" marT="0" marB="0" anchor="ctr">
                    <a:solidFill>
                      <a:srgbClr val="7E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2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Anne</a:t>
                      </a:r>
                      <a:r>
                        <a:rPr lang="en-US" sz="1400" baseline="0" dirty="0">
                          <a:effectLst/>
                        </a:rPr>
                        <a:t> Tsao</a:t>
                      </a:r>
                      <a:r>
                        <a:rPr lang="en-US" sz="1400" dirty="0">
                          <a:effectLst/>
                        </a:rPr>
                        <a:t>, MD, </a:t>
                      </a:r>
                      <a:r>
                        <a:rPr lang="en-US" sz="1400" i="1" dirty="0">
                          <a:effectLst/>
                        </a:rPr>
                        <a:t>MD Anderson Cancer Center</a:t>
                      </a:r>
                    </a:p>
                  </a:txBody>
                  <a:tcPr marL="67492" marR="67492" marT="0" marB="0" anchor="ctr">
                    <a:solidFill>
                      <a:srgbClr val="7E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NRG Co-Chair</a:t>
                      </a:r>
                    </a:p>
                  </a:txBody>
                  <a:tcPr marL="67492" marR="67492" marT="0" marB="0" anchor="ctr">
                    <a:solidFill>
                      <a:srgbClr val="7E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5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Christine Lovly, MD,</a:t>
                      </a:r>
                      <a:r>
                        <a:rPr lang="en-US" sz="1400" baseline="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PhD., </a:t>
                      </a:r>
                      <a:r>
                        <a:rPr lang="en-US" sz="1400" i="1" dirty="0">
                          <a:effectLst/>
                        </a:rPr>
                        <a:t>Vanderbilt University</a:t>
                      </a:r>
                      <a:r>
                        <a:rPr lang="en-US" sz="1400" i="1" baseline="0" dirty="0">
                          <a:effectLst/>
                        </a:rPr>
                        <a:t>/Ingram Cancer Center</a:t>
                      </a:r>
                      <a:endParaRPr lang="en-US" sz="1400" i="1" dirty="0">
                        <a:effectLst/>
                      </a:endParaRPr>
                    </a:p>
                  </a:txBody>
                  <a:tcPr marL="67492" marR="67492" marT="0" marB="0" anchor="ctr">
                    <a:solidFill>
                      <a:srgbClr val="7E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ECOG-ACRIN Co-Chair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92" marR="67492" marT="0" marB="0" anchor="ctr">
                    <a:solidFill>
                      <a:srgbClr val="7E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54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Robert Doebele, MD,</a:t>
                      </a:r>
                      <a:r>
                        <a:rPr lang="en-US" sz="1400" baseline="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PhD., </a:t>
                      </a:r>
                      <a:r>
                        <a:rPr lang="en-US" sz="1400" i="1" dirty="0">
                          <a:effectLst/>
                        </a:rPr>
                        <a:t>University of Colorado Hospital</a:t>
                      </a:r>
                    </a:p>
                  </a:txBody>
                  <a:tcPr marL="67492" marR="67492" marT="0" marB="0" anchor="ctr">
                    <a:solidFill>
                      <a:srgbClr val="7E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SWOG Co-Chair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92" marR="67492" marT="0" marB="0" anchor="ctr">
                    <a:solidFill>
                      <a:srgbClr val="7E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63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0" dirty="0">
                          <a:effectLst/>
                        </a:rPr>
                        <a:t>Gabriel Sica, MD, PhD., </a:t>
                      </a:r>
                      <a:r>
                        <a:rPr lang="en-US" sz="1400" i="0" dirty="0" err="1">
                          <a:effectLst/>
                        </a:rPr>
                        <a:t>Winship</a:t>
                      </a:r>
                      <a:r>
                        <a:rPr lang="en-US" sz="1400" i="0" baseline="0" dirty="0">
                          <a:effectLst/>
                        </a:rPr>
                        <a:t> Cancer Institute of Emory University</a:t>
                      </a:r>
                      <a:endParaRPr lang="en-US" sz="1400" i="0" dirty="0">
                        <a:effectLst/>
                      </a:endParaRPr>
                    </a:p>
                  </a:txBody>
                  <a:tcPr marL="67492" marR="67492" marT="0" marB="0" anchor="ctr">
                    <a:solidFill>
                      <a:srgbClr val="7E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Pathology Co-Chair</a:t>
                      </a:r>
                    </a:p>
                  </a:txBody>
                  <a:tcPr marL="67492" marR="67492" marT="0" marB="0" anchor="ctr">
                    <a:solidFill>
                      <a:srgbClr val="7E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63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Chen</a:t>
                      </a:r>
                      <a:r>
                        <a:rPr lang="en-US" sz="1400" baseline="0" dirty="0">
                          <a:effectLst/>
                        </a:rPr>
                        <a:t> Hu</a:t>
                      </a:r>
                      <a:r>
                        <a:rPr lang="en-US" sz="1400" dirty="0">
                          <a:effectLst/>
                        </a:rPr>
                        <a:t>, PhD., </a:t>
                      </a:r>
                      <a:r>
                        <a:rPr lang="en-US" sz="1400" i="1" dirty="0">
                          <a:effectLst/>
                        </a:rPr>
                        <a:t>NRG SDMC,</a:t>
                      </a:r>
                      <a:r>
                        <a:rPr lang="en-US" sz="1400" i="1" baseline="0" dirty="0">
                          <a:effectLst/>
                        </a:rPr>
                        <a:t> John Hopkins University</a:t>
                      </a:r>
                      <a:endParaRPr lang="en-US" sz="1400" i="1" dirty="0">
                        <a:effectLst/>
                      </a:endParaRPr>
                    </a:p>
                  </a:txBody>
                  <a:tcPr marL="67492" marR="67492" marT="0" marB="0" anchor="ctr">
                    <a:solidFill>
                      <a:srgbClr val="7E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Statistics</a:t>
                      </a:r>
                    </a:p>
                  </a:txBody>
                  <a:tcPr marL="67492" marR="67492" marT="0" marB="0" anchor="ctr">
                    <a:solidFill>
                      <a:srgbClr val="7E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63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Edward </a:t>
                      </a:r>
                      <a:r>
                        <a:rPr lang="en-US" sz="1400" dirty="0" err="1">
                          <a:effectLst/>
                        </a:rPr>
                        <a:t>Korn</a:t>
                      </a:r>
                      <a:r>
                        <a:rPr lang="en-US" sz="1400" dirty="0">
                          <a:effectLst/>
                        </a:rPr>
                        <a:t>, PhD., </a:t>
                      </a:r>
                      <a:r>
                        <a:rPr lang="en-US" sz="1400" i="1" dirty="0">
                          <a:effectLst/>
                        </a:rPr>
                        <a:t>Division of Cancer</a:t>
                      </a:r>
                      <a:r>
                        <a:rPr lang="en-US" sz="1400" i="1" baseline="0" dirty="0">
                          <a:effectLst/>
                        </a:rPr>
                        <a:t> Treatment and Diagnosis, NCI</a:t>
                      </a:r>
                      <a:endParaRPr lang="en-US" sz="1400" i="0" dirty="0">
                        <a:effectLst/>
                      </a:endParaRPr>
                    </a:p>
                  </a:txBody>
                  <a:tcPr marL="67492" marR="67492" marT="0" marB="0" anchor="ctr">
                    <a:solidFill>
                      <a:srgbClr val="7E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Statistics</a:t>
                      </a:r>
                    </a:p>
                  </a:txBody>
                  <a:tcPr marL="67492" marR="67492" marT="0" marB="0" anchor="ctr">
                    <a:solidFill>
                      <a:srgbClr val="7E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63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0" dirty="0">
                          <a:effectLst/>
                        </a:rPr>
                        <a:t>Jeff Bradley, MD, </a:t>
                      </a:r>
                      <a:r>
                        <a:rPr lang="en-US" sz="1400" i="1" dirty="0">
                          <a:effectLst/>
                        </a:rPr>
                        <a:t>Washington University</a:t>
                      </a:r>
                      <a:r>
                        <a:rPr lang="en-US" sz="1400" i="1">
                          <a:effectLst/>
                        </a:rPr>
                        <a:t>, </a:t>
                      </a:r>
                      <a:r>
                        <a:rPr lang="en-US" sz="1400" i="0">
                          <a:effectLst/>
                        </a:rPr>
                        <a:t>NRG Lung</a:t>
                      </a:r>
                      <a:r>
                        <a:rPr lang="en-US" sz="1400" i="0" baseline="0">
                          <a:effectLst/>
                        </a:rPr>
                        <a:t> Cancer Committee Chair</a:t>
                      </a:r>
                      <a:endParaRPr lang="en-US" sz="1400" i="0" dirty="0">
                        <a:effectLst/>
                      </a:endParaRPr>
                    </a:p>
                  </a:txBody>
                  <a:tcPr marL="67492" marR="67492" marT="0" marB="0" anchor="ctr">
                    <a:solidFill>
                      <a:srgbClr val="7E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7492" marR="67492" marT="0" marB="0" anchor="ctr">
                    <a:solidFill>
                      <a:srgbClr val="7E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698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348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984873" y="492195"/>
            <a:ext cx="317426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latin typeface="Arial" charset="0"/>
              </a:rPr>
              <a:t>Background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90654" y="1200081"/>
            <a:ext cx="8184995" cy="463200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 baseline="0">
                <a:solidFill>
                  <a:srgbClr val="435464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 baseline="0">
                <a:solidFill>
                  <a:srgbClr val="43546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 baseline="0">
                <a:solidFill>
                  <a:srgbClr val="43546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 baseline="0">
                <a:solidFill>
                  <a:srgbClr val="43546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 baseline="0">
                <a:solidFill>
                  <a:srgbClr val="43546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sz="1800" dirty="0"/>
              <a:t>Currently, the 1</a:t>
            </a:r>
            <a:r>
              <a:rPr lang="en-US" sz="1800" baseline="30000" dirty="0"/>
              <a:t>st</a:t>
            </a:r>
            <a:r>
              <a:rPr lang="en-US" sz="1800" dirty="0"/>
              <a:t> generation ALK inhibitor </a:t>
            </a:r>
            <a:r>
              <a:rPr lang="en-US" sz="1800" dirty="0" err="1"/>
              <a:t>crizotinib</a:t>
            </a:r>
            <a:r>
              <a:rPr lang="en-US" sz="1800" dirty="0"/>
              <a:t> and 2</a:t>
            </a:r>
            <a:r>
              <a:rPr lang="en-US" sz="1800" baseline="30000" dirty="0"/>
              <a:t>nd</a:t>
            </a:r>
            <a:r>
              <a:rPr lang="en-US" sz="1800" dirty="0"/>
              <a:t> generation ALK inhibitors </a:t>
            </a:r>
            <a:r>
              <a:rPr lang="en-US" sz="1800" dirty="0" err="1"/>
              <a:t>alectinib</a:t>
            </a:r>
            <a:r>
              <a:rPr lang="en-US" sz="1800" dirty="0"/>
              <a:t> and </a:t>
            </a:r>
            <a:r>
              <a:rPr lang="en-US" sz="1800" dirty="0" err="1"/>
              <a:t>ceritinib</a:t>
            </a:r>
            <a:r>
              <a:rPr lang="en-US" sz="1800" dirty="0"/>
              <a:t> are approved by the FDA for the treatment of advanced ALK-positive NSCLC.</a:t>
            </a:r>
          </a:p>
          <a:p>
            <a:pPr marL="0" indent="0">
              <a:spcBef>
                <a:spcPct val="0"/>
              </a:spcBef>
              <a:buNone/>
            </a:pPr>
            <a:endParaRPr lang="en-US" sz="1800" dirty="0"/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sz="1800" dirty="0"/>
              <a:t>2</a:t>
            </a:r>
            <a:r>
              <a:rPr lang="en-US" sz="1800" baseline="30000" dirty="0"/>
              <a:t>nd</a:t>
            </a:r>
            <a:r>
              <a:rPr lang="en-US" sz="1800" dirty="0"/>
              <a:t> generation ALK inhibitors are widely used in </a:t>
            </a:r>
            <a:r>
              <a:rPr lang="en-US" sz="1800" dirty="0" err="1"/>
              <a:t>crizotinib</a:t>
            </a:r>
            <a:r>
              <a:rPr lang="en-US" sz="1800" dirty="0"/>
              <a:t>-resistant patients and moving rapidly into the first-line setting.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sz="1800" dirty="0"/>
              <a:t>Urgent need to understand how best to treat patients who have become resistant to a 2</a:t>
            </a:r>
            <a:r>
              <a:rPr lang="en-US" sz="1800" baseline="30000" dirty="0"/>
              <a:t>nd</a:t>
            </a:r>
            <a:r>
              <a:rPr lang="en-US" sz="1800" dirty="0"/>
              <a:t> generation ALK inhibitor.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n-US" sz="1800" dirty="0"/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sz="1800" dirty="0"/>
              <a:t>Preliminary studies suggest ALK resistance mutations may serve as a critical biomarker to guide selection of therapy, particularly in the setting of relapse on a 2</a:t>
            </a:r>
            <a:r>
              <a:rPr lang="en-US" sz="1800" baseline="30000" dirty="0"/>
              <a:t>nd</a:t>
            </a:r>
            <a:r>
              <a:rPr lang="en-US" sz="1800" dirty="0"/>
              <a:t> generation ALK inhibitor. </a:t>
            </a:r>
          </a:p>
        </p:txBody>
      </p:sp>
    </p:spTree>
    <p:extLst>
      <p:ext uri="{BB962C8B-B14F-4D97-AF65-F5344CB8AC3E}">
        <p14:creationId xmlns:p14="http://schemas.microsoft.com/office/powerpoint/2010/main" val="43615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5518"/>
          </a:xfrm>
        </p:spPr>
        <p:txBody>
          <a:bodyPr>
            <a:normAutofit fontScale="90000"/>
          </a:bodyPr>
          <a:lstStyle/>
          <a:p>
            <a:r>
              <a:rPr lang="en-US" dirty="0"/>
              <a:t>Rationale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1014760"/>
            <a:ext cx="8474927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NRG-LU003 proposes to study ALK positive non-squamous NSCLC patients who develop progression on a 2</a:t>
            </a:r>
            <a:r>
              <a:rPr lang="en-US" sz="2800" baseline="30000" dirty="0">
                <a:solidFill>
                  <a:schemeClr val="tx2"/>
                </a:solidFill>
              </a:rPr>
              <a:t>nd</a:t>
            </a:r>
            <a:r>
              <a:rPr lang="en-US" sz="2800" dirty="0">
                <a:solidFill>
                  <a:schemeClr val="tx2"/>
                </a:solidFill>
              </a:rPr>
              <a:t> generation ALK inhibitor, and to establish a treatment algorithm for these patients based on resistance mechanisms identified by tissue biopsies.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249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design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1216916"/>
            <a:ext cx="822960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Initially, patients will undergo tissue biopsy (unless a biopsy while on the 2</a:t>
            </a:r>
            <a:r>
              <a:rPr lang="en-US" baseline="30000" dirty="0">
                <a:solidFill>
                  <a:schemeClr val="tx2"/>
                </a:solidFill>
              </a:rPr>
              <a:t>nd</a:t>
            </a:r>
            <a:r>
              <a:rPr lang="en-US" dirty="0">
                <a:solidFill>
                  <a:schemeClr val="tx2"/>
                </a:solidFill>
              </a:rPr>
              <a:t> generation ALK inhibitor to which patient has developed resistance has already been obtained within 3 months prior to registration) along with blood sampling for </a:t>
            </a:r>
            <a:r>
              <a:rPr lang="en-US" dirty="0" err="1">
                <a:solidFill>
                  <a:schemeClr val="tx2"/>
                </a:solidFill>
              </a:rPr>
              <a:t>cfDNA</a:t>
            </a:r>
            <a:r>
              <a:rPr lang="en-US" dirty="0">
                <a:solidFill>
                  <a:schemeClr val="tx2"/>
                </a:solidFill>
              </a:rPr>
              <a:t> analysis.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Circulating-free (</a:t>
            </a:r>
            <a:r>
              <a:rPr lang="en-US" sz="1600" dirty="0" err="1">
                <a:solidFill>
                  <a:schemeClr val="tx2"/>
                </a:solidFill>
              </a:rPr>
              <a:t>cf</a:t>
            </a:r>
            <a:r>
              <a:rPr lang="en-US" sz="1600" dirty="0">
                <a:solidFill>
                  <a:schemeClr val="tx2"/>
                </a:solidFill>
              </a:rPr>
              <a:t>) DNA testing has not been established for routine clinical use in ALK positive non-squamous NSCLC and one of the aims of NRG-LU003 is to study the correlation of </a:t>
            </a:r>
            <a:r>
              <a:rPr lang="en-US" sz="1600" dirty="0" err="1">
                <a:solidFill>
                  <a:schemeClr val="tx2"/>
                </a:solidFill>
              </a:rPr>
              <a:t>cfDNA</a:t>
            </a:r>
            <a:r>
              <a:rPr lang="en-US" sz="1600" dirty="0">
                <a:solidFill>
                  <a:schemeClr val="tx2"/>
                </a:solidFill>
              </a:rPr>
              <a:t> with the tissue biopsy; </a:t>
            </a:r>
            <a:r>
              <a:rPr lang="en-US" sz="1600" dirty="0" err="1">
                <a:solidFill>
                  <a:schemeClr val="tx2"/>
                </a:solidFill>
              </a:rPr>
              <a:t>cfDNA</a:t>
            </a:r>
            <a:r>
              <a:rPr lang="en-US" sz="1600" dirty="0">
                <a:solidFill>
                  <a:schemeClr val="tx2"/>
                </a:solidFill>
              </a:rPr>
              <a:t> testing may replace biopsy after the first 200 patients depending on the concordance</a:t>
            </a:r>
          </a:p>
          <a:p>
            <a:pPr lvl="1"/>
            <a:endParaRPr lang="en-US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Based on results of tissue biopsy, patients will be assigned to a specific treatment group.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Treatments will be selected based on preclinical and clinical data demonstrating activity of the treatment against the specific ALK mutation or resistance mechanism identified.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If no ALK-resistance mutations are identified, patients will be randomized to receive either a next-generation ALK inhibitor they have not received or </a:t>
            </a:r>
            <a:r>
              <a:rPr lang="en-US" dirty="0" err="1">
                <a:solidFill>
                  <a:schemeClr val="tx2"/>
                </a:solidFill>
              </a:rPr>
              <a:t>pemetrexed</a:t>
            </a:r>
            <a:r>
              <a:rPr lang="en-US" dirty="0">
                <a:solidFill>
                  <a:schemeClr val="tx2"/>
                </a:solidFill>
              </a:rPr>
              <a:t> based therapy with cisplatin or carboplatin</a:t>
            </a:r>
          </a:p>
        </p:txBody>
      </p:sp>
    </p:spTree>
    <p:extLst>
      <p:ext uri="{BB962C8B-B14F-4D97-AF65-F5344CB8AC3E}">
        <p14:creationId xmlns:p14="http://schemas.microsoft.com/office/powerpoint/2010/main" val="3046329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92195"/>
            <a:ext cx="8229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4000" b="1" dirty="0">
                <a:latin typeface="Arial" charset="0"/>
              </a:rPr>
              <a:t>Schema</a:t>
            </a:r>
            <a:endParaRPr lang="en-US" altLang="en-US" sz="4000" dirty="0">
              <a:latin typeface="Arial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051985"/>
              </p:ext>
            </p:extLst>
          </p:nvPr>
        </p:nvGraphicFramePr>
        <p:xfrm>
          <a:off x="356840" y="1248937"/>
          <a:ext cx="8486077" cy="43935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0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0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2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25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234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935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STEP</a:t>
                      </a:r>
                      <a:r>
                        <a:rPr lang="en-US" sz="1400" b="1" baseline="0" dirty="0">
                          <a:effectLst/>
                        </a:rPr>
                        <a:t> 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>
                          <a:effectLst/>
                        </a:rPr>
                        <a:t>REGISTRATION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aseline="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Submission of tissue</a:t>
                      </a:r>
                      <a:r>
                        <a:rPr lang="en-US" sz="1400" b="0" baseline="0" dirty="0"/>
                        <a:t> and blood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(Tissue and blood must be sent after a patient is registered to the study so that an NRG-LU003 patient identifier may be sent with the samples.)</a:t>
                      </a:r>
                    </a:p>
                  </a:txBody>
                  <a:tcPr marL="68580" marR="68580" marT="0" marB="0">
                    <a:solidFill>
                      <a:schemeClr val="accent1">
                        <a:alpha val="8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 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b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L="68580" marR="68580" marT="0" marB="0">
                    <a:solidFill>
                      <a:schemeClr val="accent1">
                        <a:alpha val="8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T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R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A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T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I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F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alpha val="8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/>
                        <a:t>Based on Molecular alterations in the tumor tissue</a:t>
                      </a:r>
                    </a:p>
                  </a:txBody>
                  <a:tcPr marL="68580" marR="68580" marT="0" marB="0">
                    <a:solidFill>
                      <a:schemeClr val="accent1">
                        <a:alpha val="8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Z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alpha val="8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ALK TKI targeting mutations (see next slide for table)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Patients with ALK L1198F or </a:t>
                      </a:r>
                      <a:r>
                        <a:rPr kumimoji="0" lang="en-US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METamp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will receive </a:t>
                      </a:r>
                      <a:r>
                        <a:rPr kumimoji="0" lang="en-US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crizotinib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Patients with no ALK or </a:t>
                      </a:r>
                      <a:r>
                        <a:rPr kumimoji="0" lang="en-US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METamp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mutation will be randomized to a different next generation ALK TKI or </a:t>
                      </a:r>
                      <a:r>
                        <a:rPr kumimoji="0" lang="en-US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pemetrexed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+ cisplatin or carboplatin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alpha val="8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4434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3435335"/>
              </p:ext>
            </p:extLst>
          </p:nvPr>
        </p:nvGraphicFramePr>
        <p:xfrm>
          <a:off x="147757" y="390294"/>
          <a:ext cx="8887520" cy="53012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8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9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75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97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97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75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343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27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Mutation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STUDY DRUG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STUDY DRUG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STUDY DRUG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STUDY DRUG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STUDY DRUG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STUDY DRUG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STUDY DRUG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63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G1202, G1202del, G1202R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lorlatinib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brigatinib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921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921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921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1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C1156Y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lorlatinib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alectinib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114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brigatinib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921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921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921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7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I1171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lorlatinib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ceritinib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114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brigatinib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921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921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921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2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L1196, L1196M 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lorlatinib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ceritinib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alectinib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114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brigatinib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921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ensartinib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921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921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7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V1180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lorlatinib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ceritinib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114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brigatinib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921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921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921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65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F1174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lorlatinib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alectinib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114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brigatinib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921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921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921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2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Compound mutation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lorlatinib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114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921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921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921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321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ALK L1198F (alone/ in combination with another ALK mutation)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114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921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crizotinib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45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MET amplification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114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921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crizotinib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484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 ALK-resistance mutations*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lorlatinib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ceritinib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alectinib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114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brigatinib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921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ensartinib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921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921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Pemetrexed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</a:p>
                    <a:p>
                      <a:pPr marL="2921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effectLst/>
                        </a:rPr>
                        <a:t> + </a:t>
                      </a:r>
                    </a:p>
                    <a:p>
                      <a:pPr marL="2921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effectLst/>
                        </a:rPr>
                        <a:t>cisplatin or carboplatin</a:t>
                      </a:r>
                      <a:endParaRPr lang="en-US" sz="1400" u="non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94264" y="6056003"/>
            <a:ext cx="75410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*Including no MET amplification 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634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476103"/>
          </a:xfrm>
        </p:spPr>
        <p:txBody>
          <a:bodyPr>
            <a:normAutofit/>
          </a:bodyPr>
          <a:lstStyle/>
          <a:p>
            <a:r>
              <a:rPr lang="en-US" sz="4000" b="1" dirty="0"/>
              <a:t>Target Accrual and Activation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9271"/>
            <a:ext cx="8229600" cy="4297363"/>
          </a:xfrm>
        </p:spPr>
        <p:txBody>
          <a:bodyPr>
            <a:normAutofit/>
          </a:bodyPr>
          <a:lstStyle/>
          <a:p>
            <a:r>
              <a:rPr lang="en-US" sz="2800" dirty="0"/>
              <a:t>Target accrual: </a:t>
            </a:r>
            <a:r>
              <a:rPr lang="en-US" sz="2800" dirty="0">
                <a:solidFill>
                  <a:schemeClr val="tx1"/>
                </a:solidFill>
              </a:rPr>
              <a:t>660 patients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/>
              <a:t>Study activation date:  </a:t>
            </a:r>
            <a:r>
              <a:rPr lang="en-US" sz="2800" dirty="0">
                <a:solidFill>
                  <a:schemeClr val="tx1"/>
                </a:solidFill>
              </a:rPr>
              <a:t>April 1, 2019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776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Randomization Summary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411941" y="2040709"/>
          <a:ext cx="6166438" cy="174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9092">
                  <a:extLst>
                    <a:ext uri="{9D8B030D-6E8A-4147-A177-3AD203B41FA5}">
                      <a16:colId xmlns:a16="http://schemas.microsoft.com/office/drawing/2014/main" val="3776013044"/>
                    </a:ext>
                  </a:extLst>
                </a:gridCol>
                <a:gridCol w="1037346">
                  <a:extLst>
                    <a:ext uri="{9D8B030D-6E8A-4147-A177-3AD203B41FA5}">
                      <a16:colId xmlns:a16="http://schemas.microsoft.com/office/drawing/2014/main" val="24825408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Randomized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6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809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Marker assessed, site has not completed step 2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0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511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Screen failures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1*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501327"/>
                  </a:ext>
                </a:extLst>
              </a:tr>
              <a:tr h="360594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Waiting marker assessment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8677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11941" y="3988013"/>
            <a:ext cx="6087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104"/>
                </a:solidFill>
                <a:effectLst/>
                <a:uLnTx/>
                <a:uFillTx/>
                <a:latin typeface="Arial"/>
                <a:ea typeface="+mn-ea"/>
                <a:cs typeface="Helvetica"/>
              </a:rPr>
              <a:t>The screen failure was due to insufficient tumor in the tissue sample submitted.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104"/>
              </a:solidFill>
              <a:effectLst/>
              <a:uLnTx/>
              <a:uFillTx/>
              <a:latin typeface="Arial"/>
              <a:ea typeface="+mn-e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781163170"/>
      </p:ext>
    </p:extLst>
  </p:cSld>
  <p:clrMapOvr>
    <a:masterClrMapping/>
  </p:clrMapOvr>
</p:sld>
</file>

<file path=ppt/theme/theme1.xml><?xml version="1.0" encoding="utf-8"?>
<a:theme xmlns:a="http://schemas.openxmlformats.org/drawingml/2006/main" name="Text Slide">
  <a:themeElements>
    <a:clrScheme name="NRG Color Theme Text">
      <a:dk1>
        <a:srgbClr val="98012E"/>
      </a:dk1>
      <a:lt1>
        <a:srgbClr val="FFFFFF"/>
      </a:lt1>
      <a:dk2>
        <a:srgbClr val="435464"/>
      </a:dk2>
      <a:lt2>
        <a:srgbClr val="FFFFFF"/>
      </a:lt2>
      <a:accent1>
        <a:srgbClr val="98012E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NRG Slide De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3200" b="1" dirty="0">
            <a:solidFill>
              <a:schemeClr val="accent1"/>
            </a:solidFill>
            <a:cs typeface="Helvetic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Graphics Slide">
  <a:themeElements>
    <a:clrScheme name="Custom 1">
      <a:dk1>
        <a:srgbClr val="FFFFFF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NRG Slide De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>
          <a:defRPr dirty="0" smtClean="0">
            <a:solidFill>
              <a:schemeClr val="bg1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Title Slide">
  <a:themeElements>
    <a:clrScheme name="NRG Color Theme Title">
      <a:dk1>
        <a:srgbClr val="98012E"/>
      </a:dk1>
      <a:lt1>
        <a:srgbClr val="FFFFFF"/>
      </a:lt1>
      <a:dk2>
        <a:srgbClr val="FFFFFF"/>
      </a:dk2>
      <a:lt2>
        <a:srgbClr val="435464"/>
      </a:lt2>
      <a:accent1>
        <a:srgbClr val="98012E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NRG Slide De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dirty="0">
            <a:solidFill>
              <a:srgbClr val="7F7F7F"/>
            </a:solidFill>
            <a:latin typeface="Helvetica"/>
            <a:cs typeface="Helvetica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A5F1F0551A3F40AFD7F7CF352D7236" ma:contentTypeVersion="11" ma:contentTypeDescription="Create a new document." ma:contentTypeScope="" ma:versionID="9f780baf11d6aa933a2366c04df75b56">
  <xsd:schema xmlns:xsd="http://www.w3.org/2001/XMLSchema" xmlns:xs="http://www.w3.org/2001/XMLSchema" xmlns:p="http://schemas.microsoft.com/office/2006/metadata/properties" xmlns:ns2="e2e9c045-e873-4276-acbe-2a41f048cdb1" xmlns:ns3="bba795ce-85ab-4dcf-a8f0-65d145eb2520" targetNamespace="http://schemas.microsoft.com/office/2006/metadata/properties" ma:root="true" ma:fieldsID="0a491f749f2a1f842ee0406078fb82b2" ns2:_="" ns3:_="">
    <xsd:import namespace="e2e9c045-e873-4276-acbe-2a41f048cdb1"/>
    <xsd:import namespace="bba795ce-85ab-4dcf-a8f0-65d145eb25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e9c045-e873-4276-acbe-2a41f048cd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a795ce-85ab-4dcf-a8f0-65d145eb252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84F2CCC-4B80-4B23-98F1-7CB0EC6005B3}"/>
</file>

<file path=customXml/itemProps2.xml><?xml version="1.0" encoding="utf-8"?>
<ds:datastoreItem xmlns:ds="http://schemas.openxmlformats.org/officeDocument/2006/customXml" ds:itemID="{BE47CF08-A169-46FC-B112-B94ADB320435}"/>
</file>

<file path=customXml/itemProps3.xml><?xml version="1.0" encoding="utf-8"?>
<ds:datastoreItem xmlns:ds="http://schemas.openxmlformats.org/officeDocument/2006/customXml" ds:itemID="{F05AA56B-0880-4020-9560-8C947C76D0B3}"/>
</file>

<file path=docProps/app.xml><?xml version="1.0" encoding="utf-8"?>
<Properties xmlns="http://schemas.openxmlformats.org/officeDocument/2006/extended-properties" xmlns:vt="http://schemas.openxmlformats.org/officeDocument/2006/docPropsVTypes">
  <Template>Presentation TitleOption1_05-9-14</Template>
  <TotalTime>1357</TotalTime>
  <Words>1031</Words>
  <Application>Microsoft Office PowerPoint</Application>
  <PresentationFormat>On-screen Show (4:3)</PresentationFormat>
  <Paragraphs>232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Corbel</vt:lpstr>
      <vt:lpstr>Helvetica</vt:lpstr>
      <vt:lpstr>Times New Roman</vt:lpstr>
      <vt:lpstr>Wingdings</vt:lpstr>
      <vt:lpstr>Text Slide</vt:lpstr>
      <vt:lpstr>Graphics Slide</vt:lpstr>
      <vt:lpstr>Title Slide</vt:lpstr>
      <vt:lpstr>NRG-LU003</vt:lpstr>
      <vt:lpstr>PowerPoint Presentation</vt:lpstr>
      <vt:lpstr>Background</vt:lpstr>
      <vt:lpstr>Rationale</vt:lpstr>
      <vt:lpstr>Study design</vt:lpstr>
      <vt:lpstr>Schema</vt:lpstr>
      <vt:lpstr>PowerPoint Presentation</vt:lpstr>
      <vt:lpstr>Target Accrual and Activation</vt:lpstr>
      <vt:lpstr>Randomization Summary</vt:lpstr>
      <vt:lpstr>NRG-LU003</vt:lpstr>
      <vt:lpstr>NRG-LU003</vt:lpstr>
      <vt:lpstr>Eligibility Criteria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Nancy Fredericks</dc:creator>
  <cp:lastModifiedBy>Bradley, Fran</cp:lastModifiedBy>
  <cp:revision>157</cp:revision>
  <dcterms:created xsi:type="dcterms:W3CDTF">2014-05-09T17:29:05Z</dcterms:created>
  <dcterms:modified xsi:type="dcterms:W3CDTF">2020-07-15T23:51:23Z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0x01010000A5F1F0551A3F40AFD7F7CF352D7236</vt:lpwstr>
  </property>
</Properties>
</file>