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91" r:id="rId2"/>
    <p:sldId id="296" r:id="rId3"/>
    <p:sldId id="275" r:id="rId4"/>
    <p:sldId id="273" r:id="rId5"/>
    <p:sldId id="274" r:id="rId6"/>
    <p:sldId id="290" r:id="rId7"/>
    <p:sldId id="295" r:id="rId8"/>
    <p:sldId id="285" r:id="rId9"/>
    <p:sldId id="297" r:id="rId10"/>
    <p:sldId id="298" r:id="rId11"/>
    <p:sldId id="299" r:id="rId12"/>
    <p:sldId id="300" r:id="rId13"/>
    <p:sldId id="301" r:id="rId14"/>
    <p:sldId id="292" r:id="rId15"/>
  </p:sldIdLst>
  <p:sldSz cx="10287000" cy="6858000" type="35mm"/>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157B"/>
    <a:srgbClr val="CC3399"/>
    <a:srgbClr val="9A4C68"/>
    <a:srgbClr val="9A0000"/>
    <a:srgbClr val="9024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5927" autoAdjust="0"/>
    <p:restoredTop sz="94660"/>
  </p:normalViewPr>
  <p:slideViewPr>
    <p:cSldViewPr snapToGrid="0" snapToObjects="1">
      <p:cViewPr varScale="1">
        <p:scale>
          <a:sx n="78" d="100"/>
          <a:sy n="78" d="100"/>
        </p:scale>
        <p:origin x="750" y="54"/>
      </p:cViewPr>
      <p:guideLst>
        <p:guide orient="horz" pos="2160"/>
        <p:guide pos="3240"/>
      </p:guideLst>
    </p:cSldViewPr>
  </p:slideViewPr>
  <p:notesTextViewPr>
    <p:cViewPr>
      <p:scale>
        <a:sx n="100" d="100"/>
        <a:sy n="100" d="100"/>
      </p:scale>
      <p:origin x="0" y="0"/>
    </p:cViewPr>
  </p:notesTextViewPr>
  <p:sorterViewPr>
    <p:cViewPr>
      <p:scale>
        <a:sx n="100" d="100"/>
        <a:sy n="100" d="100"/>
      </p:scale>
      <p:origin x="0" y="-501"/>
    </p:cViewPr>
  </p:sorterViewPr>
  <p:notesViewPr>
    <p:cSldViewPr snapToGrid="0" snapToObjects="1" showGuides="1">
      <p:cViewPr varScale="1">
        <p:scale>
          <a:sx n="78" d="100"/>
          <a:sy n="78" d="100"/>
        </p:scale>
        <p:origin x="-2064" y="-84"/>
      </p:cViewPr>
      <p:guideLst>
        <p:guide orient="horz" pos="2909"/>
        <p:guide pos="2209"/>
      </p:guideLst>
    </p:cSldViewPr>
  </p:notesViewPr>
  <p:gridSpacing cx="36576" cy="3657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9"/>
      <c:rAngAx val="0"/>
      <c:perspective val="0"/>
    </c:view3D>
    <c:floor>
      <c:thickness val="0"/>
    </c:floor>
    <c:sideWall>
      <c:thickness val="0"/>
    </c:sideWall>
    <c:backWall>
      <c:thickness val="0"/>
    </c:backWall>
    <c:plotArea>
      <c:layout/>
      <c:pie3DChart>
        <c:varyColors val="1"/>
        <c:ser>
          <c:idx val="0"/>
          <c:order val="0"/>
          <c:tx>
            <c:strRef>
              <c:f>Sheet1!$B$1</c:f>
              <c:strCache>
                <c:ptCount val="1"/>
                <c:pt idx="0">
                  <c:v>Accrual</c:v>
                </c:pt>
              </c:strCache>
            </c:strRef>
          </c:tx>
          <c:spPr>
            <a:ln w="19050">
              <a:solidFill>
                <a:schemeClr val="bg2"/>
              </a:solidFill>
            </a:ln>
          </c:spPr>
          <c:dLbls>
            <c:delete val="1"/>
          </c:dLbls>
          <c:cat>
            <c:strRef>
              <c:f>Sheet1!$A$2:$A$4</c:f>
              <c:strCache>
                <c:ptCount val="3"/>
                <c:pt idx="0">
                  <c:v>NCORP &amp; m/u NCORP</c:v>
                </c:pt>
                <c:pt idx="1">
                  <c:v>LAPS</c:v>
                </c:pt>
                <c:pt idx="2">
                  <c:v>Main Members &amp; others</c:v>
                </c:pt>
              </c:strCache>
            </c:strRef>
          </c:cat>
          <c:val>
            <c:numRef>
              <c:f>Sheet1!$B$2:$B$4</c:f>
              <c:numCache>
                <c:formatCode>General</c:formatCode>
                <c:ptCount val="3"/>
                <c:pt idx="0">
                  <c:v>28</c:v>
                </c:pt>
                <c:pt idx="1">
                  <c:v>32</c:v>
                </c:pt>
                <c:pt idx="2">
                  <c:v>40</c:v>
                </c:pt>
              </c:numCache>
            </c:numRef>
          </c:val>
          <c:extLst>
            <c:ext xmlns:c16="http://schemas.microsoft.com/office/drawing/2014/chart" uri="{C3380CC4-5D6E-409C-BE32-E72D297353CC}">
              <c16:uniqueId val="{00000000-0F91-4FD1-9977-F6A7FB56BC16}"/>
            </c:ext>
          </c:extLst>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0.2458</cdr:x>
      <cdr:y>0.31734</cdr:y>
    </cdr:from>
    <cdr:to>
      <cdr:x>0.48353</cdr:x>
      <cdr:y>0.52891</cdr:y>
    </cdr:to>
    <cdr:sp macro="" textlink="">
      <cdr:nvSpPr>
        <cdr:cNvPr id="2" name="TextBox 1"/>
        <cdr:cNvSpPr txBox="1"/>
      </cdr:nvSpPr>
      <cdr:spPr>
        <a:xfrm xmlns:a="http://schemas.openxmlformats.org/drawingml/2006/main">
          <a:off x="2022843" y="1371600"/>
          <a:ext cx="1956391"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0.22642</cdr:x>
      <cdr:y>0.22755</cdr:y>
    </cdr:from>
    <cdr:to>
      <cdr:x>0.48869</cdr:x>
      <cdr:y>0.50431</cdr:y>
    </cdr:to>
    <cdr:sp macro="" textlink="">
      <cdr:nvSpPr>
        <cdr:cNvPr id="3" name="TextBox 2"/>
        <cdr:cNvSpPr txBox="1"/>
      </cdr:nvSpPr>
      <cdr:spPr>
        <a:xfrm xmlns:a="http://schemas.openxmlformats.org/drawingml/2006/main">
          <a:off x="1863355" y="983512"/>
          <a:ext cx="2158409" cy="11961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400" b="1" dirty="0">
              <a:solidFill>
                <a:schemeClr val="bg2"/>
              </a:solidFill>
            </a:rPr>
            <a:t>Main Members</a:t>
          </a:r>
        </a:p>
        <a:p xmlns:a="http://schemas.openxmlformats.org/drawingml/2006/main">
          <a:pPr algn="ctr"/>
          <a:r>
            <a:rPr lang="en-US" sz="2400" b="1" dirty="0">
              <a:solidFill>
                <a:schemeClr val="bg2"/>
              </a:solidFill>
            </a:rPr>
            <a:t>&amp; others</a:t>
          </a:r>
        </a:p>
        <a:p xmlns:a="http://schemas.openxmlformats.org/drawingml/2006/main">
          <a:pPr algn="ctr"/>
          <a:r>
            <a:rPr lang="en-US" sz="2400" b="1" dirty="0">
              <a:solidFill>
                <a:schemeClr val="bg2"/>
              </a:solidFill>
            </a:rPr>
            <a:t>40%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88733" y="230902"/>
            <a:ext cx="3037840" cy="461804"/>
          </a:xfrm>
          <a:prstGeom prst="rect">
            <a:avLst/>
          </a:prstGeom>
        </p:spPr>
        <p:txBody>
          <a:bodyPr vert="horz" lIns="92446" tIns="46223" rIns="92446" bIns="46223" rtlCol="0"/>
          <a:lstStyle>
            <a:lvl1pPr algn="l">
              <a:defRPr sz="1200"/>
            </a:lvl1pPr>
          </a:lstStyle>
          <a:p>
            <a:pPr algn="r"/>
            <a:r>
              <a:rPr lang="en-US" dirty="0"/>
              <a:t>DL Wickerham</a:t>
            </a:r>
          </a:p>
          <a:p>
            <a:pPr algn="r"/>
            <a:r>
              <a:rPr lang="en-US" dirty="0"/>
              <a:t>NRG Orientation 2015</a:t>
            </a:r>
          </a:p>
        </p:txBody>
      </p:sp>
      <p:sp>
        <p:nvSpPr>
          <p:cNvPr id="4" name="Footer Placeholder 3"/>
          <p:cNvSpPr>
            <a:spLocks noGrp="1"/>
          </p:cNvSpPr>
          <p:nvPr>
            <p:ph type="ftr" sz="quarter" idx="2"/>
          </p:nvPr>
        </p:nvSpPr>
        <p:spPr>
          <a:xfrm>
            <a:off x="1" y="8772669"/>
            <a:ext cx="3037840" cy="461804"/>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772669"/>
            <a:ext cx="3037840" cy="461804"/>
          </a:xfrm>
          <a:prstGeom prst="rect">
            <a:avLst/>
          </a:prstGeom>
        </p:spPr>
        <p:txBody>
          <a:bodyPr vert="horz" lIns="92446" tIns="46223" rIns="92446" bIns="46223" rtlCol="0" anchor="b"/>
          <a:lstStyle>
            <a:lvl1pPr algn="r">
              <a:defRPr sz="1200"/>
            </a:lvl1pPr>
          </a:lstStyle>
          <a:p>
            <a:fld id="{CA3523BA-8CC0-4EC1-9A12-2E885D162F03}" type="slidenum">
              <a:rPr lang="en-US" smtClean="0"/>
              <a:t>‹#›</a:t>
            </a:fld>
            <a:endParaRPr lang="en-US" dirty="0"/>
          </a:p>
        </p:txBody>
      </p:sp>
    </p:spTree>
    <p:extLst>
      <p:ext uri="{BB962C8B-B14F-4D97-AF65-F5344CB8AC3E}">
        <p14:creationId xmlns:p14="http://schemas.microsoft.com/office/powerpoint/2010/main" val="3894685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1804"/>
          </a:xfrm>
          <a:prstGeom prst="rect">
            <a:avLst/>
          </a:prstGeom>
        </p:spPr>
        <p:txBody>
          <a:bodyPr vert="horz" lIns="92446" tIns="46223" rIns="92446" bIns="46223" rtlCol="0"/>
          <a:lstStyle>
            <a:lvl1pPr algn="r">
              <a:defRPr sz="1200"/>
            </a:lvl1pPr>
          </a:lstStyle>
          <a:p>
            <a:fld id="{8525FB91-3CE6-4304-9AC9-12094E2555A9}" type="datetimeFigureOut">
              <a:rPr lang="en-US" smtClean="0"/>
              <a:t>1/10/2020</a:t>
            </a:fld>
            <a:endParaRPr lang="en-US" dirty="0"/>
          </a:p>
        </p:txBody>
      </p:sp>
      <p:sp>
        <p:nvSpPr>
          <p:cNvPr id="4" name="Slide Image Placeholder 3"/>
          <p:cNvSpPr>
            <a:spLocks noGrp="1" noRot="1" noChangeAspect="1"/>
          </p:cNvSpPr>
          <p:nvPr>
            <p:ph type="sldImg" idx="2"/>
          </p:nvPr>
        </p:nvSpPr>
        <p:spPr>
          <a:xfrm>
            <a:off x="906463" y="692150"/>
            <a:ext cx="5197475" cy="3463925"/>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387136"/>
            <a:ext cx="5608320" cy="4156234"/>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9"/>
            <a:ext cx="3037840" cy="461804"/>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69"/>
            <a:ext cx="3037840" cy="461804"/>
          </a:xfrm>
          <a:prstGeom prst="rect">
            <a:avLst/>
          </a:prstGeom>
        </p:spPr>
        <p:txBody>
          <a:bodyPr vert="horz" lIns="92446" tIns="46223" rIns="92446" bIns="46223" rtlCol="0" anchor="b"/>
          <a:lstStyle>
            <a:lvl1pPr algn="r">
              <a:defRPr sz="1200"/>
            </a:lvl1pPr>
          </a:lstStyle>
          <a:p>
            <a:fld id="{BD40E0A7-1E5B-4851-9AD2-933E673BA549}" type="slidenum">
              <a:rPr lang="en-US" smtClean="0"/>
              <a:t>‹#›</a:t>
            </a:fld>
            <a:endParaRPr lang="en-US" dirty="0"/>
          </a:p>
        </p:txBody>
      </p:sp>
    </p:spTree>
    <p:extLst>
      <p:ext uri="{BB962C8B-B14F-4D97-AF65-F5344CB8AC3E}">
        <p14:creationId xmlns:p14="http://schemas.microsoft.com/office/powerpoint/2010/main" val="4110860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6"/>
            <a:ext cx="8743950" cy="1470025"/>
          </a:xfrm>
        </p:spPr>
        <p:txBody>
          <a:bodyPr/>
          <a:lstStyle/>
          <a:p>
            <a:r>
              <a:rPr lang="en-US" dirty="0"/>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8076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399510" y="6356351"/>
            <a:ext cx="1515140" cy="365125"/>
          </a:xfrm>
          <a:prstGeom prst="rect">
            <a:avLst/>
          </a:prstGeom>
        </p:spPr>
        <p:txBody>
          <a:bodyPr/>
          <a:lstStyle/>
          <a:p>
            <a:fld id="{6D48B70E-56DB-EE4C-857C-3475D06D2742}" type="datetimeFigureOut">
              <a:rPr lang="en-US" smtClean="0"/>
              <a:t>1/10/2020</a:t>
            </a:fld>
            <a:endParaRPr lang="en-US" dirty="0"/>
          </a:p>
        </p:txBody>
      </p:sp>
      <p:sp>
        <p:nvSpPr>
          <p:cNvPr id="5" name="Footer Placeholder 4"/>
          <p:cNvSpPr>
            <a:spLocks noGrp="1"/>
          </p:cNvSpPr>
          <p:nvPr>
            <p:ph type="ftr" sz="quarter" idx="11"/>
          </p:nvPr>
        </p:nvSpPr>
        <p:spPr>
          <a:xfrm>
            <a:off x="3514725" y="6356351"/>
            <a:ext cx="325755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372350" y="6356351"/>
            <a:ext cx="2114550" cy="365125"/>
          </a:xfrm>
          <a:prstGeom prst="rect">
            <a:avLst/>
          </a:prstGeom>
        </p:spPr>
        <p:txBody>
          <a:bodyPr/>
          <a:lstStyle/>
          <a:p>
            <a:fld id="{79E380CA-77D7-C849-82B2-51C54C72C171}" type="slidenum">
              <a:rPr lang="en-US" smtClean="0"/>
              <a:t>‹#›</a:t>
            </a:fld>
            <a:endParaRPr lang="en-US" dirty="0"/>
          </a:p>
        </p:txBody>
      </p:sp>
    </p:spTree>
    <p:extLst>
      <p:ext uri="{BB962C8B-B14F-4D97-AF65-F5344CB8AC3E}">
        <p14:creationId xmlns:p14="http://schemas.microsoft.com/office/powerpoint/2010/main" val="131332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9"/>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639"/>
            <a:ext cx="67722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399510" y="6356351"/>
            <a:ext cx="1515140" cy="365125"/>
          </a:xfrm>
          <a:prstGeom prst="rect">
            <a:avLst/>
          </a:prstGeom>
        </p:spPr>
        <p:txBody>
          <a:bodyPr/>
          <a:lstStyle/>
          <a:p>
            <a:fld id="{6D48B70E-56DB-EE4C-857C-3475D06D2742}" type="datetimeFigureOut">
              <a:rPr lang="en-US" smtClean="0"/>
              <a:t>1/10/2020</a:t>
            </a:fld>
            <a:endParaRPr lang="en-US" dirty="0"/>
          </a:p>
        </p:txBody>
      </p:sp>
      <p:sp>
        <p:nvSpPr>
          <p:cNvPr id="5" name="Footer Placeholder 4"/>
          <p:cNvSpPr>
            <a:spLocks noGrp="1"/>
          </p:cNvSpPr>
          <p:nvPr>
            <p:ph type="ftr" sz="quarter" idx="11"/>
          </p:nvPr>
        </p:nvSpPr>
        <p:spPr>
          <a:xfrm>
            <a:off x="3514725" y="6356351"/>
            <a:ext cx="325755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372350" y="6356351"/>
            <a:ext cx="2114550" cy="365125"/>
          </a:xfrm>
          <a:prstGeom prst="rect">
            <a:avLst/>
          </a:prstGeom>
        </p:spPr>
        <p:txBody>
          <a:bodyPr/>
          <a:lstStyle/>
          <a:p>
            <a:fld id="{79E380CA-77D7-C849-82B2-51C54C72C171}" type="slidenum">
              <a:rPr lang="en-US" smtClean="0"/>
              <a:t>‹#›</a:t>
            </a:fld>
            <a:endParaRPr lang="en-US" dirty="0"/>
          </a:p>
        </p:txBody>
      </p:sp>
    </p:spTree>
    <p:extLst>
      <p:ext uri="{BB962C8B-B14F-4D97-AF65-F5344CB8AC3E}">
        <p14:creationId xmlns:p14="http://schemas.microsoft.com/office/powerpoint/2010/main" val="2126063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399510" y="6356351"/>
            <a:ext cx="1515140" cy="365125"/>
          </a:xfrm>
          <a:prstGeom prst="rect">
            <a:avLst/>
          </a:prstGeom>
        </p:spPr>
        <p:txBody>
          <a:bodyPr/>
          <a:lstStyle/>
          <a:p>
            <a:fld id="{6D48B70E-56DB-EE4C-857C-3475D06D2742}" type="datetimeFigureOut">
              <a:rPr lang="en-US" smtClean="0"/>
              <a:t>1/10/2020</a:t>
            </a:fld>
            <a:endParaRPr lang="en-US" dirty="0"/>
          </a:p>
        </p:txBody>
      </p:sp>
      <p:sp>
        <p:nvSpPr>
          <p:cNvPr id="5" name="Footer Placeholder 4"/>
          <p:cNvSpPr>
            <a:spLocks noGrp="1"/>
          </p:cNvSpPr>
          <p:nvPr>
            <p:ph type="ftr" sz="quarter" idx="11"/>
          </p:nvPr>
        </p:nvSpPr>
        <p:spPr>
          <a:xfrm>
            <a:off x="3514725" y="6356351"/>
            <a:ext cx="325755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372350" y="6356351"/>
            <a:ext cx="2114550" cy="365125"/>
          </a:xfrm>
          <a:prstGeom prst="rect">
            <a:avLst/>
          </a:prstGeom>
        </p:spPr>
        <p:txBody>
          <a:bodyPr/>
          <a:lstStyle/>
          <a:p>
            <a:fld id="{79E380CA-77D7-C849-82B2-51C54C72C171}" type="slidenum">
              <a:rPr lang="en-US" smtClean="0"/>
              <a:t>‹#›</a:t>
            </a:fld>
            <a:endParaRPr lang="en-US" dirty="0"/>
          </a:p>
        </p:txBody>
      </p:sp>
    </p:spTree>
    <p:extLst>
      <p:ext uri="{BB962C8B-B14F-4D97-AF65-F5344CB8AC3E}">
        <p14:creationId xmlns:p14="http://schemas.microsoft.com/office/powerpoint/2010/main" val="406000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1"/>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399510" y="6356351"/>
            <a:ext cx="1515140" cy="365125"/>
          </a:xfrm>
          <a:prstGeom prst="rect">
            <a:avLst/>
          </a:prstGeom>
        </p:spPr>
        <p:txBody>
          <a:bodyPr/>
          <a:lstStyle/>
          <a:p>
            <a:fld id="{6D48B70E-56DB-EE4C-857C-3475D06D2742}" type="datetimeFigureOut">
              <a:rPr lang="en-US" smtClean="0"/>
              <a:t>1/10/2020</a:t>
            </a:fld>
            <a:endParaRPr lang="en-US" dirty="0"/>
          </a:p>
        </p:txBody>
      </p:sp>
      <p:sp>
        <p:nvSpPr>
          <p:cNvPr id="5" name="Footer Placeholder 4"/>
          <p:cNvSpPr>
            <a:spLocks noGrp="1"/>
          </p:cNvSpPr>
          <p:nvPr>
            <p:ph type="ftr" sz="quarter" idx="11"/>
          </p:nvPr>
        </p:nvSpPr>
        <p:spPr>
          <a:xfrm>
            <a:off x="3514725" y="6356351"/>
            <a:ext cx="325755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372350" y="6356351"/>
            <a:ext cx="2114550" cy="365125"/>
          </a:xfrm>
          <a:prstGeom prst="rect">
            <a:avLst/>
          </a:prstGeom>
        </p:spPr>
        <p:txBody>
          <a:bodyPr/>
          <a:lstStyle/>
          <a:p>
            <a:fld id="{79E380CA-77D7-C849-82B2-51C54C72C171}" type="slidenum">
              <a:rPr lang="en-US" smtClean="0"/>
              <a:t>‹#›</a:t>
            </a:fld>
            <a:endParaRPr lang="en-US" dirty="0"/>
          </a:p>
        </p:txBody>
      </p:sp>
    </p:spTree>
    <p:extLst>
      <p:ext uri="{BB962C8B-B14F-4D97-AF65-F5344CB8AC3E}">
        <p14:creationId xmlns:p14="http://schemas.microsoft.com/office/powerpoint/2010/main" val="2210458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225"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399510" y="6356351"/>
            <a:ext cx="1515140" cy="365125"/>
          </a:xfrm>
          <a:prstGeom prst="rect">
            <a:avLst/>
          </a:prstGeom>
        </p:spPr>
        <p:txBody>
          <a:bodyPr/>
          <a:lstStyle/>
          <a:p>
            <a:fld id="{6D48B70E-56DB-EE4C-857C-3475D06D2742}" type="datetimeFigureOut">
              <a:rPr lang="en-US" smtClean="0"/>
              <a:t>1/10/2020</a:t>
            </a:fld>
            <a:endParaRPr lang="en-US" dirty="0"/>
          </a:p>
        </p:txBody>
      </p:sp>
      <p:sp>
        <p:nvSpPr>
          <p:cNvPr id="6" name="Footer Placeholder 5"/>
          <p:cNvSpPr>
            <a:spLocks noGrp="1"/>
          </p:cNvSpPr>
          <p:nvPr>
            <p:ph type="ftr" sz="quarter" idx="11"/>
          </p:nvPr>
        </p:nvSpPr>
        <p:spPr>
          <a:xfrm>
            <a:off x="3514725" y="6356351"/>
            <a:ext cx="325755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372350" y="6356351"/>
            <a:ext cx="2114550" cy="365125"/>
          </a:xfrm>
          <a:prstGeom prst="rect">
            <a:avLst/>
          </a:prstGeom>
        </p:spPr>
        <p:txBody>
          <a:bodyPr/>
          <a:lstStyle/>
          <a:p>
            <a:fld id="{79E380CA-77D7-C849-82B2-51C54C72C171}" type="slidenum">
              <a:rPr lang="en-US" smtClean="0"/>
              <a:t>‹#›</a:t>
            </a:fld>
            <a:endParaRPr lang="en-US" dirty="0"/>
          </a:p>
        </p:txBody>
      </p:sp>
    </p:spTree>
    <p:extLst>
      <p:ext uri="{BB962C8B-B14F-4D97-AF65-F5344CB8AC3E}">
        <p14:creationId xmlns:p14="http://schemas.microsoft.com/office/powerpoint/2010/main" val="2014663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5654"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5654"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399510" y="6356351"/>
            <a:ext cx="1515140" cy="365125"/>
          </a:xfrm>
          <a:prstGeom prst="rect">
            <a:avLst/>
          </a:prstGeom>
        </p:spPr>
        <p:txBody>
          <a:bodyPr/>
          <a:lstStyle/>
          <a:p>
            <a:fld id="{6D48B70E-56DB-EE4C-857C-3475D06D2742}" type="datetimeFigureOut">
              <a:rPr lang="en-US" smtClean="0"/>
              <a:t>1/10/2020</a:t>
            </a:fld>
            <a:endParaRPr lang="en-US" dirty="0"/>
          </a:p>
        </p:txBody>
      </p:sp>
      <p:sp>
        <p:nvSpPr>
          <p:cNvPr id="8" name="Footer Placeholder 7"/>
          <p:cNvSpPr>
            <a:spLocks noGrp="1"/>
          </p:cNvSpPr>
          <p:nvPr>
            <p:ph type="ftr" sz="quarter" idx="11"/>
          </p:nvPr>
        </p:nvSpPr>
        <p:spPr>
          <a:xfrm>
            <a:off x="3514725" y="6356351"/>
            <a:ext cx="325755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7372350" y="6356351"/>
            <a:ext cx="2114550" cy="365125"/>
          </a:xfrm>
          <a:prstGeom prst="rect">
            <a:avLst/>
          </a:prstGeom>
        </p:spPr>
        <p:txBody>
          <a:bodyPr/>
          <a:lstStyle/>
          <a:p>
            <a:fld id="{79E380CA-77D7-C849-82B2-51C54C72C171}" type="slidenum">
              <a:rPr lang="en-US" smtClean="0"/>
              <a:t>‹#›</a:t>
            </a:fld>
            <a:endParaRPr lang="en-US" dirty="0"/>
          </a:p>
        </p:txBody>
      </p:sp>
    </p:spTree>
    <p:extLst>
      <p:ext uri="{BB962C8B-B14F-4D97-AF65-F5344CB8AC3E}">
        <p14:creationId xmlns:p14="http://schemas.microsoft.com/office/powerpoint/2010/main" val="1528881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399510" y="6356351"/>
            <a:ext cx="1515140" cy="365125"/>
          </a:xfrm>
          <a:prstGeom prst="rect">
            <a:avLst/>
          </a:prstGeom>
        </p:spPr>
        <p:txBody>
          <a:bodyPr/>
          <a:lstStyle/>
          <a:p>
            <a:fld id="{6D48B70E-56DB-EE4C-857C-3475D06D2742}" type="datetimeFigureOut">
              <a:rPr lang="en-US" smtClean="0"/>
              <a:t>1/10/2020</a:t>
            </a:fld>
            <a:endParaRPr lang="en-US" dirty="0"/>
          </a:p>
        </p:txBody>
      </p:sp>
      <p:sp>
        <p:nvSpPr>
          <p:cNvPr id="4" name="Footer Placeholder 3"/>
          <p:cNvSpPr>
            <a:spLocks noGrp="1"/>
          </p:cNvSpPr>
          <p:nvPr>
            <p:ph type="ftr" sz="quarter" idx="11"/>
          </p:nvPr>
        </p:nvSpPr>
        <p:spPr>
          <a:xfrm>
            <a:off x="3514725" y="6356351"/>
            <a:ext cx="325755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7372350" y="6356351"/>
            <a:ext cx="2114550" cy="365125"/>
          </a:xfrm>
          <a:prstGeom prst="rect">
            <a:avLst/>
          </a:prstGeom>
        </p:spPr>
        <p:txBody>
          <a:bodyPr/>
          <a:lstStyle/>
          <a:p>
            <a:fld id="{79E380CA-77D7-C849-82B2-51C54C72C171}" type="slidenum">
              <a:rPr lang="en-US" smtClean="0"/>
              <a:t>‹#›</a:t>
            </a:fld>
            <a:endParaRPr lang="en-US" dirty="0"/>
          </a:p>
        </p:txBody>
      </p:sp>
    </p:spTree>
    <p:extLst>
      <p:ext uri="{BB962C8B-B14F-4D97-AF65-F5344CB8AC3E}">
        <p14:creationId xmlns:p14="http://schemas.microsoft.com/office/powerpoint/2010/main" val="1980533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399510" y="6356351"/>
            <a:ext cx="1515140" cy="365125"/>
          </a:xfrm>
          <a:prstGeom prst="rect">
            <a:avLst/>
          </a:prstGeom>
        </p:spPr>
        <p:txBody>
          <a:bodyPr/>
          <a:lstStyle/>
          <a:p>
            <a:fld id="{6D48B70E-56DB-EE4C-857C-3475D06D2742}" type="datetimeFigureOut">
              <a:rPr lang="en-US" smtClean="0"/>
              <a:t>1/10/2020</a:t>
            </a:fld>
            <a:endParaRPr lang="en-US" dirty="0"/>
          </a:p>
        </p:txBody>
      </p:sp>
      <p:sp>
        <p:nvSpPr>
          <p:cNvPr id="3" name="Footer Placeholder 2"/>
          <p:cNvSpPr>
            <a:spLocks noGrp="1"/>
          </p:cNvSpPr>
          <p:nvPr>
            <p:ph type="ftr" sz="quarter" idx="11"/>
          </p:nvPr>
        </p:nvSpPr>
        <p:spPr>
          <a:xfrm>
            <a:off x="3514725" y="6356351"/>
            <a:ext cx="325755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372350" y="6356351"/>
            <a:ext cx="2114550" cy="365125"/>
          </a:xfrm>
          <a:prstGeom prst="rect">
            <a:avLst/>
          </a:prstGeom>
        </p:spPr>
        <p:txBody>
          <a:bodyPr/>
          <a:lstStyle/>
          <a:p>
            <a:fld id="{79E380CA-77D7-C849-82B2-51C54C72C171}" type="slidenum">
              <a:rPr lang="en-US" smtClean="0"/>
              <a:t>‹#›</a:t>
            </a:fld>
            <a:endParaRPr lang="en-US" dirty="0"/>
          </a:p>
        </p:txBody>
      </p:sp>
    </p:spTree>
    <p:extLst>
      <p:ext uri="{BB962C8B-B14F-4D97-AF65-F5344CB8AC3E}">
        <p14:creationId xmlns:p14="http://schemas.microsoft.com/office/powerpoint/2010/main" val="398830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35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1931" y="27305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1" y="1435101"/>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399510" y="6356351"/>
            <a:ext cx="1515140" cy="365125"/>
          </a:xfrm>
          <a:prstGeom prst="rect">
            <a:avLst/>
          </a:prstGeom>
        </p:spPr>
        <p:txBody>
          <a:bodyPr/>
          <a:lstStyle/>
          <a:p>
            <a:fld id="{6D48B70E-56DB-EE4C-857C-3475D06D2742}" type="datetimeFigureOut">
              <a:rPr lang="en-US" smtClean="0"/>
              <a:t>1/10/2020</a:t>
            </a:fld>
            <a:endParaRPr lang="en-US" dirty="0"/>
          </a:p>
        </p:txBody>
      </p:sp>
      <p:sp>
        <p:nvSpPr>
          <p:cNvPr id="6" name="Footer Placeholder 5"/>
          <p:cNvSpPr>
            <a:spLocks noGrp="1"/>
          </p:cNvSpPr>
          <p:nvPr>
            <p:ph type="ftr" sz="quarter" idx="11"/>
          </p:nvPr>
        </p:nvSpPr>
        <p:spPr>
          <a:xfrm>
            <a:off x="3514725" y="6356351"/>
            <a:ext cx="325755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372350" y="6356351"/>
            <a:ext cx="2114550" cy="365125"/>
          </a:xfrm>
          <a:prstGeom prst="rect">
            <a:avLst/>
          </a:prstGeom>
        </p:spPr>
        <p:txBody>
          <a:bodyPr/>
          <a:lstStyle/>
          <a:p>
            <a:fld id="{79E380CA-77D7-C849-82B2-51C54C72C171}" type="slidenum">
              <a:rPr lang="en-US" smtClean="0"/>
              <a:t>‹#›</a:t>
            </a:fld>
            <a:endParaRPr lang="en-US" dirty="0"/>
          </a:p>
        </p:txBody>
      </p:sp>
    </p:spTree>
    <p:extLst>
      <p:ext uri="{BB962C8B-B14F-4D97-AF65-F5344CB8AC3E}">
        <p14:creationId xmlns:p14="http://schemas.microsoft.com/office/powerpoint/2010/main" val="8009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399510" y="6356351"/>
            <a:ext cx="1515140" cy="365125"/>
          </a:xfrm>
          <a:prstGeom prst="rect">
            <a:avLst/>
          </a:prstGeom>
        </p:spPr>
        <p:txBody>
          <a:bodyPr/>
          <a:lstStyle/>
          <a:p>
            <a:fld id="{6D48B70E-56DB-EE4C-857C-3475D06D2742}" type="datetimeFigureOut">
              <a:rPr lang="en-US" smtClean="0"/>
              <a:t>1/10/2020</a:t>
            </a:fld>
            <a:endParaRPr lang="en-US" dirty="0"/>
          </a:p>
        </p:txBody>
      </p:sp>
      <p:sp>
        <p:nvSpPr>
          <p:cNvPr id="6" name="Footer Placeholder 5"/>
          <p:cNvSpPr>
            <a:spLocks noGrp="1"/>
          </p:cNvSpPr>
          <p:nvPr>
            <p:ph type="ftr" sz="quarter" idx="11"/>
          </p:nvPr>
        </p:nvSpPr>
        <p:spPr>
          <a:xfrm>
            <a:off x="3514725" y="6356351"/>
            <a:ext cx="325755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372350" y="6356351"/>
            <a:ext cx="2114550" cy="365125"/>
          </a:xfrm>
          <a:prstGeom prst="rect">
            <a:avLst/>
          </a:prstGeom>
        </p:spPr>
        <p:txBody>
          <a:bodyPr/>
          <a:lstStyle/>
          <a:p>
            <a:fld id="{79E380CA-77D7-C849-82B2-51C54C72C171}" type="slidenum">
              <a:rPr lang="en-US" smtClean="0"/>
              <a:t>‹#›</a:t>
            </a:fld>
            <a:endParaRPr lang="en-US" dirty="0"/>
          </a:p>
        </p:txBody>
      </p:sp>
    </p:spTree>
    <p:extLst>
      <p:ext uri="{BB962C8B-B14F-4D97-AF65-F5344CB8AC3E}">
        <p14:creationId xmlns:p14="http://schemas.microsoft.com/office/powerpoint/2010/main" val="3054384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274638"/>
            <a:ext cx="92583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4350" y="1600201"/>
            <a:ext cx="92583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NRGLogoEmbossed.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486900" y="6388102"/>
            <a:ext cx="900598" cy="457200"/>
          </a:xfrm>
          <a:prstGeom prst="rect">
            <a:avLst/>
          </a:prstGeom>
        </p:spPr>
      </p:pic>
    </p:spTree>
    <p:extLst>
      <p:ext uri="{BB962C8B-B14F-4D97-AF65-F5344CB8AC3E}">
        <p14:creationId xmlns:p14="http://schemas.microsoft.com/office/powerpoint/2010/main" val="959628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1"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b="1"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b="1"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b="1"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417320"/>
            <a:ext cx="6858000" cy="4023360"/>
          </a:xfrm>
          <a:prstGeom prst="rect">
            <a:avLst/>
          </a:prstGeom>
        </p:spPr>
      </p:pic>
    </p:spTree>
    <p:extLst>
      <p:ext uri="{BB962C8B-B14F-4D97-AF65-F5344CB8AC3E}">
        <p14:creationId xmlns:p14="http://schemas.microsoft.com/office/powerpoint/2010/main" val="2042279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0" y="0"/>
            <a:ext cx="10287000" cy="121478"/>
          </a:xfrm>
          <a:prstGeom prst="rect">
            <a:avLst/>
          </a:prstGeom>
          <a:solidFill>
            <a:srgbClr val="C00000"/>
          </a:solidFill>
          <a:ln>
            <a:solidFill>
              <a:srgbClr val="9A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3A3A3A"/>
              </a:solidFill>
            </a:endParaRPr>
          </a:p>
        </p:txBody>
      </p:sp>
      <p:sp>
        <p:nvSpPr>
          <p:cNvPr id="8" name="Title 7">
            <a:extLst>
              <a:ext uri="{FF2B5EF4-FFF2-40B4-BE49-F238E27FC236}">
                <a16:creationId xmlns:a16="http://schemas.microsoft.com/office/drawing/2014/main" id="{643AF10D-2783-47DF-980A-A8CA70B022D3}"/>
              </a:ext>
            </a:extLst>
          </p:cNvPr>
          <p:cNvSpPr>
            <a:spLocks noGrp="1"/>
          </p:cNvSpPr>
          <p:nvPr>
            <p:ph type="title"/>
          </p:nvPr>
        </p:nvSpPr>
        <p:spPr/>
        <p:txBody>
          <a:bodyPr>
            <a:noAutofit/>
          </a:bodyPr>
          <a:lstStyle/>
          <a:p>
            <a:r>
              <a:rPr lang="en-US" sz="2400" dirty="0"/>
              <a:t>Top Accruing Non-US Sites</a:t>
            </a:r>
            <a:br>
              <a:rPr lang="en-US" sz="2400" dirty="0"/>
            </a:br>
            <a:r>
              <a:rPr lang="en-US" sz="2400" dirty="0"/>
              <a:t>NRG Oncology Trials</a:t>
            </a:r>
            <a:br>
              <a:rPr lang="en-US" sz="2400" dirty="0"/>
            </a:br>
            <a:r>
              <a:rPr lang="en-US" sz="2400" dirty="0">
                <a:solidFill>
                  <a:schemeClr val="tx2"/>
                </a:solidFill>
              </a:rPr>
              <a:t>January 1 – December 31, 2019</a:t>
            </a:r>
            <a:endParaRPr lang="en-US" sz="2400" dirty="0"/>
          </a:p>
        </p:txBody>
      </p:sp>
      <p:sp>
        <p:nvSpPr>
          <p:cNvPr id="9" name="Content Placeholder 2">
            <a:extLst>
              <a:ext uri="{FF2B5EF4-FFF2-40B4-BE49-F238E27FC236}">
                <a16:creationId xmlns:a16="http://schemas.microsoft.com/office/drawing/2014/main" id="{47564BBF-1387-495C-9F5A-F269553CA1EC}"/>
              </a:ext>
            </a:extLst>
          </p:cNvPr>
          <p:cNvSpPr txBox="1">
            <a:spLocks/>
          </p:cNvSpPr>
          <p:nvPr/>
        </p:nvSpPr>
        <p:spPr>
          <a:xfrm>
            <a:off x="643394" y="1739040"/>
            <a:ext cx="9342616" cy="511896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b="1"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400" b="1"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000" b="1"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1800" b="1"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800" b="1"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US" sz="2300" dirty="0"/>
              <a:t>1.	University Health Network-Princess Margaret Hospital </a:t>
            </a:r>
          </a:p>
          <a:p>
            <a:pPr marL="0" indent="0">
              <a:spcBef>
                <a:spcPts val="0"/>
              </a:spcBef>
              <a:spcAft>
                <a:spcPts val="600"/>
              </a:spcAft>
              <a:buNone/>
            </a:pPr>
            <a:r>
              <a:rPr lang="en-US" sz="2300" dirty="0"/>
              <a:t>2.	Sun Yat-sen University Cancer Center</a:t>
            </a:r>
          </a:p>
          <a:p>
            <a:pPr marL="0" indent="0">
              <a:spcBef>
                <a:spcPts val="0"/>
              </a:spcBef>
              <a:spcAft>
                <a:spcPts val="600"/>
              </a:spcAft>
              <a:buNone/>
            </a:pPr>
            <a:r>
              <a:rPr lang="fr-FR" sz="2300" dirty="0"/>
              <a:t>3.	CHU de Quebec-L'Hotel-Dieu de Quebec (HDQ)</a:t>
            </a:r>
          </a:p>
          <a:p>
            <a:pPr marL="0" indent="0">
              <a:spcBef>
                <a:spcPts val="0"/>
              </a:spcBef>
              <a:spcAft>
                <a:spcPts val="600"/>
              </a:spcAft>
              <a:buNone/>
            </a:pPr>
            <a:r>
              <a:rPr lang="fr-FR" sz="2300" dirty="0"/>
              <a:t>4.	Centre Hospitalier Universitaire de Sherbrooke-Fleurimont</a:t>
            </a:r>
          </a:p>
          <a:p>
            <a:pPr marL="0" indent="0">
              <a:spcBef>
                <a:spcPts val="0"/>
              </a:spcBef>
              <a:spcAft>
                <a:spcPts val="600"/>
              </a:spcAft>
              <a:buNone/>
            </a:pPr>
            <a:r>
              <a:rPr lang="en-US" sz="2300" dirty="0"/>
              <a:t>5.	Odette Cancer Centre- Sunnybrook Health Sciences Centre</a:t>
            </a:r>
          </a:p>
          <a:p>
            <a:pPr marL="0" indent="0">
              <a:spcBef>
                <a:spcPts val="0"/>
              </a:spcBef>
              <a:spcAft>
                <a:spcPts val="600"/>
              </a:spcAft>
              <a:buNone/>
            </a:pPr>
            <a:r>
              <a:rPr lang="en-US" sz="2300" dirty="0"/>
              <a:t>6.	Seoul National University Bundang Hospital</a:t>
            </a:r>
          </a:p>
          <a:p>
            <a:pPr marL="0" indent="0">
              <a:spcBef>
                <a:spcPts val="0"/>
              </a:spcBef>
              <a:spcAft>
                <a:spcPts val="600"/>
              </a:spcAft>
              <a:buNone/>
            </a:pPr>
            <a:r>
              <a:rPr lang="en-US" sz="2300" dirty="0"/>
              <a:t>7.	Fudan University Shanghai Cancer Center</a:t>
            </a:r>
          </a:p>
          <a:p>
            <a:pPr marL="0" indent="0">
              <a:spcBef>
                <a:spcPts val="0"/>
              </a:spcBef>
              <a:spcAft>
                <a:spcPts val="600"/>
              </a:spcAft>
              <a:buNone/>
            </a:pPr>
            <a:r>
              <a:rPr lang="en-US" sz="2300" dirty="0"/>
              <a:t>	The Research Institute of the McGill University Health Centre</a:t>
            </a:r>
          </a:p>
          <a:p>
            <a:pPr marL="0" indent="0">
              <a:spcBef>
                <a:spcPts val="0"/>
              </a:spcBef>
              <a:spcAft>
                <a:spcPts val="600"/>
              </a:spcAft>
              <a:buNone/>
            </a:pPr>
            <a:r>
              <a:rPr lang="en-US" sz="2300" dirty="0"/>
              <a:t>	Gangnam Severance Hospital</a:t>
            </a:r>
          </a:p>
          <a:p>
            <a:pPr marL="0" indent="0">
              <a:spcBef>
                <a:spcPts val="0"/>
              </a:spcBef>
              <a:spcAft>
                <a:spcPts val="600"/>
              </a:spcAft>
              <a:buNone/>
            </a:pPr>
            <a:r>
              <a:rPr lang="en-US" sz="2300" dirty="0"/>
              <a:t>8.	Allan Blair Cancer Centre</a:t>
            </a:r>
          </a:p>
        </p:txBody>
      </p:sp>
    </p:spTree>
    <p:extLst>
      <p:ext uri="{BB962C8B-B14F-4D97-AF65-F5344CB8AC3E}">
        <p14:creationId xmlns:p14="http://schemas.microsoft.com/office/powerpoint/2010/main" val="22230410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Voting Members</a:t>
            </a:r>
            <a:endParaRPr lang="en-US" dirty="0"/>
          </a:p>
        </p:txBody>
      </p:sp>
      <p:sp>
        <p:nvSpPr>
          <p:cNvPr id="3" name="Content Placeholder 2"/>
          <p:cNvSpPr>
            <a:spLocks noGrp="1"/>
          </p:cNvSpPr>
          <p:nvPr>
            <p:ph idx="1"/>
          </p:nvPr>
        </p:nvSpPr>
        <p:spPr/>
        <p:txBody>
          <a:bodyPr/>
          <a:lstStyle/>
          <a:p>
            <a:r>
              <a:rPr lang="en-US" dirty="0" smtClean="0"/>
              <a:t>Voting </a:t>
            </a:r>
            <a:r>
              <a:rPr lang="en-US" dirty="0"/>
              <a:t>Members shall be those Main Members that accrue at least 25 patients per year either as an average over (3) years or in the most recently completed calendar year and meet data timeliness and quality </a:t>
            </a:r>
            <a:r>
              <a:rPr lang="en-US" dirty="0" smtClean="0"/>
              <a:t>requirements</a:t>
            </a:r>
            <a:endParaRPr lang="en-US" dirty="0"/>
          </a:p>
        </p:txBody>
      </p:sp>
    </p:spTree>
    <p:extLst>
      <p:ext uri="{BB962C8B-B14F-4D97-AF65-F5344CB8AC3E}">
        <p14:creationId xmlns:p14="http://schemas.microsoft.com/office/powerpoint/2010/main" val="908346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0287000" cy="121478"/>
          </a:xfrm>
          <a:prstGeom prst="rect">
            <a:avLst/>
          </a:prstGeom>
          <a:solidFill>
            <a:srgbClr val="C00000"/>
          </a:solidFill>
          <a:ln>
            <a:solidFill>
              <a:srgbClr val="9A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3A3A3A"/>
              </a:solidFill>
            </a:endParaRPr>
          </a:p>
        </p:txBody>
      </p:sp>
      <p:sp>
        <p:nvSpPr>
          <p:cNvPr id="8" name="Title 7">
            <a:extLst>
              <a:ext uri="{FF2B5EF4-FFF2-40B4-BE49-F238E27FC236}">
                <a16:creationId xmlns:a16="http://schemas.microsoft.com/office/drawing/2014/main" id="{643AF10D-2783-47DF-980A-A8CA70B022D3}"/>
              </a:ext>
            </a:extLst>
          </p:cNvPr>
          <p:cNvSpPr>
            <a:spLocks noGrp="1"/>
          </p:cNvSpPr>
          <p:nvPr>
            <p:ph type="title"/>
          </p:nvPr>
        </p:nvSpPr>
        <p:spPr>
          <a:xfrm>
            <a:off x="514350" y="274638"/>
            <a:ext cx="9258300" cy="885239"/>
          </a:xfrm>
        </p:spPr>
        <p:txBody>
          <a:bodyPr>
            <a:noAutofit/>
          </a:bodyPr>
          <a:lstStyle/>
          <a:p>
            <a:r>
              <a:rPr lang="en-US" sz="3600" dirty="0" smtClean="0"/>
              <a:t>2020 New Voting Members</a:t>
            </a:r>
            <a:endParaRPr lang="en-US" sz="3600" dirty="0"/>
          </a:p>
        </p:txBody>
      </p:sp>
      <p:sp>
        <p:nvSpPr>
          <p:cNvPr id="9" name="Content Placeholder 2">
            <a:extLst>
              <a:ext uri="{FF2B5EF4-FFF2-40B4-BE49-F238E27FC236}">
                <a16:creationId xmlns:a16="http://schemas.microsoft.com/office/drawing/2014/main" id="{47564BBF-1387-495C-9F5A-F269553CA1EC}"/>
              </a:ext>
            </a:extLst>
          </p:cNvPr>
          <p:cNvSpPr txBox="1">
            <a:spLocks/>
          </p:cNvSpPr>
          <p:nvPr/>
        </p:nvSpPr>
        <p:spPr>
          <a:xfrm>
            <a:off x="643394" y="1739040"/>
            <a:ext cx="9342616" cy="511896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b="1"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400" b="1"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000" b="1"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1800" b="1"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800" b="1"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endParaRPr lang="en-US" sz="2300" dirty="0"/>
          </a:p>
        </p:txBody>
      </p:sp>
      <p:graphicFrame>
        <p:nvGraphicFramePr>
          <p:cNvPr id="2" name="Table 1"/>
          <p:cNvGraphicFramePr>
            <a:graphicFrameLocks noGrp="1"/>
          </p:cNvGraphicFramePr>
          <p:nvPr>
            <p:extLst>
              <p:ext uri="{D42A27DB-BD31-4B8C-83A1-F6EECF244321}">
                <p14:modId xmlns:p14="http://schemas.microsoft.com/office/powerpoint/2010/main" val="3426396389"/>
              </p:ext>
            </p:extLst>
          </p:nvPr>
        </p:nvGraphicFramePr>
        <p:xfrm>
          <a:off x="514349" y="1491265"/>
          <a:ext cx="9415175" cy="4897260"/>
        </p:xfrm>
        <a:graphic>
          <a:graphicData uri="http://schemas.openxmlformats.org/drawingml/2006/table">
            <a:tbl>
              <a:tblPr firstRow="1" firstCol="1" bandRow="1">
                <a:tableStyleId>{5C22544A-7EE6-4342-B048-85BDC9FD1C3A}</a:tableStyleId>
              </a:tblPr>
              <a:tblGrid>
                <a:gridCol w="9415175">
                  <a:extLst>
                    <a:ext uri="{9D8B030D-6E8A-4147-A177-3AD203B41FA5}">
                      <a16:colId xmlns:a16="http://schemas.microsoft.com/office/drawing/2014/main" val="2731928955"/>
                    </a:ext>
                  </a:extLst>
                </a:gridCol>
              </a:tblGrid>
              <a:tr h="489726">
                <a:tc>
                  <a:txBody>
                    <a:bodyPr/>
                    <a:lstStyle/>
                    <a:p>
                      <a:pPr marL="0" marR="0">
                        <a:spcBef>
                          <a:spcPts val="0"/>
                        </a:spcBef>
                        <a:spcAft>
                          <a:spcPts val="0"/>
                        </a:spcAft>
                      </a:pPr>
                      <a:r>
                        <a:rPr lang="en-US" sz="2800" b="0">
                          <a:effectLst/>
                        </a:rPr>
                        <a:t>Boston Medical Center</a:t>
                      </a:r>
                      <a:endParaRPr lang="en-US" sz="3200" b="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3214004812"/>
                  </a:ext>
                </a:extLst>
              </a:tr>
              <a:tr h="489726">
                <a:tc>
                  <a:txBody>
                    <a:bodyPr/>
                    <a:lstStyle/>
                    <a:p>
                      <a:pPr marL="0" marR="0">
                        <a:spcBef>
                          <a:spcPts val="0"/>
                        </a:spcBef>
                        <a:spcAft>
                          <a:spcPts val="0"/>
                        </a:spcAft>
                      </a:pPr>
                      <a:r>
                        <a:rPr lang="en-US" sz="2800" b="0">
                          <a:effectLst/>
                        </a:rPr>
                        <a:t>Georgia Cares Minority Underserved NCORP</a:t>
                      </a:r>
                      <a:endParaRPr lang="en-US" sz="3200" b="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3179710677"/>
                  </a:ext>
                </a:extLst>
              </a:tr>
              <a:tr h="489726">
                <a:tc>
                  <a:txBody>
                    <a:bodyPr/>
                    <a:lstStyle/>
                    <a:p>
                      <a:pPr marL="0" marR="0">
                        <a:spcBef>
                          <a:spcPts val="0"/>
                        </a:spcBef>
                        <a:spcAft>
                          <a:spcPts val="0"/>
                        </a:spcAft>
                      </a:pPr>
                      <a:r>
                        <a:rPr lang="en-US" sz="2800" b="0">
                          <a:effectLst/>
                        </a:rPr>
                        <a:t>Gulf South Minority Underserved NCORP</a:t>
                      </a:r>
                      <a:endParaRPr lang="en-US" sz="3200" b="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2482467850"/>
                  </a:ext>
                </a:extLst>
              </a:tr>
              <a:tr h="489726">
                <a:tc>
                  <a:txBody>
                    <a:bodyPr/>
                    <a:lstStyle/>
                    <a:p>
                      <a:pPr marL="0" marR="0">
                        <a:spcBef>
                          <a:spcPts val="0"/>
                        </a:spcBef>
                        <a:spcAft>
                          <a:spcPts val="0"/>
                        </a:spcAft>
                      </a:pPr>
                      <a:r>
                        <a:rPr lang="en-US" sz="2800" b="0">
                          <a:effectLst/>
                        </a:rPr>
                        <a:t>Henry Ford Hospital</a:t>
                      </a:r>
                      <a:endParaRPr lang="en-US" sz="3200" b="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2490189705"/>
                  </a:ext>
                </a:extLst>
              </a:tr>
              <a:tr h="489726">
                <a:tc>
                  <a:txBody>
                    <a:bodyPr/>
                    <a:lstStyle/>
                    <a:p>
                      <a:pPr marL="0" marR="0">
                        <a:spcBef>
                          <a:spcPts val="0"/>
                        </a:spcBef>
                        <a:spcAft>
                          <a:spcPts val="0"/>
                        </a:spcAft>
                      </a:pPr>
                      <a:r>
                        <a:rPr lang="en-US" sz="2800" b="0" dirty="0">
                          <a:effectLst/>
                        </a:rPr>
                        <a:t>Iowa-Wide Oncology Research Coalition </a:t>
                      </a:r>
                      <a:r>
                        <a:rPr lang="en-US" sz="2800" b="0" dirty="0" err="1">
                          <a:effectLst/>
                        </a:rPr>
                        <a:t>NCORP</a:t>
                      </a:r>
                      <a:endParaRPr lang="en-US" sz="3200" b="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946440304"/>
                  </a:ext>
                </a:extLst>
              </a:tr>
              <a:tr h="489726">
                <a:tc>
                  <a:txBody>
                    <a:bodyPr/>
                    <a:lstStyle/>
                    <a:p>
                      <a:pPr marL="0" marR="0">
                        <a:spcBef>
                          <a:spcPts val="0"/>
                        </a:spcBef>
                        <a:spcAft>
                          <a:spcPts val="0"/>
                        </a:spcAft>
                      </a:pPr>
                      <a:r>
                        <a:rPr lang="en-US" sz="2800" b="0">
                          <a:effectLst/>
                        </a:rPr>
                        <a:t>Lahey Hospital and Medical Center</a:t>
                      </a:r>
                      <a:endParaRPr lang="en-US" sz="3200" b="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4161428525"/>
                  </a:ext>
                </a:extLst>
              </a:tr>
              <a:tr h="489726">
                <a:tc>
                  <a:txBody>
                    <a:bodyPr/>
                    <a:lstStyle/>
                    <a:p>
                      <a:pPr marL="0" marR="0">
                        <a:spcBef>
                          <a:spcPts val="0"/>
                        </a:spcBef>
                        <a:spcAft>
                          <a:spcPts val="0"/>
                        </a:spcAft>
                      </a:pPr>
                      <a:r>
                        <a:rPr lang="en-US" sz="2800" b="0">
                          <a:effectLst/>
                        </a:rPr>
                        <a:t>Moffitt Cancer Center</a:t>
                      </a:r>
                      <a:endParaRPr lang="en-US" sz="3200" b="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907256477"/>
                  </a:ext>
                </a:extLst>
              </a:tr>
              <a:tr h="489726">
                <a:tc>
                  <a:txBody>
                    <a:bodyPr/>
                    <a:lstStyle/>
                    <a:p>
                      <a:pPr marL="0" marR="0">
                        <a:spcBef>
                          <a:spcPts val="0"/>
                        </a:spcBef>
                        <a:spcAft>
                          <a:spcPts val="0"/>
                        </a:spcAft>
                      </a:pPr>
                      <a:r>
                        <a:rPr lang="en-US" sz="2800" b="0">
                          <a:effectLst/>
                        </a:rPr>
                        <a:t>Northwestern University LAPS</a:t>
                      </a:r>
                      <a:endParaRPr lang="en-US" sz="3200" b="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894936451"/>
                  </a:ext>
                </a:extLst>
              </a:tr>
              <a:tr h="489726">
                <a:tc>
                  <a:txBody>
                    <a:bodyPr/>
                    <a:lstStyle/>
                    <a:p>
                      <a:pPr marL="0" marR="0">
                        <a:spcBef>
                          <a:spcPts val="0"/>
                        </a:spcBef>
                        <a:spcAft>
                          <a:spcPts val="0"/>
                        </a:spcAft>
                      </a:pPr>
                      <a:r>
                        <a:rPr lang="en-US" sz="2800" b="0">
                          <a:effectLst/>
                        </a:rPr>
                        <a:t>Pacific Cancer Research Consortium NCORP</a:t>
                      </a:r>
                      <a:endParaRPr lang="en-US" sz="3200" b="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50598406"/>
                  </a:ext>
                </a:extLst>
              </a:tr>
              <a:tr h="489726">
                <a:tc>
                  <a:txBody>
                    <a:bodyPr/>
                    <a:lstStyle/>
                    <a:p>
                      <a:pPr marL="0" marR="0">
                        <a:spcBef>
                          <a:spcPts val="0"/>
                        </a:spcBef>
                        <a:spcAft>
                          <a:spcPts val="0"/>
                        </a:spcAft>
                      </a:pPr>
                      <a:r>
                        <a:rPr lang="en-US" sz="2800" b="0" dirty="0">
                          <a:effectLst/>
                        </a:rPr>
                        <a:t>Parkview Regional Medical Center</a:t>
                      </a:r>
                      <a:endParaRPr lang="en-US" sz="3200" b="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610706370"/>
                  </a:ext>
                </a:extLst>
              </a:tr>
            </a:tbl>
          </a:graphicData>
        </a:graphic>
      </p:graphicFrame>
    </p:spTree>
    <p:extLst>
      <p:ext uri="{BB962C8B-B14F-4D97-AF65-F5344CB8AC3E}">
        <p14:creationId xmlns:p14="http://schemas.microsoft.com/office/powerpoint/2010/main" val="25200982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0287000" cy="121478"/>
          </a:xfrm>
          <a:prstGeom prst="rect">
            <a:avLst/>
          </a:prstGeom>
          <a:solidFill>
            <a:srgbClr val="C00000"/>
          </a:solidFill>
          <a:ln>
            <a:solidFill>
              <a:srgbClr val="9A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3A3A3A"/>
              </a:solidFill>
            </a:endParaRPr>
          </a:p>
        </p:txBody>
      </p:sp>
      <p:sp>
        <p:nvSpPr>
          <p:cNvPr id="8" name="Title 7">
            <a:extLst>
              <a:ext uri="{FF2B5EF4-FFF2-40B4-BE49-F238E27FC236}">
                <a16:creationId xmlns:a16="http://schemas.microsoft.com/office/drawing/2014/main" id="{643AF10D-2783-47DF-980A-A8CA70B022D3}"/>
              </a:ext>
            </a:extLst>
          </p:cNvPr>
          <p:cNvSpPr>
            <a:spLocks noGrp="1"/>
          </p:cNvSpPr>
          <p:nvPr>
            <p:ph type="title"/>
          </p:nvPr>
        </p:nvSpPr>
        <p:spPr>
          <a:xfrm>
            <a:off x="514350" y="274638"/>
            <a:ext cx="9258300" cy="885239"/>
          </a:xfrm>
        </p:spPr>
        <p:txBody>
          <a:bodyPr>
            <a:noAutofit/>
          </a:bodyPr>
          <a:lstStyle/>
          <a:p>
            <a:r>
              <a:rPr lang="en-US" sz="3600" dirty="0" smtClean="0"/>
              <a:t>2020 New Voting Members</a:t>
            </a:r>
            <a:endParaRPr lang="en-US" sz="3600" dirty="0"/>
          </a:p>
        </p:txBody>
      </p:sp>
      <p:sp>
        <p:nvSpPr>
          <p:cNvPr id="9" name="Content Placeholder 2">
            <a:extLst>
              <a:ext uri="{FF2B5EF4-FFF2-40B4-BE49-F238E27FC236}">
                <a16:creationId xmlns:a16="http://schemas.microsoft.com/office/drawing/2014/main" id="{47564BBF-1387-495C-9F5A-F269553CA1EC}"/>
              </a:ext>
            </a:extLst>
          </p:cNvPr>
          <p:cNvSpPr txBox="1">
            <a:spLocks/>
          </p:cNvSpPr>
          <p:nvPr/>
        </p:nvSpPr>
        <p:spPr>
          <a:xfrm>
            <a:off x="643394" y="1739040"/>
            <a:ext cx="9342616" cy="511896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b="1"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400" b="1"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000" b="1"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1800" b="1"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800" b="1"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endParaRPr lang="en-US" sz="2300" dirty="0"/>
          </a:p>
        </p:txBody>
      </p:sp>
      <p:graphicFrame>
        <p:nvGraphicFramePr>
          <p:cNvPr id="3" name="Table 2"/>
          <p:cNvGraphicFramePr>
            <a:graphicFrameLocks noGrp="1"/>
          </p:cNvGraphicFramePr>
          <p:nvPr>
            <p:extLst>
              <p:ext uri="{D42A27DB-BD31-4B8C-83A1-F6EECF244321}">
                <p14:modId xmlns:p14="http://schemas.microsoft.com/office/powerpoint/2010/main" val="1609020555"/>
              </p:ext>
            </p:extLst>
          </p:nvPr>
        </p:nvGraphicFramePr>
        <p:xfrm>
          <a:off x="643393" y="1159878"/>
          <a:ext cx="9249309" cy="5228649"/>
        </p:xfrm>
        <a:graphic>
          <a:graphicData uri="http://schemas.openxmlformats.org/drawingml/2006/table">
            <a:tbl>
              <a:tblPr firstRow="1" firstCol="1" bandRow="1">
                <a:tableStyleId>{5C22544A-7EE6-4342-B048-85BDC9FD1C3A}</a:tableStyleId>
              </a:tblPr>
              <a:tblGrid>
                <a:gridCol w="9249309">
                  <a:extLst>
                    <a:ext uri="{9D8B030D-6E8A-4147-A177-3AD203B41FA5}">
                      <a16:colId xmlns:a16="http://schemas.microsoft.com/office/drawing/2014/main" val="3900535935"/>
                    </a:ext>
                  </a:extLst>
                </a:gridCol>
              </a:tblGrid>
              <a:tr h="580961">
                <a:tc>
                  <a:txBody>
                    <a:bodyPr/>
                    <a:lstStyle/>
                    <a:p>
                      <a:pPr marL="0" marR="0">
                        <a:spcBef>
                          <a:spcPts val="0"/>
                        </a:spcBef>
                        <a:spcAft>
                          <a:spcPts val="0"/>
                        </a:spcAft>
                      </a:pPr>
                      <a:r>
                        <a:rPr lang="en-US" sz="2400" b="0">
                          <a:effectLst/>
                        </a:rPr>
                        <a:t>Rhode Island Hospital</a:t>
                      </a:r>
                      <a:endParaRPr lang="en-US" sz="2400" b="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705651651"/>
                  </a:ext>
                </a:extLst>
              </a:tr>
              <a:tr h="580961">
                <a:tc>
                  <a:txBody>
                    <a:bodyPr/>
                    <a:lstStyle/>
                    <a:p>
                      <a:pPr marL="0" marR="0">
                        <a:spcBef>
                          <a:spcPts val="0"/>
                        </a:spcBef>
                        <a:spcAft>
                          <a:spcPts val="0"/>
                        </a:spcAft>
                      </a:pPr>
                      <a:r>
                        <a:rPr lang="en-US" sz="2400" b="0">
                          <a:effectLst/>
                        </a:rPr>
                        <a:t>Rush University Medical Center</a:t>
                      </a:r>
                      <a:endParaRPr lang="en-US" sz="2400" b="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114451369"/>
                  </a:ext>
                </a:extLst>
              </a:tr>
              <a:tr h="580961">
                <a:tc>
                  <a:txBody>
                    <a:bodyPr/>
                    <a:lstStyle/>
                    <a:p>
                      <a:pPr marL="0" marR="0">
                        <a:spcBef>
                          <a:spcPts val="0"/>
                        </a:spcBef>
                        <a:spcAft>
                          <a:spcPts val="0"/>
                        </a:spcAft>
                      </a:pPr>
                      <a:r>
                        <a:rPr lang="en-US" sz="2400" b="0">
                          <a:effectLst/>
                        </a:rPr>
                        <a:t>Rutgers Cancer Institute of New Jersey</a:t>
                      </a:r>
                      <a:endParaRPr lang="en-US" sz="2400" b="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934836301"/>
                  </a:ext>
                </a:extLst>
              </a:tr>
              <a:tr h="580961">
                <a:tc>
                  <a:txBody>
                    <a:bodyPr/>
                    <a:lstStyle/>
                    <a:p>
                      <a:pPr marL="0" marR="0">
                        <a:spcBef>
                          <a:spcPts val="0"/>
                        </a:spcBef>
                        <a:spcAft>
                          <a:spcPts val="0"/>
                        </a:spcAft>
                      </a:pPr>
                      <a:r>
                        <a:rPr lang="en-US" sz="2400" b="0">
                          <a:effectLst/>
                        </a:rPr>
                        <a:t>Stony Brook University Medical Center</a:t>
                      </a:r>
                      <a:endParaRPr lang="en-US" sz="2400" b="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3341523501"/>
                  </a:ext>
                </a:extLst>
              </a:tr>
              <a:tr h="580961">
                <a:tc>
                  <a:txBody>
                    <a:bodyPr/>
                    <a:lstStyle/>
                    <a:p>
                      <a:pPr marL="0" marR="0">
                        <a:spcBef>
                          <a:spcPts val="0"/>
                        </a:spcBef>
                        <a:spcAft>
                          <a:spcPts val="0"/>
                        </a:spcAft>
                      </a:pPr>
                      <a:r>
                        <a:rPr lang="en-US" sz="2400" b="0">
                          <a:effectLst/>
                        </a:rPr>
                        <a:t>Sun Yat-sen University Cancer Center</a:t>
                      </a:r>
                      <a:endParaRPr lang="en-US" sz="2400" b="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10318214"/>
                  </a:ext>
                </a:extLst>
              </a:tr>
              <a:tr h="580961">
                <a:tc>
                  <a:txBody>
                    <a:bodyPr/>
                    <a:lstStyle/>
                    <a:p>
                      <a:pPr marL="0" marR="0">
                        <a:spcBef>
                          <a:spcPts val="0"/>
                        </a:spcBef>
                        <a:spcAft>
                          <a:spcPts val="0"/>
                        </a:spcAft>
                      </a:pPr>
                      <a:r>
                        <a:rPr lang="en-US" sz="2400" b="0">
                          <a:effectLst/>
                        </a:rPr>
                        <a:t>UC Irvine Health/Chao Family Comprehensive Cancer Center</a:t>
                      </a:r>
                      <a:endParaRPr lang="en-US" sz="2400" b="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2863913563"/>
                  </a:ext>
                </a:extLst>
              </a:tr>
              <a:tr h="580961">
                <a:tc>
                  <a:txBody>
                    <a:bodyPr/>
                    <a:lstStyle/>
                    <a:p>
                      <a:pPr marL="0" marR="0">
                        <a:spcBef>
                          <a:spcPts val="0"/>
                        </a:spcBef>
                        <a:spcAft>
                          <a:spcPts val="0"/>
                        </a:spcAft>
                      </a:pPr>
                      <a:r>
                        <a:rPr lang="en-US" sz="2400" b="0">
                          <a:effectLst/>
                        </a:rPr>
                        <a:t>UC San Diego Moores Cancer Center</a:t>
                      </a:r>
                      <a:endParaRPr lang="en-US" sz="2400" b="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3510090594"/>
                  </a:ext>
                </a:extLst>
              </a:tr>
              <a:tr h="580961">
                <a:tc>
                  <a:txBody>
                    <a:bodyPr/>
                    <a:lstStyle/>
                    <a:p>
                      <a:pPr marL="0" marR="0">
                        <a:spcBef>
                          <a:spcPts val="0"/>
                        </a:spcBef>
                        <a:spcAft>
                          <a:spcPts val="0"/>
                        </a:spcAft>
                      </a:pPr>
                      <a:r>
                        <a:rPr lang="en-US" sz="2400" b="0">
                          <a:effectLst/>
                        </a:rPr>
                        <a:t>USC Norris Comprehensive Cancer Center LAPS</a:t>
                      </a:r>
                      <a:endParaRPr lang="en-US" sz="2400" b="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712844389"/>
                  </a:ext>
                </a:extLst>
              </a:tr>
              <a:tr h="580961">
                <a:tc>
                  <a:txBody>
                    <a:bodyPr/>
                    <a:lstStyle/>
                    <a:p>
                      <a:pPr marL="0" marR="0">
                        <a:spcBef>
                          <a:spcPts val="0"/>
                        </a:spcBef>
                        <a:spcAft>
                          <a:spcPts val="0"/>
                        </a:spcAft>
                      </a:pPr>
                      <a:r>
                        <a:rPr lang="en-US" sz="2400" b="0" dirty="0">
                          <a:effectLst/>
                        </a:rPr>
                        <a:t>Western States Cancer Research </a:t>
                      </a:r>
                      <a:r>
                        <a:rPr lang="en-US" sz="2400" b="0" dirty="0" err="1">
                          <a:effectLst/>
                        </a:rPr>
                        <a:t>NCORP</a:t>
                      </a:r>
                      <a:endParaRPr lang="en-US" sz="2400" b="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352514374"/>
                  </a:ext>
                </a:extLst>
              </a:tr>
            </a:tbl>
          </a:graphicData>
        </a:graphic>
      </p:graphicFrame>
    </p:spTree>
    <p:extLst>
      <p:ext uri="{BB962C8B-B14F-4D97-AF65-F5344CB8AC3E}">
        <p14:creationId xmlns:p14="http://schemas.microsoft.com/office/powerpoint/2010/main" val="9170981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417320"/>
            <a:ext cx="6858000" cy="4023360"/>
          </a:xfrm>
          <a:prstGeom prst="rect">
            <a:avLst/>
          </a:prstGeom>
        </p:spPr>
      </p:pic>
    </p:spTree>
    <p:extLst>
      <p:ext uri="{BB962C8B-B14F-4D97-AF65-F5344CB8AC3E}">
        <p14:creationId xmlns:p14="http://schemas.microsoft.com/office/powerpoint/2010/main" val="4200364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868680"/>
            <a:ext cx="9544050" cy="716722"/>
          </a:xfrm>
        </p:spPr>
        <p:txBody>
          <a:bodyPr>
            <a:normAutofit fontScale="90000"/>
          </a:bodyPr>
          <a:lstStyle/>
          <a:p>
            <a:r>
              <a:rPr lang="en-US" dirty="0"/>
              <a:t>NRG Network Requirements</a:t>
            </a:r>
            <a:br>
              <a:rPr lang="en-US" dirty="0"/>
            </a:br>
            <a:endParaRPr lang="en-US" dirty="0">
              <a:solidFill>
                <a:schemeClr val="accent2"/>
              </a:solidFill>
            </a:endParaRPr>
          </a:p>
        </p:txBody>
      </p:sp>
      <p:sp>
        <p:nvSpPr>
          <p:cNvPr id="3" name="Content Placeholder 2"/>
          <p:cNvSpPr>
            <a:spLocks noGrp="1"/>
          </p:cNvSpPr>
          <p:nvPr>
            <p:ph idx="1"/>
          </p:nvPr>
        </p:nvSpPr>
        <p:spPr>
          <a:xfrm>
            <a:off x="440530" y="1622525"/>
            <a:ext cx="9498013" cy="4514850"/>
          </a:xfrm>
        </p:spPr>
        <p:txBody>
          <a:bodyPr/>
          <a:lstStyle/>
          <a:p>
            <a:pPr>
              <a:spcBef>
                <a:spcPts val="0"/>
              </a:spcBef>
              <a:spcAft>
                <a:spcPts val="1800"/>
              </a:spcAft>
            </a:pPr>
            <a:r>
              <a:rPr lang="en-US" sz="2800" dirty="0"/>
              <a:t>Required to credit 15 patient cases per year to NRG</a:t>
            </a:r>
          </a:p>
          <a:p>
            <a:pPr>
              <a:spcBef>
                <a:spcPts val="0"/>
              </a:spcBef>
              <a:spcAft>
                <a:spcPts val="1800"/>
              </a:spcAft>
            </a:pPr>
            <a:r>
              <a:rPr lang="en-US" sz="2800" dirty="0"/>
              <a:t>Maintain satisfactory data quality and audit performance</a:t>
            </a:r>
          </a:p>
          <a:p>
            <a:pPr>
              <a:spcBef>
                <a:spcPts val="0"/>
              </a:spcBef>
              <a:spcAft>
                <a:spcPts val="1800"/>
              </a:spcAft>
            </a:pPr>
            <a:r>
              <a:rPr lang="en-US" sz="2800" dirty="0"/>
              <a:t>15 cases from the entire NRG portfolio</a:t>
            </a:r>
          </a:p>
          <a:p>
            <a:pPr>
              <a:spcBef>
                <a:spcPts val="0"/>
              </a:spcBef>
              <a:spcAft>
                <a:spcPts val="1800"/>
              </a:spcAft>
            </a:pPr>
            <a:r>
              <a:rPr lang="en-US" sz="2800" dirty="0"/>
              <a:t>Affiliate accrual will count toward the 15 case requirement</a:t>
            </a:r>
          </a:p>
          <a:p>
            <a:pPr>
              <a:spcBef>
                <a:spcPts val="0"/>
              </a:spcBef>
              <a:spcAft>
                <a:spcPts val="1800"/>
              </a:spcAft>
            </a:pPr>
            <a:r>
              <a:rPr lang="en-US" sz="2800" dirty="0"/>
              <a:t>NCTN accrual credited to NRG will also count</a:t>
            </a:r>
          </a:p>
        </p:txBody>
      </p:sp>
      <p:sp>
        <p:nvSpPr>
          <p:cNvPr id="4" name="Rectangle 3"/>
          <p:cNvSpPr/>
          <p:nvPr/>
        </p:nvSpPr>
        <p:spPr>
          <a:xfrm>
            <a:off x="0" y="0"/>
            <a:ext cx="10287000" cy="121478"/>
          </a:xfrm>
          <a:prstGeom prst="rect">
            <a:avLst/>
          </a:prstGeom>
          <a:solidFill>
            <a:srgbClr val="C00000"/>
          </a:solidFill>
          <a:ln>
            <a:solidFill>
              <a:srgbClr val="9A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3A3A3A"/>
              </a:solidFill>
            </a:endParaRPr>
          </a:p>
        </p:txBody>
      </p:sp>
    </p:spTree>
    <p:extLst>
      <p:ext uri="{BB962C8B-B14F-4D97-AF65-F5344CB8AC3E}">
        <p14:creationId xmlns:p14="http://schemas.microsoft.com/office/powerpoint/2010/main" val="31814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828442"/>
            <a:ext cx="9258300" cy="809883"/>
          </a:xfrm>
        </p:spPr>
        <p:txBody>
          <a:bodyPr/>
          <a:lstStyle/>
          <a:p>
            <a:r>
              <a:rPr lang="en-US" dirty="0"/>
              <a:t>NRG Network Site Locations</a:t>
            </a:r>
          </a:p>
        </p:txBody>
      </p:sp>
      <p:sp>
        <p:nvSpPr>
          <p:cNvPr id="3" name="Content Placeholder 2"/>
          <p:cNvSpPr>
            <a:spLocks noGrp="1"/>
          </p:cNvSpPr>
          <p:nvPr>
            <p:ph idx="1"/>
          </p:nvPr>
        </p:nvSpPr>
        <p:spPr>
          <a:xfrm>
            <a:off x="514350" y="2255520"/>
            <a:ext cx="9258300" cy="3875961"/>
          </a:xfrm>
        </p:spPr>
        <p:txBody>
          <a:bodyPr/>
          <a:lstStyle/>
          <a:p>
            <a:pPr>
              <a:lnSpc>
                <a:spcPct val="90000"/>
              </a:lnSpc>
              <a:spcBef>
                <a:spcPts val="0"/>
              </a:spcBef>
              <a:spcAft>
                <a:spcPts val="1200"/>
              </a:spcAft>
            </a:pPr>
            <a:r>
              <a:rPr lang="en-US" dirty="0"/>
              <a:t>47 states in the US plus Puerto Rico</a:t>
            </a:r>
          </a:p>
          <a:p>
            <a:pPr>
              <a:lnSpc>
                <a:spcPct val="90000"/>
              </a:lnSpc>
              <a:spcBef>
                <a:spcPts val="0"/>
              </a:spcBef>
              <a:spcAft>
                <a:spcPts val="1200"/>
              </a:spcAft>
            </a:pPr>
            <a:r>
              <a:rPr lang="en-US" dirty="0"/>
              <a:t>4 Canadian provinces</a:t>
            </a:r>
          </a:p>
          <a:p>
            <a:pPr>
              <a:lnSpc>
                <a:spcPct val="90000"/>
              </a:lnSpc>
              <a:spcBef>
                <a:spcPts val="0"/>
              </a:spcBef>
              <a:spcAft>
                <a:spcPts val="1200"/>
              </a:spcAft>
            </a:pPr>
            <a:r>
              <a:rPr lang="en-US" dirty="0"/>
              <a:t>11 additional international Main Member sites located in 8 countries</a:t>
            </a:r>
          </a:p>
        </p:txBody>
      </p:sp>
      <p:sp>
        <p:nvSpPr>
          <p:cNvPr id="4" name="Rectangle 3"/>
          <p:cNvSpPr/>
          <p:nvPr/>
        </p:nvSpPr>
        <p:spPr>
          <a:xfrm>
            <a:off x="0" y="0"/>
            <a:ext cx="10287000" cy="121478"/>
          </a:xfrm>
          <a:prstGeom prst="rect">
            <a:avLst/>
          </a:prstGeom>
          <a:solidFill>
            <a:srgbClr val="C00000"/>
          </a:solidFill>
          <a:ln>
            <a:solidFill>
              <a:srgbClr val="9A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2887986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57" t="1544" r="1462" b="1905"/>
          <a:stretch/>
        </p:blipFill>
        <p:spPr bwMode="auto">
          <a:xfrm>
            <a:off x="446567" y="961198"/>
            <a:ext cx="9378661" cy="578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5781" y="82635"/>
            <a:ext cx="9258300" cy="867930"/>
          </a:xfrm>
          <a:prstGeom prst="rect">
            <a:avLst/>
          </a:prstGeom>
          <a:noFill/>
        </p:spPr>
        <p:txBody>
          <a:bodyPr wrap="square" rtlCol="0">
            <a:spAutoFit/>
          </a:bodyPr>
          <a:lstStyle/>
          <a:p>
            <a:pPr algn="ctr">
              <a:lnSpc>
                <a:spcPct val="90000"/>
              </a:lnSpc>
            </a:pPr>
            <a:r>
              <a:rPr lang="en-US" sz="2800" b="1" dirty="0"/>
              <a:t>NRG Oncology Main Member, LAPS, and </a:t>
            </a:r>
          </a:p>
          <a:p>
            <a:pPr algn="ctr">
              <a:lnSpc>
                <a:spcPct val="90000"/>
              </a:lnSpc>
            </a:pPr>
            <a:r>
              <a:rPr lang="en-US" sz="2800" b="1" dirty="0"/>
              <a:t>NCORP Institutions as of December 2019</a:t>
            </a:r>
          </a:p>
        </p:txBody>
      </p:sp>
      <p:sp>
        <p:nvSpPr>
          <p:cNvPr id="2" name="TextBox 1">
            <a:extLst>
              <a:ext uri="{FF2B5EF4-FFF2-40B4-BE49-F238E27FC236}">
                <a16:creationId xmlns:a16="http://schemas.microsoft.com/office/drawing/2014/main" id="{D60667A0-4EDF-4360-8DBB-C3FE25537BC3}"/>
              </a:ext>
            </a:extLst>
          </p:cNvPr>
          <p:cNvSpPr txBox="1"/>
          <p:nvPr/>
        </p:nvSpPr>
        <p:spPr>
          <a:xfrm>
            <a:off x="535781" y="2161555"/>
            <a:ext cx="887254" cy="261610"/>
          </a:xfrm>
          <a:prstGeom prst="rect">
            <a:avLst/>
          </a:prstGeom>
          <a:noFill/>
        </p:spPr>
        <p:txBody>
          <a:bodyPr wrap="square" rtlCol="0">
            <a:spAutoFit/>
          </a:bodyPr>
          <a:lstStyle/>
          <a:p>
            <a:r>
              <a:rPr lang="en-US" sz="1100" b="1" dirty="0">
                <a:solidFill>
                  <a:srgbClr val="C1157B"/>
                </a:solidFill>
              </a:rPr>
              <a:t>China</a:t>
            </a:r>
          </a:p>
        </p:txBody>
      </p:sp>
      <p:sp>
        <p:nvSpPr>
          <p:cNvPr id="3" name="Wave 2">
            <a:extLst>
              <a:ext uri="{FF2B5EF4-FFF2-40B4-BE49-F238E27FC236}">
                <a16:creationId xmlns:a16="http://schemas.microsoft.com/office/drawing/2014/main" id="{75A545D0-44A7-4D1B-BF82-3F9A45629E2F}"/>
              </a:ext>
            </a:extLst>
          </p:cNvPr>
          <p:cNvSpPr/>
          <p:nvPr/>
        </p:nvSpPr>
        <p:spPr>
          <a:xfrm>
            <a:off x="1064314" y="2191510"/>
            <a:ext cx="118691" cy="115445"/>
          </a:xfrm>
          <a:prstGeom prst="wave">
            <a:avLst/>
          </a:prstGeom>
          <a:solidFill>
            <a:srgbClr val="CC3399"/>
          </a:solidFill>
          <a:ln>
            <a:solidFill>
              <a:schemeClr val="bg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4">
                  <a:lumMod val="50000"/>
                </a:schemeClr>
              </a:solidFill>
            </a:endParaRPr>
          </a:p>
        </p:txBody>
      </p:sp>
      <p:sp>
        <p:nvSpPr>
          <p:cNvPr id="6" name="Wave 5">
            <a:extLst>
              <a:ext uri="{FF2B5EF4-FFF2-40B4-BE49-F238E27FC236}">
                <a16:creationId xmlns:a16="http://schemas.microsoft.com/office/drawing/2014/main" id="{A66FF5F3-6945-4060-920F-77CE3CB04EE3}"/>
              </a:ext>
            </a:extLst>
          </p:cNvPr>
          <p:cNvSpPr/>
          <p:nvPr/>
        </p:nvSpPr>
        <p:spPr>
          <a:xfrm>
            <a:off x="1245289" y="2195965"/>
            <a:ext cx="118691" cy="115445"/>
          </a:xfrm>
          <a:prstGeom prst="wave">
            <a:avLst/>
          </a:prstGeom>
          <a:solidFill>
            <a:srgbClr val="CC3399"/>
          </a:solidFill>
          <a:ln>
            <a:solidFill>
              <a:schemeClr val="bg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4">
                  <a:lumMod val="50000"/>
                </a:schemeClr>
              </a:solidFill>
            </a:endParaRPr>
          </a:p>
        </p:txBody>
      </p:sp>
      <p:cxnSp>
        <p:nvCxnSpPr>
          <p:cNvPr id="7" name="Straight Connector 6">
            <a:extLst>
              <a:ext uri="{FF2B5EF4-FFF2-40B4-BE49-F238E27FC236}">
                <a16:creationId xmlns:a16="http://schemas.microsoft.com/office/drawing/2014/main" id="{B1108268-3027-430F-85C2-12BC3CD924FC}"/>
              </a:ext>
            </a:extLst>
          </p:cNvPr>
          <p:cNvCxnSpPr>
            <a:cxnSpLocks/>
          </p:cNvCxnSpPr>
          <p:nvPr/>
        </p:nvCxnSpPr>
        <p:spPr>
          <a:xfrm>
            <a:off x="1064314" y="2277813"/>
            <a:ext cx="0" cy="97722"/>
          </a:xfrm>
          <a:prstGeom prst="line">
            <a:avLst/>
          </a:prstGeom>
          <a:ln w="9525">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84C9015-6FDC-4CF8-B557-33E95A58B3A8}"/>
              </a:ext>
            </a:extLst>
          </p:cNvPr>
          <p:cNvCxnSpPr>
            <a:cxnSpLocks/>
          </p:cNvCxnSpPr>
          <p:nvPr/>
        </p:nvCxnSpPr>
        <p:spPr>
          <a:xfrm>
            <a:off x="1248518" y="2279025"/>
            <a:ext cx="0" cy="97722"/>
          </a:xfrm>
          <a:prstGeom prst="line">
            <a:avLst/>
          </a:prstGeom>
          <a:ln w="9525">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243A8E3C-57ED-47DE-AED9-02F39873E30D}"/>
              </a:ext>
            </a:extLst>
          </p:cNvPr>
          <p:cNvSpPr txBox="1"/>
          <p:nvPr/>
        </p:nvSpPr>
        <p:spPr>
          <a:xfrm>
            <a:off x="491966" y="2421265"/>
            <a:ext cx="887254" cy="261610"/>
          </a:xfrm>
          <a:prstGeom prst="rect">
            <a:avLst/>
          </a:prstGeom>
          <a:noFill/>
        </p:spPr>
        <p:txBody>
          <a:bodyPr wrap="square" rtlCol="0">
            <a:spAutoFit/>
          </a:bodyPr>
          <a:lstStyle/>
          <a:p>
            <a:r>
              <a:rPr lang="en-US" sz="1100" b="1" dirty="0">
                <a:solidFill>
                  <a:srgbClr val="C1157B"/>
                </a:solidFill>
              </a:rPr>
              <a:t>Singapore</a:t>
            </a:r>
          </a:p>
        </p:txBody>
      </p:sp>
      <p:sp>
        <p:nvSpPr>
          <p:cNvPr id="12" name="Wave 11">
            <a:extLst>
              <a:ext uri="{FF2B5EF4-FFF2-40B4-BE49-F238E27FC236}">
                <a16:creationId xmlns:a16="http://schemas.microsoft.com/office/drawing/2014/main" id="{F945B1C8-C512-40A6-8EFB-8E853DEFF280}"/>
              </a:ext>
            </a:extLst>
          </p:cNvPr>
          <p:cNvSpPr/>
          <p:nvPr/>
        </p:nvSpPr>
        <p:spPr>
          <a:xfrm>
            <a:off x="1304634" y="2426288"/>
            <a:ext cx="118691" cy="115445"/>
          </a:xfrm>
          <a:prstGeom prst="wave">
            <a:avLst/>
          </a:prstGeom>
          <a:solidFill>
            <a:srgbClr val="CC3399"/>
          </a:solidFill>
          <a:ln>
            <a:solidFill>
              <a:schemeClr val="bg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4">
                  <a:lumMod val="50000"/>
                </a:schemeClr>
              </a:solidFill>
            </a:endParaRPr>
          </a:p>
        </p:txBody>
      </p:sp>
      <p:cxnSp>
        <p:nvCxnSpPr>
          <p:cNvPr id="13" name="Straight Connector 12">
            <a:extLst>
              <a:ext uri="{FF2B5EF4-FFF2-40B4-BE49-F238E27FC236}">
                <a16:creationId xmlns:a16="http://schemas.microsoft.com/office/drawing/2014/main" id="{547E7A58-3852-4AA4-BC72-46DB0D97C3AA}"/>
              </a:ext>
            </a:extLst>
          </p:cNvPr>
          <p:cNvCxnSpPr>
            <a:cxnSpLocks/>
          </p:cNvCxnSpPr>
          <p:nvPr/>
        </p:nvCxnSpPr>
        <p:spPr>
          <a:xfrm>
            <a:off x="1304634" y="2512591"/>
            <a:ext cx="0" cy="97722"/>
          </a:xfrm>
          <a:prstGeom prst="line">
            <a:avLst/>
          </a:prstGeom>
          <a:ln w="9525">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E7BA391-C172-424B-823C-4D9FCE932686}"/>
              </a:ext>
            </a:extLst>
          </p:cNvPr>
          <p:cNvSpPr txBox="1"/>
          <p:nvPr/>
        </p:nvSpPr>
        <p:spPr>
          <a:xfrm>
            <a:off x="8614991" y="3431473"/>
            <a:ext cx="1031929" cy="261610"/>
          </a:xfrm>
          <a:prstGeom prst="rect">
            <a:avLst/>
          </a:prstGeom>
          <a:noFill/>
        </p:spPr>
        <p:txBody>
          <a:bodyPr wrap="square" rtlCol="0">
            <a:spAutoFit/>
          </a:bodyPr>
          <a:lstStyle/>
          <a:p>
            <a:r>
              <a:rPr lang="en-US" sz="1100" b="1" dirty="0">
                <a:solidFill>
                  <a:srgbClr val="C1157B"/>
                </a:solidFill>
              </a:rPr>
              <a:t>Switzerland</a:t>
            </a:r>
          </a:p>
        </p:txBody>
      </p:sp>
      <p:sp>
        <p:nvSpPr>
          <p:cNvPr id="17" name="Wave 16">
            <a:extLst>
              <a:ext uri="{FF2B5EF4-FFF2-40B4-BE49-F238E27FC236}">
                <a16:creationId xmlns:a16="http://schemas.microsoft.com/office/drawing/2014/main" id="{46882112-2612-435A-91BC-FADABDAB74BF}"/>
              </a:ext>
            </a:extLst>
          </p:cNvPr>
          <p:cNvSpPr/>
          <p:nvPr/>
        </p:nvSpPr>
        <p:spPr>
          <a:xfrm>
            <a:off x="9572334" y="3436496"/>
            <a:ext cx="118691" cy="115445"/>
          </a:xfrm>
          <a:prstGeom prst="wave">
            <a:avLst/>
          </a:prstGeom>
          <a:solidFill>
            <a:srgbClr val="CC3399"/>
          </a:solidFill>
          <a:ln>
            <a:solidFill>
              <a:schemeClr val="bg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4">
                  <a:lumMod val="50000"/>
                </a:schemeClr>
              </a:solidFill>
            </a:endParaRPr>
          </a:p>
        </p:txBody>
      </p:sp>
      <p:cxnSp>
        <p:nvCxnSpPr>
          <p:cNvPr id="18" name="Straight Connector 17">
            <a:extLst>
              <a:ext uri="{FF2B5EF4-FFF2-40B4-BE49-F238E27FC236}">
                <a16:creationId xmlns:a16="http://schemas.microsoft.com/office/drawing/2014/main" id="{CE93CF83-BDF2-4562-B584-BCE43C06E504}"/>
              </a:ext>
            </a:extLst>
          </p:cNvPr>
          <p:cNvCxnSpPr>
            <a:cxnSpLocks/>
          </p:cNvCxnSpPr>
          <p:nvPr/>
        </p:nvCxnSpPr>
        <p:spPr>
          <a:xfrm>
            <a:off x="9572334" y="3522799"/>
            <a:ext cx="0" cy="97722"/>
          </a:xfrm>
          <a:prstGeom prst="line">
            <a:avLst/>
          </a:prstGeom>
          <a:ln w="9525">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1E674202-CA29-4DFC-9C35-D3A6881D7DC4}"/>
              </a:ext>
            </a:extLst>
          </p:cNvPr>
          <p:cNvSpPr txBox="1"/>
          <p:nvPr/>
        </p:nvSpPr>
        <p:spPr>
          <a:xfrm>
            <a:off x="8640975" y="3714678"/>
            <a:ext cx="887254" cy="261610"/>
          </a:xfrm>
          <a:prstGeom prst="rect">
            <a:avLst/>
          </a:prstGeom>
          <a:noFill/>
        </p:spPr>
        <p:txBody>
          <a:bodyPr wrap="square" rtlCol="0">
            <a:spAutoFit/>
          </a:bodyPr>
          <a:lstStyle/>
          <a:p>
            <a:r>
              <a:rPr lang="en-US" sz="1100" b="1" dirty="0">
                <a:solidFill>
                  <a:srgbClr val="C1157B"/>
                </a:solidFill>
              </a:rPr>
              <a:t>Australia</a:t>
            </a:r>
          </a:p>
        </p:txBody>
      </p:sp>
      <p:sp>
        <p:nvSpPr>
          <p:cNvPr id="20" name="Wave 19">
            <a:extLst>
              <a:ext uri="{FF2B5EF4-FFF2-40B4-BE49-F238E27FC236}">
                <a16:creationId xmlns:a16="http://schemas.microsoft.com/office/drawing/2014/main" id="{816EAEFE-5985-412C-B897-A81FA6DE3FFD}"/>
              </a:ext>
            </a:extLst>
          </p:cNvPr>
          <p:cNvSpPr/>
          <p:nvPr/>
        </p:nvSpPr>
        <p:spPr>
          <a:xfrm>
            <a:off x="9453643" y="3719701"/>
            <a:ext cx="118691" cy="115445"/>
          </a:xfrm>
          <a:prstGeom prst="wave">
            <a:avLst/>
          </a:prstGeom>
          <a:solidFill>
            <a:srgbClr val="CC3399"/>
          </a:solidFill>
          <a:ln>
            <a:solidFill>
              <a:schemeClr val="bg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4">
                  <a:lumMod val="50000"/>
                </a:schemeClr>
              </a:solidFill>
            </a:endParaRPr>
          </a:p>
        </p:txBody>
      </p:sp>
      <p:cxnSp>
        <p:nvCxnSpPr>
          <p:cNvPr id="21" name="Straight Connector 20">
            <a:extLst>
              <a:ext uri="{FF2B5EF4-FFF2-40B4-BE49-F238E27FC236}">
                <a16:creationId xmlns:a16="http://schemas.microsoft.com/office/drawing/2014/main" id="{EF7971B4-6AB7-44B3-87A2-63C8BFB28C47}"/>
              </a:ext>
            </a:extLst>
          </p:cNvPr>
          <p:cNvCxnSpPr>
            <a:cxnSpLocks/>
          </p:cNvCxnSpPr>
          <p:nvPr/>
        </p:nvCxnSpPr>
        <p:spPr>
          <a:xfrm>
            <a:off x="9453643" y="3806004"/>
            <a:ext cx="0" cy="97722"/>
          </a:xfrm>
          <a:prstGeom prst="line">
            <a:avLst/>
          </a:prstGeom>
          <a:ln w="9525">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0695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497921"/>
            <a:ext cx="9258300" cy="777985"/>
          </a:xfrm>
        </p:spPr>
        <p:txBody>
          <a:bodyPr/>
          <a:lstStyle/>
          <a:p>
            <a:r>
              <a:rPr lang="en-US" dirty="0"/>
              <a:t>NRG Networks</a:t>
            </a:r>
          </a:p>
        </p:txBody>
      </p:sp>
      <p:sp>
        <p:nvSpPr>
          <p:cNvPr id="3" name="Content Placeholder 2"/>
          <p:cNvSpPr>
            <a:spLocks noGrp="1"/>
          </p:cNvSpPr>
          <p:nvPr>
            <p:ph idx="1"/>
          </p:nvPr>
        </p:nvSpPr>
        <p:spPr>
          <a:xfrm>
            <a:off x="514350" y="1626781"/>
            <a:ext cx="9258300" cy="4499384"/>
          </a:xfrm>
        </p:spPr>
        <p:txBody>
          <a:bodyPr>
            <a:normAutofit/>
          </a:bodyPr>
          <a:lstStyle/>
          <a:p>
            <a:pPr>
              <a:spcBef>
                <a:spcPts val="0"/>
              </a:spcBef>
              <a:spcAft>
                <a:spcPts val="1200"/>
              </a:spcAft>
            </a:pPr>
            <a:r>
              <a:rPr lang="en-US" sz="2600" dirty="0"/>
              <a:t>Lead Academic Performance Sites (LAPS)	  32</a:t>
            </a:r>
          </a:p>
          <a:p>
            <a:pPr>
              <a:lnSpc>
                <a:spcPct val="90000"/>
              </a:lnSpc>
              <a:spcBef>
                <a:spcPts val="0"/>
              </a:spcBef>
            </a:pPr>
            <a:r>
              <a:rPr lang="en-US" sz="2600" dirty="0"/>
              <a:t>National Community Oncology </a:t>
            </a:r>
          </a:p>
          <a:p>
            <a:pPr marL="339725" indent="-339725">
              <a:lnSpc>
                <a:spcPct val="90000"/>
              </a:lnSpc>
              <a:spcBef>
                <a:spcPts val="0"/>
              </a:spcBef>
              <a:spcAft>
                <a:spcPts val="1200"/>
              </a:spcAft>
              <a:buNone/>
            </a:pPr>
            <a:r>
              <a:rPr lang="en-US" sz="2600" dirty="0"/>
              <a:t>	Research (NCORP) Sites							  29</a:t>
            </a:r>
          </a:p>
          <a:p>
            <a:pPr>
              <a:spcBef>
                <a:spcPts val="0"/>
              </a:spcBef>
              <a:spcAft>
                <a:spcPts val="1200"/>
              </a:spcAft>
            </a:pPr>
            <a:r>
              <a:rPr lang="en-US" sz="2600" dirty="0"/>
              <a:t>Minority/Underserved NCORP Sites				  11</a:t>
            </a:r>
          </a:p>
          <a:p>
            <a:pPr>
              <a:spcBef>
                <a:spcPts val="0"/>
              </a:spcBef>
            </a:pPr>
            <a:r>
              <a:rPr lang="en-US" sz="2600" dirty="0"/>
              <a:t>Other Centers											</a:t>
            </a:r>
            <a:r>
              <a:rPr lang="en-US" sz="2600" u="sng" dirty="0"/>
              <a:t>125</a:t>
            </a:r>
          </a:p>
          <a:p>
            <a:pPr marL="0" indent="0">
              <a:spcBef>
                <a:spcPts val="0"/>
              </a:spcBef>
              <a:buNone/>
            </a:pPr>
            <a:r>
              <a:rPr lang="en-US" sz="2600" dirty="0"/>
              <a:t>													</a:t>
            </a:r>
            <a:r>
              <a:rPr lang="en-US" dirty="0"/>
              <a:t>Total		197</a:t>
            </a:r>
            <a:r>
              <a:rPr lang="en-US" sz="2600" dirty="0"/>
              <a:t>		</a:t>
            </a:r>
          </a:p>
        </p:txBody>
      </p:sp>
      <p:sp>
        <p:nvSpPr>
          <p:cNvPr id="4" name="Rectangle 3"/>
          <p:cNvSpPr/>
          <p:nvPr/>
        </p:nvSpPr>
        <p:spPr>
          <a:xfrm>
            <a:off x="0" y="0"/>
            <a:ext cx="10287000" cy="121478"/>
          </a:xfrm>
          <a:prstGeom prst="rect">
            <a:avLst/>
          </a:prstGeom>
          <a:solidFill>
            <a:srgbClr val="C00000"/>
          </a:solidFill>
          <a:ln>
            <a:solidFill>
              <a:srgbClr val="9A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746824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4350" y="372140"/>
            <a:ext cx="9258300" cy="1339702"/>
          </a:xfrm>
        </p:spPr>
        <p:txBody>
          <a:bodyPr>
            <a:normAutofit fontScale="90000"/>
          </a:bodyPr>
          <a:lstStyle/>
          <a:p>
            <a:pPr>
              <a:lnSpc>
                <a:spcPct val="90000"/>
              </a:lnSpc>
            </a:pPr>
            <a:r>
              <a:rPr lang="en-US" sz="3100" dirty="0">
                <a:solidFill>
                  <a:schemeClr val="tx2"/>
                </a:solidFill>
              </a:rPr>
              <a:t>NRG Oncology</a:t>
            </a:r>
            <a:r>
              <a:rPr lang="en-US" dirty="0"/>
              <a:t/>
            </a:r>
            <a:br>
              <a:rPr lang="en-US" dirty="0"/>
            </a:br>
            <a:r>
              <a:rPr lang="en-US" dirty="0"/>
              <a:t>Accrual by Network Category</a:t>
            </a:r>
            <a:br>
              <a:rPr lang="en-US" dirty="0"/>
            </a:br>
            <a:r>
              <a:rPr lang="en-US" dirty="0"/>
              <a:t>January 1 – December 31, 2019</a:t>
            </a:r>
            <a:endParaRPr lang="en-US" sz="3100" dirty="0">
              <a:solidFill>
                <a:schemeClr val="tx2"/>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66181327"/>
              </p:ext>
            </p:extLst>
          </p:nvPr>
        </p:nvGraphicFramePr>
        <p:xfrm>
          <a:off x="1028700" y="1913860"/>
          <a:ext cx="8229600" cy="432213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0" y="0"/>
            <a:ext cx="10287000" cy="121478"/>
          </a:xfrm>
          <a:prstGeom prst="rect">
            <a:avLst/>
          </a:prstGeom>
          <a:solidFill>
            <a:srgbClr val="C00000"/>
          </a:solidFill>
          <a:ln>
            <a:solidFill>
              <a:srgbClr val="9A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3A3A3A"/>
              </a:solidFill>
            </a:endParaRPr>
          </a:p>
        </p:txBody>
      </p:sp>
      <p:sp>
        <p:nvSpPr>
          <p:cNvPr id="8" name="TextBox 1"/>
          <p:cNvSpPr txBox="1"/>
          <p:nvPr/>
        </p:nvSpPr>
        <p:spPr>
          <a:xfrm>
            <a:off x="5592468" y="2742991"/>
            <a:ext cx="1831458" cy="9968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solidFill>
                  <a:srgbClr val="000000"/>
                </a:solidFill>
              </a:rPr>
              <a:t>NCORP &amp;</a:t>
            </a:r>
          </a:p>
          <a:p>
            <a:pPr algn="ctr"/>
            <a:r>
              <a:rPr lang="en-US" sz="2400" b="1" dirty="0">
                <a:solidFill>
                  <a:srgbClr val="000000"/>
                </a:solidFill>
              </a:rPr>
              <a:t>M/U NCORP</a:t>
            </a:r>
          </a:p>
          <a:p>
            <a:pPr algn="ctr"/>
            <a:r>
              <a:rPr lang="en-US" sz="2400" b="1" dirty="0">
                <a:solidFill>
                  <a:srgbClr val="000000"/>
                </a:solidFill>
              </a:rPr>
              <a:t>27%</a:t>
            </a:r>
          </a:p>
        </p:txBody>
      </p:sp>
      <p:sp>
        <p:nvSpPr>
          <p:cNvPr id="9" name="TextBox 1"/>
          <p:cNvSpPr txBox="1"/>
          <p:nvPr/>
        </p:nvSpPr>
        <p:spPr>
          <a:xfrm>
            <a:off x="4901352" y="4154666"/>
            <a:ext cx="1382232" cy="87364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solidFill>
                  <a:srgbClr val="000000"/>
                </a:solidFill>
              </a:rPr>
              <a:t>LAPS</a:t>
            </a:r>
          </a:p>
          <a:p>
            <a:pPr algn="ctr"/>
            <a:r>
              <a:rPr lang="en-US" sz="2400" b="1" dirty="0">
                <a:solidFill>
                  <a:srgbClr val="000000"/>
                </a:solidFill>
              </a:rPr>
              <a:t>33%</a:t>
            </a:r>
          </a:p>
        </p:txBody>
      </p:sp>
    </p:spTree>
    <p:extLst>
      <p:ext uri="{BB962C8B-B14F-4D97-AF65-F5344CB8AC3E}">
        <p14:creationId xmlns:p14="http://schemas.microsoft.com/office/powerpoint/2010/main" val="899943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5053" y="414239"/>
            <a:ext cx="9696893" cy="1118227"/>
          </a:xfrm>
        </p:spPr>
        <p:txBody>
          <a:bodyPr>
            <a:normAutofit fontScale="90000"/>
          </a:bodyPr>
          <a:lstStyle/>
          <a:p>
            <a:r>
              <a:rPr lang="en-US" sz="2700" dirty="0"/>
              <a:t>Top Accruing Main Members</a:t>
            </a:r>
            <a:br>
              <a:rPr lang="en-US" sz="2700" dirty="0"/>
            </a:br>
            <a:r>
              <a:rPr lang="en-US" sz="2700" dirty="0"/>
              <a:t>NRG Oncology Trials</a:t>
            </a:r>
            <a:br>
              <a:rPr lang="en-US" sz="2700" dirty="0"/>
            </a:br>
            <a:r>
              <a:rPr lang="en-US" sz="2700" dirty="0">
                <a:solidFill>
                  <a:schemeClr val="tx2"/>
                </a:solidFill>
              </a:rPr>
              <a:t>January 1 – December 31, 2019</a:t>
            </a:r>
          </a:p>
        </p:txBody>
      </p:sp>
      <p:sp>
        <p:nvSpPr>
          <p:cNvPr id="4" name="Content Placeholder 3"/>
          <p:cNvSpPr>
            <a:spLocks noGrp="1"/>
          </p:cNvSpPr>
          <p:nvPr>
            <p:ph idx="1"/>
          </p:nvPr>
        </p:nvSpPr>
        <p:spPr>
          <a:xfrm>
            <a:off x="529223" y="1825227"/>
            <a:ext cx="9228554" cy="4826375"/>
          </a:xfrm>
        </p:spPr>
        <p:txBody>
          <a:bodyPr>
            <a:noAutofit/>
          </a:bodyPr>
          <a:lstStyle/>
          <a:p>
            <a:pPr marL="463550" indent="-463550">
              <a:lnSpc>
                <a:spcPct val="90000"/>
              </a:lnSpc>
              <a:spcBef>
                <a:spcPts val="0"/>
              </a:spcBef>
              <a:spcAft>
                <a:spcPts val="900"/>
              </a:spcAft>
              <a:buFont typeface="+mj-lt"/>
              <a:buAutoNum type="arabicPeriod"/>
            </a:pPr>
            <a:r>
              <a:rPr lang="en-US" sz="2300" dirty="0"/>
              <a:t>Seoul National University Hospital</a:t>
            </a:r>
          </a:p>
          <a:p>
            <a:pPr marL="463550" indent="-463550">
              <a:lnSpc>
                <a:spcPct val="90000"/>
              </a:lnSpc>
              <a:spcBef>
                <a:spcPts val="0"/>
              </a:spcBef>
              <a:spcAft>
                <a:spcPts val="900"/>
              </a:spcAft>
              <a:buFont typeface="+mj-lt"/>
              <a:buAutoNum type="arabicPeriod"/>
            </a:pPr>
            <a:r>
              <a:rPr lang="en-US" sz="2300" dirty="0"/>
              <a:t>University Health Network-Princess Margaret Hospital </a:t>
            </a:r>
          </a:p>
          <a:p>
            <a:pPr marL="463550" indent="-463550">
              <a:lnSpc>
                <a:spcPct val="90000"/>
              </a:lnSpc>
              <a:spcBef>
                <a:spcPts val="0"/>
              </a:spcBef>
              <a:spcAft>
                <a:spcPts val="900"/>
              </a:spcAft>
              <a:buFont typeface="+mj-lt"/>
              <a:buAutoNum type="arabicPeriod"/>
            </a:pPr>
            <a:r>
              <a:rPr lang="en-US" sz="2300" dirty="0"/>
              <a:t>Sun Yat-sen University Cancer Center </a:t>
            </a:r>
          </a:p>
          <a:p>
            <a:pPr marL="463550" indent="-463550">
              <a:lnSpc>
                <a:spcPct val="90000"/>
              </a:lnSpc>
              <a:spcBef>
                <a:spcPts val="0"/>
              </a:spcBef>
              <a:spcAft>
                <a:spcPts val="900"/>
              </a:spcAft>
              <a:buFont typeface="+mj-lt"/>
              <a:buAutoNum type="arabicPeriod"/>
            </a:pPr>
            <a:r>
              <a:rPr lang="en-US" sz="2300" dirty="0"/>
              <a:t>CHU de Quebec-L’Hotel-Dieu de Quebec (HDQ)</a:t>
            </a:r>
          </a:p>
          <a:p>
            <a:pPr marL="463550" indent="-463550">
              <a:lnSpc>
                <a:spcPct val="90000"/>
              </a:lnSpc>
              <a:spcBef>
                <a:spcPts val="0"/>
              </a:spcBef>
              <a:spcAft>
                <a:spcPts val="900"/>
              </a:spcAft>
              <a:buFont typeface="+mj-lt"/>
              <a:buAutoNum type="arabicPeriod"/>
            </a:pPr>
            <a:r>
              <a:rPr lang="en-US" sz="2300" dirty="0"/>
              <a:t>University of Maryland/Greenebaum Cancer Center</a:t>
            </a:r>
          </a:p>
          <a:p>
            <a:pPr marL="0" indent="0">
              <a:lnSpc>
                <a:spcPct val="90000"/>
              </a:lnSpc>
              <a:spcBef>
                <a:spcPts val="0"/>
              </a:spcBef>
              <a:spcAft>
                <a:spcPts val="900"/>
              </a:spcAft>
              <a:buNone/>
            </a:pPr>
            <a:r>
              <a:rPr lang="en-US" sz="2300" dirty="0"/>
              <a:t>	Women and Infants Hospital</a:t>
            </a:r>
          </a:p>
          <a:p>
            <a:pPr marL="0" indent="0">
              <a:lnSpc>
                <a:spcPct val="90000"/>
              </a:lnSpc>
              <a:spcBef>
                <a:spcPts val="0"/>
              </a:spcBef>
              <a:spcAft>
                <a:spcPts val="900"/>
              </a:spcAft>
              <a:buNone/>
            </a:pPr>
            <a:r>
              <a:rPr lang="en-US" sz="2300" dirty="0"/>
              <a:t>6.	University of Cincinnati / Barrett Cancer Center</a:t>
            </a:r>
          </a:p>
          <a:p>
            <a:pPr marL="0" indent="0">
              <a:lnSpc>
                <a:spcPct val="90000"/>
              </a:lnSpc>
              <a:spcBef>
                <a:spcPts val="0"/>
              </a:spcBef>
              <a:spcAft>
                <a:spcPts val="900"/>
              </a:spcAft>
              <a:buNone/>
            </a:pPr>
            <a:r>
              <a:rPr lang="en-US" sz="2300" dirty="0"/>
              <a:t>	University of Iowa / Holden Comprehensive Cancer Center</a:t>
            </a:r>
          </a:p>
          <a:p>
            <a:pPr marL="0" indent="0">
              <a:lnSpc>
                <a:spcPct val="90000"/>
              </a:lnSpc>
              <a:spcBef>
                <a:spcPts val="0"/>
              </a:spcBef>
              <a:spcAft>
                <a:spcPts val="900"/>
              </a:spcAft>
              <a:buNone/>
            </a:pPr>
            <a:r>
              <a:rPr lang="en-US" sz="2300" dirty="0"/>
              <a:t>7.	UC San Diego Moores Cancer Center</a:t>
            </a:r>
          </a:p>
          <a:p>
            <a:pPr marL="0" indent="0">
              <a:lnSpc>
                <a:spcPct val="90000"/>
              </a:lnSpc>
              <a:spcBef>
                <a:spcPts val="0"/>
              </a:spcBef>
              <a:spcAft>
                <a:spcPts val="900"/>
              </a:spcAft>
              <a:buNone/>
            </a:pPr>
            <a:r>
              <a:rPr lang="en-US" sz="2300" dirty="0"/>
              <a:t>8.	The US Oncology Network</a:t>
            </a:r>
          </a:p>
          <a:p>
            <a:pPr marL="0" indent="0">
              <a:lnSpc>
                <a:spcPct val="90000"/>
              </a:lnSpc>
              <a:spcBef>
                <a:spcPts val="0"/>
              </a:spcBef>
              <a:spcAft>
                <a:spcPts val="900"/>
              </a:spcAft>
              <a:buNone/>
            </a:pPr>
            <a:r>
              <a:rPr lang="en-US" sz="2300" dirty="0"/>
              <a:t>	Loyola University Medical Center</a:t>
            </a:r>
            <a:endParaRPr lang="en-US" sz="2400" dirty="0"/>
          </a:p>
        </p:txBody>
      </p:sp>
      <p:sp>
        <p:nvSpPr>
          <p:cNvPr id="5" name="Rectangle 4"/>
          <p:cNvSpPr/>
          <p:nvPr/>
        </p:nvSpPr>
        <p:spPr>
          <a:xfrm>
            <a:off x="0" y="0"/>
            <a:ext cx="10287000" cy="121478"/>
          </a:xfrm>
          <a:prstGeom prst="rect">
            <a:avLst/>
          </a:prstGeom>
          <a:solidFill>
            <a:srgbClr val="C00000"/>
          </a:solidFill>
          <a:ln>
            <a:solidFill>
              <a:srgbClr val="9A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3A3A3A"/>
              </a:solidFill>
            </a:endParaRPr>
          </a:p>
        </p:txBody>
      </p:sp>
    </p:spTree>
    <p:extLst>
      <p:ext uri="{BB962C8B-B14F-4D97-AF65-F5344CB8AC3E}">
        <p14:creationId xmlns:p14="http://schemas.microsoft.com/office/powerpoint/2010/main" val="1697117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5053" y="314738"/>
            <a:ext cx="9696893" cy="1450505"/>
          </a:xfrm>
        </p:spPr>
        <p:txBody>
          <a:bodyPr>
            <a:normAutofit/>
          </a:bodyPr>
          <a:lstStyle/>
          <a:p>
            <a:pPr>
              <a:lnSpc>
                <a:spcPct val="90000"/>
              </a:lnSpc>
            </a:pPr>
            <a:r>
              <a:rPr lang="en-US" sz="2400" dirty="0"/>
              <a:t>Top Accruing Lead Academic Participating Sites (LAPS)</a:t>
            </a:r>
            <a:br>
              <a:rPr lang="en-US" sz="2400" dirty="0"/>
            </a:br>
            <a:r>
              <a:rPr lang="en-US" sz="2400" dirty="0"/>
              <a:t>NRG Oncology Trials</a:t>
            </a:r>
            <a:br>
              <a:rPr lang="en-US" sz="2400" dirty="0"/>
            </a:br>
            <a:r>
              <a:rPr lang="en-US" sz="2400" dirty="0">
                <a:solidFill>
                  <a:schemeClr val="tx2"/>
                </a:solidFill>
              </a:rPr>
              <a:t>January 1 – December 31, 2019</a:t>
            </a:r>
          </a:p>
        </p:txBody>
      </p:sp>
      <p:sp>
        <p:nvSpPr>
          <p:cNvPr id="4" name="Content Placeholder 3"/>
          <p:cNvSpPr>
            <a:spLocks noGrp="1"/>
          </p:cNvSpPr>
          <p:nvPr>
            <p:ph idx="1"/>
          </p:nvPr>
        </p:nvSpPr>
        <p:spPr>
          <a:xfrm>
            <a:off x="464457" y="1765243"/>
            <a:ext cx="9508883" cy="5080000"/>
          </a:xfrm>
        </p:spPr>
        <p:txBody>
          <a:bodyPr>
            <a:normAutofit lnSpcReduction="10000"/>
          </a:bodyPr>
          <a:lstStyle/>
          <a:p>
            <a:pPr marL="341313" indent="-341313">
              <a:lnSpc>
                <a:spcPct val="90000"/>
              </a:lnSpc>
              <a:spcBef>
                <a:spcPts val="0"/>
              </a:spcBef>
              <a:spcAft>
                <a:spcPts val="900"/>
              </a:spcAft>
              <a:buFont typeface="+mj-lt"/>
              <a:buAutoNum type="arabicPeriod"/>
            </a:pPr>
            <a:r>
              <a:rPr lang="en-US" sz="2400" dirty="0"/>
              <a:t>	University of Oklahoma Health Sciences Center LAPS</a:t>
            </a:r>
          </a:p>
          <a:p>
            <a:pPr marL="341313" indent="-341313">
              <a:lnSpc>
                <a:spcPct val="90000"/>
              </a:lnSpc>
              <a:spcBef>
                <a:spcPts val="0"/>
              </a:spcBef>
              <a:spcAft>
                <a:spcPts val="900"/>
              </a:spcAft>
              <a:buFont typeface="+mj-lt"/>
              <a:buAutoNum type="arabicPeriod"/>
            </a:pPr>
            <a:r>
              <a:rPr lang="en-US" sz="2300" dirty="0"/>
              <a:t>	CWRU Case Comprehensive Cancer Center LAPS</a:t>
            </a:r>
          </a:p>
          <a:p>
            <a:pPr marL="341313" indent="-341313">
              <a:lnSpc>
                <a:spcPct val="90000"/>
              </a:lnSpc>
              <a:spcBef>
                <a:spcPts val="0"/>
              </a:spcBef>
              <a:spcAft>
                <a:spcPts val="900"/>
              </a:spcAft>
              <a:buFont typeface="+mj-lt"/>
              <a:buAutoNum type="arabicPeriod"/>
            </a:pPr>
            <a:r>
              <a:rPr lang="en-US" sz="2300" dirty="0"/>
              <a:t>	Washington University – Siteman Cancer Center LAP</a:t>
            </a:r>
          </a:p>
          <a:p>
            <a:pPr marL="457200" indent="-457200">
              <a:lnSpc>
                <a:spcPct val="90000"/>
              </a:lnSpc>
              <a:spcBef>
                <a:spcPts val="0"/>
              </a:spcBef>
              <a:spcAft>
                <a:spcPts val="900"/>
              </a:spcAft>
              <a:buAutoNum type="arabicPeriod" startAt="4"/>
            </a:pPr>
            <a:r>
              <a:rPr lang="en-US" sz="2300" dirty="0"/>
              <a:t>Wayne State University – Karmanos Cancer Center LAPS</a:t>
            </a:r>
          </a:p>
          <a:p>
            <a:pPr marL="457200" indent="-457200">
              <a:lnSpc>
                <a:spcPct val="90000"/>
              </a:lnSpc>
              <a:spcBef>
                <a:spcPts val="0"/>
              </a:spcBef>
              <a:spcAft>
                <a:spcPts val="900"/>
              </a:spcAft>
              <a:buAutoNum type="arabicPeriod" startAt="4"/>
            </a:pPr>
            <a:r>
              <a:rPr lang="en-US" sz="2300" dirty="0"/>
              <a:t>University of Texas MD Anderson Cancer Center LAPS</a:t>
            </a:r>
          </a:p>
          <a:p>
            <a:pPr marL="457200" indent="-457200">
              <a:lnSpc>
                <a:spcPct val="90000"/>
              </a:lnSpc>
              <a:spcBef>
                <a:spcPts val="0"/>
              </a:spcBef>
              <a:spcAft>
                <a:spcPts val="900"/>
              </a:spcAft>
              <a:buAutoNum type="arabicPeriod" startAt="4"/>
            </a:pPr>
            <a:r>
              <a:rPr lang="en-US" sz="2300" dirty="0"/>
              <a:t>University of Texas Southwestern Medical Center LAPS</a:t>
            </a:r>
          </a:p>
          <a:p>
            <a:pPr marL="0" indent="0">
              <a:lnSpc>
                <a:spcPct val="90000"/>
              </a:lnSpc>
              <a:spcBef>
                <a:spcPts val="0"/>
              </a:spcBef>
              <a:spcAft>
                <a:spcPts val="900"/>
              </a:spcAft>
              <a:buNone/>
            </a:pPr>
            <a:r>
              <a:rPr lang="en-US" sz="2300" dirty="0"/>
              <a:t>	Memorial Sloan – Kettering Cancer Center LAPS</a:t>
            </a:r>
          </a:p>
          <a:p>
            <a:pPr marL="0" indent="0">
              <a:lnSpc>
                <a:spcPct val="90000"/>
              </a:lnSpc>
              <a:spcBef>
                <a:spcPts val="0"/>
              </a:spcBef>
              <a:spcAft>
                <a:spcPts val="900"/>
              </a:spcAft>
              <a:buNone/>
            </a:pPr>
            <a:r>
              <a:rPr lang="en-US" sz="2300" dirty="0"/>
              <a:t>	Thomas Jefferson University Hospital LAPS</a:t>
            </a:r>
          </a:p>
          <a:p>
            <a:pPr marL="457200" indent="-457200">
              <a:lnSpc>
                <a:spcPct val="90000"/>
              </a:lnSpc>
              <a:spcBef>
                <a:spcPts val="0"/>
              </a:spcBef>
              <a:spcAft>
                <a:spcPts val="900"/>
              </a:spcAft>
              <a:buAutoNum type="arabicPeriod" startAt="7"/>
            </a:pPr>
            <a:r>
              <a:rPr lang="en-US" sz="2300" dirty="0"/>
              <a:t>Ohio State University Comprehensive Cancer Center LAPS </a:t>
            </a:r>
          </a:p>
          <a:p>
            <a:pPr marL="457200" indent="-457200">
              <a:lnSpc>
                <a:spcPct val="90000"/>
              </a:lnSpc>
              <a:spcBef>
                <a:spcPts val="0"/>
              </a:spcBef>
              <a:spcAft>
                <a:spcPts val="900"/>
              </a:spcAft>
              <a:buAutoNum type="arabicPeriod" startAt="7"/>
            </a:pPr>
            <a:r>
              <a:rPr lang="en-US" sz="2300" dirty="0"/>
              <a:t>Dana-Farber / Partners CancerCare LAPS</a:t>
            </a:r>
          </a:p>
          <a:p>
            <a:pPr marL="0" indent="0">
              <a:lnSpc>
                <a:spcPct val="90000"/>
              </a:lnSpc>
              <a:spcBef>
                <a:spcPts val="0"/>
              </a:spcBef>
              <a:spcAft>
                <a:spcPts val="900"/>
              </a:spcAft>
              <a:buNone/>
            </a:pPr>
            <a:r>
              <a:rPr lang="en-US" sz="2300" dirty="0"/>
              <a:t>	Mayo Clinic LAPS</a:t>
            </a:r>
          </a:p>
          <a:p>
            <a:pPr marL="0" indent="0">
              <a:lnSpc>
                <a:spcPct val="90000"/>
              </a:lnSpc>
              <a:spcBef>
                <a:spcPts val="0"/>
              </a:spcBef>
              <a:spcAft>
                <a:spcPts val="900"/>
              </a:spcAft>
              <a:buNone/>
            </a:pPr>
            <a:r>
              <a:rPr lang="en-US" sz="2300" dirty="0"/>
              <a:t>	University of Michigan Comprehensive Cancer Center LAPS</a:t>
            </a:r>
          </a:p>
          <a:p>
            <a:pPr marL="0" indent="0">
              <a:lnSpc>
                <a:spcPct val="90000"/>
              </a:lnSpc>
              <a:spcBef>
                <a:spcPts val="0"/>
              </a:spcBef>
              <a:spcAft>
                <a:spcPts val="900"/>
              </a:spcAft>
              <a:buNone/>
            </a:pPr>
            <a:endParaRPr lang="en-US" sz="2300" dirty="0"/>
          </a:p>
        </p:txBody>
      </p:sp>
      <p:sp>
        <p:nvSpPr>
          <p:cNvPr id="5" name="Rectangle 4"/>
          <p:cNvSpPr/>
          <p:nvPr/>
        </p:nvSpPr>
        <p:spPr>
          <a:xfrm>
            <a:off x="0" y="0"/>
            <a:ext cx="10287000" cy="121478"/>
          </a:xfrm>
          <a:prstGeom prst="rect">
            <a:avLst/>
          </a:prstGeom>
          <a:solidFill>
            <a:srgbClr val="C00000"/>
          </a:solidFill>
          <a:ln>
            <a:solidFill>
              <a:srgbClr val="9A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3A3A3A"/>
              </a:solidFill>
            </a:endParaRPr>
          </a:p>
        </p:txBody>
      </p:sp>
    </p:spTree>
    <p:extLst>
      <p:ext uri="{BB962C8B-B14F-4D97-AF65-F5344CB8AC3E}">
        <p14:creationId xmlns:p14="http://schemas.microsoft.com/office/powerpoint/2010/main" val="680004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7080" y="431681"/>
            <a:ext cx="9696893" cy="1320246"/>
          </a:xfrm>
        </p:spPr>
        <p:txBody>
          <a:bodyPr>
            <a:noAutofit/>
          </a:bodyPr>
          <a:lstStyle/>
          <a:p>
            <a:pPr>
              <a:lnSpc>
                <a:spcPct val="90000"/>
              </a:lnSpc>
            </a:pPr>
            <a:r>
              <a:rPr lang="en-US" sz="2400" dirty="0"/>
              <a:t>Top Accruing NCI Community Oncology</a:t>
            </a:r>
            <a:br>
              <a:rPr lang="en-US" sz="2400" dirty="0"/>
            </a:br>
            <a:r>
              <a:rPr lang="en-US" sz="2400" dirty="0"/>
              <a:t> Research Program (NCORP)</a:t>
            </a:r>
            <a:br>
              <a:rPr lang="en-US" sz="2400" dirty="0"/>
            </a:br>
            <a:r>
              <a:rPr lang="en-US" sz="2400" dirty="0"/>
              <a:t>NRG Oncology Trials</a:t>
            </a:r>
            <a:br>
              <a:rPr lang="en-US" sz="2400" dirty="0"/>
            </a:br>
            <a:r>
              <a:rPr lang="en-US" sz="2400" dirty="0">
                <a:solidFill>
                  <a:schemeClr val="tx2"/>
                </a:solidFill>
              </a:rPr>
              <a:t>January 1 – December 31, 2019</a:t>
            </a:r>
          </a:p>
        </p:txBody>
      </p:sp>
      <p:sp>
        <p:nvSpPr>
          <p:cNvPr id="4" name="Content Placeholder 3"/>
          <p:cNvSpPr>
            <a:spLocks noGrp="1"/>
          </p:cNvSpPr>
          <p:nvPr>
            <p:ph idx="1"/>
          </p:nvPr>
        </p:nvSpPr>
        <p:spPr>
          <a:xfrm>
            <a:off x="287080" y="1935944"/>
            <a:ext cx="9760688" cy="4493885"/>
          </a:xfrm>
        </p:spPr>
        <p:txBody>
          <a:bodyPr>
            <a:normAutofit/>
          </a:bodyPr>
          <a:lstStyle/>
          <a:p>
            <a:pPr marL="0" indent="0">
              <a:lnSpc>
                <a:spcPct val="90000"/>
              </a:lnSpc>
              <a:spcBef>
                <a:spcPts val="0"/>
              </a:spcBef>
              <a:spcAft>
                <a:spcPts val="900"/>
              </a:spcAft>
              <a:buNone/>
            </a:pPr>
            <a:r>
              <a:rPr lang="en-US" sz="2300" dirty="0"/>
              <a:t>1.	</a:t>
            </a:r>
            <a:r>
              <a:rPr lang="en-US" sz="2300" dirty="0">
                <a:latin typeface="Arial" panose="020B0604020202020204" pitchFamily="34" charset="0"/>
                <a:cs typeface="Arial" panose="020B0604020202020204" pitchFamily="34" charset="0"/>
              </a:rPr>
              <a:t>Kaiser Permanente NCI Community Oncology Research Program</a:t>
            </a:r>
          </a:p>
          <a:p>
            <a:pPr marL="457200" indent="-457200">
              <a:lnSpc>
                <a:spcPct val="90000"/>
              </a:lnSpc>
              <a:spcBef>
                <a:spcPts val="0"/>
              </a:spcBef>
              <a:spcAft>
                <a:spcPts val="900"/>
              </a:spcAft>
              <a:buAutoNum type="arabicPeriod" startAt="2"/>
            </a:pPr>
            <a:r>
              <a:rPr lang="en-US" sz="2300" dirty="0">
                <a:latin typeface="Arial" panose="020B0604020202020204" pitchFamily="34" charset="0"/>
                <a:cs typeface="Arial" panose="020B0604020202020204" pitchFamily="34" charset="0"/>
              </a:rPr>
              <a:t>Southeast Clinical Oncology Research Consortium NCORP</a:t>
            </a:r>
          </a:p>
          <a:p>
            <a:pPr marL="457200" indent="-457200">
              <a:lnSpc>
                <a:spcPct val="90000"/>
              </a:lnSpc>
              <a:spcBef>
                <a:spcPts val="0"/>
              </a:spcBef>
              <a:spcAft>
                <a:spcPts val="900"/>
              </a:spcAft>
              <a:buAutoNum type="arabicPeriod" startAt="2"/>
            </a:pPr>
            <a:r>
              <a:rPr lang="en-US" sz="2300" dirty="0">
                <a:latin typeface="Arial" panose="020B0604020202020204" pitchFamily="34" charset="0"/>
                <a:cs typeface="Arial" panose="020B0604020202020204" pitchFamily="34" charset="0"/>
              </a:rPr>
              <a:t>Heartland Cancer Research NCORP</a:t>
            </a:r>
          </a:p>
          <a:p>
            <a:pPr marL="457200" indent="-457200">
              <a:lnSpc>
                <a:spcPct val="90000"/>
              </a:lnSpc>
              <a:spcBef>
                <a:spcPts val="0"/>
              </a:spcBef>
              <a:spcAft>
                <a:spcPts val="900"/>
              </a:spcAft>
              <a:buAutoNum type="arabicPeriod" startAt="4"/>
            </a:pPr>
            <a:r>
              <a:rPr lang="en-US" sz="2300" dirty="0">
                <a:latin typeface="Arial" panose="020B0604020202020204" pitchFamily="34" charset="0"/>
                <a:cs typeface="Arial" panose="020B0604020202020204" pitchFamily="34" charset="0"/>
              </a:rPr>
              <a:t>Metro Minnesota Community Oncology Research Consortium</a:t>
            </a:r>
          </a:p>
          <a:p>
            <a:pPr marL="457200" indent="-457200">
              <a:lnSpc>
                <a:spcPct val="90000"/>
              </a:lnSpc>
              <a:spcBef>
                <a:spcPts val="0"/>
              </a:spcBef>
              <a:spcAft>
                <a:spcPts val="900"/>
              </a:spcAft>
              <a:buFont typeface="Arial"/>
              <a:buAutoNum type="arabicPeriod" startAt="4"/>
            </a:pPr>
            <a:r>
              <a:rPr lang="en-US" sz="2300" dirty="0">
                <a:latin typeface="Arial" panose="020B0604020202020204" pitchFamily="34" charset="0"/>
                <a:cs typeface="Arial" panose="020B0604020202020204" pitchFamily="34" charset="0"/>
              </a:rPr>
              <a:t>Delaware/Christiana Care NCI Community Onc Research Program</a:t>
            </a:r>
          </a:p>
          <a:p>
            <a:pPr marL="0" indent="0">
              <a:lnSpc>
                <a:spcPct val="90000"/>
              </a:lnSpc>
              <a:spcBef>
                <a:spcPts val="0"/>
              </a:spcBef>
              <a:spcAft>
                <a:spcPts val="900"/>
              </a:spcAft>
              <a:buNone/>
            </a:pPr>
            <a:r>
              <a:rPr lang="en-US" sz="2300" dirty="0">
                <a:latin typeface="Arial" panose="020B0604020202020204" pitchFamily="34" charset="0"/>
                <a:cs typeface="Arial" panose="020B0604020202020204" pitchFamily="34" charset="0"/>
              </a:rPr>
              <a:t>6.	New Mexico Minority Underserved NCORP</a:t>
            </a:r>
          </a:p>
          <a:p>
            <a:pPr marL="0" indent="0">
              <a:lnSpc>
                <a:spcPct val="90000"/>
              </a:lnSpc>
              <a:spcBef>
                <a:spcPts val="0"/>
              </a:spcBef>
              <a:spcAft>
                <a:spcPts val="900"/>
              </a:spcAft>
              <a:buNone/>
            </a:pPr>
            <a:r>
              <a:rPr lang="en-US" sz="2300" dirty="0">
                <a:latin typeface="Arial" panose="020B0604020202020204" pitchFamily="34" charset="0"/>
                <a:cs typeface="Arial" panose="020B0604020202020204" pitchFamily="34" charset="0"/>
              </a:rPr>
              <a:t>7.	University of Kansas Cancer Center – MCA Rural MU NCORP</a:t>
            </a:r>
          </a:p>
          <a:p>
            <a:pPr marL="0" indent="0">
              <a:lnSpc>
                <a:spcPct val="90000"/>
              </a:lnSpc>
              <a:spcBef>
                <a:spcPts val="0"/>
              </a:spcBef>
              <a:spcAft>
                <a:spcPts val="900"/>
              </a:spcAft>
              <a:buNone/>
            </a:pPr>
            <a:r>
              <a:rPr lang="en-US" sz="2300" dirty="0">
                <a:latin typeface="Arial" panose="020B0604020202020204" pitchFamily="34" charset="0"/>
                <a:cs typeface="Arial" panose="020B0604020202020204" pitchFamily="34" charset="0"/>
              </a:rPr>
              <a:t>	Pacific Cancer Research Consortium NCORP</a:t>
            </a:r>
          </a:p>
          <a:p>
            <a:pPr marL="0" indent="0">
              <a:lnSpc>
                <a:spcPct val="90000"/>
              </a:lnSpc>
              <a:spcBef>
                <a:spcPts val="0"/>
              </a:spcBef>
              <a:spcAft>
                <a:spcPts val="900"/>
              </a:spcAft>
              <a:buNone/>
            </a:pPr>
            <a:r>
              <a:rPr lang="en-US" sz="2300" dirty="0">
                <a:latin typeface="Arial" panose="020B0604020202020204" pitchFamily="34" charset="0"/>
                <a:cs typeface="Arial" panose="020B0604020202020204" pitchFamily="34" charset="0"/>
              </a:rPr>
              <a:t>8.	Georgia NCI Community Oncology Research Program</a:t>
            </a:r>
          </a:p>
          <a:p>
            <a:pPr marL="457200" indent="-457200">
              <a:lnSpc>
                <a:spcPct val="90000"/>
              </a:lnSpc>
              <a:spcBef>
                <a:spcPts val="0"/>
              </a:spcBef>
              <a:spcAft>
                <a:spcPts val="900"/>
              </a:spcAft>
              <a:buAutoNum type="arabicPeriod" startAt="9"/>
            </a:pPr>
            <a:r>
              <a:rPr lang="en-US" sz="2300" dirty="0">
                <a:latin typeface="Arial" panose="020B0604020202020204" pitchFamily="34" charset="0"/>
                <a:cs typeface="Arial" panose="020B0604020202020204" pitchFamily="34" charset="0"/>
              </a:rPr>
              <a:t>Michigan Cancer Research Consortium NCORP</a:t>
            </a:r>
          </a:p>
          <a:p>
            <a:pPr marL="0" indent="0">
              <a:lnSpc>
                <a:spcPct val="90000"/>
              </a:lnSpc>
              <a:spcBef>
                <a:spcPts val="0"/>
              </a:spcBef>
              <a:spcAft>
                <a:spcPts val="900"/>
              </a:spcAft>
              <a:buNone/>
            </a:pPr>
            <a:endParaRPr lang="en-US" sz="2300" dirty="0"/>
          </a:p>
        </p:txBody>
      </p:sp>
      <p:sp>
        <p:nvSpPr>
          <p:cNvPr id="5" name="Rectangle 4"/>
          <p:cNvSpPr/>
          <p:nvPr/>
        </p:nvSpPr>
        <p:spPr>
          <a:xfrm>
            <a:off x="0" y="0"/>
            <a:ext cx="10287000" cy="121478"/>
          </a:xfrm>
          <a:prstGeom prst="rect">
            <a:avLst/>
          </a:prstGeom>
          <a:solidFill>
            <a:srgbClr val="C00000"/>
          </a:solidFill>
          <a:ln>
            <a:solidFill>
              <a:srgbClr val="9A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3A3A3A"/>
              </a:solidFill>
            </a:endParaRPr>
          </a:p>
        </p:txBody>
      </p:sp>
    </p:spTree>
    <p:extLst>
      <p:ext uri="{BB962C8B-B14F-4D97-AF65-F5344CB8AC3E}">
        <p14:creationId xmlns:p14="http://schemas.microsoft.com/office/powerpoint/2010/main" val="837477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RG Grey">
      <a:dk1>
        <a:srgbClr val="FFFF00"/>
      </a:dk1>
      <a:lt1>
        <a:srgbClr val="3A3A3A"/>
      </a:lt1>
      <a:dk2>
        <a:srgbClr val="FFFFFF"/>
      </a:dk2>
      <a:lt2>
        <a:srgbClr val="000000"/>
      </a:lt2>
      <a:accent1>
        <a:srgbClr val="00FFFF"/>
      </a:accent1>
      <a:accent2>
        <a:srgbClr val="FF9933"/>
      </a:accent2>
      <a:accent3>
        <a:srgbClr val="00FF00"/>
      </a:accent3>
      <a:accent4>
        <a:srgbClr val="FF99FF"/>
      </a:accent4>
      <a:accent5>
        <a:srgbClr val="99CCFF"/>
      </a:accent5>
      <a:accent6>
        <a:srgbClr val="009999"/>
      </a:accent6>
      <a:hlink>
        <a:srgbClr val="FF00FF"/>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2577</TotalTime>
  <Words>303</Words>
  <Application>Microsoft Office PowerPoint</Application>
  <PresentationFormat>35mm Slides</PresentationFormat>
  <Paragraphs>102</Paragraphs>
  <Slides>14</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PowerPoint Presentation</vt:lpstr>
      <vt:lpstr>NRG Network Requirements </vt:lpstr>
      <vt:lpstr>NRG Network Site Locations</vt:lpstr>
      <vt:lpstr>PowerPoint Presentation</vt:lpstr>
      <vt:lpstr>NRG Networks</vt:lpstr>
      <vt:lpstr>NRG Oncology Accrual by Network Category January 1 – December 31, 2019</vt:lpstr>
      <vt:lpstr>Top Accruing Main Members NRG Oncology Trials January 1 – December 31, 2019</vt:lpstr>
      <vt:lpstr>Top Accruing Lead Academic Participating Sites (LAPS) NRG Oncology Trials January 1 – December 31, 2019</vt:lpstr>
      <vt:lpstr>Top Accruing NCI Community Oncology  Research Program (NCORP) NRG Oncology Trials January 1 – December 31, 2019</vt:lpstr>
      <vt:lpstr>Top Accruing Non-US Sites NRG Oncology Trials January 1 – December 31, 2019</vt:lpstr>
      <vt:lpstr>Voting Members</vt:lpstr>
      <vt:lpstr>2020 New Voting Members</vt:lpstr>
      <vt:lpstr>2020 New Voting Members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Biddle</dc:creator>
  <cp:lastModifiedBy>David Miller</cp:lastModifiedBy>
  <cp:revision>147</cp:revision>
  <cp:lastPrinted>2020-01-03T14:38:26Z</cp:lastPrinted>
  <dcterms:created xsi:type="dcterms:W3CDTF">2014-01-22T20:22:11Z</dcterms:created>
  <dcterms:modified xsi:type="dcterms:W3CDTF">2020-01-11T14:19:28Z</dcterms:modified>
</cp:coreProperties>
</file>