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81" r:id="rId3"/>
    <p:sldId id="401" r:id="rId4"/>
    <p:sldId id="415" r:id="rId5"/>
    <p:sldId id="372" r:id="rId6"/>
    <p:sldId id="386" r:id="rId7"/>
    <p:sldId id="392" r:id="rId8"/>
    <p:sldId id="393" r:id="rId9"/>
    <p:sldId id="394" r:id="rId10"/>
    <p:sldId id="406" r:id="rId11"/>
    <p:sldId id="413" r:id="rId12"/>
    <p:sldId id="41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  <a:srgbClr val="003300"/>
    <a:srgbClr val="98012E"/>
    <a:srgbClr val="4686BA"/>
    <a:srgbClr val="66669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47" autoAdjust="0"/>
    <p:restoredTop sz="90323" autoAdjust="0"/>
  </p:normalViewPr>
  <p:slideViewPr>
    <p:cSldViewPr>
      <p:cViewPr varScale="1">
        <p:scale>
          <a:sx n="62" d="100"/>
          <a:sy n="62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NRG-CTEP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32-4DCF-B7B4-9C211A1A9D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Group+NRG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32-4DCF-B7B4-9C211A1A9D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NCORP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32-4DCF-B7B4-9C211A1A9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661416"/>
        <c:axId val="253662200"/>
        <c:axId val="0"/>
      </c:bar3DChart>
      <c:catAx>
        <c:axId val="25366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662200"/>
        <c:crosses val="autoZero"/>
        <c:auto val="1"/>
        <c:lblAlgn val="ctr"/>
        <c:lblOffset val="100"/>
        <c:noMultiLvlLbl val="0"/>
      </c:catAx>
      <c:valAx>
        <c:axId val="25366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661416"/>
        <c:crosses val="autoZero"/>
        <c:crossBetween val="between"/>
      </c:valAx>
      <c:spPr>
        <a:solidFill>
          <a:srgbClr val="00B0F0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70C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D59D3-F537-4BEA-B2A6-AD9850B17B1C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A585B-397A-4729-8B7E-22D0BB051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52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A585B-397A-4729-8B7E-22D0BB0511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A585B-397A-4729-8B7E-22D0BB0511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A585B-397A-4729-8B7E-22D0BB0511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9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A585B-397A-4729-8B7E-22D0BB0511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7BB8EA-FF87-43DD-8C3D-814D56C371F7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8326D2-2C14-4B15-ACAE-501FA40F6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title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9153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535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68550"/>
            <a:ext cx="8229600" cy="6365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113088"/>
            <a:ext cx="8229600" cy="636587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44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733E5-A3C9-4FBF-A8C2-47E820E5EE40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D7577C-7519-4B52-9852-9D00CD28F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C5DB8-9416-43E7-8E05-F986B34EB36B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931C91-B886-4FEE-B037-34657A1E7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64EA76-77AE-4D1A-AA1B-6537641E30F8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59EC7B-7E8D-4CB8-9472-6C7AA0D34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A0984C-EE9D-4D7B-BDC9-A87569D0EA3C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0D9F74-0767-4D89-BE17-B82E0953B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D0B2C0-E11A-41F3-89EA-C1F10BAB4A83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18EC5D-70F4-471E-AC17-C529EDD4F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FA3FD9-B141-4601-9C21-6ABE47EDCCC0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FFCB6D-B1F5-48BC-9D5C-BD5CC053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31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6F5CB9-1C3B-4E71-B884-73902A0A935E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A4D2A8-008B-44F3-B4A5-A5B768B1E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42D453-F051-477D-B269-277B2EA5D1F0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E8AB5F-2932-4243-A99E-2B8E803E4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B2382A-CE89-44C7-8480-8EDF35540939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538781-BA14-4955-BF20-E46EFA4D0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D38D2A-BDEA-46AD-8232-1FDCDB75D7AF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E1F143-5EDF-409A-98D4-4B763E625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C5A10F-5B82-4DF7-A117-079D72F58850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271285-C63F-4E0F-B040-628434F7A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3ED3A8-3A7F-4947-B35E-8C0EB0E8B9BA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3087BF-B8EE-4224-BFE6-D84DFB379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07F536-8567-4632-9DC1-DB06304A799B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20C01C-6869-4F68-882C-E2439BE0E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52C470-D01C-437F-85B3-C9AFC94ADEA5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D09D57-6987-4825-A789-8776C5C51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E0A7A0-BEE9-41CA-B10E-8EA800759222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60FAFB-E0DB-4343-8941-B15C84BC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E19774-3F7B-4BDC-BDBA-D42FFD1E891A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72E5DA-763A-4BDD-9E45-127545EC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73635F-584F-42A4-B5F1-DC00844D5053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0FBFFF-FA75-4EA0-9105-BF9C9A9F5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8EDB0C-7E13-4B68-82DE-9A6A53A97AB1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B925EC-B007-4E24-9464-5C1B71A28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2629B1-78AB-482F-93F4-7D6EF25A1714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736C98-CBC8-4673-8595-63E9BCC0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RG PPCoverNewOptionTo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38200" y="3429000"/>
            <a:ext cx="74676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3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801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886450"/>
            <a:ext cx="1085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45" y="2427043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98012E"/>
                </a:solidFill>
              </a:rPr>
              <a:t>NRG Oncology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98012E"/>
                </a:solidFill>
              </a:rPr>
              <a:t>Research Center Overview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98012E"/>
                </a:solidFill>
              </a:rPr>
              <a:t>February 2019</a:t>
            </a:r>
            <a:endParaRPr lang="en-US" altLang="en-US" sz="3600" b="1" dirty="0">
              <a:solidFill>
                <a:srgbClr val="98012E"/>
              </a:solidFill>
            </a:endParaRPr>
          </a:p>
          <a:p>
            <a:pPr algn="ctr">
              <a:spcBef>
                <a:spcPct val="0"/>
              </a:spcBef>
            </a:pPr>
            <a:endParaRPr lang="en-US" altLang="en-US" sz="2400" dirty="0" smtClean="0">
              <a:solidFill>
                <a:srgbClr val="3B4A57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dirty="0" smtClean="0">
                <a:solidFill>
                  <a:srgbClr val="565656"/>
                </a:solidFill>
                <a:latin typeface="Arial" charset="0"/>
              </a:rPr>
              <a:t>Mitchell </a:t>
            </a:r>
            <a:r>
              <a:rPr lang="en-US" altLang="en-US" sz="2400" dirty="0">
                <a:solidFill>
                  <a:srgbClr val="565656"/>
                </a:solidFill>
                <a:latin typeface="Arial" charset="0"/>
              </a:rPr>
              <a:t>Machtay, </a:t>
            </a:r>
            <a:r>
              <a:rPr lang="en-US" altLang="en-US" sz="2400" dirty="0" smtClean="0">
                <a:solidFill>
                  <a:srgbClr val="565656"/>
                </a:solidFill>
                <a:latin typeface="Arial" charset="0"/>
              </a:rPr>
              <a:t>MD</a:t>
            </a:r>
          </a:p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rgbClr val="565656"/>
                </a:solidFill>
                <a:latin typeface="Arial" charset="0"/>
              </a:rPr>
              <a:t>University Hospitals Cleveland/Case Comprehensive Cancer Center</a:t>
            </a:r>
            <a:endParaRPr lang="en-US" altLang="en-US" dirty="0">
              <a:solidFill>
                <a:srgbClr val="565656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 i="1" dirty="0" smtClean="0">
                <a:solidFill>
                  <a:srgbClr val="565656"/>
                </a:solidFill>
                <a:latin typeface="Arial" charset="0"/>
              </a:rPr>
              <a:t>NRG Deputy </a:t>
            </a:r>
            <a:r>
              <a:rPr lang="en-US" altLang="en-US" sz="2000" i="1" dirty="0" smtClean="0">
                <a:solidFill>
                  <a:srgbClr val="565656"/>
                </a:solidFill>
                <a:latin typeface="Arial" charset="0"/>
              </a:rPr>
              <a:t>Group </a:t>
            </a:r>
            <a:r>
              <a:rPr lang="en-US" altLang="en-US" sz="2000" i="1" dirty="0">
                <a:solidFill>
                  <a:srgbClr val="565656"/>
                </a:solidFill>
                <a:latin typeface="Arial" charset="0"/>
              </a:rPr>
              <a:t>Chair for </a:t>
            </a:r>
            <a:r>
              <a:rPr lang="en-US" altLang="en-US" sz="2000" i="1" dirty="0" smtClean="0">
                <a:solidFill>
                  <a:srgbClr val="565656"/>
                </a:solidFill>
                <a:latin typeface="Arial" charset="0"/>
              </a:rPr>
              <a:t>Research</a:t>
            </a:r>
          </a:p>
          <a:p>
            <a:pPr algn="ctr">
              <a:spcBef>
                <a:spcPct val="0"/>
              </a:spcBef>
            </a:pPr>
            <a:endParaRPr lang="en-US" altLang="en-US" sz="2000" i="1" dirty="0">
              <a:solidFill>
                <a:srgbClr val="565656"/>
              </a:solidFill>
              <a:latin typeface="Arial" charset="0"/>
            </a:endParaRPr>
          </a:p>
        </p:txBody>
      </p:sp>
      <p:pic>
        <p:nvPicPr>
          <p:cNvPr id="3" name="Picture 2" descr="NRG-Oncology-48hourslogo636776323892216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14" y="5502814"/>
            <a:ext cx="1355186" cy="13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36588"/>
          </a:xfrm>
        </p:spPr>
        <p:txBody>
          <a:bodyPr>
            <a:normAutofit/>
          </a:bodyPr>
          <a:lstStyle/>
          <a:p>
            <a:r>
              <a:rPr lang="en-US" dirty="0" smtClean="0"/>
              <a:t>Final Notes: Additional NRG </a:t>
            </a:r>
            <a:r>
              <a:rPr lang="en-US" dirty="0" smtClean="0"/>
              <a:t>Protocol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0776" y="838200"/>
            <a:ext cx="9003224" cy="5334000"/>
          </a:xfrm>
        </p:spPr>
        <p:txBody>
          <a:bodyPr/>
          <a:lstStyle/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Approximately 40% of </a:t>
            </a:r>
            <a:r>
              <a:rPr lang="en-US" sz="2400" dirty="0" smtClean="0">
                <a:solidFill>
                  <a:srgbClr val="002060"/>
                </a:solidFill>
              </a:rPr>
              <a:t>NRG concepts (approved by Research Strategy Committee) ultimately move forward.</a:t>
            </a:r>
          </a:p>
          <a:p>
            <a:pPr marL="1085850" lvl="1" indent="-342900"/>
            <a:r>
              <a:rPr lang="en-US" sz="2400" dirty="0" smtClean="0">
                <a:solidFill>
                  <a:srgbClr val="002060"/>
                </a:solidFill>
              </a:rPr>
              <a:t>Dr. Alvarez will provide details during tomorrow’s RSC meeting.</a:t>
            </a: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Median time (shot clock) from concept submission to protocol activation = 440 days.</a:t>
            </a: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POMS Committee:  7 NRG protocols with ‘lagging’ accrual </a:t>
            </a:r>
          </a:p>
          <a:p>
            <a:pPr marL="1085850" lvl="1" indent="-342900"/>
            <a:r>
              <a:rPr lang="en-US" sz="2400" dirty="0" smtClean="0">
                <a:solidFill>
                  <a:srgbClr val="002060"/>
                </a:solidFill>
              </a:rPr>
              <a:t>Dr. Werner-</a:t>
            </a:r>
            <a:r>
              <a:rPr lang="en-US" sz="2400" dirty="0" err="1" smtClean="0">
                <a:solidFill>
                  <a:srgbClr val="002060"/>
                </a:solidFill>
              </a:rPr>
              <a:t>Wasik</a:t>
            </a:r>
            <a:r>
              <a:rPr lang="en-US" sz="2400" dirty="0" smtClean="0">
                <a:solidFill>
                  <a:srgbClr val="002060"/>
                </a:solidFill>
              </a:rPr>
              <a:t> and the POMS committee will review.</a:t>
            </a:r>
          </a:p>
          <a:p>
            <a:pPr marL="1085850" lvl="1" indent="-342900"/>
            <a:r>
              <a:rPr lang="en-US" sz="2400" dirty="0" smtClean="0">
                <a:solidFill>
                  <a:srgbClr val="002060"/>
                </a:solidFill>
              </a:rPr>
              <a:t>DMC carefully reviewing as well.</a:t>
            </a:r>
          </a:p>
          <a:p>
            <a:pPr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Ancillary Projects Committee: Approx. 35% of proposals are accepted/feasible.</a:t>
            </a: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NCI Biorepository Navigator: Approval rate TBD.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22" name="Picture 9" descr="NRG PPCoverNewOptionTo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43892" y="6397292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195039"/>
            <a:ext cx="4000500" cy="1143000"/>
          </a:xfrm>
        </p:spPr>
        <p:txBody>
          <a:bodyPr/>
          <a:lstStyle/>
          <a:p>
            <a:r>
              <a:rPr lang="en-US" sz="3200" dirty="0" smtClean="0"/>
              <a:t>The Night is Dark and Full of </a:t>
            </a:r>
            <a:r>
              <a:rPr lang="en-US" sz="3200" strike="sngStrike" dirty="0" smtClean="0"/>
              <a:t>Terrors</a:t>
            </a:r>
            <a:endParaRPr lang="en-US" sz="3200" strike="sngStrik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0" y="3174753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8012E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8012E"/>
                </a:solidFill>
                <a:latin typeface="Arial" charset="0"/>
              </a:defRPr>
            </a:lvl9pPr>
          </a:lstStyle>
          <a:p>
            <a:r>
              <a:rPr lang="en-US" sz="2000" dirty="0" smtClean="0"/>
              <a:t>Steering Committee Protocol Rejections</a:t>
            </a:r>
            <a:endParaRPr lang="en-US" sz="2000" strike="sngStrike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38800" y="3185639"/>
            <a:ext cx="457200" cy="29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5602" y="0"/>
            <a:ext cx="7218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Moving Forward to the New Season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5"/>
          <a:stretch/>
        </p:blipFill>
        <p:spPr>
          <a:xfrm>
            <a:off x="3191820" y="3330391"/>
            <a:ext cx="2394858" cy="237458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19390" r="17809" b="5563"/>
          <a:stretch/>
        </p:blipFill>
        <p:spPr>
          <a:xfrm>
            <a:off x="2552700" y="784030"/>
            <a:ext cx="6172200" cy="539104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1122" y="1776119"/>
            <a:ext cx="18020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Dream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of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Spring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2019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for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NRG!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418"/>
            <a:ext cx="8229600" cy="636588"/>
          </a:xfrm>
        </p:spPr>
        <p:txBody>
          <a:bodyPr/>
          <a:lstStyle/>
          <a:p>
            <a:r>
              <a:rPr lang="en-US" dirty="0" smtClean="0"/>
              <a:t>Research Center Senior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" y="883483"/>
            <a:ext cx="8763000" cy="2427862"/>
          </a:xfrm>
        </p:spPr>
        <p:txBody>
          <a:bodyPr/>
          <a:lstStyle/>
          <a:p>
            <a:pPr marL="342900" indent="-342900"/>
            <a:r>
              <a:rPr lang="en-US" sz="2200" dirty="0" smtClean="0"/>
              <a:t>Mitch Machtay, M.D.: Deputy Group Chair for Research</a:t>
            </a:r>
          </a:p>
          <a:p>
            <a:pPr marL="342900" indent="-342900"/>
            <a:r>
              <a:rPr lang="en-US" sz="2200" dirty="0" smtClean="0"/>
              <a:t>Ron Alvarez, M.D.: Chair, Research Strategy Committee</a:t>
            </a:r>
          </a:p>
          <a:p>
            <a:pPr marL="342900" indent="-342900"/>
            <a:r>
              <a:rPr lang="en-US" sz="2200" dirty="0" smtClean="0"/>
              <a:t>Jame Abraham, M.D.:  Vice-Chair, Research Strategy Committee</a:t>
            </a:r>
          </a:p>
          <a:p>
            <a:pPr marL="342900" indent="-342900"/>
            <a:r>
              <a:rPr lang="en-US" sz="2200" dirty="0" smtClean="0"/>
              <a:t>Maria </a:t>
            </a:r>
            <a:r>
              <a:rPr lang="en-US" sz="2200" dirty="0"/>
              <a:t>Werner-Wasik, M.D.: Chair, Protocol Operations Management Committee</a:t>
            </a:r>
          </a:p>
          <a:p>
            <a:pPr marL="342900" indent="-342900"/>
            <a:r>
              <a:rPr lang="en-US" sz="2200" dirty="0" smtClean="0"/>
              <a:t>James Dignam, Ph.D.:  Group Statistician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3733801"/>
            <a:ext cx="1543891" cy="2137923"/>
          </a:xfrm>
          <a:prstGeom prst="rect">
            <a:avLst/>
          </a:prstGeom>
          <a:ln w="31750">
            <a:solidFill>
              <a:prstClr val="black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r="8637"/>
          <a:stretch/>
        </p:blipFill>
        <p:spPr>
          <a:xfrm>
            <a:off x="2591891" y="3733800"/>
            <a:ext cx="1524000" cy="2188662"/>
          </a:xfrm>
          <a:prstGeom prst="rect">
            <a:avLst/>
          </a:prstGeom>
          <a:ln w="28575">
            <a:solidFill>
              <a:prstClr val="black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t="1690" r="11881" b="16653"/>
          <a:stretch/>
        </p:blipFill>
        <p:spPr>
          <a:xfrm>
            <a:off x="4658200" y="3705727"/>
            <a:ext cx="1600200" cy="2186438"/>
          </a:xfrm>
          <a:prstGeom prst="rect">
            <a:avLst/>
          </a:prstGeom>
          <a:ln w="28575">
            <a:solidFill>
              <a:prstClr val="black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6041" y="5892165"/>
            <a:ext cx="13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Dr. Alvarez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47153" y="5892165"/>
            <a:ext cx="14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Dr. Abraham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59597" y="5917223"/>
            <a:ext cx="19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Dr. Werner-</a:t>
            </a:r>
            <a:r>
              <a:rPr lang="en-US" i="1" dirty="0" err="1" smtClean="0"/>
              <a:t>Wasik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5775" b="21886"/>
          <a:stretch/>
        </p:blipFill>
        <p:spPr>
          <a:xfrm>
            <a:off x="6721769" y="3705727"/>
            <a:ext cx="1743986" cy="218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922232" y="5892165"/>
            <a:ext cx="134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Dr. </a:t>
            </a:r>
            <a:r>
              <a:rPr lang="en-US" i="1" dirty="0" smtClean="0"/>
              <a:t>Dignam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53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58812"/>
            <a:ext cx="8839200" cy="636588"/>
          </a:xfrm>
        </p:spPr>
        <p:txBody>
          <a:bodyPr>
            <a:noAutofit/>
          </a:bodyPr>
          <a:lstStyle/>
          <a:p>
            <a:r>
              <a:rPr lang="en-US" dirty="0" smtClean="0"/>
              <a:t>2018 Year in Review: Research  and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436042"/>
            <a:ext cx="7696200" cy="4376738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 Grant Renewal – Impact Score = 16.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Submission of NCORP Grant Renewal.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Multiple Major Practice-Affecting Presentations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NRG 1016 head and neck NEJM paper.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NRG 0534 prostate 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NRG B39/0413 Breast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NRG CC001 – Brain metastases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Retreat Recommendations including Enhanced commitment to new investigators and Development     of new research oriented subcommittees.</a:t>
            </a:r>
          </a:p>
          <a:p>
            <a:pP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1"/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NRG-Oncology-48hourslogo636776323892216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21" y="4817014"/>
            <a:ext cx="1355186" cy="13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36588"/>
          </a:xfrm>
        </p:spPr>
        <p:txBody>
          <a:bodyPr/>
          <a:lstStyle/>
          <a:p>
            <a:r>
              <a:rPr lang="en-US" dirty="0" smtClean="0"/>
              <a:t>NRG Protocol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" y="877050"/>
            <a:ext cx="9144000" cy="2018550"/>
          </a:xfrm>
        </p:spPr>
        <p:txBody>
          <a:bodyPr/>
          <a:lstStyle/>
          <a:p>
            <a:pPr marL="342900" indent="-342900"/>
            <a:r>
              <a:rPr lang="en-US" sz="2200" dirty="0" smtClean="0">
                <a:solidFill>
                  <a:srgbClr val="002060"/>
                </a:solidFill>
              </a:rPr>
              <a:t>To Date: 45 NRG trials have been activated/open to enrollment since birth of NRG (3/1/2014):  39 CTEP; 2 Intergroup; 4 NCORP</a:t>
            </a:r>
          </a:p>
          <a:p>
            <a:pPr marL="342900" indent="-342900"/>
            <a:r>
              <a:rPr lang="en-US" sz="2200" dirty="0" smtClean="0">
                <a:solidFill>
                  <a:srgbClr val="002060"/>
                </a:solidFill>
              </a:rPr>
              <a:t>1 study activated in Jan 2019 (LU004) </a:t>
            </a:r>
          </a:p>
          <a:p>
            <a:pPr marL="342900" indent="-342900"/>
            <a:r>
              <a:rPr lang="en-US" sz="2200" dirty="0" smtClean="0">
                <a:solidFill>
                  <a:srgbClr val="002060"/>
                </a:solidFill>
              </a:rPr>
              <a:t>Anticipate 10 more by end of 2</a:t>
            </a:r>
            <a:r>
              <a:rPr lang="en-US" sz="2200" baseline="30000" dirty="0" smtClean="0">
                <a:solidFill>
                  <a:srgbClr val="002060"/>
                </a:solidFill>
              </a:rPr>
              <a:t>nd</a:t>
            </a:r>
            <a:r>
              <a:rPr lang="en-US" sz="2200" dirty="0" smtClean="0">
                <a:solidFill>
                  <a:srgbClr val="002060"/>
                </a:solidFill>
              </a:rPr>
              <a:t> Qtr.</a:t>
            </a:r>
          </a:p>
          <a:p>
            <a:pPr marL="342900" indent="-342900"/>
            <a:r>
              <a:rPr lang="en-US" sz="2200" dirty="0" smtClean="0">
                <a:solidFill>
                  <a:srgbClr val="002060"/>
                </a:solidFill>
              </a:rPr>
              <a:t>39 new studies in development by NRG HQ (approved by RSC).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050118034"/>
              </p:ext>
            </p:extLst>
          </p:nvPr>
        </p:nvGraphicFramePr>
        <p:xfrm>
          <a:off x="381000" y="3048000"/>
          <a:ext cx="8153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9" descr="NRG PPCoverNewOptionTop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43892" y="6397292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i="1" u="sng" dirty="0" smtClean="0">
                <a:solidFill>
                  <a:schemeClr val="accent1"/>
                </a:solidFill>
              </a:rPr>
              <a:t/>
            </a:r>
            <a:br>
              <a:rPr lang="en-US" sz="3200" i="1" u="sng" dirty="0" smtClean="0">
                <a:solidFill>
                  <a:schemeClr val="accent1"/>
                </a:solidFill>
              </a:rPr>
            </a:br>
            <a:r>
              <a:rPr lang="en-US" sz="3200" i="1" u="sng" dirty="0" smtClean="0">
                <a:solidFill>
                  <a:schemeClr val="accent1"/>
                </a:solidFill>
              </a:rPr>
              <a:t>Coming </a:t>
            </a:r>
            <a:r>
              <a:rPr lang="en-US" sz="3200" i="1" u="sng" dirty="0">
                <a:solidFill>
                  <a:schemeClr val="accent1"/>
                </a:solidFill>
              </a:rPr>
              <a:t>soon</a:t>
            </a:r>
            <a:r>
              <a:rPr lang="en-US" sz="3200" i="1" u="sng" dirty="0" smtClean="0">
                <a:solidFill>
                  <a:schemeClr val="accent1"/>
                </a:solidFill>
              </a:rPr>
              <a:t>! - </a:t>
            </a:r>
            <a:r>
              <a:rPr lang="en-US" sz="3200" u="sng" dirty="0">
                <a:solidFill>
                  <a:schemeClr val="accent1"/>
                </a:solidFill>
              </a:rPr>
              <a:t>Anticipated Activations</a:t>
            </a:r>
            <a:r>
              <a:rPr lang="en-US" sz="3200" dirty="0">
                <a:solidFill>
                  <a:schemeClr val="accent1"/>
                </a:solidFill>
              </a:rPr>
              <a:t>: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u="sng" dirty="0">
                <a:solidFill>
                  <a:schemeClr val="accent1"/>
                </a:solidFill>
              </a:rPr>
              <a:t/>
            </a:r>
            <a:br>
              <a:rPr lang="en-US" sz="3200" i="1" u="sng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6829" y="881177"/>
            <a:ext cx="8763000" cy="3733800"/>
          </a:xfrm>
        </p:spPr>
        <p:txBody>
          <a:bodyPr/>
          <a:lstStyle/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NRG-GY018: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/>
              <a:t>Ph</a:t>
            </a:r>
            <a:r>
              <a:rPr lang="en-US" sz="1800" dirty="0" smtClean="0"/>
              <a:t> III </a:t>
            </a:r>
            <a:r>
              <a:rPr lang="en-US" sz="1800" dirty="0"/>
              <a:t>carbo/</a:t>
            </a:r>
            <a:r>
              <a:rPr lang="en-US" sz="1800" dirty="0" err="1"/>
              <a:t>taxol</a:t>
            </a:r>
            <a:r>
              <a:rPr lang="en-US" sz="1800" dirty="0"/>
              <a:t> </a:t>
            </a:r>
            <a:r>
              <a:rPr lang="en-US" sz="1800" dirty="0" smtClean="0"/>
              <a:t>+/- </a:t>
            </a:r>
            <a:r>
              <a:rPr lang="en-US" sz="1800" dirty="0" err="1" smtClean="0"/>
              <a:t>pembrolizumab</a:t>
            </a:r>
            <a:r>
              <a:rPr lang="en-US" sz="1800" dirty="0" smtClean="0"/>
              <a:t> </a:t>
            </a:r>
            <a:r>
              <a:rPr lang="en-US" sz="1800" dirty="0" smtClean="0"/>
              <a:t>advanced </a:t>
            </a:r>
            <a:r>
              <a:rPr lang="en-US" sz="1800" dirty="0" smtClean="0"/>
              <a:t>endometrial CA</a:t>
            </a:r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NRG-BR004: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/>
              <a:t>Ph</a:t>
            </a:r>
            <a:r>
              <a:rPr lang="en-US" sz="1800" dirty="0" smtClean="0"/>
              <a:t> III Std. </a:t>
            </a:r>
            <a:r>
              <a:rPr lang="en-US" sz="1800" dirty="0" err="1" smtClean="0"/>
              <a:t>Tx</a:t>
            </a:r>
            <a:r>
              <a:rPr lang="en-US" sz="1800" dirty="0" smtClean="0"/>
              <a:t> +/- </a:t>
            </a:r>
            <a:r>
              <a:rPr lang="en-US" sz="1800" dirty="0" err="1" smtClean="0"/>
              <a:t>Atezo</a:t>
            </a:r>
            <a:r>
              <a:rPr lang="en-US" sz="1800" dirty="0" smtClean="0"/>
              <a:t> </a:t>
            </a:r>
            <a:r>
              <a:rPr lang="en-US" sz="1800" dirty="0" smtClean="0"/>
              <a:t> for HER2</a:t>
            </a:r>
            <a:r>
              <a:rPr lang="en-US" sz="1800" dirty="0" smtClean="0"/>
              <a:t>+ Metastatic </a:t>
            </a:r>
            <a:r>
              <a:rPr lang="en-US" sz="1800" dirty="0"/>
              <a:t>Breast </a:t>
            </a:r>
            <a:r>
              <a:rPr lang="en-US" sz="1800" dirty="0" smtClean="0"/>
              <a:t>Cancer </a:t>
            </a:r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NRG-GI005: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/>
              <a:t>Ph</a:t>
            </a:r>
            <a:r>
              <a:rPr lang="en-US" sz="1800" dirty="0" smtClean="0"/>
              <a:t> </a:t>
            </a:r>
            <a:r>
              <a:rPr lang="en-US" sz="1800" dirty="0"/>
              <a:t>II/III </a:t>
            </a:r>
            <a:r>
              <a:rPr lang="en-US" sz="1800" dirty="0" smtClean="0"/>
              <a:t>ctDNA  Predictive </a:t>
            </a:r>
            <a:r>
              <a:rPr lang="en-US" sz="1800" dirty="0"/>
              <a:t>Marker </a:t>
            </a:r>
            <a:r>
              <a:rPr lang="en-US" sz="1800" dirty="0" smtClean="0"/>
              <a:t>in Stage </a:t>
            </a:r>
            <a:r>
              <a:rPr lang="en-US" sz="1800" dirty="0"/>
              <a:t>II </a:t>
            </a:r>
            <a:r>
              <a:rPr lang="en-US" sz="1800" dirty="0" smtClean="0"/>
              <a:t>Colon Cancer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NRG-GI006: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/>
              <a:t>Ph</a:t>
            </a:r>
            <a:r>
              <a:rPr lang="en-US" sz="1800" dirty="0" smtClean="0"/>
              <a:t> </a:t>
            </a:r>
            <a:r>
              <a:rPr lang="en-US" sz="1800" dirty="0" smtClean="0"/>
              <a:t>III  Protons </a:t>
            </a:r>
            <a:r>
              <a:rPr lang="en-US" sz="1800" dirty="0"/>
              <a:t>vs IMRT </a:t>
            </a:r>
            <a:r>
              <a:rPr lang="en-US" sz="1800" dirty="0" smtClean="0"/>
              <a:t>for </a:t>
            </a:r>
            <a:r>
              <a:rPr lang="en-US" sz="1800" dirty="0" smtClean="0"/>
              <a:t>Esophageal </a:t>
            </a:r>
            <a:r>
              <a:rPr lang="en-US" sz="1800" dirty="0" smtClean="0"/>
              <a:t>CA</a:t>
            </a:r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NRG-GU007</a:t>
            </a:r>
            <a:r>
              <a:rPr lang="en-US" sz="1800" dirty="0" smtClean="0">
                <a:solidFill>
                  <a:srgbClr val="002060"/>
                </a:solidFill>
              </a:rPr>
              <a:t>: 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smtClean="0"/>
              <a:t>Phase </a:t>
            </a:r>
            <a:r>
              <a:rPr lang="en-US" sz="1800" dirty="0"/>
              <a:t>I/II </a:t>
            </a:r>
            <a:r>
              <a:rPr lang="en-US" sz="1800" dirty="0" err="1"/>
              <a:t>Niraparib</a:t>
            </a:r>
            <a:r>
              <a:rPr lang="en-US" sz="1800" dirty="0"/>
              <a:t> </a:t>
            </a:r>
            <a:r>
              <a:rPr lang="en-US" sz="1800" dirty="0" smtClean="0"/>
              <a:t>+ </a:t>
            </a:r>
            <a:r>
              <a:rPr lang="en-US" sz="1800" dirty="0" smtClean="0"/>
              <a:t>RT/hormones </a:t>
            </a:r>
            <a:r>
              <a:rPr lang="en-US" sz="1800" dirty="0" smtClean="0"/>
              <a:t>High </a:t>
            </a:r>
            <a:r>
              <a:rPr lang="en-US" sz="1800" dirty="0"/>
              <a:t>Risk Prostate </a:t>
            </a:r>
            <a:r>
              <a:rPr lang="en-US" sz="1800" dirty="0" err="1"/>
              <a:t>Cx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NRG-LU003: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  The </a:t>
            </a:r>
            <a:r>
              <a:rPr lang="en-US" sz="1800" dirty="0"/>
              <a:t>NCI‐NRG ALK Master </a:t>
            </a:r>
            <a:r>
              <a:rPr lang="en-US" sz="1800" dirty="0" smtClean="0"/>
              <a:t>Lung CA Protocol </a:t>
            </a:r>
            <a:endParaRPr lang="en-US" sz="1800" dirty="0"/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NRG-LU005: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</a:t>
            </a:r>
            <a:r>
              <a:rPr lang="en-US" sz="1800" dirty="0" err="1" smtClean="0"/>
              <a:t>Ph</a:t>
            </a:r>
            <a:r>
              <a:rPr lang="en-US" sz="1800" dirty="0" smtClean="0"/>
              <a:t> I  + </a:t>
            </a:r>
            <a:r>
              <a:rPr lang="en-US" sz="1800" dirty="0" err="1" smtClean="0"/>
              <a:t>Durva</a:t>
            </a:r>
            <a:r>
              <a:rPr lang="en-US" sz="1800" dirty="0" smtClean="0"/>
              <a:t>  </a:t>
            </a:r>
            <a:r>
              <a:rPr lang="en-US" sz="1800" dirty="0" smtClean="0"/>
              <a:t>(no </a:t>
            </a:r>
            <a:r>
              <a:rPr lang="en-US" sz="1800" dirty="0" smtClean="0"/>
              <a:t>chemo) for Loc. Adv</a:t>
            </a:r>
            <a:r>
              <a:rPr lang="en-US" sz="1800" dirty="0" smtClean="0"/>
              <a:t>. NSCLC </a:t>
            </a:r>
          </a:p>
          <a:p>
            <a:pPr marL="285750" indent="-285750"/>
            <a:r>
              <a:rPr lang="en-US" sz="1800" b="1" dirty="0" smtClean="0">
                <a:solidFill>
                  <a:srgbClr val="003366"/>
                </a:solidFill>
              </a:rPr>
              <a:t>NRG-HN005</a:t>
            </a:r>
            <a:r>
              <a:rPr lang="en-US" sz="1800" dirty="0" smtClean="0"/>
              <a:t>: </a:t>
            </a:r>
            <a:r>
              <a:rPr lang="en-US" sz="1800" dirty="0" smtClean="0"/>
              <a:t>  </a:t>
            </a:r>
            <a:r>
              <a:rPr lang="en-US" sz="1800" dirty="0" err="1" smtClean="0"/>
              <a:t>Ph</a:t>
            </a:r>
            <a:r>
              <a:rPr lang="en-US" sz="1800" dirty="0" smtClean="0"/>
              <a:t> </a:t>
            </a:r>
            <a:r>
              <a:rPr lang="en-US" sz="1800" dirty="0" smtClean="0"/>
              <a:t>II/III </a:t>
            </a:r>
            <a:r>
              <a:rPr lang="en-US" sz="1800" dirty="0" smtClean="0"/>
              <a:t>HPV+ Oropharynx CA (RT dose, chemo, </a:t>
            </a:r>
            <a:r>
              <a:rPr lang="en-US" sz="1800" dirty="0" err="1" smtClean="0"/>
              <a:t>Nivo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NRG-CC006: </a:t>
            </a:r>
            <a:r>
              <a:rPr lang="en-US" sz="1800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Ancillary </a:t>
            </a:r>
            <a:r>
              <a:rPr lang="en-US" dirty="0"/>
              <a:t>Study to </a:t>
            </a:r>
            <a:r>
              <a:rPr lang="en-US" dirty="0" smtClean="0"/>
              <a:t>BR005 (non-surgical breast CA Rx)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 smtClean="0">
                <a:solidFill>
                  <a:srgbClr val="002060"/>
                </a:solidFill>
              </a:rPr>
              <a:t>NRG-CC007CD</a:t>
            </a:r>
            <a:r>
              <a:rPr lang="en-US" sz="1800" b="1" dirty="0">
                <a:solidFill>
                  <a:srgbClr val="002060"/>
                </a:solidFill>
              </a:rPr>
              <a:t>: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 Prostate Cancer survivorship after hormone </a:t>
            </a:r>
            <a:r>
              <a:rPr lang="en-US" sz="1800" dirty="0" err="1" smtClean="0"/>
              <a:t>tx</a:t>
            </a:r>
            <a:r>
              <a:rPr lang="en-US" sz="1800" dirty="0" smtClean="0"/>
              <a:t>.   </a:t>
            </a:r>
            <a:endParaRPr lang="en-US" sz="1800" dirty="0">
              <a:solidFill>
                <a:srgbClr val="003366"/>
              </a:solidFill>
            </a:endParaRPr>
          </a:p>
          <a:p>
            <a:pPr marL="285750" indent="-285750"/>
            <a:endParaRPr lang="en-US" sz="18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9" descr="NRG PPCoverNewOptionTo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46110" y="6414082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4479186"/>
            <a:ext cx="6836229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Immunotherapy/ICI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Variety of phase I, II, III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Joint studies with other NCTN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Selected studies in metastatic cancer (not just localized)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829" y="4479186"/>
            <a:ext cx="1698171" cy="1474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addition: 13 ‘Study Champions’ for Other Groups’ </a:t>
            </a:r>
            <a:r>
              <a:rPr lang="en-US" dirty="0" err="1" smtClean="0"/>
              <a:t>Tirals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73" y="0"/>
            <a:ext cx="8229600" cy="636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Coming Attraction </a:t>
            </a:r>
            <a:r>
              <a:rPr lang="en-US" sz="3200" dirty="0" smtClean="0"/>
              <a:t>Protocol: GYN Team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8773" y="711093"/>
            <a:ext cx="8037549" cy="9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GY018: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/>
              <a:t>Ph</a:t>
            </a:r>
            <a:r>
              <a:rPr lang="en-US" sz="2400" dirty="0"/>
              <a:t> IIIR carbo/</a:t>
            </a:r>
            <a:r>
              <a:rPr lang="en-US" sz="2400" dirty="0" err="1"/>
              <a:t>taxol</a:t>
            </a:r>
            <a:r>
              <a:rPr lang="en-US" sz="2400" dirty="0"/>
              <a:t> with or w/o </a:t>
            </a:r>
            <a:r>
              <a:rPr lang="en-US" sz="2400" dirty="0" err="1"/>
              <a:t>pembrolizumab</a:t>
            </a:r>
            <a:r>
              <a:rPr lang="en-US" sz="2400" dirty="0"/>
              <a:t> as initial </a:t>
            </a:r>
            <a:r>
              <a:rPr lang="en-US" sz="2400" dirty="0" err="1"/>
              <a:t>tx</a:t>
            </a:r>
            <a:r>
              <a:rPr lang="en-US" sz="2400" dirty="0"/>
              <a:t> in measurable stage 3, 4A,4B or recurrent </a:t>
            </a:r>
            <a:r>
              <a:rPr lang="en-US" sz="2400" dirty="0" smtClean="0"/>
              <a:t>Endometrial Cancer (CA)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5952" y="1785865"/>
            <a:ext cx="2658445" cy="13060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Paclitaxol</a:t>
            </a:r>
            <a:r>
              <a:rPr lang="en-US" sz="2000" dirty="0" smtClean="0"/>
              <a:t>/Carboplatin</a:t>
            </a:r>
          </a:p>
          <a:p>
            <a:pPr algn="ctr"/>
            <a:r>
              <a:rPr lang="en-US" sz="2000" dirty="0" smtClean="0"/>
              <a:t>+ Pembrolizumab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875952" y="3501696"/>
            <a:ext cx="2658443" cy="15468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Paclitaxol</a:t>
            </a:r>
            <a:r>
              <a:rPr lang="en-US" sz="2000" dirty="0"/>
              <a:t>/Carboplatin</a:t>
            </a:r>
          </a:p>
          <a:p>
            <a:pPr algn="ctr"/>
            <a:r>
              <a:rPr lang="en-US" sz="2000" dirty="0" smtClean="0"/>
              <a:t>+ Placebo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3014560" y="2527551"/>
            <a:ext cx="795440" cy="742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37242" y="2130553"/>
            <a:ext cx="2149142" cy="16753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Advanced Endometrial CA with </a:t>
            </a:r>
            <a:r>
              <a:rPr lang="en-US" sz="2000" b="1" dirty="0"/>
              <a:t>known MMR IHC status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01543" y="2862818"/>
            <a:ext cx="653145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3251917"/>
            <a:ext cx="1586204" cy="56487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962400" y="2438883"/>
            <a:ext cx="1468021" cy="37804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799" y="4502108"/>
            <a:ext cx="4789715" cy="129266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STRATIFICATION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Mismatch repair deficient (</a:t>
            </a:r>
            <a:r>
              <a:rPr lang="en-US" sz="1600" dirty="0" err="1">
                <a:solidFill>
                  <a:schemeClr val="bg1"/>
                </a:solidFill>
              </a:rPr>
              <a:t>dMMR</a:t>
            </a:r>
            <a:r>
              <a:rPr lang="en-US" sz="1600" dirty="0">
                <a:solidFill>
                  <a:schemeClr val="bg1"/>
                </a:solidFill>
              </a:rPr>
              <a:t>) (yes/no)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Performance status (0 vs 1)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Prior chemotherapy (yes/no)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6" y="6449827"/>
            <a:ext cx="59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PI: </a:t>
            </a:r>
            <a:r>
              <a:rPr lang="en-US" i="1" dirty="0" err="1" smtClean="0"/>
              <a:t>Ramez</a:t>
            </a:r>
            <a:r>
              <a:rPr lang="en-US" i="1" dirty="0" smtClean="0"/>
              <a:t> </a:t>
            </a:r>
            <a:r>
              <a:rPr lang="en-US" i="1" dirty="0" err="1" smtClean="0"/>
              <a:t>Eskander</a:t>
            </a:r>
            <a:r>
              <a:rPr lang="en-US" i="1" dirty="0" smtClean="0"/>
              <a:t> M.D.  Industry Collaborator: Merck</a:t>
            </a:r>
            <a:endParaRPr lang="en-US" i="1" dirty="0"/>
          </a:p>
        </p:txBody>
      </p:sp>
      <p:pic>
        <p:nvPicPr>
          <p:cNvPr id="18" name="Picture 9" descr="NRG PPCoverNewOptionTo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46110" y="6414082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163970" y="2636051"/>
            <a:ext cx="1274354" cy="1303090"/>
          </a:xfrm>
          <a:prstGeom prst="rect">
            <a:avLst/>
          </a:prstGeom>
          <a:solidFill>
            <a:srgbClr val="003366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Blood drawn for ctDNA</a:t>
            </a:r>
            <a:endParaRPr lang="en-US" dirty="0">
              <a:solidFill>
                <a:schemeClr val="bg1"/>
              </a:solidFill>
              <a:latin typeface="Times New Roman"/>
              <a:ea typeface="MS Mincho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1514" y="4951487"/>
            <a:ext cx="5714999" cy="107414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Stratification: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</a:rPr>
              <a:t>Resected stable stage IIA colon </a:t>
            </a:r>
            <a:r>
              <a:rPr lang="en-US" sz="1800" dirty="0" smtClean="0">
                <a:solidFill>
                  <a:schemeClr val="bg1"/>
                </a:solidFill>
              </a:rPr>
              <a:t>cancer considered ‘suitable’ for postop surveillance.  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75960" y="3262886"/>
            <a:ext cx="3479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6324600" y="4709902"/>
            <a:ext cx="2667000" cy="77130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ctDNA Not Detected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Active surveillance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90826" y="3162808"/>
            <a:ext cx="4905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66715" y="2636051"/>
            <a:ext cx="564203" cy="3722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95321" y="3540849"/>
            <a:ext cx="582612" cy="39829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4"/>
          <p:cNvSpPr txBox="1"/>
          <p:nvPr/>
        </p:nvSpPr>
        <p:spPr>
          <a:xfrm>
            <a:off x="6324600" y="2126343"/>
            <a:ext cx="2667000" cy="724792"/>
          </a:xfrm>
          <a:prstGeom prst="rect">
            <a:avLst/>
          </a:prstGeom>
          <a:solidFill>
            <a:srgbClr val="003366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Standard of Care (Active surveillance)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5846" y="762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/>
              <a:t>Coming Attraction </a:t>
            </a:r>
            <a:r>
              <a:rPr lang="en-US" sz="3200" dirty="0" smtClean="0"/>
              <a:t>Protocol: GI Team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7214" y="678892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GI005</a:t>
            </a:r>
            <a:r>
              <a:rPr lang="en-US" sz="2400" b="1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Phase </a:t>
            </a:r>
            <a:r>
              <a:rPr lang="en-US" sz="2000" dirty="0"/>
              <a:t>II/III Study of Circulating </a:t>
            </a:r>
            <a:r>
              <a:rPr lang="en-US" sz="2000" dirty="0" smtClean="0"/>
              <a:t>Tumor </a:t>
            </a:r>
            <a:r>
              <a:rPr lang="en-US" sz="2000" dirty="0"/>
              <a:t>DNA as a Predictive </a:t>
            </a:r>
            <a:r>
              <a:rPr lang="en-US" sz="2000" dirty="0" err="1"/>
              <a:t>BiomaRker</a:t>
            </a:r>
            <a:r>
              <a:rPr lang="en-US" sz="2000" dirty="0"/>
              <a:t> in Adjuvant Chemotherapy in Patients with Stage IIA Colon Cancer (</a:t>
            </a:r>
            <a:r>
              <a:rPr lang="en-US" sz="2000" dirty="0" smtClean="0"/>
              <a:t>COBRA)</a:t>
            </a:r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6640" y="6431942"/>
            <a:ext cx="296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PI: </a:t>
            </a:r>
            <a:r>
              <a:rPr lang="en-US" dirty="0"/>
              <a:t>Van Morris, MD</a:t>
            </a:r>
          </a:p>
        </p:txBody>
      </p:sp>
      <p:pic>
        <p:nvPicPr>
          <p:cNvPr id="15" name="Picture 9" descr="NRG PPCoverNewOptionTo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46110" y="6414082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4800600" y="2851135"/>
            <a:ext cx="795440" cy="742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796003" y="2776359"/>
            <a:ext cx="795440" cy="816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1856087" y="2851134"/>
            <a:ext cx="795440" cy="742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20" name="Text Box 14"/>
          <p:cNvSpPr txBox="1"/>
          <p:nvPr/>
        </p:nvSpPr>
        <p:spPr>
          <a:xfrm>
            <a:off x="6324600" y="3188403"/>
            <a:ext cx="2667000" cy="1224759"/>
          </a:xfrm>
          <a:prstGeom prst="rect">
            <a:avLst/>
          </a:prstGeom>
          <a:solidFill>
            <a:srgbClr val="003366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ctDNA </a:t>
            </a:r>
            <a:r>
              <a:rPr lang="en-US" b="1" dirty="0" smtClean="0">
                <a:solidFill>
                  <a:schemeClr val="bg1"/>
                </a:solidFill>
              </a:rPr>
              <a:t>Detected: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* mFOLFOX6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*CAPOX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91443" y="3552034"/>
            <a:ext cx="728560" cy="109883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/>
          <p:cNvSpPr txBox="1"/>
          <p:nvPr/>
        </p:nvSpPr>
        <p:spPr>
          <a:xfrm>
            <a:off x="6324600" y="4711012"/>
            <a:ext cx="2667000" cy="77130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ctDNA Not </a:t>
            </a:r>
            <a:r>
              <a:rPr lang="en-US" b="1" dirty="0" smtClean="0">
                <a:solidFill>
                  <a:schemeClr val="bg1"/>
                </a:solidFill>
              </a:rPr>
              <a:t>Detected: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Active surveillance</a:t>
            </a:r>
          </a:p>
        </p:txBody>
      </p:sp>
      <p:sp>
        <p:nvSpPr>
          <p:cNvPr id="64" name="Text Box 3"/>
          <p:cNvSpPr txBox="1"/>
          <p:nvPr/>
        </p:nvSpPr>
        <p:spPr>
          <a:xfrm>
            <a:off x="2906641" y="1828800"/>
            <a:ext cx="1274354" cy="1377853"/>
          </a:xfrm>
          <a:prstGeom prst="rect">
            <a:avLst/>
          </a:prstGeom>
          <a:solidFill>
            <a:srgbClr val="003366"/>
          </a:solidFill>
          <a:ln w="12700">
            <a:solidFill>
              <a:srgbClr val="0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ctDNA stored for later testing</a:t>
            </a:r>
            <a:endParaRPr lang="en-US" dirty="0">
              <a:solidFill>
                <a:schemeClr val="bg1"/>
              </a:solidFill>
              <a:latin typeface="Times New Roman"/>
              <a:ea typeface="MS Mincho"/>
            </a:endParaRPr>
          </a:p>
        </p:txBody>
      </p:sp>
      <p:sp>
        <p:nvSpPr>
          <p:cNvPr id="65" name="Text Box 3"/>
          <p:cNvSpPr txBox="1"/>
          <p:nvPr/>
        </p:nvSpPr>
        <p:spPr>
          <a:xfrm>
            <a:off x="2906641" y="3151525"/>
            <a:ext cx="1274354" cy="1256269"/>
          </a:xfrm>
          <a:prstGeom prst="rect">
            <a:avLst/>
          </a:prstGeom>
          <a:solidFill>
            <a:srgbClr val="003366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ctDNA tested</a:t>
            </a:r>
            <a:endParaRPr lang="en-US" dirty="0">
              <a:solidFill>
                <a:schemeClr val="bg1"/>
              </a:solidFill>
              <a:latin typeface="Times New Roman"/>
              <a:ea typeface="MS Mincho"/>
            </a:endParaRPr>
          </a:p>
        </p:txBody>
      </p:sp>
      <p:cxnSp>
        <p:nvCxnSpPr>
          <p:cNvPr id="66" name="Straight Arrow Connector 65"/>
          <p:cNvCxnSpPr>
            <a:stCxn id="19" idx="7"/>
          </p:cNvCxnSpPr>
          <p:nvPr/>
        </p:nvCxnSpPr>
        <p:spPr>
          <a:xfrm flipV="1">
            <a:off x="2535038" y="2636052"/>
            <a:ext cx="371603" cy="323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9" idx="5"/>
          </p:cNvCxnSpPr>
          <p:nvPr/>
        </p:nvCxnSpPr>
        <p:spPr>
          <a:xfrm>
            <a:off x="2535038" y="3484533"/>
            <a:ext cx="371603" cy="260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56594" y="736781"/>
            <a:ext cx="8037549" cy="11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LU005: </a:t>
            </a:r>
            <a:r>
              <a:rPr lang="en-US" sz="2200" dirty="0" smtClean="0"/>
              <a:t>LS-SCLC:  </a:t>
            </a:r>
            <a:r>
              <a:rPr lang="en-US" sz="2200" dirty="0"/>
              <a:t>A Phase II/III Randomized Study of </a:t>
            </a:r>
            <a:r>
              <a:rPr lang="en-US" sz="2200" dirty="0" err="1"/>
              <a:t>Chemoradiation</a:t>
            </a:r>
            <a:r>
              <a:rPr lang="en-US" sz="2200" dirty="0"/>
              <a:t> Versus </a:t>
            </a:r>
            <a:r>
              <a:rPr lang="en-US" sz="2200" dirty="0" err="1"/>
              <a:t>Chemoradiation</a:t>
            </a:r>
            <a:r>
              <a:rPr lang="en-US" sz="2200" dirty="0"/>
              <a:t> Plus </a:t>
            </a:r>
            <a:r>
              <a:rPr lang="en-US" sz="2200" dirty="0" err="1"/>
              <a:t>Atezolizumab</a:t>
            </a:r>
            <a:r>
              <a:rPr lang="en-US" sz="2200" dirty="0"/>
              <a:t> 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027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Coming Attraction </a:t>
            </a:r>
            <a:r>
              <a:rPr lang="en-US" sz="3200" dirty="0" smtClean="0"/>
              <a:t>Protocol: Lung Team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15685" y="2265400"/>
            <a:ext cx="1925202" cy="16753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Limited </a:t>
            </a:r>
            <a:r>
              <a:rPr lang="en-US" sz="2400" dirty="0" smtClean="0"/>
              <a:t>Stage Small Cell CA </a:t>
            </a:r>
            <a:r>
              <a:rPr lang="en-US" dirty="0" smtClean="0"/>
              <a:t> </a:t>
            </a:r>
            <a:endParaRPr lang="en-US" sz="14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40887" y="3103075"/>
            <a:ext cx="653145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953121" y="2746039"/>
            <a:ext cx="838200" cy="714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5417" y="2514600"/>
            <a:ext cx="1468021" cy="54403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5417" y="3460111"/>
            <a:ext cx="1527112" cy="68580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82820" y="1854307"/>
            <a:ext cx="3256379" cy="13060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Chemotherapy + </a:t>
            </a:r>
            <a:r>
              <a:rPr lang="en-US" sz="2400" dirty="0"/>
              <a:t>radiation (CRT)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4592" y="3503654"/>
            <a:ext cx="3256379" cy="15468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CRT + </a:t>
            </a:r>
            <a:r>
              <a:rPr lang="en-US" sz="2400" dirty="0" err="1"/>
              <a:t>Atezolizumab</a:t>
            </a:r>
            <a:r>
              <a:rPr lang="en-US" sz="24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594" y="4506209"/>
            <a:ext cx="5096844" cy="1261884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STRATIFICATION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Radiation schedule, BID (3 weeks) vs daily (6.5 weeks)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Chemotherapy (cisplatin vs carboplatin)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Gender</a:t>
            </a:r>
            <a:endParaRPr lang="en-US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ECOG Performance Status (0/1 vs 2</a:t>
            </a:r>
            <a:r>
              <a:rPr lang="en-US" sz="20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38" y="5945221"/>
            <a:ext cx="70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PIs: Kristin Higgins, MD (NRG) and Helen Ross, MD (Alliance)</a:t>
            </a:r>
            <a:endParaRPr lang="en-US" i="1" dirty="0"/>
          </a:p>
        </p:txBody>
      </p:sp>
      <p:pic>
        <p:nvPicPr>
          <p:cNvPr id="14" name="Picture 9" descr="NRG PPCoverNewOptionTo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30922" y="6378414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7459" y="6483516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Industry Collaborator: </a:t>
            </a:r>
            <a:r>
              <a:rPr lang="en-US" i="1" dirty="0" smtClean="0"/>
              <a:t>Genentech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183"/>
            <a:ext cx="8229600" cy="636588"/>
          </a:xfrm>
        </p:spPr>
        <p:txBody>
          <a:bodyPr/>
          <a:lstStyle/>
          <a:p>
            <a:r>
              <a:rPr lang="en-US" dirty="0"/>
              <a:t>Coming Attraction </a:t>
            </a:r>
            <a:r>
              <a:rPr lang="en-US" dirty="0" smtClean="0"/>
              <a:t>Protocol: NCORP/GU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0226" y="76105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CC007CD: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3B4A57"/>
                </a:solidFill>
              </a:rPr>
              <a:t>Increasing the Dose of Survivorship Care Planning in Prostate Cancer Survivors Who Receive Androgen Deprivation Therapy </a:t>
            </a:r>
            <a:r>
              <a:rPr lang="en-US" dirty="0" smtClean="0">
                <a:solidFill>
                  <a:srgbClr val="3B4A57"/>
                </a:solidFill>
              </a:rPr>
              <a:t>– </a:t>
            </a:r>
            <a:r>
              <a:rPr lang="en-US" b="1" dirty="0" smtClean="0">
                <a:solidFill>
                  <a:srgbClr val="3B4A57"/>
                </a:solidFill>
              </a:rPr>
              <a:t>NCORP study </a:t>
            </a:r>
            <a:r>
              <a:rPr lang="en-US" b="1" i="1" dirty="0" smtClean="0">
                <a:solidFill>
                  <a:srgbClr val="3B4A57"/>
                </a:solidFill>
              </a:rPr>
              <a:t>(1st Cancer Care Delivery study)</a:t>
            </a:r>
            <a:endParaRPr lang="en-US" altLang="en-US" b="1" i="1" dirty="0">
              <a:solidFill>
                <a:srgbClr val="3B4A57"/>
              </a:solidFill>
              <a:latin typeface="Arial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64008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PI: Ronald Chen, MD, MPH</a:t>
            </a:r>
            <a:endParaRPr lang="en-US" i="1" dirty="0"/>
          </a:p>
        </p:txBody>
      </p:sp>
      <p:pic>
        <p:nvPicPr>
          <p:cNvPr id="6" name="Picture 9" descr="NRG PPCoverNewOptionTo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674"/>
          <a:stretch/>
        </p:blipFill>
        <p:spPr bwMode="auto">
          <a:xfrm>
            <a:off x="6043892" y="6400800"/>
            <a:ext cx="3100108" cy="4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52400" y="2724394"/>
            <a:ext cx="1819275" cy="1311866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Prostate cancer patients who receive RT and ADT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424001" y="2908187"/>
            <a:ext cx="1288740" cy="99628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Randomize </a:t>
            </a:r>
            <a:r>
              <a:rPr kumimoji="0" lang="en-US" alt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endParaRPr kumimoji="0" lang="en-US" altLang="en-US" b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257800" y="1966866"/>
            <a:ext cx="3886200" cy="395334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Survivorship Care Plan</a:t>
            </a:r>
            <a:endParaRPr kumimoji="0" lang="en-US" altLang="en-US" sz="20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257800" y="2280647"/>
            <a:ext cx="3886200" cy="780174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send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Primary Care Provider (PCP) during last week of 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57800" y="3629025"/>
            <a:ext cx="3733800" cy="418536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Enhanced Survivorship Care Plan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5257800" y="4036829"/>
            <a:ext cx="3733800" cy="1009696"/>
          </a:xfrm>
          <a:prstGeom prst="rect">
            <a:avLst/>
          </a:prstGeom>
          <a:solidFill>
            <a:srgbClr val="003366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Plan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with patient and send to PCP </a:t>
            </a:r>
            <a:r>
              <a:rPr kumimoji="0" lang="en-US" altLang="en-US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study enrollment (beginning of radiation treatment)</a:t>
            </a:r>
            <a:endParaRPr kumimoji="0" lang="en-US" altLang="en-US" sz="16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257800" y="5062659"/>
            <a:ext cx="3733800" cy="9906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988" algn="l"/>
              </a:tabLst>
            </a:pP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Survivorship Care Plan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988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with patient and send to PCP during last week of 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988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12741" y="2540601"/>
            <a:ext cx="1545059" cy="39625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2810" y="3904468"/>
            <a:ext cx="1486474" cy="479162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71675" y="3352800"/>
            <a:ext cx="452326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60226" y="4675276"/>
            <a:ext cx="4527550" cy="15158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Logistics:</a:t>
            </a:r>
          </a:p>
          <a:p>
            <a:pPr marL="285750" indent="-285750"/>
            <a:r>
              <a:rPr lang="en-US" sz="1600" dirty="0" smtClean="0">
                <a:solidFill>
                  <a:schemeClr val="bg1"/>
                </a:solidFill>
              </a:rPr>
              <a:t>Practice = NCORP component and/or subcomponents </a:t>
            </a:r>
          </a:p>
          <a:p>
            <a:pPr marL="285750" indent="-285750"/>
            <a:r>
              <a:rPr lang="en-US" sz="1600" dirty="0" smtClean="0">
                <a:solidFill>
                  <a:schemeClr val="bg1"/>
                </a:solidFill>
              </a:rPr>
              <a:t>Limited to 50 practices</a:t>
            </a:r>
          </a:p>
          <a:p>
            <a:pPr marL="285750" indent="-285750"/>
            <a:r>
              <a:rPr lang="en-US" sz="1600" dirty="0" smtClean="0">
                <a:solidFill>
                  <a:schemeClr val="bg1"/>
                </a:solidFill>
              </a:rPr>
              <a:t>Practice limited to 15 enrollments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888</Words>
  <Application>Microsoft Office PowerPoint</Application>
  <PresentationFormat>On-screen Show (4:3)</PresentationFormat>
  <Paragraphs>138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Mincho</vt:lpstr>
      <vt:lpstr>Arial</vt:lpstr>
      <vt:lpstr>Calibri</vt:lpstr>
      <vt:lpstr>Times New Roman</vt:lpstr>
      <vt:lpstr>Custom Design</vt:lpstr>
      <vt:lpstr>1_Custom Design</vt:lpstr>
      <vt:lpstr>PowerPoint Presentation</vt:lpstr>
      <vt:lpstr>Research Center Senior Leadership</vt:lpstr>
      <vt:lpstr>2018 Year in Review: Research  and Highlights</vt:lpstr>
      <vt:lpstr>NRG Protocol Metrics</vt:lpstr>
      <vt:lpstr> Coming soon! - Anticipated Activations:  </vt:lpstr>
      <vt:lpstr>Coming Attraction Protocol: GYN Team</vt:lpstr>
      <vt:lpstr>Coming Attraction Protocol: GI Team</vt:lpstr>
      <vt:lpstr>Coming Attraction Protocol: Lung Team  </vt:lpstr>
      <vt:lpstr>Coming Attraction Protocol: NCORP/GU Team</vt:lpstr>
      <vt:lpstr>Final Notes: Additional NRG Protocol Metrics</vt:lpstr>
      <vt:lpstr>The Night is Dark and Full of Terrors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Fredericks</dc:creator>
  <cp:lastModifiedBy>Machtay, Mitchell</cp:lastModifiedBy>
  <cp:revision>214</cp:revision>
  <dcterms:created xsi:type="dcterms:W3CDTF">2014-03-18T21:00:30Z</dcterms:created>
  <dcterms:modified xsi:type="dcterms:W3CDTF">2019-02-08T06:24:04Z</dcterms:modified>
</cp:coreProperties>
</file>