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2" r:id="rId1"/>
  </p:sldMasterIdLst>
  <p:notesMasterIdLst>
    <p:notesMasterId r:id="rId17"/>
  </p:notesMasterIdLst>
  <p:handoutMasterIdLst>
    <p:handoutMasterId r:id="rId18"/>
  </p:handoutMasterIdLst>
  <p:sldIdLst>
    <p:sldId id="1085" r:id="rId2"/>
    <p:sldId id="1102" r:id="rId3"/>
    <p:sldId id="1081" r:id="rId4"/>
    <p:sldId id="1082" r:id="rId5"/>
    <p:sldId id="1084" r:id="rId6"/>
    <p:sldId id="1080" r:id="rId7"/>
    <p:sldId id="1083" r:id="rId8"/>
    <p:sldId id="1087" r:id="rId9"/>
    <p:sldId id="1103" r:id="rId10"/>
    <p:sldId id="1094" r:id="rId11"/>
    <p:sldId id="1095" r:id="rId12"/>
    <p:sldId id="1099" r:id="rId13"/>
    <p:sldId id="1097" r:id="rId14"/>
    <p:sldId id="1098" r:id="rId15"/>
    <p:sldId id="1101"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jarro Munoz,Irene" initials="GM" lastIdx="2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5DA2"/>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87217" autoAdjust="0"/>
  </p:normalViewPr>
  <p:slideViewPr>
    <p:cSldViewPr>
      <p:cViewPr varScale="1">
        <p:scale>
          <a:sx n="114" d="100"/>
          <a:sy n="114" d="100"/>
        </p:scale>
        <p:origin x="1206" y="12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F175FAA-DC15-244E-8DA8-098ACF3E133C}" type="datetimeFigureOut">
              <a:rPr lang="en-US" smtClean="0"/>
              <a:pPr/>
              <a:t>7/12/2020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C7FC62-E4B0-254E-8FA7-B86083CC5A96}" type="slidenum">
              <a:rPr lang="en-US" smtClean="0"/>
              <a:pPr/>
              <a:t>‹#›</a:t>
            </a:fld>
            <a:endParaRPr lang="en-US"/>
          </a:p>
        </p:txBody>
      </p:sp>
    </p:spTree>
    <p:extLst>
      <p:ext uri="{BB962C8B-B14F-4D97-AF65-F5344CB8AC3E}">
        <p14:creationId xmlns:p14="http://schemas.microsoft.com/office/powerpoint/2010/main" val="2377349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8CA233-BBC8-514F-9836-B18C814BF448}" type="datetimeFigureOut">
              <a:rPr lang="en-US" smtClean="0"/>
              <a:pPr/>
              <a:t>7/12/2020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52BEFB-DAE7-544C-AB94-14C1E26A2282}" type="slidenum">
              <a:rPr lang="en-US" smtClean="0"/>
              <a:pPr/>
              <a:t>‹#›</a:t>
            </a:fld>
            <a:endParaRPr lang="en-US"/>
          </a:p>
        </p:txBody>
      </p:sp>
    </p:spTree>
    <p:extLst>
      <p:ext uri="{BB962C8B-B14F-4D97-AF65-F5344CB8AC3E}">
        <p14:creationId xmlns:p14="http://schemas.microsoft.com/office/powerpoint/2010/main" val="4393030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140673614610850#fig4"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ciencedirect.com/science/article/pii/S0140673614610850#tbl3" TargetMode="External"/><Relationship Id="rId4" Type="http://schemas.openxmlformats.org/officeDocument/2006/relationships/hyperlink" Target="https://www.sciencedirect.com/topics/medicine-and-dentistry/brain-metastasi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510B8A36-906F-4D17-8C00-74A8E499B9CF}" type="slidenum">
              <a:rPr lang="en-US" altLang="en-US">
                <a:solidFill>
                  <a:prstClr val="black"/>
                </a:solidFill>
                <a:latin typeface="Calibri" panose="020F0502020204030204" pitchFamily="34" charset="0"/>
              </a:rPr>
              <a:pPr defTabSz="931774"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5081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9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1506C4-E476-48CF-B9F3-A7C7EA788A8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3892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13E49C6-3E26-48F1-94D0-47845FD91007}" type="slidenum">
              <a:rPr lang="en-US" smtClean="0"/>
              <a:t>3</a:t>
            </a:fld>
            <a:endParaRPr lang="en-US"/>
          </a:p>
        </p:txBody>
      </p:sp>
    </p:spTree>
    <p:extLst>
      <p:ext uri="{BB962C8B-B14F-4D97-AF65-F5344CB8AC3E}">
        <p14:creationId xmlns:p14="http://schemas.microsoft.com/office/powerpoint/2010/main" val="282622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Progression was less likely in the thoracic radiotherapy group than in the control group (HR=0·73, 95% CI 0·61–0·87, p=0·001; </a:t>
            </a:r>
            <a:r>
              <a:rPr lang="en-US" dirty="0">
                <a:hlinkClick r:id="rId3"/>
              </a:rPr>
              <a:t>figure 4</a:t>
            </a:r>
            <a:r>
              <a:rPr lang="en-US" dirty="0"/>
              <a:t>). Progression-free survival at 6 months was 24% (95% CI 19–30) for the thoracic radiotherapy group and 20% (95% CI 16–26) in the control group (p=0·001). Median progression-free survival was 4 months for the thoracic radiotherapy group and 3 months for the control group. In a test for interaction of factors with treatment, there was no significant difference in the effect of thoracic radiotherapy on progression-free survival for presence of intrathoracic disease at </a:t>
            </a:r>
            <a:r>
              <a:rPr lang="en-US" dirty="0" err="1"/>
              <a:t>randomisation</a:t>
            </a:r>
            <a:r>
              <a:rPr lang="en-US" dirty="0"/>
              <a:t> (p=0·11), sex (p=0·12), age (p=0·19), response to chemotherapy (p=0·92), WHO performance score (p=0·94), and extent of disease (p=0·78).</a:t>
            </a:r>
          </a:p>
          <a:p>
            <a:r>
              <a:rPr lang="en-US" dirty="0"/>
              <a:t>Isolated intrathoracic progression was rarer in the thoracic radiotherapy group (n=49, 19·8%) than in the control group (n=114, 46·0%, p&lt;0·0001). Intrathoracic progression either with or without progression elsewhere occurred in 108 (43·7%) in the thoracic radiotherapy group versus 198 (79·8%) in the control group (p&lt;0·0001). </a:t>
            </a:r>
            <a:r>
              <a:rPr lang="en-US" dirty="0">
                <a:hlinkClick r:id="rId4" tooltip="Learn more about Brain metastasis"/>
              </a:rPr>
              <a:t>Brain metastases</a:t>
            </a:r>
            <a:r>
              <a:rPr lang="en-US" dirty="0"/>
              <a:t> occurred in 24 (9·7%) versus 13 (5·2%; p=0·09), and disease progression at other sites occurred in 149 (60·3%) versus 100 (40·3%; p&lt;0·0001). </a:t>
            </a:r>
            <a:r>
              <a:rPr lang="en-US" dirty="0">
                <a:hlinkClick r:id="rId5"/>
              </a:rPr>
              <a:t>Table 3</a:t>
            </a:r>
            <a:r>
              <a:rPr lang="en-US" dirty="0"/>
              <a:t> shows patterns of progression. We considered progression occurring at different organ sites within 30 days as simultaneous progression. The thorax was the first site of disease progression for 103 (41·7%) patients in the thoracic radiotherapy group versus 193 (77·8%) in the control group (p=0·009).</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63486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C879C0C-6203-48DF-B78C-60576AA5E67F}" type="slidenum">
              <a:rPr lang="en-US" altLang="en-US" smtClean="0">
                <a:latin typeface="Arial" charset="0"/>
              </a:rPr>
              <a:pPr eaLnBrk="1" hangingPunct="1">
                <a:spcBef>
                  <a:spcPct val="0"/>
                </a:spcBef>
              </a:pPr>
              <a:t>5</a:t>
            </a:fld>
            <a:endParaRPr lang="en-US" altLang="en-US">
              <a:latin typeface="Arial" charset="0"/>
            </a:endParaRPr>
          </a:p>
        </p:txBody>
      </p:sp>
    </p:spTree>
    <p:extLst>
      <p:ext uri="{BB962C8B-B14F-4D97-AF65-F5344CB8AC3E}">
        <p14:creationId xmlns:p14="http://schemas.microsoft.com/office/powerpoint/2010/main" val="310589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a:latin typeface="Calibri" charset="0"/>
                <a:cs typeface="ＭＳ Ｐゴシック" charset="0"/>
              </a:rPr>
              <a:t>3.1	Eligibility Criteria</a:t>
            </a:r>
          </a:p>
          <a:p>
            <a:r>
              <a:rPr lang="en-US" sz="1100" dirty="0">
                <a:latin typeface="Calibri" charset="0"/>
                <a:cs typeface="ＭＳ Ｐゴシック" charset="0"/>
              </a:rPr>
              <a:t>A patient cannot be considered eligible for this study unless ALL of the following conditions are met.</a:t>
            </a:r>
          </a:p>
          <a:p>
            <a:endParaRPr lang="en-US" sz="1100" dirty="0">
              <a:latin typeface="Calibri" charset="0"/>
              <a:cs typeface="ＭＳ Ｐゴシック" charset="0"/>
            </a:endParaRPr>
          </a:p>
          <a:p>
            <a:r>
              <a:rPr lang="en-US" sz="1100" dirty="0">
                <a:latin typeface="Calibri" charset="0"/>
                <a:cs typeface="ＭＳ Ｐゴシック" charset="0"/>
              </a:rPr>
              <a:t>3.1.1	Pathologically (biopsy) proven diagnosis of extensive stage small cell lung cancer; </a:t>
            </a:r>
          </a:p>
          <a:p>
            <a:r>
              <a:rPr lang="en-US" sz="1100" dirty="0">
                <a:latin typeface="Calibri" charset="0"/>
                <a:cs typeface="ＭＳ Ｐゴシック" charset="0"/>
              </a:rPr>
              <a:t>3.1.2	Partial response (PR) or stable disease (SD) after 4-6 cycles of etoposide/platinum (E/P) doublet plus </a:t>
            </a:r>
            <a:r>
              <a:rPr lang="en-US" sz="1100" dirty="0" err="1">
                <a:latin typeface="Calibri" charset="0"/>
                <a:cs typeface="ＭＳ Ｐゴシック" charset="0"/>
              </a:rPr>
              <a:t>atezolizumab</a:t>
            </a:r>
            <a:r>
              <a:rPr lang="en-US" sz="1100" dirty="0">
                <a:latin typeface="Calibri" charset="0"/>
                <a:cs typeface="ＭＳ Ｐゴシック" charset="0"/>
              </a:rPr>
              <a:t> within 6 weeks of completion of last cycle of chemotherapy or completion of PCI;</a:t>
            </a:r>
          </a:p>
          <a:p>
            <a:r>
              <a:rPr lang="en-US" sz="1100" dirty="0">
                <a:latin typeface="Calibri" charset="0"/>
                <a:cs typeface="ＭＳ Ｐゴシック" charset="0"/>
              </a:rPr>
              <a:t>3.1.3	Patients must have had measurable disease (per RECIST) after chemotherapy and prior to randomization and 3 or fewer observable liver metastases and no histology-confirmed malignant pleural effusions.</a:t>
            </a:r>
          </a:p>
          <a:p>
            <a:r>
              <a:rPr lang="en-US" sz="1100" dirty="0">
                <a:latin typeface="Calibri" charset="0"/>
                <a:cs typeface="ＭＳ Ｐゴシック" charset="0"/>
              </a:rPr>
              <a:t>3.1.4	Appropriate stage for study entry based on the following diagnostic workup:</a:t>
            </a:r>
          </a:p>
          <a:p>
            <a:r>
              <a:rPr lang="en-US" sz="1100" dirty="0">
                <a:latin typeface="Calibri" charset="0"/>
                <a:cs typeface="ＭＳ Ｐゴシック" charset="0"/>
              </a:rPr>
              <a:t>•	History/physical examination within 60 days prior to registration;</a:t>
            </a:r>
          </a:p>
          <a:p>
            <a:r>
              <a:rPr lang="en-US" sz="1100" dirty="0">
                <a:latin typeface="Calibri" charset="0"/>
                <a:cs typeface="ＭＳ Ｐゴシック" charset="0"/>
              </a:rPr>
              <a:t>•	Imaging to include MRI brain with contrast or Brain CT with contrast, CT chest, abdomen and pelvis, or PET/CT scan after the final cycle of chemotherapy and within 6 weeks prior to registration; </a:t>
            </a:r>
          </a:p>
          <a:p>
            <a:r>
              <a:rPr lang="en-US" sz="1100" dirty="0">
                <a:latin typeface="Calibri" charset="0"/>
                <a:cs typeface="ＭＳ Ｐゴシック" charset="0"/>
              </a:rPr>
              <a:t>•	Sufficient lung function with FEV1 ≥ 0.8 Liter or ≥ 35% predicted and DLCO ≥ 40% with or without bronchodilator within 30 days prior to registration;</a:t>
            </a:r>
          </a:p>
          <a:p>
            <a:r>
              <a:rPr lang="en-US" sz="1100" dirty="0">
                <a:latin typeface="Calibri" charset="0"/>
                <a:cs typeface="ＭＳ Ｐゴシック" charset="0"/>
              </a:rPr>
              <a:t>3.1.5	Age ≥ 18; </a:t>
            </a:r>
          </a:p>
          <a:p>
            <a:r>
              <a:rPr lang="en-US" sz="1100" dirty="0">
                <a:latin typeface="Calibri" charset="0"/>
                <a:cs typeface="ＭＳ Ｐゴシック" charset="0"/>
              </a:rPr>
              <a:t>3.1.6	ECOG Performance Status of 0-2 at the time </a:t>
            </a:r>
            <a:r>
              <a:rPr lang="en-US" sz="1100" dirty="0" err="1">
                <a:latin typeface="Calibri" charset="0"/>
                <a:cs typeface="ＭＳ Ｐゴシック" charset="0"/>
              </a:rPr>
              <a:t>ofregistration</a:t>
            </a:r>
            <a:r>
              <a:rPr lang="en-US" sz="1100" dirty="0">
                <a:latin typeface="Calibri" charset="0"/>
                <a:cs typeface="ＭＳ Ｐゴシック" charset="0"/>
              </a:rPr>
              <a:t>;</a:t>
            </a:r>
          </a:p>
          <a:p>
            <a:r>
              <a:rPr lang="en-US" sz="1100" dirty="0">
                <a:latin typeface="Calibri" charset="0"/>
                <a:cs typeface="ＭＳ Ｐゴシック" charset="0"/>
              </a:rPr>
              <a:t>3.1.7    Laboratory Values within 14 days prior to registration:</a:t>
            </a:r>
          </a:p>
          <a:p>
            <a:r>
              <a:rPr lang="en-US" sz="1100" dirty="0">
                <a:latin typeface="Calibri" charset="0"/>
                <a:cs typeface="ＭＳ Ｐゴシック" charset="0"/>
              </a:rPr>
              <a:t>Leukocytes</a:t>
            </a:r>
          </a:p>
          <a:p>
            <a:r>
              <a:rPr lang="en-US" sz="1100" dirty="0">
                <a:latin typeface="Calibri" charset="0"/>
                <a:cs typeface="ＭＳ Ｐゴシック" charset="0"/>
              </a:rPr>
              <a:t>≥2,500/</a:t>
            </a:r>
            <a:r>
              <a:rPr lang="en-US" sz="1100" dirty="0" err="1">
                <a:latin typeface="Calibri" charset="0"/>
                <a:cs typeface="ＭＳ Ｐゴシック" charset="0"/>
              </a:rPr>
              <a:t>mcL</a:t>
            </a:r>
            <a:endParaRPr lang="en-US" sz="1100" dirty="0">
              <a:latin typeface="Calibri" charset="0"/>
              <a:cs typeface="ＭＳ Ｐゴシック" charset="0"/>
            </a:endParaRPr>
          </a:p>
          <a:p>
            <a:r>
              <a:rPr lang="en-US" sz="1100" dirty="0">
                <a:latin typeface="Calibri" charset="0"/>
                <a:cs typeface="ＭＳ Ｐゴシック" charset="0"/>
              </a:rPr>
              <a:t>ANC	≥1,500/cells/mm3</a:t>
            </a:r>
          </a:p>
          <a:p>
            <a:r>
              <a:rPr lang="en-US" sz="1100" dirty="0">
                <a:latin typeface="Calibri" charset="0"/>
                <a:cs typeface="ＭＳ Ｐゴシック" charset="0"/>
              </a:rPr>
              <a:t>Platelets	≥100,000 cells/mm3</a:t>
            </a:r>
          </a:p>
          <a:p>
            <a:r>
              <a:rPr lang="en-US" sz="1100" dirty="0">
                <a:latin typeface="Calibri" charset="0"/>
                <a:cs typeface="ＭＳ Ｐゴシック" charset="0"/>
              </a:rPr>
              <a:t>Hemoglobin	≥8 g/</a:t>
            </a:r>
            <a:r>
              <a:rPr lang="en-US" sz="1100" dirty="0" err="1">
                <a:latin typeface="Calibri" charset="0"/>
                <a:cs typeface="ＭＳ Ｐゴシック" charset="0"/>
              </a:rPr>
              <a:t>dL</a:t>
            </a:r>
            <a:endParaRPr lang="en-US" sz="1100" dirty="0">
              <a:latin typeface="Calibri" charset="0"/>
              <a:cs typeface="ＭＳ Ｐゴシック" charset="0"/>
            </a:endParaRPr>
          </a:p>
          <a:p>
            <a:r>
              <a:rPr lang="en-US" sz="1100" dirty="0">
                <a:latin typeface="Calibri" charset="0"/>
                <a:cs typeface="ＭＳ Ｐゴシック" charset="0"/>
              </a:rPr>
              <a:t>Total Bilirubin	≤1.5 x ULN</a:t>
            </a:r>
          </a:p>
          <a:p>
            <a:r>
              <a:rPr lang="en-US" sz="1100" dirty="0">
                <a:latin typeface="Calibri" charset="0"/>
                <a:cs typeface="ＭＳ Ｐゴシック" charset="0"/>
              </a:rPr>
              <a:t>AST (SGOT) and ALT (SGPT)	≤3.0 x ULN (AST and/or ALT ≤5 ULN for patients with liver involvement)</a:t>
            </a:r>
          </a:p>
          <a:p>
            <a:r>
              <a:rPr lang="en-US" sz="1100" dirty="0">
                <a:latin typeface="Calibri" charset="0"/>
                <a:cs typeface="ＭＳ Ｐゴシック" charset="0"/>
              </a:rPr>
              <a:t>Alkaline phosphatase 	≤2.5 × ULN (≤5  ULN for patients with documented liver involvement or bone metastases)</a:t>
            </a:r>
          </a:p>
          <a:p>
            <a:r>
              <a:rPr lang="en-US" sz="1100" dirty="0">
                <a:latin typeface="Calibri" charset="0"/>
                <a:cs typeface="ＭＳ Ｐゴシック" charset="0"/>
              </a:rPr>
              <a:t>Creatinine clearance: </a:t>
            </a:r>
          </a:p>
          <a:p>
            <a:r>
              <a:rPr lang="en-US" sz="1100" dirty="0" err="1">
                <a:latin typeface="Calibri" charset="0"/>
                <a:cs typeface="ＭＳ Ｐゴシック" charset="0"/>
              </a:rPr>
              <a:t>CrCl</a:t>
            </a:r>
            <a:r>
              <a:rPr lang="en-US" sz="1100" dirty="0">
                <a:latin typeface="Calibri" charset="0"/>
                <a:cs typeface="ＭＳ Ｐゴシック" charset="0"/>
              </a:rPr>
              <a:t> (mL/min) =</a:t>
            </a:r>
          </a:p>
          <a:p>
            <a:endParaRPr lang="en-US" sz="1100" dirty="0">
              <a:latin typeface="Calibri" charset="0"/>
              <a:cs typeface="ＭＳ Ｐゴシック" charset="0"/>
            </a:endParaRPr>
          </a:p>
          <a:p>
            <a:r>
              <a:rPr lang="en-US" sz="1100" dirty="0">
                <a:latin typeface="Calibri" charset="0"/>
                <a:cs typeface="ＭＳ Ｐゴシック" charset="0"/>
              </a:rPr>
              <a:t>	[140 – age (years)] x weight (kg)</a:t>
            </a:r>
          </a:p>
          <a:p>
            <a:r>
              <a:rPr lang="en-US" sz="1100" dirty="0">
                <a:latin typeface="Calibri" charset="0"/>
                <a:cs typeface="ＭＳ Ｐゴシック" charset="0"/>
              </a:rPr>
              <a:t>72 x serum creatinine (mg/</a:t>
            </a:r>
            <a:r>
              <a:rPr lang="en-US" sz="1100" dirty="0" err="1">
                <a:latin typeface="Calibri" charset="0"/>
                <a:cs typeface="ＭＳ Ｐゴシック" charset="0"/>
              </a:rPr>
              <a:t>dL</a:t>
            </a:r>
            <a:r>
              <a:rPr lang="en-US" sz="1100" dirty="0">
                <a:latin typeface="Calibri" charset="0"/>
                <a:cs typeface="ＭＳ Ｐゴシック" charset="0"/>
              </a:rPr>
              <a:t>)	  x 0.85 for female patients</a:t>
            </a:r>
          </a:p>
          <a:p>
            <a:endParaRPr lang="en-US" sz="1100" dirty="0">
              <a:latin typeface="Calibri" charset="0"/>
              <a:cs typeface="ＭＳ Ｐゴシック" charset="0"/>
            </a:endParaRPr>
          </a:p>
          <a:p>
            <a:r>
              <a:rPr lang="en-US" sz="1100" dirty="0">
                <a:latin typeface="Calibri" charset="0"/>
                <a:cs typeface="ＭＳ Ｐゴシック" charset="0"/>
              </a:rPr>
              <a:t>3.1.8     Upfront central nervous system (CNS) radiotherapy for treatment of brain metastases is permitted provided there is no evidence of CNS progression at the time of randomization and patients are clinically stable on a dose of steroids &lt;10 mg prednisone a day or equivalent.  Upfront radiation therapy of symptomatic metastatic site is permissible if causing patient pain or impending fracture.</a:t>
            </a:r>
          </a:p>
          <a:p>
            <a:r>
              <a:rPr lang="en-US" sz="1100" dirty="0">
                <a:latin typeface="Calibri" charset="0"/>
                <a:cs typeface="ＭＳ Ｐゴシック" charset="0"/>
              </a:rPr>
              <a:t>3.1.9	The patient or a legally authorized representative must provide study-specific informed consent prior to study entry.</a:t>
            </a:r>
          </a:p>
          <a:p>
            <a:endParaRPr lang="en-US" sz="1100" dirty="0">
              <a:latin typeface="Calibri"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266F57C5-4BF3-A040-98B0-99ECA7C926D0}" type="slidenum">
              <a:rPr lang="en-US" sz="1200"/>
              <a:pPr/>
              <a:t>7</a:t>
            </a:fld>
            <a:endParaRPr lang="en-US" sz="1200"/>
          </a:p>
        </p:txBody>
      </p:sp>
    </p:spTree>
    <p:extLst>
      <p:ext uri="{BB962C8B-B14F-4D97-AF65-F5344CB8AC3E}">
        <p14:creationId xmlns:p14="http://schemas.microsoft.com/office/powerpoint/2010/main" val="177089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For the phase II portion, we hypothesize an improvement of 6-month PFS rate from approximately 21% to 38%to warrant continuing to the phase III study. The sample size of the phase II portion is 138 eligible patients. With at least 118 PFS events, the phase II portion provides at least 95% power to detect such an improvement at a 1-sided significance level of 0.15. The choice of type 1 and 2 errors may be justified by viewing </a:t>
            </a:r>
          </a:p>
          <a:p>
            <a:pPr rtl="0"/>
            <a:r>
              <a:rPr lang="en-US" sz="1200" b="0" i="0" kern="1200" dirty="0">
                <a:solidFill>
                  <a:schemeClr val="tx1"/>
                </a:solidFill>
                <a:effectLst/>
                <a:latin typeface="+mn-lt"/>
                <a:ea typeface="+mn-ea"/>
                <a:cs typeface="+mn-cs"/>
              </a:rPr>
              <a:t>NRG-LU00770Version Date: </a:t>
            </a:r>
            <a:r>
              <a:rPr lang="en-US" sz="1200" b="0" i="0" kern="1200" dirty="0" err="1">
                <a:solidFill>
                  <a:schemeClr val="tx1"/>
                </a:solidFill>
                <a:effectLst/>
                <a:latin typeface="+mn-lt"/>
                <a:ea typeface="+mn-ea"/>
                <a:cs typeface="+mn-cs"/>
              </a:rPr>
              <a:t>TBDthe</a:t>
            </a:r>
            <a:r>
              <a:rPr lang="en-US" sz="1200" b="0" i="0" kern="1200" dirty="0">
                <a:solidFill>
                  <a:schemeClr val="tx1"/>
                </a:solidFill>
                <a:effectLst/>
                <a:latin typeface="+mn-lt"/>
                <a:ea typeface="+mn-ea"/>
                <a:cs typeface="+mn-cs"/>
              </a:rPr>
              <a:t> phase II portion as a randomized phase II screen design (Rubinstein et al,2005). The study will proceed into the phase III portion only after the planned interim analyses have shown that arm 2 has a positive effect on both PFS and OS. The overall sample size of phase II/III study (including the 138 accrued in the phase II portion) is 324 (308 eligible patients after guarding against ineligibility or lack-of-data rate of up to 5%). The final analysis for OS will occur when at least 251 deaths (full OS information) have been observed. The overall study will provide at least 80% power to detect an improvement of 12-month OS rate from approximately 51% to 63% at a 1-sided significance level of 0.025. </a:t>
            </a:r>
          </a:p>
          <a:p>
            <a:endParaRPr lang="en-US" dirty="0"/>
          </a:p>
        </p:txBody>
      </p:sp>
      <p:sp>
        <p:nvSpPr>
          <p:cNvPr id="4" name="Slide Number Placeholder 3"/>
          <p:cNvSpPr>
            <a:spLocks noGrp="1"/>
          </p:cNvSpPr>
          <p:nvPr>
            <p:ph type="sldNum" sz="quarter" idx="5"/>
          </p:nvPr>
        </p:nvSpPr>
        <p:spPr/>
        <p:txBody>
          <a:bodyPr/>
          <a:lstStyle/>
          <a:p>
            <a:fld id="{E452BEFB-DAE7-544C-AB94-14C1E26A2282}" type="slidenum">
              <a:rPr lang="en-US" smtClean="0"/>
              <a:pPr/>
              <a:t>8</a:t>
            </a:fld>
            <a:endParaRPr lang="en-US"/>
          </a:p>
        </p:txBody>
      </p:sp>
    </p:spTree>
    <p:extLst>
      <p:ext uri="{BB962C8B-B14F-4D97-AF65-F5344CB8AC3E}">
        <p14:creationId xmlns:p14="http://schemas.microsoft.com/office/powerpoint/2010/main" val="151007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2BEFB-DAE7-544C-AB94-14C1E26A2282}" type="slidenum">
              <a:rPr lang="en-US" smtClean="0"/>
              <a:pPr/>
              <a:t>13</a:t>
            </a:fld>
            <a:endParaRPr lang="en-US"/>
          </a:p>
        </p:txBody>
      </p:sp>
    </p:spTree>
    <p:extLst>
      <p:ext uri="{BB962C8B-B14F-4D97-AF65-F5344CB8AC3E}">
        <p14:creationId xmlns:p14="http://schemas.microsoft.com/office/powerpoint/2010/main" val="393480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E38B6C0-2660-674A-BCFC-4D032C62B054}"/>
              </a:ext>
            </a:extLst>
          </p:cNvPr>
          <p:cNvSpPr>
            <a:spLocks noGrp="1"/>
          </p:cNvSpPr>
          <p:nvPr>
            <p:ph type="dt" sz="half" idx="10"/>
          </p:nvPr>
        </p:nvSpPr>
        <p:spPr/>
        <p:txBody>
          <a:bodyPr/>
          <a:lstStyle>
            <a:lvl1pPr>
              <a:defRPr/>
            </a:lvl1pPr>
          </a:lstStyle>
          <a:p>
            <a:pPr>
              <a:defRPr/>
            </a:pPr>
            <a:fld id="{FDDB1D34-2D20-4B10-B47D-803059F41ABF}" type="datetimeFigureOut">
              <a:rPr lang="en-US"/>
              <a:pPr>
                <a:defRPr/>
              </a:pPr>
              <a:t>7/12/2020</a:t>
            </a:fld>
            <a:endParaRPr lang="en-US"/>
          </a:p>
        </p:txBody>
      </p:sp>
      <p:sp>
        <p:nvSpPr>
          <p:cNvPr id="5" name="Footer Placeholder 4">
            <a:extLst>
              <a:ext uri="{FF2B5EF4-FFF2-40B4-BE49-F238E27FC236}">
                <a16:creationId xmlns:a16="http://schemas.microsoft.com/office/drawing/2014/main" id="{E91C9877-0A41-8243-B2BF-1C37C2E51E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81F8E1-FDCC-3E43-A863-58D18BB7429E}"/>
              </a:ext>
            </a:extLst>
          </p:cNvPr>
          <p:cNvSpPr>
            <a:spLocks noGrp="1"/>
          </p:cNvSpPr>
          <p:nvPr>
            <p:ph type="sldNum" sz="quarter" idx="12"/>
          </p:nvPr>
        </p:nvSpPr>
        <p:spPr/>
        <p:txBody>
          <a:bodyPr/>
          <a:lstStyle>
            <a:lvl1pPr>
              <a:defRPr/>
            </a:lvl1pPr>
          </a:lstStyle>
          <a:p>
            <a:pPr>
              <a:defRPr/>
            </a:pPr>
            <a:fld id="{5F9C0115-9D07-4AFA-90A4-334A8F2CA7F1}" type="slidenum">
              <a:rPr lang="en-US" altLang="en-US"/>
              <a:pPr>
                <a:defRPr/>
              </a:pPr>
              <a:t>‹#›</a:t>
            </a:fld>
            <a:endParaRPr lang="en-US" altLang="en-US"/>
          </a:p>
        </p:txBody>
      </p:sp>
    </p:spTree>
    <p:extLst>
      <p:ext uri="{BB962C8B-B14F-4D97-AF65-F5344CB8AC3E}">
        <p14:creationId xmlns:p14="http://schemas.microsoft.com/office/powerpoint/2010/main" val="269317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BF1B-6590-0C45-8B9E-CB7ED86210D3}"/>
              </a:ext>
            </a:extLst>
          </p:cNvPr>
          <p:cNvSpPr/>
          <p:nvPr userDrawn="1"/>
        </p:nvSpPr>
        <p:spPr bwMode="auto">
          <a:xfrm>
            <a:off x="7620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95C37851-C696-C442-9CB4-4133E96B1EF1}"/>
              </a:ext>
            </a:extLst>
          </p:cNvPr>
          <p:cNvSpPr>
            <a:spLocks noGrp="1"/>
          </p:cNvSpPr>
          <p:nvPr>
            <p:ph type="dt" sz="half" idx="10"/>
          </p:nvPr>
        </p:nvSpPr>
        <p:spPr/>
        <p:txBody>
          <a:bodyPr/>
          <a:lstStyle>
            <a:lvl1pPr>
              <a:defRPr/>
            </a:lvl1pPr>
          </a:lstStyle>
          <a:p>
            <a:pPr>
              <a:defRPr/>
            </a:pPr>
            <a:fld id="{96DB6D0A-B1B1-4AF7-86BF-A2CDD992501B}" type="datetimeFigureOut">
              <a:rPr lang="en-US"/>
              <a:pPr>
                <a:defRPr/>
              </a:pPr>
              <a:t>7/12/2020</a:t>
            </a:fld>
            <a:endParaRPr lang="en-US"/>
          </a:p>
        </p:txBody>
      </p:sp>
      <p:sp>
        <p:nvSpPr>
          <p:cNvPr id="7" name="Footer Placeholder 4">
            <a:extLst>
              <a:ext uri="{FF2B5EF4-FFF2-40B4-BE49-F238E27FC236}">
                <a16:creationId xmlns:a16="http://schemas.microsoft.com/office/drawing/2014/main" id="{11BC92A9-9556-0C49-8BE8-AF03C691708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0B4DAD3-6736-2541-ADE1-29020C999CB1}"/>
              </a:ext>
            </a:extLst>
          </p:cNvPr>
          <p:cNvSpPr>
            <a:spLocks noGrp="1"/>
          </p:cNvSpPr>
          <p:nvPr>
            <p:ph type="sldNum" sz="quarter" idx="12"/>
          </p:nvPr>
        </p:nvSpPr>
        <p:spPr/>
        <p:txBody>
          <a:bodyPr/>
          <a:lstStyle>
            <a:lvl1pPr>
              <a:defRPr/>
            </a:lvl1pPr>
          </a:lstStyle>
          <a:p>
            <a:pPr>
              <a:defRPr/>
            </a:pPr>
            <a:fld id="{D9BCDB71-2E6C-46E5-AC60-C23F9AAEA8A4}" type="slidenum">
              <a:rPr lang="en-US" altLang="en-US"/>
              <a:pPr>
                <a:defRPr/>
              </a:pPr>
              <a:t>‹#›</a:t>
            </a:fld>
            <a:endParaRPr lang="en-US" altLang="en-US"/>
          </a:p>
        </p:txBody>
      </p:sp>
    </p:spTree>
    <p:extLst>
      <p:ext uri="{BB962C8B-B14F-4D97-AF65-F5344CB8AC3E}">
        <p14:creationId xmlns:p14="http://schemas.microsoft.com/office/powerpoint/2010/main" val="3452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29054-7E6B-9A48-8D33-EBABF552040A}"/>
              </a:ext>
            </a:extLst>
          </p:cNvPr>
          <p:cNvSpPr/>
          <p:nvPr userDrawn="1"/>
        </p:nvSpPr>
        <p:spPr bwMode="auto">
          <a:xfrm rot="5400000">
            <a:off x="3101182" y="3405981"/>
            <a:ext cx="6858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DE000CE-7BE7-8D4B-910D-41A56F696648}"/>
              </a:ext>
            </a:extLst>
          </p:cNvPr>
          <p:cNvSpPr>
            <a:spLocks noGrp="1"/>
          </p:cNvSpPr>
          <p:nvPr>
            <p:ph type="dt" sz="half" idx="10"/>
          </p:nvPr>
        </p:nvSpPr>
        <p:spPr/>
        <p:txBody>
          <a:bodyPr/>
          <a:lstStyle>
            <a:lvl1pPr>
              <a:defRPr/>
            </a:lvl1pPr>
          </a:lstStyle>
          <a:p>
            <a:pPr>
              <a:defRPr/>
            </a:pPr>
            <a:fld id="{ECDA5892-1809-4740-A59B-502891D14592}" type="datetimeFigureOut">
              <a:rPr lang="en-US"/>
              <a:pPr>
                <a:defRPr/>
              </a:pPr>
              <a:t>7/12/2020</a:t>
            </a:fld>
            <a:endParaRPr lang="en-US"/>
          </a:p>
        </p:txBody>
      </p:sp>
      <p:sp>
        <p:nvSpPr>
          <p:cNvPr id="7" name="Footer Placeholder 4">
            <a:extLst>
              <a:ext uri="{FF2B5EF4-FFF2-40B4-BE49-F238E27FC236}">
                <a16:creationId xmlns:a16="http://schemas.microsoft.com/office/drawing/2014/main" id="{0353CEDA-1EC7-F74F-8FE5-A19D110BF22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0FD15C9-CE09-D443-A3A5-6AB1DBA4F392}"/>
              </a:ext>
            </a:extLst>
          </p:cNvPr>
          <p:cNvSpPr>
            <a:spLocks noGrp="1"/>
          </p:cNvSpPr>
          <p:nvPr>
            <p:ph type="sldNum" sz="quarter" idx="12"/>
          </p:nvPr>
        </p:nvSpPr>
        <p:spPr/>
        <p:txBody>
          <a:bodyPr/>
          <a:lstStyle>
            <a:lvl1pPr>
              <a:defRPr/>
            </a:lvl1pPr>
          </a:lstStyle>
          <a:p>
            <a:pPr>
              <a:defRPr/>
            </a:pPr>
            <a:fld id="{B624E5C7-2D34-4298-98F5-213762CD07C0}" type="slidenum">
              <a:rPr lang="en-US" altLang="en-US"/>
              <a:pPr>
                <a:defRPr/>
              </a:pPr>
              <a:t>‹#›</a:t>
            </a:fld>
            <a:endParaRPr lang="en-US" altLang="en-US"/>
          </a:p>
        </p:txBody>
      </p:sp>
    </p:spTree>
    <p:extLst>
      <p:ext uri="{BB962C8B-B14F-4D97-AF65-F5344CB8AC3E}">
        <p14:creationId xmlns:p14="http://schemas.microsoft.com/office/powerpoint/2010/main" val="81389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p:txBody>
          <a:bodyPr/>
          <a:lstStyle>
            <a:lvl1pPr>
              <a:defRPr sz="2800">
                <a:latin typeface="Arial"/>
                <a:cs typeface="Arial"/>
              </a:defRPr>
            </a:lvl1pPr>
            <a:lvl2pPr>
              <a:defRPr sz="260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6176962"/>
            <a:ext cx="1700408" cy="685800"/>
          </a:xfrm>
          <a:prstGeom prst="rect">
            <a:avLst/>
          </a:prstGeom>
        </p:spPr>
      </p:pic>
      <p:cxnSp>
        <p:nvCxnSpPr>
          <p:cNvPr id="6" name="Straight Connector 5"/>
          <p:cNvCxnSpPr/>
          <p:nvPr userDrawn="1"/>
        </p:nvCxnSpPr>
        <p:spPr>
          <a:xfrm flipH="1">
            <a:off x="1" y="1406771"/>
            <a:ext cx="9143999" cy="0"/>
          </a:xfrm>
          <a:prstGeom prst="line">
            <a:avLst/>
          </a:prstGeom>
          <a:ln w="38100">
            <a:solidFill>
              <a:srgbClr val="D920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0" y="1389413"/>
            <a:ext cx="9144000" cy="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68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nchorCtr="0">
            <a:normAutofit/>
          </a:bodyPr>
          <a:lstStyle>
            <a:lvl1pPr marL="0" indent="0" algn="ctr">
              <a:buNone/>
              <a:defRPr sz="3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5"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08783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13298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09615"/>
            <a:ext cx="4040188" cy="46526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709615"/>
            <a:ext cx="4041775" cy="46526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0"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8"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67175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0"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4"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20720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28776"/>
            <a:ext cx="5486400"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767879"/>
            <a:ext cx="5486400" cy="484432"/>
          </a:xfrm>
        </p:spPr>
        <p:txBody>
          <a:bodyPr/>
          <a:lstStyle>
            <a:lvl1pPr marL="0" indent="0" algn="ctr">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2"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7"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71774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541588"/>
            <a:ext cx="8229600" cy="4681415"/>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
            <a:ext cx="9144000" cy="1406769"/>
          </a:xfrm>
          <a:prstGeom prst="rect">
            <a:avLst/>
          </a:prstGeom>
          <a:solidFill>
            <a:srgbClr val="0A0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6" name="Title 1"/>
          <p:cNvSpPr>
            <a:spLocks noGrp="1"/>
          </p:cNvSpPr>
          <p:nvPr>
            <p:ph type="title"/>
          </p:nvPr>
        </p:nvSpPr>
        <p:spPr>
          <a:xfrm>
            <a:off x="457200" y="128103"/>
            <a:ext cx="8229600" cy="1143000"/>
          </a:xfrm>
        </p:spPr>
        <p:txBody>
          <a:bodyPr>
            <a:normAutofit/>
          </a:bodyPr>
          <a:lstStyle>
            <a:lvl1pPr>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23531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8C559-6B2E-BE46-A5FD-743EBFFD7D3B}"/>
              </a:ext>
            </a:extLst>
          </p:cNvPr>
          <p:cNvSpPr/>
          <p:nvPr userDrawn="1"/>
        </p:nvSpPr>
        <p:spPr bwMode="auto">
          <a:xfrm>
            <a:off x="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cs typeface="Arial" pitchFamily="34"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B6EB540B-88E7-624A-84C8-87336DBBA47C}"/>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fld id="{5581AF14-C451-4BB5-89C1-0655218BE816}" type="datetimeFigureOut">
              <a:rPr lang="en-US"/>
              <a:pPr>
                <a:defRPr/>
              </a:pPr>
              <a:t>7/12/2020</a:t>
            </a:fld>
            <a:endParaRPr lang="en-US"/>
          </a:p>
        </p:txBody>
      </p:sp>
      <p:sp>
        <p:nvSpPr>
          <p:cNvPr id="7" name="Footer Placeholder 4">
            <a:extLst>
              <a:ext uri="{FF2B5EF4-FFF2-40B4-BE49-F238E27FC236}">
                <a16:creationId xmlns:a16="http://schemas.microsoft.com/office/drawing/2014/main" id="{FB881FA7-9FF7-C84E-85A1-8323AFC79988}"/>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80F922D4-668C-2443-B8B1-CCF136BC9E8E}"/>
              </a:ext>
            </a:extLst>
          </p:cNvPr>
          <p:cNvSpPr>
            <a:spLocks noGrp="1"/>
          </p:cNvSpPr>
          <p:nvPr>
            <p:ph type="sldNum" sz="quarter" idx="12"/>
          </p:nvPr>
        </p:nvSpPr>
        <p:spPr/>
        <p:txBody>
          <a:bodyPr/>
          <a:lstStyle>
            <a:lvl1pPr>
              <a:defRPr/>
            </a:lvl1pPr>
          </a:lstStyle>
          <a:p>
            <a:pPr>
              <a:defRPr/>
            </a:pPr>
            <a:fld id="{B60F393B-2045-462A-B970-7DE0CA548700}" type="slidenum">
              <a:rPr lang="en-US" altLang="en-US"/>
              <a:pPr>
                <a:defRPr/>
              </a:pPr>
              <a:t>‹#›</a:t>
            </a:fld>
            <a:endParaRPr lang="en-US" altLang="en-US"/>
          </a:p>
        </p:txBody>
      </p:sp>
    </p:spTree>
    <p:extLst>
      <p:ext uri="{BB962C8B-B14F-4D97-AF65-F5344CB8AC3E}">
        <p14:creationId xmlns:p14="http://schemas.microsoft.com/office/powerpoint/2010/main" val="358526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FD4E0A-255C-0448-9D38-4D4F8A0524C1}"/>
              </a:ext>
            </a:extLst>
          </p:cNvPr>
          <p:cNvSpPr/>
          <p:nvPr userDrawn="1"/>
        </p:nvSpPr>
        <p:spPr bwMode="auto">
          <a:xfrm>
            <a:off x="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cs typeface="Arial" pitchFamily="34"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none">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4673FBB-A6D0-7840-BB6B-3F3B785CB565}"/>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fld id="{1A6B6F98-796E-4F2B-8840-E00803D21BDB}" type="datetimeFigureOut">
              <a:rPr lang="en-US"/>
              <a:pPr>
                <a:defRPr/>
              </a:pPr>
              <a:t>7/12/2020</a:t>
            </a:fld>
            <a:endParaRPr lang="en-US"/>
          </a:p>
        </p:txBody>
      </p:sp>
      <p:sp>
        <p:nvSpPr>
          <p:cNvPr id="7" name="Footer Placeholder 4">
            <a:extLst>
              <a:ext uri="{FF2B5EF4-FFF2-40B4-BE49-F238E27FC236}">
                <a16:creationId xmlns:a16="http://schemas.microsoft.com/office/drawing/2014/main" id="{EEB4F894-C183-9746-B623-A964636A5F41}"/>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A0EB4BFD-0882-3F48-B58B-34E98EDFDED0}"/>
              </a:ext>
            </a:extLst>
          </p:cNvPr>
          <p:cNvSpPr>
            <a:spLocks noGrp="1"/>
          </p:cNvSpPr>
          <p:nvPr>
            <p:ph type="sldNum" sz="quarter" idx="12"/>
          </p:nvPr>
        </p:nvSpPr>
        <p:spPr/>
        <p:txBody>
          <a:bodyPr/>
          <a:lstStyle>
            <a:lvl1pPr>
              <a:defRPr/>
            </a:lvl1pPr>
          </a:lstStyle>
          <a:p>
            <a:pPr>
              <a:defRPr/>
            </a:pPr>
            <a:fld id="{9940AD6B-9C9D-4CB3-A393-65B8FD77B635}" type="slidenum">
              <a:rPr lang="en-US" altLang="en-US"/>
              <a:pPr>
                <a:defRPr/>
              </a:pPr>
              <a:t>‹#›</a:t>
            </a:fld>
            <a:endParaRPr lang="en-US" altLang="en-US"/>
          </a:p>
        </p:txBody>
      </p:sp>
    </p:spTree>
    <p:extLst>
      <p:ext uri="{BB962C8B-B14F-4D97-AF65-F5344CB8AC3E}">
        <p14:creationId xmlns:p14="http://schemas.microsoft.com/office/powerpoint/2010/main" val="21435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9228B4-9E90-9C4A-B1C2-695202651CA1}"/>
              </a:ext>
            </a:extLst>
          </p:cNvPr>
          <p:cNvSpPr/>
          <p:nvPr userDrawn="1"/>
        </p:nvSpPr>
        <p:spPr bwMode="auto">
          <a:xfrm>
            <a:off x="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86F34E8-0348-AF42-A27F-6B3139A96BBC}"/>
              </a:ext>
            </a:extLst>
          </p:cNvPr>
          <p:cNvSpPr>
            <a:spLocks noGrp="1"/>
          </p:cNvSpPr>
          <p:nvPr>
            <p:ph type="dt" sz="half" idx="10"/>
          </p:nvPr>
        </p:nvSpPr>
        <p:spPr/>
        <p:txBody>
          <a:bodyPr/>
          <a:lstStyle>
            <a:lvl1pPr>
              <a:defRPr/>
            </a:lvl1pPr>
          </a:lstStyle>
          <a:p>
            <a:pPr>
              <a:defRPr/>
            </a:pPr>
            <a:fld id="{0A3A1420-5F80-49E4-BEDC-73C6978A0BC9}" type="datetimeFigureOut">
              <a:rPr lang="en-US"/>
              <a:pPr>
                <a:defRPr/>
              </a:pPr>
              <a:t>7/12/2020</a:t>
            </a:fld>
            <a:endParaRPr lang="en-US"/>
          </a:p>
        </p:txBody>
      </p:sp>
      <p:sp>
        <p:nvSpPr>
          <p:cNvPr id="8" name="Footer Placeholder 4">
            <a:extLst>
              <a:ext uri="{FF2B5EF4-FFF2-40B4-BE49-F238E27FC236}">
                <a16:creationId xmlns:a16="http://schemas.microsoft.com/office/drawing/2014/main" id="{ADB2E916-CF45-FE4B-B9D9-1ED6B2ACA8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E96E31-4389-D340-B707-7823DDF9E655}"/>
              </a:ext>
            </a:extLst>
          </p:cNvPr>
          <p:cNvSpPr>
            <a:spLocks noGrp="1"/>
          </p:cNvSpPr>
          <p:nvPr>
            <p:ph type="sldNum" sz="quarter" idx="12"/>
          </p:nvPr>
        </p:nvSpPr>
        <p:spPr/>
        <p:txBody>
          <a:bodyPr/>
          <a:lstStyle>
            <a:lvl1pPr>
              <a:defRPr/>
            </a:lvl1pPr>
          </a:lstStyle>
          <a:p>
            <a:pPr>
              <a:defRPr/>
            </a:pPr>
            <a:fld id="{A04FE7F2-E192-4AE3-87C2-0A299EBB87EB}" type="slidenum">
              <a:rPr lang="en-US" altLang="en-US"/>
              <a:pPr>
                <a:defRPr/>
              </a:pPr>
              <a:t>‹#›</a:t>
            </a:fld>
            <a:endParaRPr lang="en-US" altLang="en-US"/>
          </a:p>
        </p:txBody>
      </p:sp>
    </p:spTree>
    <p:extLst>
      <p:ext uri="{BB962C8B-B14F-4D97-AF65-F5344CB8AC3E}">
        <p14:creationId xmlns:p14="http://schemas.microsoft.com/office/powerpoint/2010/main" val="237730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20E3A3-D6F4-B241-B095-8D5369A80CDA}"/>
              </a:ext>
            </a:extLst>
          </p:cNvPr>
          <p:cNvSpPr/>
          <p:nvPr userDrawn="1"/>
        </p:nvSpPr>
        <p:spPr bwMode="auto">
          <a:xfrm>
            <a:off x="0" y="1447800"/>
            <a:ext cx="9144000" cy="46038"/>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791E83B8-D79B-1D44-A28E-9ED27CA8F7B1}"/>
              </a:ext>
            </a:extLst>
          </p:cNvPr>
          <p:cNvSpPr>
            <a:spLocks noGrp="1"/>
          </p:cNvSpPr>
          <p:nvPr>
            <p:ph type="dt" sz="half" idx="10"/>
          </p:nvPr>
        </p:nvSpPr>
        <p:spPr/>
        <p:txBody>
          <a:bodyPr/>
          <a:lstStyle>
            <a:lvl1pPr>
              <a:defRPr/>
            </a:lvl1pPr>
          </a:lstStyle>
          <a:p>
            <a:pPr>
              <a:defRPr/>
            </a:pPr>
            <a:fld id="{5582B7C4-49BD-4C17-897A-DE4AAB16ED46}" type="datetimeFigureOut">
              <a:rPr lang="en-US"/>
              <a:pPr>
                <a:defRPr/>
              </a:pPr>
              <a:t>7/12/2020</a:t>
            </a:fld>
            <a:endParaRPr lang="en-US"/>
          </a:p>
        </p:txBody>
      </p:sp>
      <p:sp>
        <p:nvSpPr>
          <p:cNvPr id="10" name="Footer Placeholder 4">
            <a:extLst>
              <a:ext uri="{FF2B5EF4-FFF2-40B4-BE49-F238E27FC236}">
                <a16:creationId xmlns:a16="http://schemas.microsoft.com/office/drawing/2014/main" id="{66827D87-21C5-3941-8FA4-9E5DD002740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80B55A4-5EBC-6E41-BE77-6E5572ABABF9}"/>
              </a:ext>
            </a:extLst>
          </p:cNvPr>
          <p:cNvSpPr>
            <a:spLocks noGrp="1"/>
          </p:cNvSpPr>
          <p:nvPr>
            <p:ph type="sldNum" sz="quarter" idx="12"/>
          </p:nvPr>
        </p:nvSpPr>
        <p:spPr/>
        <p:txBody>
          <a:bodyPr/>
          <a:lstStyle>
            <a:lvl1pPr>
              <a:defRPr/>
            </a:lvl1pPr>
          </a:lstStyle>
          <a:p>
            <a:pPr>
              <a:defRPr/>
            </a:pPr>
            <a:fld id="{1F65A33B-E277-4916-9180-ED781673CA34}" type="slidenum">
              <a:rPr lang="en-US" altLang="en-US"/>
              <a:pPr>
                <a:defRPr/>
              </a:pPr>
              <a:t>‹#›</a:t>
            </a:fld>
            <a:endParaRPr lang="en-US" altLang="en-US"/>
          </a:p>
        </p:txBody>
      </p:sp>
    </p:spTree>
    <p:extLst>
      <p:ext uri="{BB962C8B-B14F-4D97-AF65-F5344CB8AC3E}">
        <p14:creationId xmlns:p14="http://schemas.microsoft.com/office/powerpoint/2010/main" val="232455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78C98-7751-084B-B576-33DD3FD0414C}"/>
              </a:ext>
            </a:extLst>
          </p:cNvPr>
          <p:cNvSpPr/>
          <p:nvPr userDrawn="1"/>
        </p:nvSpPr>
        <p:spPr bwMode="auto">
          <a:xfrm>
            <a:off x="0" y="1447800"/>
            <a:ext cx="9144000" cy="46038"/>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3B5EF90C-1E3A-5C45-8FCC-57DAF9097DC1}"/>
              </a:ext>
            </a:extLst>
          </p:cNvPr>
          <p:cNvSpPr>
            <a:spLocks noGrp="1"/>
          </p:cNvSpPr>
          <p:nvPr>
            <p:ph type="dt" sz="half" idx="10"/>
          </p:nvPr>
        </p:nvSpPr>
        <p:spPr/>
        <p:txBody>
          <a:bodyPr/>
          <a:lstStyle>
            <a:lvl1pPr>
              <a:defRPr/>
            </a:lvl1pPr>
          </a:lstStyle>
          <a:p>
            <a:pPr>
              <a:defRPr/>
            </a:pPr>
            <a:fld id="{8F13FBDB-3AA0-4D06-91FA-4B64B1415E23}" type="datetimeFigureOut">
              <a:rPr lang="en-US"/>
              <a:pPr>
                <a:defRPr/>
              </a:pPr>
              <a:t>7/12/2020</a:t>
            </a:fld>
            <a:endParaRPr lang="en-US"/>
          </a:p>
        </p:txBody>
      </p:sp>
      <p:sp>
        <p:nvSpPr>
          <p:cNvPr id="6" name="Footer Placeholder 4">
            <a:extLst>
              <a:ext uri="{FF2B5EF4-FFF2-40B4-BE49-F238E27FC236}">
                <a16:creationId xmlns:a16="http://schemas.microsoft.com/office/drawing/2014/main" id="{A24D8B49-9531-7A43-BBE5-94F89EF946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E7B5A6-8B7B-B647-9667-B8BF04CE2130}"/>
              </a:ext>
            </a:extLst>
          </p:cNvPr>
          <p:cNvSpPr>
            <a:spLocks noGrp="1"/>
          </p:cNvSpPr>
          <p:nvPr>
            <p:ph type="sldNum" sz="quarter" idx="12"/>
          </p:nvPr>
        </p:nvSpPr>
        <p:spPr/>
        <p:txBody>
          <a:bodyPr/>
          <a:lstStyle>
            <a:lvl1pPr>
              <a:defRPr/>
            </a:lvl1pPr>
          </a:lstStyle>
          <a:p>
            <a:pPr>
              <a:defRPr/>
            </a:pPr>
            <a:fld id="{426272E0-E6EF-4865-AD5C-7FF7818A1B05}" type="slidenum">
              <a:rPr lang="en-US" altLang="en-US"/>
              <a:pPr>
                <a:defRPr/>
              </a:pPr>
              <a:t>‹#›</a:t>
            </a:fld>
            <a:endParaRPr lang="en-US" altLang="en-US"/>
          </a:p>
        </p:txBody>
      </p:sp>
    </p:spTree>
    <p:extLst>
      <p:ext uri="{BB962C8B-B14F-4D97-AF65-F5344CB8AC3E}">
        <p14:creationId xmlns:p14="http://schemas.microsoft.com/office/powerpoint/2010/main" val="28578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29660C-6C20-A24C-B7B7-6EED270C4480}"/>
              </a:ext>
            </a:extLst>
          </p:cNvPr>
          <p:cNvSpPr/>
          <p:nvPr userDrawn="1"/>
        </p:nvSpPr>
        <p:spPr bwMode="auto">
          <a:xfrm>
            <a:off x="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B8F5C8CA-7645-4949-946A-0772C60A0AE6}"/>
              </a:ext>
            </a:extLst>
          </p:cNvPr>
          <p:cNvSpPr>
            <a:spLocks noGrp="1"/>
          </p:cNvSpPr>
          <p:nvPr>
            <p:ph type="dt" sz="half" idx="10"/>
          </p:nvPr>
        </p:nvSpPr>
        <p:spPr/>
        <p:txBody>
          <a:bodyPr/>
          <a:lstStyle>
            <a:lvl1pPr>
              <a:defRPr/>
            </a:lvl1pPr>
          </a:lstStyle>
          <a:p>
            <a:pPr>
              <a:defRPr/>
            </a:pPr>
            <a:fld id="{08FEE449-C9F8-4ECC-BE4B-A49CB974CBF0}" type="datetimeFigureOut">
              <a:rPr lang="en-US"/>
              <a:pPr>
                <a:defRPr/>
              </a:pPr>
              <a:t>7/12/2020</a:t>
            </a:fld>
            <a:endParaRPr lang="en-US"/>
          </a:p>
        </p:txBody>
      </p:sp>
      <p:sp>
        <p:nvSpPr>
          <p:cNvPr id="5" name="Footer Placeholder 4">
            <a:extLst>
              <a:ext uri="{FF2B5EF4-FFF2-40B4-BE49-F238E27FC236}">
                <a16:creationId xmlns:a16="http://schemas.microsoft.com/office/drawing/2014/main" id="{6F3BADF6-CC1B-0644-B1C7-ACF54879AB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5CE338-DAC7-FA4E-8F49-485E616762F3}"/>
              </a:ext>
            </a:extLst>
          </p:cNvPr>
          <p:cNvSpPr>
            <a:spLocks noGrp="1"/>
          </p:cNvSpPr>
          <p:nvPr>
            <p:ph type="sldNum" sz="quarter" idx="12"/>
          </p:nvPr>
        </p:nvSpPr>
        <p:spPr/>
        <p:txBody>
          <a:bodyPr/>
          <a:lstStyle>
            <a:lvl1pPr>
              <a:defRPr/>
            </a:lvl1pPr>
          </a:lstStyle>
          <a:p>
            <a:pPr>
              <a:defRPr/>
            </a:pPr>
            <a:fld id="{598516FD-F88E-491C-A430-1C984CEBAE80}" type="slidenum">
              <a:rPr lang="en-US" altLang="en-US"/>
              <a:pPr>
                <a:defRPr/>
              </a:pPr>
              <a:t>‹#›</a:t>
            </a:fld>
            <a:endParaRPr lang="en-US" altLang="en-US"/>
          </a:p>
        </p:txBody>
      </p:sp>
    </p:spTree>
    <p:extLst>
      <p:ext uri="{BB962C8B-B14F-4D97-AF65-F5344CB8AC3E}">
        <p14:creationId xmlns:p14="http://schemas.microsoft.com/office/powerpoint/2010/main" val="338780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DF0EE6-79BF-0547-86F1-772B8F1C99AF}"/>
              </a:ext>
            </a:extLst>
          </p:cNvPr>
          <p:cNvSpPr/>
          <p:nvPr userDrawn="1"/>
        </p:nvSpPr>
        <p:spPr bwMode="auto">
          <a:xfrm>
            <a:off x="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0664D8E7-2DA7-D641-B1EC-9E5388125AA3}"/>
              </a:ext>
            </a:extLst>
          </p:cNvPr>
          <p:cNvSpPr>
            <a:spLocks noGrp="1"/>
          </p:cNvSpPr>
          <p:nvPr>
            <p:ph type="dt" sz="half" idx="10"/>
          </p:nvPr>
        </p:nvSpPr>
        <p:spPr/>
        <p:txBody>
          <a:bodyPr/>
          <a:lstStyle>
            <a:lvl1pPr>
              <a:defRPr/>
            </a:lvl1pPr>
          </a:lstStyle>
          <a:p>
            <a:pPr>
              <a:defRPr/>
            </a:pPr>
            <a:fld id="{39AF0655-6185-440D-B536-CBA1732FE220}" type="datetimeFigureOut">
              <a:rPr lang="en-US"/>
              <a:pPr>
                <a:defRPr/>
              </a:pPr>
              <a:t>7/12/2020</a:t>
            </a:fld>
            <a:endParaRPr lang="en-US"/>
          </a:p>
        </p:txBody>
      </p:sp>
      <p:sp>
        <p:nvSpPr>
          <p:cNvPr id="8" name="Footer Placeholder 4">
            <a:extLst>
              <a:ext uri="{FF2B5EF4-FFF2-40B4-BE49-F238E27FC236}">
                <a16:creationId xmlns:a16="http://schemas.microsoft.com/office/drawing/2014/main" id="{6403F094-2609-1D4D-ADA2-A22D40A65B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BEDBB8D-083E-DE4C-8A31-794F74008739}"/>
              </a:ext>
            </a:extLst>
          </p:cNvPr>
          <p:cNvSpPr>
            <a:spLocks noGrp="1"/>
          </p:cNvSpPr>
          <p:nvPr>
            <p:ph type="sldNum" sz="quarter" idx="12"/>
          </p:nvPr>
        </p:nvSpPr>
        <p:spPr/>
        <p:txBody>
          <a:bodyPr/>
          <a:lstStyle>
            <a:lvl1pPr>
              <a:defRPr/>
            </a:lvl1pPr>
          </a:lstStyle>
          <a:p>
            <a:pPr>
              <a:defRPr/>
            </a:pPr>
            <a:fld id="{662450D4-7FA9-48A1-A6A7-14342B03E4C3}" type="slidenum">
              <a:rPr lang="en-US" altLang="en-US"/>
              <a:pPr>
                <a:defRPr/>
              </a:pPr>
              <a:t>‹#›</a:t>
            </a:fld>
            <a:endParaRPr lang="en-US" altLang="en-US"/>
          </a:p>
        </p:txBody>
      </p:sp>
    </p:spTree>
    <p:extLst>
      <p:ext uri="{BB962C8B-B14F-4D97-AF65-F5344CB8AC3E}">
        <p14:creationId xmlns:p14="http://schemas.microsoft.com/office/powerpoint/2010/main" val="318352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75F273-3533-8442-823D-AF18BEB761F5}"/>
              </a:ext>
            </a:extLst>
          </p:cNvPr>
          <p:cNvSpPr/>
          <p:nvPr userDrawn="1"/>
        </p:nvSpPr>
        <p:spPr bwMode="auto">
          <a:xfrm>
            <a:off x="0" y="1401763"/>
            <a:ext cx="9144000" cy="46037"/>
          </a:xfrm>
          <a:prstGeom prst="rect">
            <a:avLst/>
          </a:prstGeom>
          <a:solidFill>
            <a:srgbClr val="FF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4800" b="1">
              <a:solidFill>
                <a:srgbClr val="FFFF00"/>
              </a:solidFill>
              <a:latin typeface="+mn-lt"/>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5050"/>
            <a:ext cx="15240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0BC93F6E-6611-0940-B26A-71F65E2D9115}"/>
              </a:ext>
            </a:extLst>
          </p:cNvPr>
          <p:cNvSpPr>
            <a:spLocks noGrp="1"/>
          </p:cNvSpPr>
          <p:nvPr>
            <p:ph type="dt" sz="half" idx="10"/>
          </p:nvPr>
        </p:nvSpPr>
        <p:spPr/>
        <p:txBody>
          <a:bodyPr/>
          <a:lstStyle>
            <a:lvl1pPr>
              <a:defRPr/>
            </a:lvl1pPr>
          </a:lstStyle>
          <a:p>
            <a:pPr>
              <a:defRPr/>
            </a:pPr>
            <a:fld id="{E41D8011-4658-4121-AB78-7B9ABF2893F5}" type="datetimeFigureOut">
              <a:rPr lang="en-US"/>
              <a:pPr>
                <a:defRPr/>
              </a:pPr>
              <a:t>7/12/2020</a:t>
            </a:fld>
            <a:endParaRPr lang="en-US"/>
          </a:p>
        </p:txBody>
      </p:sp>
      <p:sp>
        <p:nvSpPr>
          <p:cNvPr id="8" name="Footer Placeholder 4">
            <a:extLst>
              <a:ext uri="{FF2B5EF4-FFF2-40B4-BE49-F238E27FC236}">
                <a16:creationId xmlns:a16="http://schemas.microsoft.com/office/drawing/2014/main" id="{5E17F12A-EB20-F64A-B66C-DB9DC49500E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ED73767-C11D-ED41-8C5D-CD57A11F0C54}"/>
              </a:ext>
            </a:extLst>
          </p:cNvPr>
          <p:cNvSpPr>
            <a:spLocks noGrp="1"/>
          </p:cNvSpPr>
          <p:nvPr>
            <p:ph type="sldNum" sz="quarter" idx="12"/>
          </p:nvPr>
        </p:nvSpPr>
        <p:spPr/>
        <p:txBody>
          <a:bodyPr/>
          <a:lstStyle>
            <a:lvl1pPr>
              <a:defRPr/>
            </a:lvl1pPr>
          </a:lstStyle>
          <a:p>
            <a:pPr>
              <a:defRPr/>
            </a:pPr>
            <a:fld id="{C08BF01D-0B22-4EA4-BDDC-E5E18F1F6A43}" type="slidenum">
              <a:rPr lang="en-US" altLang="en-US"/>
              <a:pPr>
                <a:defRPr/>
              </a:pPr>
              <a:t>‹#›</a:t>
            </a:fld>
            <a:endParaRPr lang="en-US" altLang="en-US"/>
          </a:p>
        </p:txBody>
      </p:sp>
    </p:spTree>
    <p:extLst>
      <p:ext uri="{BB962C8B-B14F-4D97-AF65-F5344CB8AC3E}">
        <p14:creationId xmlns:p14="http://schemas.microsoft.com/office/powerpoint/2010/main" val="218151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38B6C0-2660-674A-BCFC-4D032C62B05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98A2A2DF-5083-4538-9EE1-09191EEDB138}" type="datetimeFigureOut">
              <a:rPr lang="en-US"/>
              <a:pPr>
                <a:defRPr/>
              </a:pPr>
              <a:t>7/12/2020</a:t>
            </a:fld>
            <a:endParaRPr lang="en-US"/>
          </a:p>
        </p:txBody>
      </p:sp>
      <p:sp>
        <p:nvSpPr>
          <p:cNvPr id="5" name="Footer Placeholder 4">
            <a:extLst>
              <a:ext uri="{FF2B5EF4-FFF2-40B4-BE49-F238E27FC236}">
                <a16:creationId xmlns:a16="http://schemas.microsoft.com/office/drawing/2014/main" id="{E91C9877-0A41-8243-B2BF-1C37C2E51E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781F8E1-FDCC-3E43-A863-58D18BB7429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4492A9F0-D266-4834-956F-C33CCD71DC6C}" type="slidenum">
              <a:rPr lang="en-US" altLang="en-US"/>
              <a:pPr>
                <a:defRPr/>
              </a:pPr>
              <a:t>‹#›</a:t>
            </a:fld>
            <a:endParaRPr lang="en-US" altLang="en-US"/>
          </a:p>
        </p:txBody>
      </p:sp>
    </p:spTree>
    <p:extLst>
      <p:ext uri="{BB962C8B-B14F-4D97-AF65-F5344CB8AC3E}">
        <p14:creationId xmlns:p14="http://schemas.microsoft.com/office/powerpoint/2010/main" val="14032668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50" r:id="rId12"/>
    <p:sldLayoutId id="2147483651" r:id="rId13"/>
    <p:sldLayoutId id="2147483652" r:id="rId14"/>
    <p:sldLayoutId id="2147483653" r:id="rId15"/>
    <p:sldLayoutId id="2147483654" r:id="rId16"/>
    <p:sldLayoutId id="2147483657" r:id="rId17"/>
    <p:sldLayoutId id="2147483658" r:id="rId18"/>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0"/>
            <a:ext cx="2895600" cy="6858000"/>
          </a:xfrm>
          <a:prstGeom prst="rect">
            <a:avLst/>
          </a:prstGeom>
          <a:solidFill>
            <a:schemeClr val="tx1"/>
          </a:solidFill>
          <a:ln w="25400" algn="ctr">
            <a:solidFill>
              <a:srgbClr val="52597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1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377825"/>
            <a:ext cx="2533650" cy="2176463"/>
          </a:xfrm>
          <a:prstGeom prst="rect">
            <a:avLst/>
          </a:prstGeom>
          <a:noFill/>
          <a:ln w="25400" cap="sq">
            <a:solidFill>
              <a:srgbClr val="000000"/>
            </a:solidFill>
            <a:miter lim="800000"/>
            <a:headEnd/>
            <a:tailEnd/>
          </a:ln>
          <a:effectLst>
            <a:outerShdw dist="50800" dir="2700000" algn="tl" rotWithShape="0">
              <a:srgbClr val="808080">
                <a:alpha val="39998"/>
              </a:srgbClr>
            </a:outerShdw>
          </a:effectLst>
          <a:extLst>
            <a:ext uri="{909E8E84-426E-40dd-AFC4-6F175D3DCCD1}">
              <a14:hiddenFill xmlns="" xmlns:a14="http://schemas.microsoft.com/office/drawing/2010/main">
                <a:solidFill>
                  <a:srgbClr val="FFFFFF"/>
                </a:solidFill>
              </a14:hiddenFill>
            </a:ext>
          </a:extLst>
        </p:spPr>
      </p:pic>
      <p:pic>
        <p:nvPicPr>
          <p:cNvPr id="21508" name="Picture 6" descr="MDACC_Rev_PMS_TC_tag_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403850"/>
            <a:ext cx="2428875" cy="118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Line 9"/>
          <p:cNvSpPr>
            <a:spLocks noChangeShapeType="1"/>
          </p:cNvSpPr>
          <p:nvPr/>
        </p:nvSpPr>
        <p:spPr bwMode="auto">
          <a:xfrm>
            <a:off x="2895600" y="0"/>
            <a:ext cx="0" cy="6858000"/>
          </a:xfrm>
          <a:prstGeom prst="line">
            <a:avLst/>
          </a:prstGeom>
          <a:noFill/>
          <a:ln w="50800">
            <a:solidFill>
              <a:srgbClr val="FF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6"/>
          <p:cNvSpPr txBox="1">
            <a:spLocks noChangeArrowheads="1"/>
          </p:cNvSpPr>
          <p:nvPr/>
        </p:nvSpPr>
        <p:spPr bwMode="auto">
          <a:xfrm>
            <a:off x="3067226" y="-304800"/>
            <a:ext cx="5968965" cy="7432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a:endParaRPr>
          </a:p>
          <a:p>
            <a:pPr algn="ctr">
              <a:buNone/>
            </a:pPr>
            <a:r>
              <a:rPr lang="en-US" sz="3100" b="1" dirty="0"/>
              <a:t>NRG LU007:  Randomized phase II/III study of EP + </a:t>
            </a:r>
            <a:r>
              <a:rPr lang="en-US" sz="3100" b="1" dirty="0" err="1"/>
              <a:t>Atezo</a:t>
            </a:r>
            <a:r>
              <a:rPr lang="en-US" sz="3100" b="1" dirty="0"/>
              <a:t> +/- consolidation RT for ES-SCLC (RAPTOR)</a:t>
            </a:r>
          </a:p>
          <a:p>
            <a:pPr algn="ctr">
              <a:buNone/>
            </a:pPr>
            <a:endParaRPr kumimoji="0" lang="en-US" sz="2400" b="0" i="0" u="none" strike="noStrike" kern="1200" cap="none" spc="0" normalizeH="0" baseline="0" noProof="0" dirty="0">
              <a:ln>
                <a:noFill/>
              </a:ln>
              <a:solidFill>
                <a:prstClr val="black"/>
              </a:solidFill>
              <a:effectLst/>
              <a:uLnTx/>
              <a:uFillTx/>
              <a:latin typeface="Arial" charset="0"/>
              <a:ea typeface="+mn-ea"/>
              <a:cs typeface="Arial"/>
            </a:endParaRPr>
          </a:p>
          <a:p>
            <a:pPr lvl="0" algn="ctr" eaLnBrk="1" hangingPunct="1">
              <a:spcBef>
                <a:spcPct val="0"/>
              </a:spcBef>
              <a:buNone/>
              <a:defRPr/>
            </a:pPr>
            <a:r>
              <a:rPr lang="en-US" altLang="en-US" sz="1600" b="1" dirty="0" err="1">
                <a:cs typeface="Arial"/>
              </a:rPr>
              <a:t>Quynh</a:t>
            </a:r>
            <a:r>
              <a:rPr lang="en-US" altLang="en-US" sz="1600" b="1" dirty="0">
                <a:cs typeface="Arial"/>
              </a:rPr>
              <a:t> Nguyen M.D.</a:t>
            </a:r>
          </a:p>
          <a:p>
            <a:pPr lvl="0" algn="ctr" eaLnBrk="1" hangingPunct="1">
              <a:spcBef>
                <a:spcPct val="0"/>
              </a:spcBef>
              <a:buNone/>
              <a:defRPr/>
            </a:pPr>
            <a:r>
              <a:rPr lang="en-US" altLang="en-US" sz="1600" b="1" dirty="0">
                <a:cs typeface="Arial"/>
              </a:rPr>
              <a:t>Associate Professor, Department of Radiation </a:t>
            </a:r>
            <a:r>
              <a:rPr lang="en-US" sz="1600" b="1" dirty="0"/>
              <a:t>Oncology</a:t>
            </a:r>
          </a:p>
          <a:p>
            <a:pPr lvl="0" algn="ctr" eaLnBrk="1" hangingPunct="1">
              <a:spcBef>
                <a:spcPct val="0"/>
              </a:spcBef>
              <a:buNone/>
              <a:defRPr/>
            </a:pPr>
            <a:endParaRPr lang="en-US" altLang="en-US" sz="1600" b="1" dirty="0">
              <a:cs typeface="Arial"/>
            </a:endParaRPr>
          </a:p>
          <a:p>
            <a:pPr lvl="0" algn="ctr" eaLnBrk="1" hangingPunct="1">
              <a:spcBef>
                <a:spcPct val="0"/>
              </a:spcBef>
              <a:buNone/>
              <a:defRPr/>
            </a:pPr>
            <a:r>
              <a:rPr lang="en-US" altLang="en-US" sz="1600" b="1" dirty="0">
                <a:cs typeface="Arial"/>
              </a:rPr>
              <a:t>James Welsh M.D.</a:t>
            </a:r>
          </a:p>
          <a:p>
            <a:pPr lvl="0" algn="ctr" eaLnBrk="1" hangingPunct="1">
              <a:spcBef>
                <a:spcPct val="0"/>
              </a:spcBef>
              <a:buNone/>
              <a:defRPr/>
            </a:pPr>
            <a:r>
              <a:rPr lang="en-US" sz="1600" b="1" dirty="0"/>
              <a:t>Associate Professor, Department of Radiation Oncology </a:t>
            </a:r>
          </a:p>
          <a:p>
            <a:pPr lvl="0" algn="ctr" eaLnBrk="1" hangingPunct="1">
              <a:spcBef>
                <a:spcPct val="0"/>
              </a:spcBef>
              <a:buNone/>
              <a:defRPr/>
            </a:pPr>
            <a:r>
              <a:rPr lang="en-US" sz="1600" b="1" dirty="0"/>
              <a:t> </a:t>
            </a:r>
          </a:p>
          <a:p>
            <a:pPr lvl="0" algn="ctr" eaLnBrk="1" hangingPunct="1">
              <a:spcBef>
                <a:spcPct val="0"/>
              </a:spcBef>
              <a:buNone/>
              <a:defRPr/>
            </a:pPr>
            <a:r>
              <a:rPr kumimoji="0" lang="en-US" altLang="en-US" sz="1600" b="1" i="0" u="none" strike="noStrike" kern="1200" cap="none" spc="0" normalizeH="0" baseline="0" noProof="0" dirty="0">
                <a:ln>
                  <a:noFill/>
                </a:ln>
                <a:effectLst/>
                <a:uLnTx/>
                <a:uFillTx/>
                <a:cs typeface="Arial"/>
              </a:rPr>
              <a:t>John </a:t>
            </a:r>
            <a:r>
              <a:rPr kumimoji="0" lang="en-US" altLang="en-US" sz="1600" b="1" i="0" u="none" strike="noStrike" kern="1200" cap="none" spc="0" normalizeH="0" baseline="0" noProof="0" dirty="0" err="1">
                <a:ln>
                  <a:noFill/>
                </a:ln>
                <a:effectLst/>
                <a:uLnTx/>
                <a:uFillTx/>
                <a:cs typeface="Arial"/>
              </a:rPr>
              <a:t>Heymach</a:t>
            </a:r>
            <a:r>
              <a:rPr kumimoji="0" lang="en-US" altLang="en-US" sz="1600" b="1" i="0" u="none" strike="noStrike" kern="1200" cap="none" spc="0" normalizeH="0" baseline="0" noProof="0" dirty="0">
                <a:ln>
                  <a:noFill/>
                </a:ln>
                <a:effectLst/>
                <a:uLnTx/>
                <a:uFillTx/>
                <a:cs typeface="Arial"/>
              </a:rPr>
              <a:t>, M.D., Ph.D.</a:t>
            </a:r>
            <a:br>
              <a:rPr kumimoji="0" lang="en-US" altLang="en-US" sz="1600" b="1" i="0" u="none" strike="noStrike" kern="1200" cap="none" spc="0" normalizeH="0" baseline="0" noProof="0" dirty="0">
                <a:ln>
                  <a:noFill/>
                </a:ln>
                <a:effectLst/>
                <a:uLnTx/>
                <a:uFillTx/>
                <a:cs typeface="Arial"/>
              </a:rPr>
            </a:br>
            <a:r>
              <a:rPr kumimoji="0" lang="en-US" altLang="en-US" sz="1600" b="1" i="0" u="none" strike="noStrike" kern="1200" cap="none" spc="0" normalizeH="0" baseline="0" noProof="0" dirty="0">
                <a:ln>
                  <a:noFill/>
                </a:ln>
                <a:effectLst/>
                <a:uLnTx/>
                <a:uFillTx/>
                <a:cs typeface="Arial"/>
              </a:rPr>
              <a:t>Chair, Dept. of Thoracic/Head and Neck Medical Oncology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effectLst/>
                <a:uLnTx/>
                <a:uFillTx/>
                <a:cs typeface="Arial"/>
              </a:rPr>
              <a:t>David </a:t>
            </a:r>
            <a:r>
              <a:rPr kumimoji="0" lang="en-US" altLang="en-US" sz="1600" b="1" i="0" u="none" strike="noStrike" kern="1200" cap="none" spc="0" normalizeH="0" baseline="0" noProof="0" dirty="0" err="1">
                <a:ln>
                  <a:noFill/>
                </a:ln>
                <a:effectLst/>
                <a:uLnTx/>
                <a:uFillTx/>
                <a:cs typeface="Arial"/>
              </a:rPr>
              <a:t>Bruton</a:t>
            </a:r>
            <a:r>
              <a:rPr kumimoji="0" lang="en-US" altLang="en-US" sz="1600" b="1" i="0" u="none" strike="noStrike" kern="1200" cap="none" spc="0" normalizeH="0" baseline="0" noProof="0" dirty="0">
                <a:ln>
                  <a:noFill/>
                </a:ln>
                <a:effectLst/>
                <a:uLnTx/>
                <a:uFillTx/>
                <a:cs typeface="Arial"/>
              </a:rPr>
              <a:t>, Jr. Chair in Cancer Research</a:t>
            </a:r>
          </a:p>
          <a:p>
            <a:pPr lvl="0" algn="ctr" defTabSz="914400" eaLnBrk="1" fontAlgn="base" hangingPunct="1">
              <a:spcBef>
                <a:spcPct val="0"/>
              </a:spcBef>
              <a:spcAft>
                <a:spcPct val="0"/>
              </a:spcAft>
              <a:buNone/>
              <a:defRPr/>
            </a:pPr>
            <a:endParaRPr lang="en-US" sz="1800" b="1" dirty="0">
              <a:latin typeface="Calibri" panose="020F0502020204030204"/>
            </a:endParaRPr>
          </a:p>
          <a:p>
            <a:pPr lvl="0" algn="ctr" defTabSz="914400" eaLnBrk="1" fontAlgn="base" hangingPunct="1">
              <a:spcBef>
                <a:spcPct val="0"/>
              </a:spcBef>
              <a:spcAft>
                <a:spcPct val="0"/>
              </a:spcAft>
              <a:buNone/>
              <a:defRPr/>
            </a:pPr>
            <a:endParaRPr lang="en-US" sz="1800" b="1" dirty="0">
              <a:latin typeface="Calibri" panose="020F0502020204030204"/>
            </a:endParaRPr>
          </a:p>
          <a:p>
            <a:pPr lvl="0" algn="ctr" defTabSz="914400" eaLnBrk="1" fontAlgn="base" hangingPunct="1">
              <a:spcBef>
                <a:spcPct val="0"/>
              </a:spcBef>
              <a:spcAft>
                <a:spcPct val="0"/>
              </a:spcAft>
              <a:buNone/>
              <a:defRPr/>
            </a:pPr>
            <a:endParaRPr lang="en-US" sz="1800" b="1" dirty="0">
              <a:solidFill>
                <a:prstClr val="black"/>
              </a:solidFill>
              <a:latin typeface="Calibri" panose="020F0502020204030204"/>
            </a:endParaRPr>
          </a:p>
          <a:p>
            <a:pPr lvl="0" algn="ctr" defTabSz="914400" eaLnBrk="1" fontAlgn="base" hangingPunct="1">
              <a:spcBef>
                <a:spcPct val="0"/>
              </a:spcBef>
              <a:spcAft>
                <a:spcPct val="0"/>
              </a:spcAft>
              <a:buNone/>
              <a:defRPr/>
            </a:pPr>
            <a:r>
              <a:rPr lang="en-US" sz="2400" b="1" dirty="0">
                <a:solidFill>
                  <a:prstClr val="black"/>
                </a:solidFill>
              </a:rPr>
              <a:t>NRG </a:t>
            </a:r>
            <a:r>
              <a:rPr lang="en-US" sz="2400" b="1" dirty="0" smtClean="0">
                <a:solidFill>
                  <a:prstClr val="black"/>
                </a:solidFill>
              </a:rPr>
              <a:t>July 17, </a:t>
            </a:r>
            <a:r>
              <a:rPr lang="en-US" sz="2400" b="1" dirty="0">
                <a:solidFill>
                  <a:prstClr val="black"/>
                </a:solidFill>
              </a:rPr>
              <a:t>2020</a:t>
            </a:r>
            <a:endParaRPr kumimoji="0" lang="en-US" sz="2400" b="1" i="0" u="none" strike="noStrike" kern="1200" cap="none" spc="0" normalizeH="0" baseline="0" noProof="0" dirty="0">
              <a:ln>
                <a:noFill/>
              </a:ln>
              <a:solidFill>
                <a:prstClr val="black"/>
              </a:solidFill>
              <a:effectLst/>
              <a:uLnTx/>
              <a:uFillTx/>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0712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Inclusion criteria</a:t>
            </a:r>
          </a:p>
        </p:txBody>
      </p:sp>
      <p:sp>
        <p:nvSpPr>
          <p:cNvPr id="2" name="Content Placeholder 1"/>
          <p:cNvSpPr>
            <a:spLocks noGrp="1"/>
          </p:cNvSpPr>
          <p:nvPr>
            <p:ph idx="1"/>
          </p:nvPr>
        </p:nvSpPr>
        <p:spPr>
          <a:xfrm>
            <a:off x="381000" y="1600200"/>
            <a:ext cx="8763000" cy="4525963"/>
          </a:xfrm>
        </p:spPr>
        <p:txBody>
          <a:bodyPr>
            <a:noAutofit/>
          </a:bodyPr>
          <a:lstStyle/>
          <a:p>
            <a:r>
              <a:rPr lang="en-US" sz="1600" dirty="0">
                <a:latin typeface="+mn-lt"/>
              </a:rPr>
              <a:t>Pathologically proven diagnosis of ES-SCLC</a:t>
            </a:r>
          </a:p>
          <a:p>
            <a:r>
              <a:rPr lang="en-US" sz="1600" dirty="0">
                <a:latin typeface="+mn-lt"/>
              </a:rPr>
              <a:t>PR or SD after 4-6 cycles of carbo/cis + etoposide + </a:t>
            </a:r>
            <a:r>
              <a:rPr lang="en-US" sz="1600" dirty="0" err="1">
                <a:latin typeface="+mn-lt"/>
              </a:rPr>
              <a:t>atezolizumab</a:t>
            </a:r>
            <a:r>
              <a:rPr lang="en-US" sz="1600" dirty="0">
                <a:latin typeface="+mn-lt"/>
              </a:rPr>
              <a:t> within 9 weeks of last dose of chemotherapy or 6 weeks from completion of PCI</a:t>
            </a:r>
          </a:p>
          <a:p>
            <a:r>
              <a:rPr lang="en-US" sz="1600" dirty="0">
                <a:latin typeface="+mn-lt"/>
              </a:rPr>
              <a:t>Patients must have had measurable disease (RECIST) after chemotherapy and prior to randomization and </a:t>
            </a:r>
            <a:r>
              <a:rPr lang="en-US" sz="1600" dirty="0" smtClean="0">
                <a:latin typeface="+mn-lt"/>
              </a:rPr>
              <a:t>3 </a:t>
            </a:r>
            <a:r>
              <a:rPr lang="en-US" sz="1600" dirty="0">
                <a:latin typeface="+mn-lt"/>
              </a:rPr>
              <a:t>or fewer observable liver metastases </a:t>
            </a:r>
            <a:endParaRPr lang="en-US" sz="1600" dirty="0" smtClean="0">
              <a:latin typeface="+mn-lt"/>
            </a:endParaRPr>
          </a:p>
          <a:p>
            <a:r>
              <a:rPr lang="en-US" sz="1600" dirty="0" smtClean="0">
                <a:latin typeface="+mn-lt"/>
              </a:rPr>
              <a:t>Imaging include </a:t>
            </a:r>
            <a:r>
              <a:rPr lang="en-US" sz="1600" dirty="0">
                <a:latin typeface="+mn-lt"/>
              </a:rPr>
              <a:t>MRI brain with contrast or Brain CT with contrast, CT chest, abdomen and pelvis, or PET/CT scan after the final cycle of chemotherapy </a:t>
            </a:r>
            <a:r>
              <a:rPr lang="en-US" sz="1600" dirty="0" smtClean="0">
                <a:latin typeface="+mn-lt"/>
              </a:rPr>
              <a:t>+ 6 </a:t>
            </a:r>
            <a:r>
              <a:rPr lang="en-US" sz="1600" dirty="0" err="1" smtClean="0">
                <a:latin typeface="+mn-lt"/>
              </a:rPr>
              <a:t>wks</a:t>
            </a:r>
            <a:r>
              <a:rPr lang="en-US" sz="1600" dirty="0" smtClean="0">
                <a:latin typeface="+mn-lt"/>
              </a:rPr>
              <a:t> </a:t>
            </a:r>
            <a:r>
              <a:rPr lang="en-US" sz="1600" dirty="0">
                <a:latin typeface="+mn-lt"/>
              </a:rPr>
              <a:t>prior to </a:t>
            </a:r>
            <a:r>
              <a:rPr lang="en-US" sz="1600" dirty="0" smtClean="0">
                <a:latin typeface="+mn-lt"/>
              </a:rPr>
              <a:t>registration</a:t>
            </a:r>
          </a:p>
          <a:p>
            <a:pPr lvl="0"/>
            <a:r>
              <a:rPr lang="en-US" sz="1600" dirty="0" smtClean="0">
                <a:latin typeface="+mn-lt"/>
              </a:rPr>
              <a:t>Pleural effusion if </a:t>
            </a:r>
            <a:r>
              <a:rPr lang="en-US" sz="1600" dirty="0" err="1" smtClean="0">
                <a:latin typeface="+mn-lt"/>
              </a:rPr>
              <a:t>thoracentesis</a:t>
            </a:r>
            <a:r>
              <a:rPr lang="en-US" sz="1600" dirty="0" smtClean="0">
                <a:latin typeface="+mn-lt"/>
              </a:rPr>
              <a:t> is negative of if too small sample w/</a:t>
            </a:r>
            <a:r>
              <a:rPr lang="en-US" sz="1600" dirty="0" err="1" smtClean="0">
                <a:latin typeface="+mn-lt"/>
              </a:rPr>
              <a:t>thoracentesis</a:t>
            </a:r>
            <a:r>
              <a:rPr lang="en-US" sz="1600" dirty="0" smtClean="0">
                <a:latin typeface="+mn-lt"/>
              </a:rPr>
              <a:t> or PET/CT negative</a:t>
            </a:r>
            <a:endParaRPr lang="en-US" sz="1600" dirty="0">
              <a:latin typeface="+mn-lt"/>
            </a:endParaRPr>
          </a:p>
          <a:p>
            <a:r>
              <a:rPr lang="en-US" sz="1600" dirty="0">
                <a:latin typeface="+mn-lt"/>
              </a:rPr>
              <a:t>Age ≥ 18 </a:t>
            </a:r>
          </a:p>
          <a:p>
            <a:r>
              <a:rPr lang="en-US" sz="1600" dirty="0">
                <a:latin typeface="+mn-lt"/>
              </a:rPr>
              <a:t>ECOG Performance Status of 0-2 at the time of registration  </a:t>
            </a:r>
          </a:p>
          <a:p>
            <a:r>
              <a:rPr lang="en-US" sz="1600" dirty="0">
                <a:latin typeface="+mn-lt"/>
                <a:ea typeface="Calibri" panose="020F0502020204030204" pitchFamily="34" charset="0"/>
                <a:cs typeface="Times New Roman" panose="02020603050405020304" pitchFamily="18" charset="0"/>
              </a:rPr>
              <a:t>Laboratory values within 14 days prior to registration</a:t>
            </a:r>
          </a:p>
          <a:p>
            <a:pPr marL="1257300" lvl="2">
              <a:spcBef>
                <a:spcPts val="0"/>
              </a:spcBef>
            </a:pPr>
            <a:r>
              <a:rPr lang="en-US" sz="1100" dirty="0">
                <a:latin typeface="+mn-lt"/>
                <a:ea typeface="Times New Roman" panose="02020603050405020304" pitchFamily="18" charset="0"/>
              </a:rPr>
              <a:t>ANC	≥1,500/cells/mm3</a:t>
            </a:r>
          </a:p>
          <a:p>
            <a:pPr marL="1257300" lvl="2">
              <a:spcBef>
                <a:spcPts val="0"/>
              </a:spcBef>
            </a:pPr>
            <a:r>
              <a:rPr lang="en-US" sz="1100" dirty="0">
                <a:latin typeface="+mn-lt"/>
                <a:ea typeface="Times New Roman" panose="02020603050405020304" pitchFamily="18" charset="0"/>
              </a:rPr>
              <a:t>Platelets	≥100,000 cells/mm3</a:t>
            </a:r>
          </a:p>
          <a:p>
            <a:pPr marL="1257300" lvl="2">
              <a:spcBef>
                <a:spcPts val="0"/>
              </a:spcBef>
            </a:pPr>
            <a:r>
              <a:rPr lang="en-US" sz="1100" dirty="0">
                <a:latin typeface="+mn-lt"/>
                <a:ea typeface="Times New Roman" panose="02020603050405020304" pitchFamily="18" charset="0"/>
              </a:rPr>
              <a:t>Hemoglobin	≥8 g/</a:t>
            </a:r>
            <a:r>
              <a:rPr lang="en-US" sz="1100" dirty="0" err="1">
                <a:latin typeface="+mn-lt"/>
                <a:ea typeface="Times New Roman" panose="02020603050405020304" pitchFamily="18" charset="0"/>
              </a:rPr>
              <a:t>dL</a:t>
            </a:r>
            <a:endParaRPr lang="en-US" sz="1100" dirty="0">
              <a:latin typeface="+mn-lt"/>
              <a:ea typeface="Times New Roman" panose="02020603050405020304" pitchFamily="18" charset="0"/>
            </a:endParaRPr>
          </a:p>
          <a:p>
            <a:pPr marL="1257300" lvl="2">
              <a:spcBef>
                <a:spcPts val="0"/>
              </a:spcBef>
            </a:pPr>
            <a:r>
              <a:rPr lang="en-US" sz="1100" dirty="0">
                <a:latin typeface="+mn-lt"/>
                <a:ea typeface="Times New Roman" panose="02020603050405020304" pitchFamily="18" charset="0"/>
              </a:rPr>
              <a:t>Total Bilirubin	≤1.5 x ULN</a:t>
            </a:r>
          </a:p>
          <a:p>
            <a:pPr marL="1257300" lvl="2">
              <a:spcBef>
                <a:spcPts val="0"/>
              </a:spcBef>
            </a:pPr>
            <a:r>
              <a:rPr lang="en-US" sz="1100" dirty="0">
                <a:latin typeface="+mn-lt"/>
                <a:ea typeface="Times New Roman" panose="02020603050405020304" pitchFamily="18" charset="0"/>
              </a:rPr>
              <a:t>AST (SGOT) and ALT (SGPT) ≤3.0 x ULN (AST and/or ALT ≤5 ULN for patients with liver involvement)</a:t>
            </a:r>
          </a:p>
          <a:p>
            <a:pPr marL="1257300" lvl="2">
              <a:spcBef>
                <a:spcPts val="0"/>
              </a:spcBef>
            </a:pPr>
            <a:r>
              <a:rPr lang="en-US" sz="1100" dirty="0">
                <a:latin typeface="+mn-lt"/>
                <a:ea typeface="Times New Roman" panose="02020603050405020304" pitchFamily="18" charset="0"/>
              </a:rPr>
              <a:t>Alkaline phosphatase ≤2.5 × ULN (≤5  ULN for patients with documented liver involvement or bone metastases)</a:t>
            </a:r>
          </a:p>
          <a:p>
            <a:pPr marL="1257300" lvl="2">
              <a:spcBef>
                <a:spcPts val="0"/>
              </a:spcBef>
            </a:pPr>
            <a:r>
              <a:rPr lang="en-US" sz="1100" dirty="0">
                <a:latin typeface="+mn-lt"/>
                <a:ea typeface="Times New Roman" panose="02020603050405020304" pitchFamily="18" charset="0"/>
              </a:rPr>
              <a:t>Adequate renal function: serum creatinine ≤1.5 x ULN</a:t>
            </a:r>
          </a:p>
          <a:p>
            <a:pPr marL="857250" lvl="1">
              <a:spcBef>
                <a:spcPts val="0"/>
              </a:spcBef>
            </a:pPr>
            <a:endParaRPr lang="en-US" sz="1800" dirty="0">
              <a:latin typeface="+mn-lt"/>
            </a:endParaRPr>
          </a:p>
          <a:p>
            <a:endParaRPr lang="en-US" sz="2000" dirty="0">
              <a:latin typeface="+mn-lt"/>
            </a:endParaRPr>
          </a:p>
        </p:txBody>
      </p:sp>
    </p:spTree>
    <p:extLst>
      <p:ext uri="{BB962C8B-B14F-4D97-AF65-F5344CB8AC3E}">
        <p14:creationId xmlns:p14="http://schemas.microsoft.com/office/powerpoint/2010/main" val="362542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Exclusion criteria</a:t>
            </a:r>
          </a:p>
        </p:txBody>
      </p:sp>
      <p:sp>
        <p:nvSpPr>
          <p:cNvPr id="2" name="Content Placeholder 1"/>
          <p:cNvSpPr>
            <a:spLocks noGrp="1"/>
          </p:cNvSpPr>
          <p:nvPr>
            <p:ph idx="1"/>
          </p:nvPr>
        </p:nvSpPr>
        <p:spPr>
          <a:xfrm>
            <a:off x="0" y="1495425"/>
            <a:ext cx="9144000" cy="5362575"/>
          </a:xfrm>
          <a:solidFill>
            <a:schemeClr val="bg1"/>
          </a:solidFill>
        </p:spPr>
        <p:txBody>
          <a:bodyPr>
            <a:noAutofit/>
          </a:bodyPr>
          <a:lstStyle/>
          <a:p>
            <a:r>
              <a:rPr lang="en-US" sz="2000" dirty="0"/>
              <a:t>Metastatic disease invading the liver (&gt;3 metastases), pleura, heart or &gt;10 metastatic sites after induction systemic therapy</a:t>
            </a:r>
          </a:p>
          <a:p>
            <a:r>
              <a:rPr lang="en-US" sz="2000" dirty="0" err="1" smtClean="0"/>
              <a:t>PriPrior</a:t>
            </a:r>
            <a:r>
              <a:rPr lang="en-US" sz="2000" dirty="0" smtClean="0"/>
              <a:t> </a:t>
            </a:r>
            <a:r>
              <a:rPr lang="en-US" sz="2000" dirty="0"/>
              <a:t>thoracic or mediastinal radiation </a:t>
            </a:r>
            <a:r>
              <a:rPr lang="en-US" sz="2000" dirty="0" smtClean="0"/>
              <a:t>or metastatic site region of study </a:t>
            </a:r>
            <a:endParaRPr lang="en-US" sz="2000" dirty="0"/>
          </a:p>
          <a:p>
            <a:r>
              <a:rPr lang="en-US" sz="2000" dirty="0"/>
              <a:t>Prior  invasive malignancy </a:t>
            </a:r>
          </a:p>
          <a:p>
            <a:pPr lvl="1"/>
            <a:r>
              <a:rPr lang="en-US" sz="1200" dirty="0"/>
              <a:t>(except non-</a:t>
            </a:r>
            <a:r>
              <a:rPr lang="en-US" sz="1200" dirty="0" err="1"/>
              <a:t>melanomatous</a:t>
            </a:r>
            <a:r>
              <a:rPr lang="en-US" sz="1200" dirty="0"/>
              <a:t> skin cancer) unless disease free for 5 year prior to randomization)</a:t>
            </a:r>
          </a:p>
          <a:p>
            <a:r>
              <a:rPr lang="en-US" sz="2000" dirty="0"/>
              <a:t>History of autoimmune disease </a:t>
            </a:r>
          </a:p>
          <a:p>
            <a:pPr lvl="1"/>
            <a:r>
              <a:rPr lang="en-US" sz="1200" dirty="0"/>
              <a:t>(including systemic lupus erythematosus, inflammatory bowel disease, vascular thrombosis associated with antiphospholipid syndrome, Wegener’s granulomatosis, </a:t>
            </a:r>
            <a:r>
              <a:rPr lang="en-US" sz="1200" dirty="0" err="1"/>
              <a:t>Sjögren’s</a:t>
            </a:r>
            <a:r>
              <a:rPr lang="en-US" sz="1200" dirty="0"/>
              <a:t> syndrome , </a:t>
            </a:r>
            <a:r>
              <a:rPr lang="en-US" sz="1200" dirty="0" err="1"/>
              <a:t>Guillain-Barré</a:t>
            </a:r>
            <a:r>
              <a:rPr lang="en-US" sz="1200" dirty="0"/>
              <a:t> syndrome, multiple sclerosis, vasculitis, or glomerulonephritis). </a:t>
            </a:r>
          </a:p>
          <a:p>
            <a:r>
              <a:rPr lang="en-US" sz="2000" dirty="0"/>
              <a:t> Severe co-morbidity </a:t>
            </a:r>
          </a:p>
          <a:p>
            <a:pPr lvl="1"/>
            <a:r>
              <a:rPr lang="en-US" sz="1200" dirty="0"/>
              <a:t>(severe liver, renal, COPD, cardiac </a:t>
            </a:r>
            <a:r>
              <a:rPr lang="en-US" sz="1200" dirty="0" err="1"/>
              <a:t>morbities</a:t>
            </a:r>
            <a:r>
              <a:rPr lang="en-US" sz="1200" dirty="0"/>
              <a:t>)</a:t>
            </a:r>
          </a:p>
          <a:p>
            <a:r>
              <a:rPr lang="en-US" sz="2000" dirty="0"/>
              <a:t>History of recent myocardial infarction </a:t>
            </a:r>
          </a:p>
          <a:p>
            <a:r>
              <a:rPr lang="en-US" sz="2000" dirty="0"/>
              <a:t>History of allogeneic organ transplant</a:t>
            </a:r>
          </a:p>
          <a:p>
            <a:r>
              <a:rPr lang="en-US" sz="2000" dirty="0"/>
              <a:t>Patients who have had immunotherapy induced pneumonitis.</a:t>
            </a:r>
          </a:p>
          <a:p>
            <a:endParaRPr lang="en-US" sz="1200" dirty="0"/>
          </a:p>
        </p:txBody>
      </p:sp>
    </p:spTree>
    <p:extLst>
      <p:ext uri="{BB962C8B-B14F-4D97-AF65-F5344CB8AC3E}">
        <p14:creationId xmlns:p14="http://schemas.microsoft.com/office/powerpoint/2010/main" val="100415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675" y="152400"/>
            <a:ext cx="8229600" cy="1143000"/>
          </a:xfrm>
        </p:spPr>
        <p:txBody>
          <a:bodyPr/>
          <a:lstStyle/>
          <a:p>
            <a:r>
              <a:rPr lang="en-US" sz="4000" dirty="0"/>
              <a:t>Radiation Technique</a:t>
            </a:r>
          </a:p>
        </p:txBody>
      </p:sp>
      <p:sp>
        <p:nvSpPr>
          <p:cNvPr id="2" name="Content Placeholder 1"/>
          <p:cNvSpPr>
            <a:spLocks noGrp="1"/>
          </p:cNvSpPr>
          <p:nvPr>
            <p:ph idx="1"/>
          </p:nvPr>
        </p:nvSpPr>
        <p:spPr>
          <a:xfrm>
            <a:off x="295274" y="1600200"/>
            <a:ext cx="8696325" cy="4525963"/>
          </a:xfrm>
        </p:spPr>
        <p:txBody>
          <a:bodyPr>
            <a:noAutofit/>
          </a:bodyPr>
          <a:lstStyle/>
          <a:p>
            <a:r>
              <a:rPr lang="en-US" sz="2000" dirty="0"/>
              <a:t>3D-Conformal Radiation </a:t>
            </a:r>
            <a:r>
              <a:rPr lang="en-US" sz="2000" dirty="0" smtClean="0"/>
              <a:t>(3DCRT) </a:t>
            </a:r>
            <a:r>
              <a:rPr lang="en-US" sz="2000" dirty="0"/>
              <a:t>or Intensity Modulated </a:t>
            </a:r>
            <a:r>
              <a:rPr lang="en-US" sz="2000" dirty="0" smtClean="0"/>
              <a:t>RT (IMRT) </a:t>
            </a:r>
            <a:r>
              <a:rPr lang="en-US" sz="2000" dirty="0"/>
              <a:t>allowed, </a:t>
            </a:r>
            <a:r>
              <a:rPr lang="en-US" sz="2000" dirty="0" smtClean="0"/>
              <a:t>Image Guided Radiation Therapy (</a:t>
            </a:r>
            <a:r>
              <a:rPr lang="en-US" sz="2000" dirty="0"/>
              <a:t>IGRT) is required. </a:t>
            </a:r>
          </a:p>
          <a:p>
            <a:r>
              <a:rPr lang="en-US" sz="2000" dirty="0" smtClean="0"/>
              <a:t>Standard RT up to 5 lesions in thorax, liver, bone, spine, abdomen/pelvis, soft tissue.  </a:t>
            </a:r>
          </a:p>
          <a:p>
            <a:endParaRPr lang="en-US" sz="2000" dirty="0"/>
          </a:p>
        </p:txBody>
      </p:sp>
      <p:pic>
        <p:nvPicPr>
          <p:cNvPr id="4" name="Picture 3" descr="Screen Shot 2020-07-05 at 1.2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3124200"/>
            <a:ext cx="7917607" cy="3022600"/>
          </a:xfrm>
          <a:prstGeom prst="rect">
            <a:avLst/>
          </a:prstGeom>
        </p:spPr>
      </p:pic>
    </p:spTree>
    <p:extLst>
      <p:ext uri="{BB962C8B-B14F-4D97-AF65-F5344CB8AC3E}">
        <p14:creationId xmlns:p14="http://schemas.microsoft.com/office/powerpoint/2010/main" val="20091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Assessments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444890"/>
              </p:ext>
            </p:extLst>
          </p:nvPr>
        </p:nvGraphicFramePr>
        <p:xfrm>
          <a:off x="286342" y="1789627"/>
          <a:ext cx="4438057" cy="4151455"/>
        </p:xfrm>
        <a:graphic>
          <a:graphicData uri="http://schemas.openxmlformats.org/drawingml/2006/table">
            <a:tbl>
              <a:tblPr firstRow="1" firstCol="1" bandRow="1">
                <a:tableStyleId>{5940675A-B579-460E-94D1-54222C63F5DA}</a:tableStyleId>
              </a:tblPr>
              <a:tblGrid>
                <a:gridCol w="2609258">
                  <a:extLst>
                    <a:ext uri="{9D8B030D-6E8A-4147-A177-3AD203B41FA5}">
                      <a16:colId xmlns:a16="http://schemas.microsoft.com/office/drawing/2014/main" val="20000"/>
                    </a:ext>
                  </a:extLst>
                </a:gridCol>
                <a:gridCol w="1828799">
                  <a:extLst>
                    <a:ext uri="{9D8B030D-6E8A-4147-A177-3AD203B41FA5}">
                      <a16:colId xmlns:a16="http://schemas.microsoft.com/office/drawing/2014/main" val="20001"/>
                    </a:ext>
                  </a:extLst>
                </a:gridCol>
              </a:tblGrid>
              <a:tr h="345960">
                <a:tc>
                  <a:txBody>
                    <a:bodyPr/>
                    <a:lstStyle/>
                    <a:p>
                      <a:pPr marL="0" marR="0" algn="ctr">
                        <a:spcBef>
                          <a:spcPts val="0"/>
                        </a:spcBef>
                        <a:spcAft>
                          <a:spcPts val="0"/>
                        </a:spcAft>
                      </a:pPr>
                      <a:r>
                        <a:rPr lang="en-US" sz="1100" b="1" dirty="0">
                          <a:effectLst/>
                        </a:rPr>
                        <a:t>Assessments</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solidFill>
                      <a:schemeClr val="accent3">
                        <a:lumMod val="20000"/>
                        <a:lumOff val="80000"/>
                      </a:schemeClr>
                    </a:solidFill>
                  </a:tcPr>
                </a:tc>
                <a:tc>
                  <a:txBody>
                    <a:bodyPr/>
                    <a:lstStyle/>
                    <a:p>
                      <a:pPr marL="0" marR="0" algn="ctr">
                        <a:spcBef>
                          <a:spcPts val="0"/>
                        </a:spcBef>
                        <a:spcAft>
                          <a:spcPts val="0"/>
                        </a:spcAft>
                      </a:pPr>
                      <a:r>
                        <a:rPr lang="en-US" sz="1100" b="1" dirty="0">
                          <a:effectLst/>
                        </a:rPr>
                        <a:t>Prior to Treatment </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solidFill>
                      <a:schemeClr val="accent3">
                        <a:lumMod val="20000"/>
                        <a:lumOff val="80000"/>
                      </a:schemeClr>
                    </a:solidFill>
                  </a:tcPr>
                </a:tc>
                <a:extLst>
                  <a:ext uri="{0D108BD9-81ED-4DB2-BD59-A6C34878D82A}">
                    <a16:rowId xmlns:a16="http://schemas.microsoft.com/office/drawing/2014/main" val="10000"/>
                  </a:ext>
                </a:extLst>
              </a:tr>
              <a:tr h="345960">
                <a:tc>
                  <a:txBody>
                    <a:bodyPr/>
                    <a:lstStyle/>
                    <a:p>
                      <a:pPr marL="0" marR="0">
                        <a:spcBef>
                          <a:spcPts val="0"/>
                        </a:spcBef>
                        <a:spcAft>
                          <a:spcPts val="0"/>
                        </a:spcAft>
                      </a:pPr>
                      <a:r>
                        <a:rPr lang="en-US" sz="1100">
                          <a:effectLst/>
                        </a:rPr>
                        <a:t>History, Physical &amp; Vital Signs</a:t>
                      </a:r>
                      <a:r>
                        <a:rPr lang="en-US" sz="1100" baseline="30000">
                          <a:effectLst/>
                        </a:rPr>
                        <a:t>*</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tc>
                  <a:txBody>
                    <a:bodyPr/>
                    <a:lstStyle/>
                    <a:p>
                      <a:pPr marL="0" marR="0">
                        <a:spcBef>
                          <a:spcPts val="0"/>
                        </a:spcBef>
                        <a:spcAft>
                          <a:spcPts val="0"/>
                        </a:spcAft>
                      </a:pPr>
                      <a:r>
                        <a:rPr lang="en-US" sz="1100" dirty="0">
                          <a:effectLst/>
                        </a:rPr>
                        <a:t>Within 14 days prior to registration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extLst>
                  <a:ext uri="{0D108BD9-81ED-4DB2-BD59-A6C34878D82A}">
                    <a16:rowId xmlns:a16="http://schemas.microsoft.com/office/drawing/2014/main" val="10001"/>
                  </a:ext>
                </a:extLst>
              </a:tr>
              <a:tr h="518939">
                <a:tc>
                  <a:txBody>
                    <a:bodyPr/>
                    <a:lstStyle/>
                    <a:p>
                      <a:pPr marL="0" marR="0">
                        <a:spcBef>
                          <a:spcPts val="0"/>
                        </a:spcBef>
                        <a:spcAft>
                          <a:spcPts val="0"/>
                        </a:spcAft>
                      </a:pPr>
                      <a:r>
                        <a:rPr lang="en-US" sz="1100" dirty="0">
                          <a:effectLst/>
                        </a:rPr>
                        <a:t>CT of the chest, abdomen and pelvis or PET/CT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tc>
                  <a:txBody>
                    <a:bodyPr/>
                    <a:lstStyle/>
                    <a:p>
                      <a:pPr marL="0" marR="0">
                        <a:spcBef>
                          <a:spcPts val="0"/>
                        </a:spcBef>
                        <a:spcAft>
                          <a:spcPts val="0"/>
                        </a:spcAft>
                      </a:pPr>
                      <a:r>
                        <a:rPr lang="en-US" sz="1100" dirty="0">
                          <a:effectLst/>
                        </a:rPr>
                        <a:t>After the last cycle of chemotherapy and within 42 days prior to registration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extLst>
                  <a:ext uri="{0D108BD9-81ED-4DB2-BD59-A6C34878D82A}">
                    <a16:rowId xmlns:a16="http://schemas.microsoft.com/office/drawing/2014/main" val="10003"/>
                  </a:ext>
                </a:extLst>
              </a:tr>
              <a:tr h="518939">
                <a:tc>
                  <a:txBody>
                    <a:bodyPr/>
                    <a:lstStyle/>
                    <a:p>
                      <a:pPr marL="0" marR="0">
                        <a:spcBef>
                          <a:spcPts val="0"/>
                        </a:spcBef>
                        <a:spcAft>
                          <a:spcPts val="0"/>
                        </a:spcAft>
                      </a:pPr>
                      <a:r>
                        <a:rPr lang="en-US" sz="1100" dirty="0">
                          <a:effectLst/>
                        </a:rPr>
                        <a:t>Brain MRI with contrast or Brain CT with contrast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tc>
                  <a:txBody>
                    <a:bodyPr/>
                    <a:lstStyle/>
                    <a:p>
                      <a:pPr marL="0" marR="0">
                        <a:spcBef>
                          <a:spcPts val="0"/>
                        </a:spcBef>
                        <a:spcAft>
                          <a:spcPts val="0"/>
                        </a:spcAft>
                      </a:pPr>
                      <a:r>
                        <a:rPr lang="en-US" sz="1100" dirty="0">
                          <a:effectLst/>
                        </a:rPr>
                        <a:t>After the last cycle of chemotherapy and within 42 days prior to registration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extLst>
                  <a:ext uri="{0D108BD9-81ED-4DB2-BD59-A6C34878D82A}">
                    <a16:rowId xmlns:a16="http://schemas.microsoft.com/office/drawing/2014/main" val="10004"/>
                  </a:ext>
                </a:extLst>
              </a:tr>
              <a:tr h="864838">
                <a:tc>
                  <a:txBody>
                    <a:bodyPr/>
                    <a:lstStyle/>
                    <a:p>
                      <a:pPr marL="0" marR="0">
                        <a:spcBef>
                          <a:spcPts val="0"/>
                        </a:spcBef>
                        <a:spcAft>
                          <a:spcPts val="0"/>
                        </a:spcAft>
                      </a:pPr>
                      <a:r>
                        <a:rPr lang="en-US" sz="1100" dirty="0">
                          <a:effectLst/>
                        </a:rPr>
                        <a:t>CMP (to include AST, ALT, bilirubin, creatinine) and CBC with differential (to include ANC, platelets, hemoglobin)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tc>
                  <a:txBody>
                    <a:bodyPr/>
                    <a:lstStyle/>
                    <a:p>
                      <a:pPr marL="0" marR="0">
                        <a:spcBef>
                          <a:spcPts val="0"/>
                        </a:spcBef>
                        <a:spcAft>
                          <a:spcPts val="0"/>
                        </a:spcAft>
                      </a:pPr>
                      <a:r>
                        <a:rPr lang="en-US" sz="1100" dirty="0">
                          <a:effectLst/>
                        </a:rPr>
                        <a:t>Within 14 days prior to registration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extLst>
                  <a:ext uri="{0D108BD9-81ED-4DB2-BD59-A6C34878D82A}">
                    <a16:rowId xmlns:a16="http://schemas.microsoft.com/office/drawing/2014/main" val="10005"/>
                  </a:ext>
                </a:extLst>
              </a:tr>
              <a:tr h="345960">
                <a:tc>
                  <a:txBody>
                    <a:bodyPr/>
                    <a:lstStyle/>
                    <a:p>
                      <a:pPr marL="0" marR="0">
                        <a:spcBef>
                          <a:spcPts val="0"/>
                        </a:spcBef>
                        <a:spcAft>
                          <a:spcPts val="0"/>
                        </a:spcAft>
                      </a:pPr>
                      <a:r>
                        <a:rPr lang="en-US" sz="1100">
                          <a:effectLst/>
                        </a:rPr>
                        <a:t>Serum Pregnancy Test (if applicable)</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tc>
                  <a:txBody>
                    <a:bodyPr/>
                    <a:lstStyle/>
                    <a:p>
                      <a:pPr marL="0" marR="0">
                        <a:spcBef>
                          <a:spcPts val="0"/>
                        </a:spcBef>
                        <a:spcAft>
                          <a:spcPts val="0"/>
                        </a:spcAft>
                      </a:pPr>
                      <a:r>
                        <a:rPr lang="en-US" sz="1100">
                          <a:effectLst/>
                        </a:rPr>
                        <a:t>Within 14 days prior to registration</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extLst>
                  <a:ext uri="{0D108BD9-81ED-4DB2-BD59-A6C34878D82A}">
                    <a16:rowId xmlns:a16="http://schemas.microsoft.com/office/drawing/2014/main" val="10006"/>
                  </a:ext>
                </a:extLst>
              </a:tr>
              <a:tr h="345960">
                <a:tc>
                  <a:txBody>
                    <a:bodyPr/>
                    <a:lstStyle/>
                    <a:p>
                      <a:pPr marL="0" marR="0">
                        <a:spcBef>
                          <a:spcPts val="0"/>
                        </a:spcBef>
                        <a:spcAft>
                          <a:spcPts val="0"/>
                        </a:spcAft>
                      </a:pPr>
                      <a:r>
                        <a:rPr lang="en-US" sz="1100">
                          <a:effectLst/>
                        </a:rPr>
                        <a:t>ECOG Performance Status</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tc>
                  <a:txBody>
                    <a:bodyPr/>
                    <a:lstStyle/>
                    <a:p>
                      <a:pPr marL="0" marR="0">
                        <a:spcBef>
                          <a:spcPts val="0"/>
                        </a:spcBef>
                        <a:spcAft>
                          <a:spcPts val="0"/>
                        </a:spcAft>
                      </a:pPr>
                      <a:r>
                        <a:rPr lang="en-US" sz="1100">
                          <a:effectLst/>
                        </a:rPr>
                        <a:t>Within 14 days prior to registration</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tc>
                <a:extLst>
                  <a:ext uri="{0D108BD9-81ED-4DB2-BD59-A6C34878D82A}">
                    <a16:rowId xmlns:a16="http://schemas.microsoft.com/office/drawing/2014/main" val="10007"/>
                  </a:ext>
                </a:extLst>
              </a:tr>
              <a:tr h="864899">
                <a:tc>
                  <a:txBody>
                    <a:bodyPr/>
                    <a:lstStyle/>
                    <a:p>
                      <a:pPr marL="0" marR="0">
                        <a:spcBef>
                          <a:spcPts val="0"/>
                        </a:spcBef>
                        <a:spcAft>
                          <a:spcPts val="0"/>
                        </a:spcAft>
                      </a:pPr>
                      <a:r>
                        <a:rPr lang="en-US" sz="1100" dirty="0" err="1">
                          <a:effectLst/>
                        </a:rPr>
                        <a:t>Biospecimen</a:t>
                      </a:r>
                      <a:r>
                        <a:rPr lang="en-US" sz="1100" dirty="0">
                          <a:effectLst/>
                        </a:rPr>
                        <a:t> Collection:  </a:t>
                      </a:r>
                    </a:p>
                    <a:p>
                      <a:pPr marL="0" marR="0">
                        <a:spcBef>
                          <a:spcPts val="0"/>
                        </a:spcBef>
                        <a:spcAft>
                          <a:spcPts val="0"/>
                        </a:spcAft>
                      </a:pPr>
                      <a:r>
                        <a:rPr lang="en-US" sz="1100" dirty="0">
                          <a:effectLst/>
                        </a:rPr>
                        <a:t>Tissue, plasma and peripheral blood for future exploratory analyses – see Section 10 for details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solidFill>
                      <a:schemeClr val="bg1"/>
                    </a:solidFill>
                  </a:tcPr>
                </a:tc>
                <a:tc>
                  <a:txBody>
                    <a:bodyPr/>
                    <a:lstStyle/>
                    <a:p>
                      <a:pPr marL="0" marR="0" algn="ctr">
                        <a:spcBef>
                          <a:spcPts val="0"/>
                        </a:spcBef>
                        <a:spcAft>
                          <a:spcPts val="0"/>
                        </a:spcAft>
                      </a:pPr>
                      <a:r>
                        <a:rPr lang="en-US" sz="1100" dirty="0">
                          <a:effectLst/>
                        </a:rPr>
                        <a:t>X</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861" marR="62861" marT="0" marB="0" anchor="ctr">
                    <a:solidFill>
                      <a:schemeClr val="bg1"/>
                    </a:solidFill>
                  </a:tcPr>
                </a:tc>
                <a:extLst>
                  <a:ext uri="{0D108BD9-81ED-4DB2-BD59-A6C34878D82A}">
                    <a16:rowId xmlns:a16="http://schemas.microsoft.com/office/drawing/2014/main" val="1000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2054188"/>
              </p:ext>
            </p:extLst>
          </p:nvPr>
        </p:nvGraphicFramePr>
        <p:xfrm>
          <a:off x="4953000" y="1791215"/>
          <a:ext cx="4038600" cy="4237555"/>
        </p:xfrm>
        <a:graphic>
          <a:graphicData uri="http://schemas.openxmlformats.org/drawingml/2006/table">
            <a:tbl>
              <a:tblPr firstRow="1" firstCol="1" bandRow="1">
                <a:tableStyleId>{5940675A-B579-460E-94D1-54222C63F5DA}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32801">
                <a:tc>
                  <a:txBody>
                    <a:bodyPr/>
                    <a:lstStyle/>
                    <a:p>
                      <a:pPr marL="0" marR="0" algn="ctr">
                        <a:spcBef>
                          <a:spcPts val="0"/>
                        </a:spcBef>
                        <a:spcAft>
                          <a:spcPts val="0"/>
                        </a:spcAft>
                      </a:pPr>
                      <a:r>
                        <a:rPr lang="en-US" sz="1100" b="1" dirty="0">
                          <a:effectLst/>
                        </a:rPr>
                        <a:t>Assessments</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solidFill>
                      <a:schemeClr val="accent3">
                        <a:lumMod val="20000"/>
                        <a:lumOff val="80000"/>
                      </a:schemeClr>
                    </a:solidFill>
                  </a:tcPr>
                </a:tc>
                <a:tc>
                  <a:txBody>
                    <a:bodyPr/>
                    <a:lstStyle/>
                    <a:p>
                      <a:pPr marL="0" marR="0" algn="ctr">
                        <a:spcBef>
                          <a:spcPts val="0"/>
                        </a:spcBef>
                        <a:spcAft>
                          <a:spcPts val="0"/>
                        </a:spcAft>
                        <a:tabLst>
                          <a:tab pos="342900" algn="l"/>
                        </a:tabLst>
                      </a:pPr>
                      <a:r>
                        <a:rPr lang="en-US" sz="1100" b="1" dirty="0">
                          <a:effectLst/>
                        </a:rPr>
                        <a:t>Every cycle – Arm 1 and Arm 2  </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solidFill>
                      <a:schemeClr val="accent3">
                        <a:lumMod val="20000"/>
                        <a:lumOff val="80000"/>
                      </a:schemeClr>
                    </a:solidFill>
                  </a:tcPr>
                </a:tc>
                <a:extLst>
                  <a:ext uri="{0D108BD9-81ED-4DB2-BD59-A6C34878D82A}">
                    <a16:rowId xmlns:a16="http://schemas.microsoft.com/office/drawing/2014/main" val="10000"/>
                  </a:ext>
                </a:extLst>
              </a:tr>
              <a:tr h="294535">
                <a:tc>
                  <a:txBody>
                    <a:bodyPr/>
                    <a:lstStyle/>
                    <a:p>
                      <a:pPr marL="0" marR="0">
                        <a:spcBef>
                          <a:spcPts val="0"/>
                        </a:spcBef>
                        <a:spcAft>
                          <a:spcPts val="0"/>
                        </a:spcAft>
                      </a:pPr>
                      <a:r>
                        <a:rPr lang="en-US" sz="1100" dirty="0">
                          <a:effectLst/>
                        </a:rPr>
                        <a:t>History, Physical &amp; Vital Signs</a:t>
                      </a:r>
                      <a:r>
                        <a:rPr lang="en-US" sz="1100" baseline="30000" dirty="0">
                          <a:effectLst/>
                        </a:rPr>
                        <a: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tc>
                  <a:txBody>
                    <a:bodyPr/>
                    <a:lstStyle/>
                    <a:p>
                      <a:pPr marL="0" marR="0" algn="ctr">
                        <a:spcBef>
                          <a:spcPts val="0"/>
                        </a:spcBef>
                        <a:spcAft>
                          <a:spcPts val="0"/>
                        </a:spcAft>
                        <a:tabLst>
                          <a:tab pos="342900" algn="l"/>
                        </a:tabLst>
                      </a:pPr>
                      <a:r>
                        <a:rPr lang="en-US" sz="1100">
                          <a:effectLst/>
                        </a:rPr>
                        <a:t>X</a:t>
                      </a:r>
                      <a:endParaRPr lang="en-US" sz="110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1"/>
                  </a:ext>
                </a:extLst>
              </a:tr>
              <a:tr h="320528">
                <a:tc>
                  <a:txBody>
                    <a:bodyPr/>
                    <a:lstStyle/>
                    <a:p>
                      <a:pPr marL="0" marR="0">
                        <a:spcBef>
                          <a:spcPts val="0"/>
                        </a:spcBef>
                        <a:spcAft>
                          <a:spcPts val="0"/>
                        </a:spcAft>
                      </a:pPr>
                      <a:r>
                        <a:rPr lang="en-US" sz="1100" dirty="0">
                          <a:effectLst/>
                        </a:rPr>
                        <a:t>ECOG Performance Status</a:t>
                      </a:r>
                    </a:p>
                  </a:txBody>
                  <a:tcPr marL="58525" marR="58525" marT="0" marB="0" anchor="ctr"/>
                </a:tc>
                <a:tc>
                  <a:txBody>
                    <a:bodyPr/>
                    <a:lstStyle/>
                    <a:p>
                      <a:pPr marL="0" marR="0" algn="ctr">
                        <a:spcBef>
                          <a:spcPts val="0"/>
                        </a:spcBef>
                        <a:spcAft>
                          <a:spcPts val="0"/>
                        </a:spcAft>
                        <a:tabLst>
                          <a:tab pos="342900" algn="l"/>
                        </a:tabLst>
                      </a:pPr>
                      <a:r>
                        <a:rPr lang="en-US" sz="1100" dirty="0">
                          <a:effectLst/>
                        </a:rPr>
                        <a:t>X</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2"/>
                  </a:ext>
                </a:extLst>
              </a:tr>
              <a:tr h="320528">
                <a:tc>
                  <a:txBody>
                    <a:bodyPr/>
                    <a:lstStyle/>
                    <a:p>
                      <a:pPr marL="0" marR="0">
                        <a:spcBef>
                          <a:spcPts val="0"/>
                        </a:spcBef>
                        <a:spcAft>
                          <a:spcPts val="0"/>
                        </a:spcAft>
                      </a:pPr>
                      <a:r>
                        <a:rPr lang="en-US" sz="1100" dirty="0">
                          <a:effectLst/>
                        </a:rPr>
                        <a:t>CMP</a:t>
                      </a:r>
                      <a:r>
                        <a:rPr lang="en-US" sz="1100" baseline="30000" dirty="0">
                          <a:effectLst/>
                        </a:rPr>
                        <a:t>**</a:t>
                      </a:r>
                      <a:endParaRPr lang="en-US" sz="1100" dirty="0">
                        <a:effectLst/>
                      </a:endParaRPr>
                    </a:p>
                  </a:txBody>
                  <a:tcPr marL="58525" marR="58525" marT="0" marB="0" anchor="ctr"/>
                </a:tc>
                <a:tc>
                  <a:txBody>
                    <a:bodyPr/>
                    <a:lstStyle/>
                    <a:p>
                      <a:pPr marL="0" marR="0" algn="ctr">
                        <a:spcBef>
                          <a:spcPts val="0"/>
                        </a:spcBef>
                        <a:spcAft>
                          <a:spcPts val="0"/>
                        </a:spcAft>
                        <a:tabLst>
                          <a:tab pos="342900" algn="l"/>
                        </a:tabLst>
                      </a:pPr>
                      <a:r>
                        <a:rPr lang="en-US" sz="1100">
                          <a:effectLst/>
                        </a:rPr>
                        <a:t>X</a:t>
                      </a:r>
                      <a:endParaRPr lang="en-US" sz="110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3"/>
                  </a:ext>
                </a:extLst>
              </a:tr>
              <a:tr h="320528">
                <a:tc>
                  <a:txBody>
                    <a:bodyPr/>
                    <a:lstStyle/>
                    <a:p>
                      <a:pPr marL="0" marR="0">
                        <a:spcBef>
                          <a:spcPts val="0"/>
                        </a:spcBef>
                        <a:spcAft>
                          <a:spcPts val="0"/>
                        </a:spcAft>
                      </a:pPr>
                      <a:r>
                        <a:rPr lang="en-US" sz="1100" dirty="0">
                          <a:effectLst/>
                        </a:rPr>
                        <a:t>CBC with differential</a:t>
                      </a:r>
                      <a:r>
                        <a:rPr lang="en-US" sz="1100" baseline="30000" dirty="0">
                          <a:effectLst/>
                        </a:rPr>
                        <a:t>†</a:t>
                      </a:r>
                      <a:endParaRPr lang="en-US" sz="1100" dirty="0">
                        <a:effectLst/>
                      </a:endParaRPr>
                    </a:p>
                  </a:txBody>
                  <a:tcPr marL="58525" marR="58525" marT="0" marB="0" anchor="ctr"/>
                </a:tc>
                <a:tc>
                  <a:txBody>
                    <a:bodyPr/>
                    <a:lstStyle/>
                    <a:p>
                      <a:pPr marL="0" marR="0" algn="ctr">
                        <a:spcBef>
                          <a:spcPts val="0"/>
                        </a:spcBef>
                        <a:spcAft>
                          <a:spcPts val="0"/>
                        </a:spcAft>
                        <a:tabLst>
                          <a:tab pos="342900" algn="l"/>
                        </a:tabLst>
                      </a:pPr>
                      <a:r>
                        <a:rPr lang="en-US" sz="1100">
                          <a:effectLst/>
                        </a:rPr>
                        <a:t>X</a:t>
                      </a:r>
                      <a:endParaRPr lang="en-US" sz="110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4"/>
                  </a:ext>
                </a:extLst>
              </a:tr>
              <a:tr h="332801">
                <a:tc>
                  <a:txBody>
                    <a:bodyPr/>
                    <a:lstStyle/>
                    <a:p>
                      <a:pPr marL="0" marR="0">
                        <a:spcBef>
                          <a:spcPts val="0"/>
                        </a:spcBef>
                        <a:spcAft>
                          <a:spcPts val="0"/>
                        </a:spcAft>
                      </a:pPr>
                      <a:r>
                        <a:rPr lang="en-US" sz="1100" dirty="0">
                          <a:effectLst/>
                        </a:rPr>
                        <a:t>TSH with reflex to T4, then T3 as clinically indicated </a:t>
                      </a:r>
                      <a:r>
                        <a:rPr lang="en-US" sz="1100" baseline="30000" dirty="0">
                          <a:effectLst/>
                        </a:rPr>
                        <a:t>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tc>
                  <a:txBody>
                    <a:bodyPr/>
                    <a:lstStyle/>
                    <a:p>
                      <a:pPr marL="0" marR="0" algn="ctr">
                        <a:spcBef>
                          <a:spcPts val="0"/>
                        </a:spcBef>
                        <a:spcAft>
                          <a:spcPts val="0"/>
                        </a:spcAft>
                        <a:tabLst>
                          <a:tab pos="342900" algn="l"/>
                        </a:tabLst>
                      </a:pPr>
                      <a:r>
                        <a:rPr lang="en-US" sz="1100" dirty="0">
                          <a:effectLst/>
                        </a:rPr>
                        <a:t>Every 3 </a:t>
                      </a:r>
                      <a:r>
                        <a:rPr lang="en-US" sz="1100" dirty="0"/>
                        <a:t>cycles</a:t>
                      </a:r>
                    </a:p>
                  </a:txBody>
                  <a:tcPr marL="58525" marR="58525" marT="0" marB="0" anchor="ctr"/>
                </a:tc>
                <a:extLst>
                  <a:ext uri="{0D108BD9-81ED-4DB2-BD59-A6C34878D82A}">
                    <a16:rowId xmlns:a16="http://schemas.microsoft.com/office/drawing/2014/main" val="10005"/>
                  </a:ext>
                </a:extLst>
              </a:tr>
              <a:tr h="589070">
                <a:tc>
                  <a:txBody>
                    <a:bodyPr/>
                    <a:lstStyle/>
                    <a:p>
                      <a:pPr marL="0" marR="0">
                        <a:spcBef>
                          <a:spcPts val="0"/>
                        </a:spcBef>
                        <a:spcAft>
                          <a:spcPts val="0"/>
                        </a:spcAft>
                      </a:pPr>
                      <a:r>
                        <a:rPr lang="en-US" sz="1100" dirty="0">
                          <a:effectLst/>
                        </a:rPr>
                        <a:t>MRI or CT brain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tc>
                  <a:txBody>
                    <a:bodyPr/>
                    <a:lstStyle/>
                    <a:p>
                      <a:pPr marL="0" marR="0" algn="ctr">
                        <a:spcBef>
                          <a:spcPts val="0"/>
                        </a:spcBef>
                        <a:spcAft>
                          <a:spcPts val="0"/>
                        </a:spcAft>
                        <a:tabLst>
                          <a:tab pos="342900" algn="l"/>
                        </a:tabLst>
                      </a:pPr>
                      <a:r>
                        <a:rPr lang="en-US" sz="1100" dirty="0">
                          <a:effectLst/>
                        </a:rPr>
                        <a:t>Every 3-4 mo. x 1 yr. then every 6 mo. during yr. 2 </a:t>
                      </a:r>
                    </a:p>
                    <a:p>
                      <a:pPr marL="0" marR="0" algn="ctr">
                        <a:spcBef>
                          <a:spcPts val="0"/>
                        </a:spcBef>
                        <a:spcAft>
                          <a:spcPts val="0"/>
                        </a:spcAft>
                        <a:tabLst>
                          <a:tab pos="342900" algn="l"/>
                        </a:tabLst>
                      </a:pP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6"/>
                  </a:ext>
                </a:extLst>
              </a:tr>
              <a:tr h="589070">
                <a:tc>
                  <a:txBody>
                    <a:bodyPr/>
                    <a:lstStyle/>
                    <a:p>
                      <a:pPr marL="0" marR="0">
                        <a:spcBef>
                          <a:spcPts val="0"/>
                        </a:spcBef>
                        <a:spcAft>
                          <a:spcPts val="0"/>
                        </a:spcAft>
                      </a:pPr>
                      <a:r>
                        <a:rPr lang="en-US" sz="1100">
                          <a:effectLst/>
                        </a:rPr>
                        <a:t>CT or PET/CT of the chest , abdomen and pelvis; MRI or CT scan of additional metastatic sites</a:t>
                      </a:r>
                      <a:endParaRPr lang="en-US" sz="110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tc>
                  <a:txBody>
                    <a:bodyPr/>
                    <a:lstStyle/>
                    <a:p>
                      <a:pPr marL="0" marR="0" algn="ctr">
                        <a:spcBef>
                          <a:spcPts val="0"/>
                        </a:spcBef>
                        <a:spcAft>
                          <a:spcPts val="0"/>
                        </a:spcAft>
                        <a:tabLst>
                          <a:tab pos="342900" algn="l"/>
                        </a:tabLst>
                      </a:pPr>
                      <a:r>
                        <a:rPr lang="en-US" sz="1100" dirty="0">
                          <a:effectLst/>
                        </a:rPr>
                        <a:t>Every  2 cycles for the first 12 cycles, then every 3 cycles thereafter.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7"/>
                  </a:ext>
                </a:extLst>
              </a:tr>
              <a:tr h="166401">
                <a:tc>
                  <a:txBody>
                    <a:bodyPr/>
                    <a:lstStyle/>
                    <a:p>
                      <a:pPr marL="0" marR="0">
                        <a:spcBef>
                          <a:spcPts val="0"/>
                        </a:spcBef>
                        <a:spcAft>
                          <a:spcPts val="0"/>
                        </a:spcAft>
                      </a:pPr>
                      <a:r>
                        <a:rPr lang="en-US" sz="1100" dirty="0">
                          <a:effectLst/>
                        </a:rPr>
                        <a:t>Adverse event evaluation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tc>
                  <a:txBody>
                    <a:bodyPr/>
                    <a:lstStyle/>
                    <a:p>
                      <a:pPr marL="0" marR="0" algn="ctr">
                        <a:spcBef>
                          <a:spcPts val="0"/>
                        </a:spcBef>
                        <a:spcAft>
                          <a:spcPts val="0"/>
                        </a:spcAft>
                        <a:tabLst>
                          <a:tab pos="342900" algn="l"/>
                        </a:tabLst>
                      </a:pPr>
                      <a:r>
                        <a:rPr lang="en-US" sz="1100" dirty="0">
                          <a:effectLst/>
                        </a:rPr>
                        <a:t>X</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09"/>
                  </a:ext>
                </a:extLst>
              </a:tr>
              <a:tr h="883606">
                <a:tc>
                  <a:txBody>
                    <a:bodyPr/>
                    <a:lstStyle/>
                    <a:p>
                      <a:pPr marL="0" marR="0">
                        <a:spcBef>
                          <a:spcPts val="0"/>
                        </a:spcBef>
                        <a:spcAft>
                          <a:spcPts val="0"/>
                        </a:spcAft>
                      </a:pPr>
                      <a:r>
                        <a:rPr lang="en-US" sz="1100" dirty="0">
                          <a:effectLst/>
                        </a:rPr>
                        <a:t>Optional </a:t>
                      </a:r>
                      <a:r>
                        <a:rPr lang="en-US" sz="1100" dirty="0" err="1" smtClean="0">
                          <a:effectLst/>
                        </a:rPr>
                        <a:t>Biospecimen</a:t>
                      </a:r>
                      <a:r>
                        <a:rPr lang="en-US" sz="1100" dirty="0" smtClean="0">
                          <a:effectLst/>
                        </a:rPr>
                        <a:t> </a:t>
                      </a:r>
                      <a:r>
                        <a:rPr lang="en-US" sz="1100" dirty="0">
                          <a:effectLst/>
                        </a:rPr>
                        <a:t>Collection:  </a:t>
                      </a:r>
                    </a:p>
                    <a:p>
                      <a:pPr marL="0" marR="0">
                        <a:spcBef>
                          <a:spcPts val="0"/>
                        </a:spcBef>
                        <a:spcAft>
                          <a:spcPts val="0"/>
                        </a:spcAft>
                      </a:pPr>
                      <a:r>
                        <a:rPr lang="en-US" sz="1100" dirty="0">
                          <a:effectLst/>
                        </a:rPr>
                        <a:t>Serum, whole and peripheral blood for future exploratory </a:t>
                      </a:r>
                      <a:r>
                        <a:rPr lang="en-US" sz="1100" dirty="0" smtClean="0">
                          <a:effectLst/>
                        </a:rPr>
                        <a:t>analyses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tc>
                  <a:txBody>
                    <a:bodyPr/>
                    <a:lstStyle/>
                    <a:p>
                      <a:pPr marL="0" marR="0" algn="ctr">
                        <a:spcBef>
                          <a:spcPts val="0"/>
                        </a:spcBef>
                        <a:spcAft>
                          <a:spcPts val="0"/>
                        </a:spcAft>
                        <a:tabLst>
                          <a:tab pos="342900" algn="l"/>
                        </a:tabLst>
                      </a:pPr>
                      <a:r>
                        <a:rPr lang="en-US" sz="1100" dirty="0" smtClean="0">
                          <a:effectLst/>
                        </a:rPr>
                        <a:t>Cycle</a:t>
                      </a:r>
                      <a:r>
                        <a:rPr lang="en-US" sz="1100" baseline="0" dirty="0" smtClean="0">
                          <a:effectLst/>
                        </a:rPr>
                        <a:t> 3 of </a:t>
                      </a:r>
                      <a:r>
                        <a:rPr lang="en-US" sz="1100" baseline="0" dirty="0" err="1" smtClean="0">
                          <a:effectLst/>
                        </a:rPr>
                        <a:t>atezolizumab</a:t>
                      </a:r>
                      <a:r>
                        <a:rPr lang="en-US" sz="1100" baseline="0" dirty="0" smtClean="0">
                          <a:effectLst/>
                        </a:rPr>
                        <a:t>, prior to treatment +/- one week</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8525" marR="58525" marT="0" marB="0" anchor="ctr"/>
                </a:tc>
                <a:extLst>
                  <a:ext uri="{0D108BD9-81ED-4DB2-BD59-A6C34878D82A}">
                    <a16:rowId xmlns:a16="http://schemas.microsoft.com/office/drawing/2014/main" val="10011"/>
                  </a:ext>
                </a:extLst>
              </a:tr>
            </a:tbl>
          </a:graphicData>
        </a:graphic>
      </p:graphicFrame>
      <p:sp>
        <p:nvSpPr>
          <p:cNvPr id="10" name="TextBox 9"/>
          <p:cNvSpPr txBox="1"/>
          <p:nvPr/>
        </p:nvSpPr>
        <p:spPr>
          <a:xfrm>
            <a:off x="1790700" y="1487325"/>
            <a:ext cx="2590800" cy="307777"/>
          </a:xfrm>
          <a:prstGeom prst="rect">
            <a:avLst/>
          </a:prstGeom>
          <a:noFill/>
        </p:spPr>
        <p:txBody>
          <a:bodyPr wrap="square" rtlCol="0">
            <a:spAutoFit/>
          </a:bodyPr>
          <a:lstStyle/>
          <a:p>
            <a:r>
              <a:rPr lang="en-US" sz="1400" b="1" dirty="0"/>
              <a:t>Pre-treatment</a:t>
            </a:r>
          </a:p>
        </p:txBody>
      </p:sp>
      <p:sp>
        <p:nvSpPr>
          <p:cNvPr id="11" name="TextBox 10"/>
          <p:cNvSpPr txBox="1"/>
          <p:nvPr/>
        </p:nvSpPr>
        <p:spPr>
          <a:xfrm>
            <a:off x="6134100" y="1481850"/>
            <a:ext cx="1676400" cy="307777"/>
          </a:xfrm>
          <a:prstGeom prst="rect">
            <a:avLst/>
          </a:prstGeom>
          <a:noFill/>
        </p:spPr>
        <p:txBody>
          <a:bodyPr wrap="square" rtlCol="0">
            <a:spAutoFit/>
          </a:bodyPr>
          <a:lstStyle/>
          <a:p>
            <a:r>
              <a:rPr lang="en-US" sz="1400" b="1" dirty="0"/>
              <a:t>During treatment</a:t>
            </a:r>
          </a:p>
        </p:txBody>
      </p:sp>
    </p:spTree>
    <p:extLst>
      <p:ext uri="{BB962C8B-B14F-4D97-AF65-F5344CB8AC3E}">
        <p14:creationId xmlns:p14="http://schemas.microsoft.com/office/powerpoint/2010/main" val="314187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a:t>Correlatives</a:t>
            </a:r>
          </a:p>
        </p:txBody>
      </p:sp>
      <p:sp>
        <p:nvSpPr>
          <p:cNvPr id="14" name="Content Placeholder 13"/>
          <p:cNvSpPr>
            <a:spLocks noGrp="1"/>
          </p:cNvSpPr>
          <p:nvPr>
            <p:ph idx="1"/>
          </p:nvPr>
        </p:nvSpPr>
        <p:spPr>
          <a:xfrm>
            <a:off x="457200" y="1676400"/>
            <a:ext cx="8229600" cy="4229101"/>
          </a:xfrm>
        </p:spPr>
        <p:txBody>
          <a:bodyPr>
            <a:normAutofit fontScale="92500" lnSpcReduction="10000"/>
          </a:bodyPr>
          <a:lstStyle/>
          <a:p>
            <a:pPr marL="0" indent="0">
              <a:buNone/>
            </a:pPr>
            <a:endParaRPr lang="en-US" sz="2800" dirty="0"/>
          </a:p>
          <a:p>
            <a:pPr>
              <a:buAutoNum type="arabicPeriod"/>
            </a:pPr>
            <a:r>
              <a:rPr lang="en-US" sz="2800" dirty="0"/>
              <a:t>Blood collection: baseline, post-RT (C3D1), and at PD</a:t>
            </a:r>
          </a:p>
          <a:p>
            <a:pPr marL="800100" lvl="1" indent="-342900">
              <a:buFont typeface="+mj-lt"/>
              <a:buAutoNum type="alphaLcParenR"/>
            </a:pPr>
            <a:r>
              <a:rPr lang="en-US" sz="2400" dirty="0"/>
              <a:t>plasma for </a:t>
            </a:r>
            <a:r>
              <a:rPr lang="en-US" sz="2400" dirty="0" err="1"/>
              <a:t>ctDNA</a:t>
            </a:r>
            <a:r>
              <a:rPr lang="en-US" sz="2400" dirty="0"/>
              <a:t>: VAF, TMB and specific mutations/subgroups</a:t>
            </a:r>
          </a:p>
          <a:p>
            <a:pPr marL="800100" lvl="1" indent="-342900">
              <a:buFont typeface="+mj-lt"/>
              <a:buAutoNum type="alphaLcParenR"/>
            </a:pPr>
            <a:r>
              <a:rPr lang="en-US" sz="2400" dirty="0"/>
              <a:t>TCR sequencing to assess impact of consolidation of TCR clonality and immune response</a:t>
            </a:r>
          </a:p>
          <a:p>
            <a:pPr marL="800100" lvl="1" indent="-342900">
              <a:buFont typeface="+mj-lt"/>
              <a:buAutoNum type="alphaLcParenR"/>
            </a:pPr>
            <a:r>
              <a:rPr lang="en-US" sz="2400" dirty="0"/>
              <a:t>Serum</a:t>
            </a:r>
          </a:p>
          <a:p>
            <a:pPr marL="400050">
              <a:buFont typeface="+mj-lt"/>
              <a:buAutoNum type="arabicPeriod"/>
            </a:pPr>
            <a:r>
              <a:rPr lang="en-US" sz="2800" dirty="0"/>
              <a:t>Baseline tumor tissue (FFPE): </a:t>
            </a:r>
          </a:p>
          <a:p>
            <a:pPr marL="800100" lvl="1">
              <a:buFont typeface="+mj-lt"/>
              <a:buAutoNum type="alphaLcParenR"/>
            </a:pPr>
            <a:r>
              <a:rPr lang="en-US" sz="2400" dirty="0"/>
              <a:t>Association between SCLC subgroups and benefit (in development)</a:t>
            </a:r>
          </a:p>
          <a:p>
            <a:pPr marL="800100" lvl="1" indent="-342900">
              <a:buFont typeface="+mj-lt"/>
              <a:buAutoNum type="alphaLcParenR"/>
            </a:pPr>
            <a:endParaRPr lang="en-US" dirty="0"/>
          </a:p>
          <a:p>
            <a:pPr marL="800100" lvl="1" indent="-342900">
              <a:buFont typeface="+mj-lt"/>
              <a:buAutoNum type="alphaLcParenR"/>
            </a:pPr>
            <a:endParaRPr lang="en-US" dirty="0"/>
          </a:p>
          <a:p>
            <a:pPr marL="0" indent="0">
              <a:buNone/>
            </a:pPr>
            <a:endParaRPr lang="en-US" sz="2800" dirty="0"/>
          </a:p>
        </p:txBody>
      </p:sp>
    </p:spTree>
    <p:extLst>
      <p:ext uri="{BB962C8B-B14F-4D97-AF65-F5344CB8AC3E}">
        <p14:creationId xmlns:p14="http://schemas.microsoft.com/office/powerpoint/2010/main" val="338493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Discussion</a:t>
            </a:r>
          </a:p>
        </p:txBody>
      </p:sp>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282828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2D9D4BC-DEA6-8144-B38E-3D5ECE20B7F6}"/>
              </a:ext>
            </a:extLst>
          </p:cNvPr>
          <p:cNvSpPr>
            <a:spLocks noGrp="1"/>
          </p:cNvSpPr>
          <p:nvPr>
            <p:ph type="title"/>
          </p:nvPr>
        </p:nvSpPr>
        <p:spPr>
          <a:xfrm>
            <a:off x="457200" y="128103"/>
            <a:ext cx="8229600" cy="1143000"/>
          </a:xfrm>
        </p:spPr>
        <p:txBody>
          <a:bodyPr/>
          <a:lstStyle/>
          <a:p>
            <a:r>
              <a:rPr lang="en-US" sz="4000" dirty="0"/>
              <a:t>Rationale for the study</a:t>
            </a:r>
          </a:p>
        </p:txBody>
      </p:sp>
      <p:sp>
        <p:nvSpPr>
          <p:cNvPr id="16" name="Content Placeholder 2">
            <a:extLst>
              <a:ext uri="{FF2B5EF4-FFF2-40B4-BE49-F238E27FC236}">
                <a16:creationId xmlns:a16="http://schemas.microsoft.com/office/drawing/2014/main" id="{0DB5C5D8-4224-2246-B06D-9B135274BB4C}"/>
              </a:ext>
            </a:extLst>
          </p:cNvPr>
          <p:cNvSpPr>
            <a:spLocks noGrp="1"/>
          </p:cNvSpPr>
          <p:nvPr>
            <p:ph idx="1"/>
          </p:nvPr>
        </p:nvSpPr>
        <p:spPr>
          <a:xfrm>
            <a:off x="0" y="1493837"/>
            <a:ext cx="9105900" cy="4525963"/>
          </a:xfrm>
        </p:spPr>
        <p:txBody>
          <a:bodyPr/>
          <a:lstStyle/>
          <a:p>
            <a:r>
              <a:rPr lang="en-US" sz="2400" dirty="0"/>
              <a:t>Chest RT prolongs PFS, improves 2Y survival, and reduces chest recurrences by more than 50% when given after chemo in ES SCLC in patients with non-PD, and is considered a SOC</a:t>
            </a:r>
            <a:r>
              <a:rPr lang="en-US" sz="2400" b="1" baseline="30000" dirty="0"/>
              <a:t>1</a:t>
            </a:r>
          </a:p>
          <a:p>
            <a:pPr lvl="1"/>
            <a:r>
              <a:rPr lang="en-US" sz="2000" dirty="0"/>
              <a:t>Data suggests RT to </a:t>
            </a:r>
            <a:r>
              <a:rPr lang="en-US" sz="2000" dirty="0" err="1"/>
              <a:t>extrathoracic</a:t>
            </a:r>
            <a:r>
              <a:rPr lang="en-US" sz="2000" dirty="0"/>
              <a:t> sites may provide additional benefit</a:t>
            </a:r>
          </a:p>
          <a:p>
            <a:r>
              <a:rPr lang="en-US" sz="2400" dirty="0" err="1"/>
              <a:t>Atezo+EP</a:t>
            </a:r>
            <a:r>
              <a:rPr lang="en-US" sz="2400" dirty="0"/>
              <a:t> followed by </a:t>
            </a:r>
            <a:r>
              <a:rPr lang="en-US" sz="2400" dirty="0" err="1"/>
              <a:t>atezo</a:t>
            </a:r>
            <a:r>
              <a:rPr lang="en-US" sz="2400" dirty="0"/>
              <a:t> is now a standard for ES SCLC</a:t>
            </a:r>
          </a:p>
          <a:p>
            <a:r>
              <a:rPr lang="en-US" sz="2400" dirty="0" err="1"/>
              <a:t>Atezo+chemo</a:t>
            </a:r>
            <a:r>
              <a:rPr lang="en-US" sz="2400" dirty="0"/>
              <a:t> can be given safely with chest RT for stage 3 NSCLC (Deterred study</a:t>
            </a:r>
            <a:r>
              <a:rPr lang="en-US" sz="2400" b="1" baseline="30000" dirty="0"/>
              <a:t>2</a:t>
            </a:r>
            <a:r>
              <a:rPr lang="en-US" sz="2400" dirty="0"/>
              <a:t>)</a:t>
            </a:r>
          </a:p>
          <a:p>
            <a:r>
              <a:rPr lang="en-US" sz="2400" dirty="0" err="1"/>
              <a:t>Pembro</a:t>
            </a:r>
            <a:r>
              <a:rPr lang="en-US" sz="2400" dirty="0"/>
              <a:t> + RT can be given safely for ES SCLC (Tames study</a:t>
            </a:r>
            <a:r>
              <a:rPr lang="en-US" sz="2400" b="1" baseline="30000" dirty="0"/>
              <a:t>3</a:t>
            </a:r>
            <a:r>
              <a:rPr lang="en-US" sz="2400" dirty="0"/>
              <a:t>)</a:t>
            </a:r>
          </a:p>
          <a:p>
            <a:r>
              <a:rPr lang="en-US" sz="2400" dirty="0"/>
              <a:t>RT may enhance efficacy of PD1/PD-L1 blockade </a:t>
            </a:r>
          </a:p>
          <a:p>
            <a:endParaRPr lang="en-US" sz="2400" dirty="0"/>
          </a:p>
        </p:txBody>
      </p:sp>
      <p:sp>
        <p:nvSpPr>
          <p:cNvPr id="3" name="Rectangle 2"/>
          <p:cNvSpPr/>
          <p:nvPr/>
        </p:nvSpPr>
        <p:spPr>
          <a:xfrm>
            <a:off x="6543980" y="6019800"/>
            <a:ext cx="2561920" cy="738664"/>
          </a:xfrm>
          <a:prstGeom prst="rect">
            <a:avLst/>
          </a:prstGeom>
        </p:spPr>
        <p:txBody>
          <a:bodyPr wrap="none">
            <a:spAutoFit/>
          </a:bodyPr>
          <a:lstStyle/>
          <a:p>
            <a:r>
              <a:rPr lang="en-US" sz="1400" b="1" dirty="0"/>
              <a:t>1</a:t>
            </a:r>
            <a:r>
              <a:rPr lang="en-US" sz="1400" dirty="0"/>
              <a:t>. </a:t>
            </a:r>
            <a:r>
              <a:rPr lang="en-US" sz="1400" dirty="0" err="1"/>
              <a:t>Slotman</a:t>
            </a:r>
            <a:r>
              <a:rPr lang="en-US" sz="1400" dirty="0"/>
              <a:t> et al., Lancet 2015</a:t>
            </a:r>
          </a:p>
          <a:p>
            <a:r>
              <a:rPr lang="en-US" sz="1400" b="1" dirty="0"/>
              <a:t>2</a:t>
            </a:r>
            <a:r>
              <a:rPr lang="en-US" sz="1400" dirty="0"/>
              <a:t>. Lin et al., JTO 2019</a:t>
            </a:r>
          </a:p>
          <a:p>
            <a:r>
              <a:rPr lang="en-US" sz="1400" b="1" dirty="0"/>
              <a:t>3</a:t>
            </a:r>
            <a:r>
              <a:rPr lang="en-US" sz="1400" dirty="0"/>
              <a:t>. Welsh et al., JTO 2019</a:t>
            </a:r>
          </a:p>
        </p:txBody>
      </p:sp>
    </p:spTree>
    <p:extLst>
      <p:ext uri="{BB962C8B-B14F-4D97-AF65-F5344CB8AC3E}">
        <p14:creationId xmlns:p14="http://schemas.microsoft.com/office/powerpoint/2010/main" val="169344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861"/>
            <a:ext cx="8229600" cy="1143000"/>
          </a:xfrm>
        </p:spPr>
        <p:txBody>
          <a:bodyPr>
            <a:noAutofit/>
          </a:bodyPr>
          <a:lstStyle/>
          <a:p>
            <a:r>
              <a:rPr lang="en-US" sz="4000" dirty="0" err="1"/>
              <a:t>Slotman</a:t>
            </a:r>
            <a:r>
              <a:rPr lang="en-US" sz="4000" dirty="0"/>
              <a:t> 2015</a:t>
            </a:r>
            <a:br>
              <a:rPr lang="en-US" sz="4000" dirty="0"/>
            </a:br>
            <a:r>
              <a:rPr lang="en-US" sz="4000" dirty="0"/>
              <a:t>Role of thoracic RT in ES-SCLC</a:t>
            </a:r>
            <a:br>
              <a:rPr lang="en-US" sz="4000" dirty="0"/>
            </a:br>
            <a:endParaRPr lang="en-US" sz="4000" dirty="0"/>
          </a:p>
        </p:txBody>
      </p:sp>
      <p:sp>
        <p:nvSpPr>
          <p:cNvPr id="3" name="Rectangle 2"/>
          <p:cNvSpPr/>
          <p:nvPr/>
        </p:nvSpPr>
        <p:spPr>
          <a:xfrm>
            <a:off x="497468" y="2110788"/>
            <a:ext cx="2438400" cy="1797962"/>
          </a:xfrm>
          <a:prstGeom prst="rect">
            <a:avLst/>
          </a:prstGeom>
          <a:noFill/>
          <a:ln>
            <a:solidFill>
              <a:schemeClr val="tx1"/>
            </a:solid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rtlCol="0" anchor="t"/>
          <a:lstStyle/>
          <a:p>
            <a:r>
              <a:rPr lang="en-US" sz="1600" dirty="0">
                <a:solidFill>
                  <a:schemeClr val="tx1"/>
                </a:solidFill>
              </a:rPr>
              <a:t>498 ES-SCLC pts</a:t>
            </a:r>
          </a:p>
          <a:p>
            <a:r>
              <a:rPr lang="en-US" sz="1600" dirty="0">
                <a:solidFill>
                  <a:schemeClr val="tx1"/>
                </a:solidFill>
              </a:rPr>
              <a:t> - PS 0-2</a:t>
            </a:r>
          </a:p>
          <a:p>
            <a:r>
              <a:rPr lang="en-US" sz="1600" dirty="0">
                <a:solidFill>
                  <a:schemeClr val="tx1"/>
                </a:solidFill>
              </a:rPr>
              <a:t> - </a:t>
            </a:r>
            <a:r>
              <a:rPr lang="en-US" sz="1600" b="1" dirty="0">
                <a:solidFill>
                  <a:srgbClr val="002060"/>
                </a:solidFill>
              </a:rPr>
              <a:t>Any response </a:t>
            </a:r>
            <a:r>
              <a:rPr lang="en-US" sz="1600" dirty="0">
                <a:solidFill>
                  <a:schemeClr val="tx1"/>
                </a:solidFill>
              </a:rPr>
              <a:t>to EP</a:t>
            </a:r>
          </a:p>
          <a:p>
            <a:r>
              <a:rPr lang="en-US" sz="1600" dirty="0">
                <a:solidFill>
                  <a:schemeClr val="tx1"/>
                </a:solidFill>
              </a:rPr>
              <a:t> - “acceptable” radiation fields</a:t>
            </a:r>
          </a:p>
          <a:p>
            <a:r>
              <a:rPr lang="en-US" sz="1600" dirty="0">
                <a:solidFill>
                  <a:schemeClr val="tx1"/>
                </a:solidFill>
              </a:rPr>
              <a:t> - no brain, pleural </a:t>
            </a:r>
            <a:r>
              <a:rPr lang="en-US" sz="1600" dirty="0" err="1">
                <a:solidFill>
                  <a:schemeClr val="tx1"/>
                </a:solidFill>
              </a:rPr>
              <a:t>mets</a:t>
            </a:r>
            <a:r>
              <a:rPr lang="en-US" sz="1600" dirty="0">
                <a:solidFill>
                  <a:schemeClr val="tx1"/>
                </a:solidFill>
              </a:rPr>
              <a:t>, or LMD</a:t>
            </a:r>
          </a:p>
          <a:p>
            <a:endParaRPr lang="en-US" sz="1600" dirty="0">
              <a:ln w="0"/>
              <a:solidFill>
                <a:schemeClr val="tx1"/>
              </a:solidFill>
              <a:effectLst/>
            </a:endParaRPr>
          </a:p>
        </p:txBody>
      </p:sp>
      <p:sp>
        <p:nvSpPr>
          <p:cNvPr id="14" name="Rectangle 13"/>
          <p:cNvSpPr/>
          <p:nvPr/>
        </p:nvSpPr>
        <p:spPr>
          <a:xfrm>
            <a:off x="4128953" y="1935325"/>
            <a:ext cx="2014423" cy="888200"/>
          </a:xfrm>
          <a:prstGeom prst="rect">
            <a:avLst/>
          </a:prstGeom>
          <a:no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rtlCol="0" anchor="t"/>
          <a:lstStyle/>
          <a:p>
            <a:pPr algn="ctr"/>
            <a:r>
              <a:rPr lang="en-US" sz="1600" dirty="0">
                <a:ln w="0"/>
                <a:solidFill>
                  <a:schemeClr val="tx1"/>
                </a:solidFill>
                <a:effectLst/>
              </a:rPr>
              <a:t>PCI + Thoracic RT</a:t>
            </a:r>
          </a:p>
          <a:p>
            <a:pPr algn="ctr"/>
            <a:r>
              <a:rPr lang="en-US" sz="1600" dirty="0">
                <a:ln w="0"/>
                <a:solidFill>
                  <a:schemeClr val="tx1"/>
                </a:solidFill>
                <a:effectLst/>
              </a:rPr>
              <a:t>30 </a:t>
            </a:r>
            <a:r>
              <a:rPr lang="en-US" sz="1600" dirty="0" err="1">
                <a:ln w="0"/>
                <a:solidFill>
                  <a:schemeClr val="tx1"/>
                </a:solidFill>
                <a:effectLst/>
              </a:rPr>
              <a:t>Gy</a:t>
            </a:r>
            <a:r>
              <a:rPr lang="en-US" sz="1600" dirty="0">
                <a:ln w="0"/>
                <a:solidFill>
                  <a:schemeClr val="tx1"/>
                </a:solidFill>
                <a:effectLst/>
              </a:rPr>
              <a:t>/10 </a:t>
            </a:r>
            <a:r>
              <a:rPr lang="en-US" sz="1600" dirty="0" err="1">
                <a:ln w="0"/>
                <a:solidFill>
                  <a:schemeClr val="tx1"/>
                </a:solidFill>
                <a:effectLst/>
              </a:rPr>
              <a:t>fx</a:t>
            </a:r>
            <a:endParaRPr lang="en-US" sz="1600" dirty="0">
              <a:ln w="0"/>
              <a:solidFill>
                <a:schemeClr val="tx1"/>
              </a:solidFill>
              <a:effectLst/>
            </a:endParaRPr>
          </a:p>
          <a:p>
            <a:pPr algn="ctr"/>
            <a:r>
              <a:rPr lang="en-US" sz="1600" dirty="0">
                <a:ln w="0"/>
                <a:solidFill>
                  <a:schemeClr val="tx1"/>
                </a:solidFill>
                <a:effectLst/>
              </a:rPr>
              <a:t>n=247</a:t>
            </a:r>
          </a:p>
          <a:p>
            <a:r>
              <a:rPr lang="en-US" sz="1600" dirty="0">
                <a:ln w="0"/>
                <a:solidFill>
                  <a:schemeClr val="tx1"/>
                </a:solidFill>
                <a:effectLst/>
              </a:rPr>
              <a:t>   </a:t>
            </a:r>
          </a:p>
        </p:txBody>
      </p:sp>
      <p:sp>
        <p:nvSpPr>
          <p:cNvPr id="15" name="Rectangle 14"/>
          <p:cNvSpPr/>
          <p:nvPr/>
        </p:nvSpPr>
        <p:spPr>
          <a:xfrm>
            <a:off x="4128953" y="3437070"/>
            <a:ext cx="2014423" cy="735622"/>
          </a:xfrm>
          <a:prstGeom prst="rect">
            <a:avLst/>
          </a:prstGeom>
          <a:no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rtlCol="0" anchor="t"/>
          <a:lstStyle/>
          <a:p>
            <a:pPr algn="ctr"/>
            <a:r>
              <a:rPr lang="en-US" dirty="0">
                <a:ln w="0"/>
                <a:solidFill>
                  <a:schemeClr val="tx1"/>
                </a:solidFill>
                <a:effectLst/>
              </a:rPr>
              <a:t>PCI alone</a:t>
            </a:r>
          </a:p>
          <a:p>
            <a:pPr algn="ctr"/>
            <a:r>
              <a:rPr lang="en-US" dirty="0">
                <a:ln w="0"/>
                <a:solidFill>
                  <a:schemeClr val="tx1"/>
                </a:solidFill>
                <a:effectLst/>
              </a:rPr>
              <a:t>n=248</a:t>
            </a:r>
          </a:p>
          <a:p>
            <a:r>
              <a:rPr lang="en-US" dirty="0">
                <a:ln w="0"/>
                <a:solidFill>
                  <a:schemeClr val="tx1"/>
                </a:solidFill>
                <a:effectLst/>
              </a:rPr>
              <a:t>   </a:t>
            </a:r>
          </a:p>
        </p:txBody>
      </p:sp>
      <p:sp>
        <p:nvSpPr>
          <p:cNvPr id="16" name="TextBox 15"/>
          <p:cNvSpPr txBox="1"/>
          <p:nvPr/>
        </p:nvSpPr>
        <p:spPr>
          <a:xfrm>
            <a:off x="6266952" y="1769967"/>
            <a:ext cx="2743200" cy="258532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a:t>Primary endpoint</a:t>
            </a:r>
          </a:p>
          <a:p>
            <a:r>
              <a:rPr lang="en-US" dirty="0"/>
              <a:t> - Overall survival @ 1 </a:t>
            </a:r>
            <a:r>
              <a:rPr lang="en-US" dirty="0" err="1"/>
              <a:t>yr</a:t>
            </a:r>
            <a:endParaRPr lang="en-US" sz="1600" dirty="0"/>
          </a:p>
          <a:p>
            <a:r>
              <a:rPr lang="en-US" sz="1600" dirty="0"/>
              <a:t> </a:t>
            </a:r>
            <a:r>
              <a:rPr lang="en-US" dirty="0"/>
              <a:t>- Intention-to-treat</a:t>
            </a:r>
          </a:p>
          <a:p>
            <a:endParaRPr lang="en-US" b="1" dirty="0"/>
          </a:p>
          <a:p>
            <a:r>
              <a:rPr lang="en-US" b="1" dirty="0"/>
              <a:t>Secondary endpoints</a:t>
            </a:r>
            <a:endParaRPr lang="en-US" dirty="0"/>
          </a:p>
          <a:p>
            <a:r>
              <a:rPr lang="en-US" dirty="0"/>
              <a:t> - Local control</a:t>
            </a:r>
          </a:p>
          <a:p>
            <a:r>
              <a:rPr lang="en-US" dirty="0"/>
              <a:t> - Pattern of failure</a:t>
            </a:r>
          </a:p>
          <a:p>
            <a:r>
              <a:rPr lang="en-US" dirty="0"/>
              <a:t> - PFS</a:t>
            </a:r>
          </a:p>
          <a:p>
            <a:r>
              <a:rPr lang="en-US" dirty="0"/>
              <a:t> - Toxicity</a:t>
            </a:r>
          </a:p>
        </p:txBody>
      </p:sp>
      <p:cxnSp>
        <p:nvCxnSpPr>
          <p:cNvPr id="17" name="Straight Arrow Connector 16"/>
          <p:cNvCxnSpPr/>
          <p:nvPr/>
        </p:nvCxnSpPr>
        <p:spPr>
          <a:xfrm>
            <a:off x="3040322" y="3009769"/>
            <a:ext cx="3709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788272" y="2445153"/>
            <a:ext cx="297704" cy="564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88272" y="3009769"/>
            <a:ext cx="297704" cy="634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25784" y="4786237"/>
            <a:ext cx="5689616" cy="1569660"/>
          </a:xfrm>
          <a:prstGeom prst="rect">
            <a:avLst/>
          </a:prstGeom>
          <a:noFill/>
        </p:spPr>
        <p:txBody>
          <a:bodyPr wrap="square" rtlCol="0">
            <a:spAutoFit/>
          </a:bodyPr>
          <a:lstStyle/>
          <a:p>
            <a:r>
              <a:rPr lang="en-US" sz="1600" dirty="0"/>
              <a:t>All patients:</a:t>
            </a:r>
          </a:p>
          <a:p>
            <a:pPr marL="342900" indent="-342900">
              <a:buAutoNum type="arabicParenR"/>
            </a:pPr>
            <a:r>
              <a:rPr lang="en-US" sz="1600" b="1" dirty="0"/>
              <a:t>PCI </a:t>
            </a:r>
            <a:r>
              <a:rPr lang="en-US" sz="1600" dirty="0"/>
              <a:t>(20Gy/5fx, 25Gy/10fx, 30Gy/10,12 or 15fx)</a:t>
            </a:r>
          </a:p>
          <a:p>
            <a:pPr marL="342900" indent="-342900">
              <a:buAutoNum type="arabicParenR"/>
            </a:pPr>
            <a:r>
              <a:rPr lang="en-US" sz="1600" b="1" dirty="0"/>
              <a:t>Cis/Etoposide</a:t>
            </a:r>
            <a:r>
              <a:rPr lang="en-US" sz="1600" dirty="0"/>
              <a:t> x 4-6 cycles</a:t>
            </a:r>
          </a:p>
          <a:p>
            <a:r>
              <a:rPr lang="en-US" sz="1600" dirty="0"/>
              <a:t>       “in accordance with local policy”</a:t>
            </a:r>
          </a:p>
          <a:p>
            <a:pPr marL="342900" indent="-342900">
              <a:buAutoNum type="arabicParenR" startAt="3"/>
            </a:pPr>
            <a:r>
              <a:rPr lang="en-US" sz="1600" dirty="0"/>
              <a:t>Chemo response not centrally reviewed</a:t>
            </a:r>
          </a:p>
          <a:p>
            <a:pPr marL="342900" indent="-342900">
              <a:buAutoNum type="arabicParenR" startAt="3"/>
            </a:pPr>
            <a:r>
              <a:rPr lang="en-US" sz="1600" dirty="0"/>
              <a:t>7% of patients were ES by bulk of intrathoracic </a:t>
            </a:r>
            <a:r>
              <a:rPr lang="en-US" sz="1600" dirty="0" err="1"/>
              <a:t>dz</a:t>
            </a:r>
            <a:r>
              <a:rPr lang="en-US" sz="1600" dirty="0"/>
              <a:t> alone</a:t>
            </a:r>
          </a:p>
        </p:txBody>
      </p:sp>
      <p:sp>
        <p:nvSpPr>
          <p:cNvPr id="22" name="TextBox 21"/>
          <p:cNvSpPr txBox="1"/>
          <p:nvPr/>
        </p:nvSpPr>
        <p:spPr>
          <a:xfrm>
            <a:off x="176305" y="4953000"/>
            <a:ext cx="2765501" cy="830997"/>
          </a:xfrm>
          <a:prstGeom prst="rect">
            <a:avLst/>
          </a:prstGeom>
          <a:noFill/>
        </p:spPr>
        <p:txBody>
          <a:bodyPr wrap="none" rtlCol="0">
            <a:spAutoFit/>
          </a:bodyPr>
          <a:lstStyle/>
          <a:p>
            <a:r>
              <a:rPr lang="en-US" sz="1600" dirty="0"/>
              <a:t>Stratified by:</a:t>
            </a:r>
          </a:p>
          <a:p>
            <a:pPr marL="342900" indent="-342900">
              <a:buAutoNum type="arabicParenR"/>
            </a:pPr>
            <a:r>
              <a:rPr lang="en-US" sz="1600" dirty="0"/>
              <a:t>Institution (42)</a:t>
            </a:r>
          </a:p>
          <a:p>
            <a:pPr marL="342900" indent="-342900">
              <a:buAutoNum type="arabicParenR"/>
            </a:pPr>
            <a:r>
              <a:rPr lang="en-US" sz="1600" dirty="0"/>
              <a:t>+/- intrathoracic disease</a:t>
            </a:r>
          </a:p>
        </p:txBody>
      </p:sp>
      <p:sp>
        <p:nvSpPr>
          <p:cNvPr id="23" name="TextBox 22"/>
          <p:cNvSpPr txBox="1"/>
          <p:nvPr/>
        </p:nvSpPr>
        <p:spPr>
          <a:xfrm>
            <a:off x="840368" y="1717164"/>
            <a:ext cx="1752600" cy="369332"/>
          </a:xfrm>
          <a:prstGeom prst="rect">
            <a:avLst/>
          </a:prstGeom>
          <a:noFill/>
        </p:spPr>
        <p:txBody>
          <a:bodyPr wrap="square" rtlCol="0">
            <a:spAutoFit/>
          </a:bodyPr>
          <a:lstStyle/>
          <a:p>
            <a:r>
              <a:rPr lang="en-US" b="1" dirty="0"/>
              <a:t>2009 to 2012</a:t>
            </a:r>
          </a:p>
        </p:txBody>
      </p:sp>
      <p:sp>
        <p:nvSpPr>
          <p:cNvPr id="25" name="TextBox 24"/>
          <p:cNvSpPr txBox="1"/>
          <p:nvPr/>
        </p:nvSpPr>
        <p:spPr>
          <a:xfrm>
            <a:off x="3411246" y="1840239"/>
            <a:ext cx="253450" cy="2585323"/>
          </a:xfrm>
          <a:prstGeom prst="rect">
            <a:avLst/>
          </a:prstGeom>
          <a:noFill/>
        </p:spPr>
        <p:txBody>
          <a:bodyPr wrap="square" rtlCol="0">
            <a:spAutoFit/>
          </a:bodyPr>
          <a:lstStyle/>
          <a:p>
            <a:r>
              <a:rPr lang="en-US" b="1" dirty="0"/>
              <a:t>Randomize</a:t>
            </a:r>
          </a:p>
        </p:txBody>
      </p:sp>
      <p:sp>
        <p:nvSpPr>
          <p:cNvPr id="24" name="TextBox 23"/>
          <p:cNvSpPr txBox="1"/>
          <p:nvPr/>
        </p:nvSpPr>
        <p:spPr>
          <a:xfrm>
            <a:off x="6562331" y="6550223"/>
            <a:ext cx="2756294" cy="307777"/>
          </a:xfrm>
          <a:prstGeom prst="rect">
            <a:avLst/>
          </a:prstGeom>
          <a:noFill/>
        </p:spPr>
        <p:txBody>
          <a:bodyPr wrap="square" rtlCol="0">
            <a:spAutoFit/>
          </a:bodyPr>
          <a:lstStyle/>
          <a:p>
            <a:r>
              <a:rPr lang="en-US" sz="1400" dirty="0" err="1"/>
              <a:t>Slotman</a:t>
            </a:r>
            <a:r>
              <a:rPr lang="en-US" sz="1400" dirty="0"/>
              <a:t> BJ et al; Lancet 2015</a:t>
            </a:r>
          </a:p>
        </p:txBody>
      </p:sp>
    </p:spTree>
    <p:extLst>
      <p:ext uri="{BB962C8B-B14F-4D97-AF65-F5344CB8AC3E}">
        <p14:creationId xmlns:p14="http://schemas.microsoft.com/office/powerpoint/2010/main" val="108446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60" y="124983"/>
            <a:ext cx="8229600" cy="1143000"/>
          </a:xfrm>
        </p:spPr>
        <p:txBody>
          <a:bodyPr/>
          <a:lstStyle/>
          <a:p>
            <a:r>
              <a:rPr lang="en-US" sz="4000" dirty="0"/>
              <a:t>Clinical outcome for TRT in ES-SCLC</a:t>
            </a:r>
          </a:p>
        </p:txBody>
      </p:sp>
      <p:sp>
        <p:nvSpPr>
          <p:cNvPr id="5" name="Text Placeholder 4"/>
          <p:cNvSpPr>
            <a:spLocks noGrp="1"/>
          </p:cNvSpPr>
          <p:nvPr>
            <p:ph type="body" idx="4294967295"/>
          </p:nvPr>
        </p:nvSpPr>
        <p:spPr>
          <a:xfrm>
            <a:off x="150496" y="4329211"/>
            <a:ext cx="4238625" cy="627063"/>
          </a:xfrm>
          <a:solidFill>
            <a:srgbClr val="FFCCFF"/>
          </a:solidFill>
        </p:spPr>
        <p:txBody>
          <a:bodyPr>
            <a:normAutofit lnSpcReduction="10000"/>
          </a:bodyPr>
          <a:lstStyle/>
          <a:p>
            <a:pPr marL="0" indent="0" algn="ctr">
              <a:buNone/>
            </a:pPr>
            <a:r>
              <a:rPr lang="en-US" sz="1800" dirty="0">
                <a:solidFill>
                  <a:schemeClr val="accent5">
                    <a:lumMod val="75000"/>
                  </a:schemeClr>
                </a:solidFill>
              </a:rPr>
              <a:t>2 </a:t>
            </a:r>
            <a:r>
              <a:rPr lang="en-US" sz="1800" dirty="0" err="1">
                <a:solidFill>
                  <a:schemeClr val="accent5">
                    <a:lumMod val="75000"/>
                  </a:schemeClr>
                </a:solidFill>
              </a:rPr>
              <a:t>yr</a:t>
            </a:r>
            <a:r>
              <a:rPr lang="en-US" sz="1800" dirty="0">
                <a:solidFill>
                  <a:schemeClr val="accent5">
                    <a:lumMod val="75000"/>
                  </a:schemeClr>
                </a:solidFill>
              </a:rPr>
              <a:t> OS: 13% TRT vs 3% control (p=0.004) </a:t>
            </a:r>
          </a:p>
        </p:txBody>
      </p:sp>
      <p:sp>
        <p:nvSpPr>
          <p:cNvPr id="10" name="Text Placeholder 4"/>
          <p:cNvSpPr>
            <a:spLocks noGrp="1"/>
          </p:cNvSpPr>
          <p:nvPr>
            <p:ph type="body" idx="4294967295"/>
          </p:nvPr>
        </p:nvSpPr>
        <p:spPr>
          <a:xfrm>
            <a:off x="4573360" y="4329211"/>
            <a:ext cx="4397375" cy="631609"/>
          </a:xfrm>
          <a:solidFill>
            <a:srgbClr val="FFCCFF"/>
          </a:solidFill>
        </p:spPr>
        <p:txBody>
          <a:bodyPr>
            <a:normAutofit lnSpcReduction="10000"/>
          </a:bodyPr>
          <a:lstStyle/>
          <a:p>
            <a:pPr marL="0" indent="0" algn="ctr">
              <a:buNone/>
            </a:pPr>
            <a:r>
              <a:rPr lang="en-US" sz="1800" dirty="0"/>
              <a:t>PFS at 6 months was 24% TRT vs 20% no TRT group (p=0.001)</a:t>
            </a:r>
          </a:p>
        </p:txBody>
      </p:sp>
      <p:pic>
        <p:nvPicPr>
          <p:cNvPr id="6" name="Picture 5"/>
          <p:cNvPicPr>
            <a:picLocks noChangeAspect="1"/>
          </p:cNvPicPr>
          <p:nvPr/>
        </p:nvPicPr>
        <p:blipFill rotWithShape="1">
          <a:blip r:embed="rId3"/>
          <a:srcRect l="3810" t="15804" r="52000" b="33027"/>
          <a:stretch/>
        </p:blipFill>
        <p:spPr>
          <a:xfrm>
            <a:off x="38100" y="1567934"/>
            <a:ext cx="4171406" cy="2716976"/>
          </a:xfrm>
          <a:prstGeom prst="rect">
            <a:avLst/>
          </a:prstGeom>
        </p:spPr>
      </p:pic>
      <p:pic>
        <p:nvPicPr>
          <p:cNvPr id="7" name="Picture 6"/>
          <p:cNvPicPr>
            <a:picLocks noChangeAspect="1"/>
          </p:cNvPicPr>
          <p:nvPr/>
        </p:nvPicPr>
        <p:blipFill rotWithShape="1">
          <a:blip r:embed="rId4"/>
          <a:srcRect l="3905" t="15502" r="52475" b="32688"/>
          <a:stretch/>
        </p:blipFill>
        <p:spPr>
          <a:xfrm>
            <a:off x="4573360" y="1574972"/>
            <a:ext cx="4197532" cy="2759960"/>
          </a:xfrm>
          <a:prstGeom prst="rect">
            <a:avLst/>
          </a:prstGeom>
        </p:spPr>
      </p:pic>
      <p:sp>
        <p:nvSpPr>
          <p:cNvPr id="8" name="TextBox 7"/>
          <p:cNvSpPr txBox="1"/>
          <p:nvPr/>
        </p:nvSpPr>
        <p:spPr>
          <a:xfrm>
            <a:off x="1975213" y="1567934"/>
            <a:ext cx="615587" cy="400110"/>
          </a:xfrm>
          <a:prstGeom prst="rect">
            <a:avLst/>
          </a:prstGeom>
          <a:noFill/>
        </p:spPr>
        <p:txBody>
          <a:bodyPr wrap="square" rtlCol="0">
            <a:spAutoFit/>
          </a:bodyPr>
          <a:lstStyle/>
          <a:p>
            <a:r>
              <a:rPr lang="en-US" sz="2000" b="1" dirty="0">
                <a:solidFill>
                  <a:schemeClr val="accent5">
                    <a:lumMod val="75000"/>
                  </a:schemeClr>
                </a:solidFill>
              </a:rPr>
              <a:t>OS</a:t>
            </a:r>
          </a:p>
        </p:txBody>
      </p:sp>
      <p:sp>
        <p:nvSpPr>
          <p:cNvPr id="11" name="TextBox 10"/>
          <p:cNvSpPr txBox="1"/>
          <p:nvPr/>
        </p:nvSpPr>
        <p:spPr>
          <a:xfrm>
            <a:off x="9525" y="5532979"/>
            <a:ext cx="9144000" cy="646331"/>
          </a:xfrm>
          <a:prstGeom prst="rect">
            <a:avLst/>
          </a:prstGeom>
          <a:noFill/>
        </p:spPr>
        <p:txBody>
          <a:bodyPr wrap="square" rtlCol="0">
            <a:spAutoFit/>
          </a:bodyPr>
          <a:lstStyle/>
          <a:p>
            <a:pPr algn="ctr"/>
            <a:r>
              <a:rPr lang="en-US" sz="1800" b="1" dirty="0"/>
              <a:t>Thoracic radiotherapy in addition to prophylactic cranial irradiation should be considered for all patients with ES-SCLC who respond to chemotherapy</a:t>
            </a:r>
          </a:p>
        </p:txBody>
      </p:sp>
      <p:sp>
        <p:nvSpPr>
          <p:cNvPr id="12" name="TextBox 11"/>
          <p:cNvSpPr txBox="1"/>
          <p:nvPr/>
        </p:nvSpPr>
        <p:spPr>
          <a:xfrm>
            <a:off x="6562331" y="6550223"/>
            <a:ext cx="2756294" cy="307777"/>
          </a:xfrm>
          <a:prstGeom prst="rect">
            <a:avLst/>
          </a:prstGeom>
          <a:noFill/>
        </p:spPr>
        <p:txBody>
          <a:bodyPr wrap="square" rtlCol="0">
            <a:spAutoFit/>
          </a:bodyPr>
          <a:lstStyle/>
          <a:p>
            <a:r>
              <a:rPr lang="en-US" sz="1400" dirty="0" err="1"/>
              <a:t>Slotman</a:t>
            </a:r>
            <a:r>
              <a:rPr lang="en-US" sz="1400" dirty="0"/>
              <a:t> BJ et al; Lancet 2015</a:t>
            </a:r>
          </a:p>
        </p:txBody>
      </p:sp>
      <p:sp>
        <p:nvSpPr>
          <p:cNvPr id="13" name="TextBox 12"/>
          <p:cNvSpPr txBox="1"/>
          <p:nvPr/>
        </p:nvSpPr>
        <p:spPr>
          <a:xfrm>
            <a:off x="6395902" y="1548547"/>
            <a:ext cx="766898" cy="400110"/>
          </a:xfrm>
          <a:prstGeom prst="rect">
            <a:avLst/>
          </a:prstGeom>
          <a:noFill/>
        </p:spPr>
        <p:txBody>
          <a:bodyPr wrap="square" rtlCol="0">
            <a:spAutoFit/>
          </a:bodyPr>
          <a:lstStyle/>
          <a:p>
            <a:r>
              <a:rPr lang="en-US" sz="2000" b="1" dirty="0">
                <a:solidFill>
                  <a:schemeClr val="accent5">
                    <a:lumMod val="75000"/>
                  </a:schemeClr>
                </a:solidFill>
              </a:rPr>
              <a:t>PFS</a:t>
            </a:r>
          </a:p>
        </p:txBody>
      </p:sp>
      <p:sp>
        <p:nvSpPr>
          <p:cNvPr id="4" name="Rectangle 3"/>
          <p:cNvSpPr/>
          <p:nvPr/>
        </p:nvSpPr>
        <p:spPr>
          <a:xfrm>
            <a:off x="4573360" y="4934835"/>
            <a:ext cx="4572000" cy="584775"/>
          </a:xfrm>
          <a:prstGeom prst="rect">
            <a:avLst/>
          </a:prstGeom>
        </p:spPr>
        <p:txBody>
          <a:bodyPr>
            <a:spAutoFit/>
          </a:bodyPr>
          <a:lstStyle/>
          <a:p>
            <a:r>
              <a:rPr lang="en-US" sz="1600" dirty="0"/>
              <a:t>Secondary analysis showed &lt; 3 sites distant metastases experienced largest benefit TRT </a:t>
            </a:r>
          </a:p>
        </p:txBody>
      </p:sp>
    </p:spTree>
    <p:extLst>
      <p:ext uri="{BB962C8B-B14F-4D97-AF65-F5344CB8AC3E}">
        <p14:creationId xmlns:p14="http://schemas.microsoft.com/office/powerpoint/2010/main" val="251446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52101"/>
            <a:ext cx="8534400" cy="1447800"/>
          </a:xfrm>
        </p:spPr>
        <p:txBody>
          <a:bodyPr/>
          <a:lstStyle/>
          <a:p>
            <a:r>
              <a:rPr lang="en-US" sz="2800" dirty="0"/>
              <a:t>Phase I trial of pembrolizumab plus RT after induction chemotherapy for ES SCLC (TAMES</a:t>
            </a:r>
            <a:r>
              <a:rPr lang="en-US" sz="2800" b="1" baseline="30000" dirty="0"/>
              <a:t>1</a:t>
            </a:r>
            <a:r>
              <a:rPr lang="en-US" sz="2800" dirty="0"/>
              <a:t>)</a:t>
            </a:r>
            <a:br>
              <a:rPr lang="en-US" sz="2800" dirty="0"/>
            </a:br>
            <a:endParaRPr lang="en-US" sz="2800" dirty="0"/>
          </a:p>
        </p:txBody>
      </p:sp>
      <p:sp>
        <p:nvSpPr>
          <p:cNvPr id="35" name="TextBox 3"/>
          <p:cNvSpPr txBox="1">
            <a:spLocks noChangeArrowheads="1"/>
          </p:cNvSpPr>
          <p:nvPr/>
        </p:nvSpPr>
        <p:spPr bwMode="auto">
          <a:xfrm>
            <a:off x="228600" y="1988867"/>
            <a:ext cx="3200400" cy="13234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600" dirty="0"/>
              <a:t>ES SCLC after first line platinum chemo (up to 6 cycles)</a:t>
            </a:r>
          </a:p>
          <a:p>
            <a:pPr eaLnBrk="1" hangingPunct="1">
              <a:spcBef>
                <a:spcPct val="0"/>
              </a:spcBef>
              <a:buFontTx/>
              <a:buNone/>
            </a:pPr>
            <a:r>
              <a:rPr lang="en-US" altLang="en-US" sz="1600" dirty="0"/>
              <a:t>-PCI allowed</a:t>
            </a:r>
          </a:p>
          <a:p>
            <a:pPr eaLnBrk="1" hangingPunct="1">
              <a:spcBef>
                <a:spcPct val="0"/>
              </a:spcBef>
              <a:buFontTx/>
              <a:buNone/>
            </a:pPr>
            <a:endParaRPr lang="en-US" altLang="en-US" sz="1600" dirty="0"/>
          </a:p>
          <a:p>
            <a:pPr eaLnBrk="1" hangingPunct="1">
              <a:spcBef>
                <a:spcPct val="0"/>
              </a:spcBef>
              <a:buFontTx/>
              <a:buNone/>
            </a:pPr>
            <a:r>
              <a:rPr lang="en-US" altLang="en-US" sz="1600" dirty="0"/>
              <a:t>N=33 evaluable</a:t>
            </a:r>
          </a:p>
        </p:txBody>
      </p:sp>
      <p:sp>
        <p:nvSpPr>
          <p:cNvPr id="37" name="TextBox 29"/>
          <p:cNvSpPr txBox="1">
            <a:spLocks noChangeArrowheads="1"/>
          </p:cNvSpPr>
          <p:nvPr/>
        </p:nvSpPr>
        <p:spPr bwMode="auto">
          <a:xfrm>
            <a:off x="4114800" y="1981200"/>
            <a:ext cx="2286000" cy="12003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t>Thoracic radiation +</a:t>
            </a:r>
          </a:p>
          <a:p>
            <a:pPr eaLnBrk="1" hangingPunct="1">
              <a:spcBef>
                <a:spcPct val="0"/>
              </a:spcBef>
              <a:buFontTx/>
              <a:buNone/>
            </a:pPr>
            <a:r>
              <a:rPr lang="en-US" altLang="en-US" sz="1800" dirty="0" err="1"/>
              <a:t>Pembro</a:t>
            </a:r>
            <a:r>
              <a:rPr lang="en-US" altLang="en-US" sz="1800" dirty="0"/>
              <a:t> Q3w</a:t>
            </a:r>
          </a:p>
          <a:p>
            <a:pPr eaLnBrk="1" hangingPunct="1">
              <a:spcBef>
                <a:spcPct val="0"/>
              </a:spcBef>
              <a:buFontTx/>
              <a:buNone/>
            </a:pPr>
            <a:r>
              <a:rPr lang="en-US" altLang="en-US" sz="1800" dirty="0"/>
              <a:t>TRT 15 </a:t>
            </a:r>
            <a:r>
              <a:rPr lang="en-US" altLang="en-US" sz="1800" dirty="0" err="1"/>
              <a:t>fx</a:t>
            </a:r>
            <a:r>
              <a:rPr lang="en-US" altLang="en-US" sz="1800" dirty="0"/>
              <a:t>, 45 </a:t>
            </a:r>
            <a:r>
              <a:rPr lang="en-US" altLang="en-US" sz="1800" dirty="0" err="1"/>
              <a:t>Gy</a:t>
            </a:r>
            <a:r>
              <a:rPr lang="en-US" altLang="en-US" sz="1800" dirty="0"/>
              <a:t>, boost allowed</a:t>
            </a:r>
          </a:p>
        </p:txBody>
      </p:sp>
      <p:sp>
        <p:nvSpPr>
          <p:cNvPr id="41" name="TextBox 29"/>
          <p:cNvSpPr txBox="1">
            <a:spLocks noChangeArrowheads="1"/>
          </p:cNvSpPr>
          <p:nvPr/>
        </p:nvSpPr>
        <p:spPr bwMode="auto">
          <a:xfrm>
            <a:off x="6781800" y="2057400"/>
            <a:ext cx="1219200" cy="64633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t>Adjuvant </a:t>
            </a:r>
            <a:r>
              <a:rPr lang="en-US" altLang="en-US" sz="1800" dirty="0" err="1"/>
              <a:t>pembro</a:t>
            </a:r>
            <a:endParaRPr lang="en-US" altLang="en-US" sz="1800" dirty="0"/>
          </a:p>
        </p:txBody>
      </p:sp>
      <p:cxnSp>
        <p:nvCxnSpPr>
          <p:cNvPr id="45" name="Straight Arrow Connector 44"/>
          <p:cNvCxnSpPr/>
          <p:nvPr/>
        </p:nvCxnSpPr>
        <p:spPr bwMode="auto">
          <a:xfrm>
            <a:off x="6477000" y="2355756"/>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28600" y="1600200"/>
            <a:ext cx="750025" cy="369332"/>
          </a:xfrm>
          <a:prstGeom prst="rect">
            <a:avLst/>
          </a:prstGeom>
          <a:noFill/>
        </p:spPr>
        <p:txBody>
          <a:bodyPr wrap="none" rtlCol="0">
            <a:spAutoFit/>
          </a:bodyPr>
          <a:lstStyle/>
          <a:p>
            <a:r>
              <a:rPr lang="en-US" dirty="0"/>
              <a:t>Part B</a:t>
            </a:r>
          </a:p>
        </p:txBody>
      </p:sp>
      <p:sp>
        <p:nvSpPr>
          <p:cNvPr id="18" name="Rectangle 17"/>
          <p:cNvSpPr/>
          <p:nvPr/>
        </p:nvSpPr>
        <p:spPr>
          <a:xfrm>
            <a:off x="6843943" y="6530095"/>
            <a:ext cx="2197909" cy="307777"/>
          </a:xfrm>
          <a:prstGeom prst="rect">
            <a:avLst/>
          </a:prstGeom>
        </p:spPr>
        <p:txBody>
          <a:bodyPr wrap="none">
            <a:spAutoFit/>
          </a:bodyPr>
          <a:lstStyle/>
          <a:p>
            <a:r>
              <a:rPr lang="en-US" sz="1400" b="1" dirty="0"/>
              <a:t>1</a:t>
            </a:r>
            <a:r>
              <a:rPr lang="en-US" sz="1400" dirty="0"/>
              <a:t>. Welsh et al., JTO 2019</a:t>
            </a:r>
          </a:p>
        </p:txBody>
      </p:sp>
      <p:sp>
        <p:nvSpPr>
          <p:cNvPr id="19" name="Text Placeholder 4">
            <a:extLst>
              <a:ext uri="{FF2B5EF4-FFF2-40B4-BE49-F238E27FC236}">
                <a16:creationId xmlns:a16="http://schemas.microsoft.com/office/drawing/2014/main" id="{54957147-5643-4442-A320-BDA121938C4E}"/>
              </a:ext>
            </a:extLst>
          </p:cNvPr>
          <p:cNvSpPr txBox="1">
            <a:spLocks/>
          </p:cNvSpPr>
          <p:nvPr/>
        </p:nvSpPr>
        <p:spPr bwMode="auto">
          <a:xfrm>
            <a:off x="1066800" y="3751466"/>
            <a:ext cx="6781800" cy="1963534"/>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anose="020B0604020202020204" pitchFamily="34" charset="0"/>
              <a:buNone/>
            </a:pPr>
            <a:r>
              <a:rPr lang="en-US" sz="1800" dirty="0">
                <a:solidFill>
                  <a:schemeClr val="accent5">
                    <a:lumMod val="75000"/>
                  </a:schemeClr>
                </a:solidFill>
              </a:rPr>
              <a:t>Results:</a:t>
            </a:r>
          </a:p>
          <a:p>
            <a:pPr marL="0" indent="0" defTabSz="914400">
              <a:buFont typeface="Arial" panose="020B0604020202020204" pitchFamily="34" charset="0"/>
              <a:buNone/>
            </a:pPr>
            <a:r>
              <a:rPr lang="en-US" sz="1800" dirty="0">
                <a:solidFill>
                  <a:schemeClr val="accent5">
                    <a:lumMod val="75000"/>
                  </a:schemeClr>
                </a:solidFill>
              </a:rPr>
              <a:t>-Well tolerated</a:t>
            </a:r>
          </a:p>
          <a:p>
            <a:pPr marL="0" indent="0" defTabSz="914400">
              <a:buFont typeface="Arial" panose="020B0604020202020204" pitchFamily="34" charset="0"/>
              <a:buNone/>
            </a:pPr>
            <a:r>
              <a:rPr lang="en-US" sz="1800" dirty="0">
                <a:solidFill>
                  <a:schemeClr val="accent5">
                    <a:lumMod val="75000"/>
                  </a:schemeClr>
                </a:solidFill>
              </a:rPr>
              <a:t>-No grade 4/5 SAE</a:t>
            </a:r>
          </a:p>
          <a:p>
            <a:pPr marL="0" indent="0" defTabSz="914400">
              <a:buFont typeface="Arial" panose="020B0604020202020204" pitchFamily="34" charset="0"/>
              <a:buNone/>
            </a:pPr>
            <a:r>
              <a:rPr lang="en-US" sz="1800" dirty="0">
                <a:solidFill>
                  <a:schemeClr val="accent5">
                    <a:lumMod val="75000"/>
                  </a:schemeClr>
                </a:solidFill>
              </a:rPr>
              <a:t>-6% with GR 3 (</a:t>
            </a:r>
            <a:r>
              <a:rPr lang="en-US" sz="1800" dirty="0" err="1">
                <a:solidFill>
                  <a:schemeClr val="accent5">
                    <a:lumMod val="75000"/>
                  </a:schemeClr>
                </a:solidFill>
              </a:rPr>
              <a:t>astenia</a:t>
            </a:r>
            <a:r>
              <a:rPr lang="en-US" sz="1800" dirty="0">
                <a:solidFill>
                  <a:schemeClr val="accent5">
                    <a:lumMod val="75000"/>
                  </a:schemeClr>
                </a:solidFill>
              </a:rPr>
              <a:t>, paresthesia, autoimmune AE)</a:t>
            </a:r>
          </a:p>
          <a:p>
            <a:pPr marL="0" indent="0" defTabSz="914400">
              <a:buFont typeface="Arial" panose="020B0604020202020204" pitchFamily="34" charset="0"/>
              <a:buNone/>
            </a:pPr>
            <a:r>
              <a:rPr lang="en-US" sz="1800" dirty="0">
                <a:solidFill>
                  <a:schemeClr val="accent5">
                    <a:lumMod val="75000"/>
                  </a:schemeClr>
                </a:solidFill>
              </a:rPr>
              <a:t>-median PFS 6.1m (CI 4.1-8.1)</a:t>
            </a:r>
          </a:p>
          <a:p>
            <a:pPr marL="0" indent="0" defTabSz="914400">
              <a:buFont typeface="Arial" panose="020B0604020202020204" pitchFamily="34" charset="0"/>
              <a:buNone/>
            </a:pPr>
            <a:r>
              <a:rPr lang="en-US" sz="1800" dirty="0">
                <a:solidFill>
                  <a:schemeClr val="accent5">
                    <a:lumMod val="75000"/>
                  </a:schemeClr>
                </a:solidFill>
              </a:rPr>
              <a:t>-median OS 8.4 m (CI 6.7-10.1m)</a:t>
            </a:r>
          </a:p>
        </p:txBody>
      </p:sp>
    </p:spTree>
    <p:extLst>
      <p:ext uri="{BB962C8B-B14F-4D97-AF65-F5344CB8AC3E}">
        <p14:creationId xmlns:p14="http://schemas.microsoft.com/office/powerpoint/2010/main" val="300470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03571" y="6400800"/>
            <a:ext cx="2340429" cy="307777"/>
          </a:xfrm>
          <a:prstGeom prst="rect">
            <a:avLst/>
          </a:prstGeom>
          <a:noFill/>
        </p:spPr>
        <p:txBody>
          <a:bodyPr wrap="square" rtlCol="0">
            <a:spAutoFit/>
          </a:bodyPr>
          <a:lstStyle/>
          <a:p>
            <a:r>
              <a:rPr lang="en-US" sz="1400" dirty="0"/>
              <a:t>Horn et al., NEJM 2018</a:t>
            </a:r>
            <a:endParaRPr lang="en-US" sz="1400" dirty="0">
              <a:effectLst/>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 t="328" r="1159" b="67744"/>
          <a:stretch/>
        </p:blipFill>
        <p:spPr bwMode="auto">
          <a:xfrm>
            <a:off x="76200" y="1600200"/>
            <a:ext cx="4554455" cy="273449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4" t="32972" r="2435" b="35281"/>
          <a:stretch/>
        </p:blipFill>
        <p:spPr bwMode="auto">
          <a:xfrm>
            <a:off x="4543425" y="1600200"/>
            <a:ext cx="4475245" cy="27197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 name="Title 1"/>
          <p:cNvSpPr txBox="1">
            <a:spLocks/>
          </p:cNvSpPr>
          <p:nvPr/>
        </p:nvSpPr>
        <p:spPr bwMode="auto">
          <a:xfrm>
            <a:off x="-176213" y="152400"/>
            <a:ext cx="94392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pPr defTabSz="914400"/>
            <a:r>
              <a:rPr lang="en-US" altLang="en-US" sz="3000" dirty="0"/>
              <a:t>IMPOWER133: the addition of </a:t>
            </a:r>
            <a:r>
              <a:rPr lang="en-US" altLang="en-US" sz="3000" dirty="0" err="1"/>
              <a:t>atezolizumab</a:t>
            </a:r>
            <a:r>
              <a:rPr lang="en-US" altLang="en-US" sz="3000" dirty="0"/>
              <a:t> to carbo/etoposide prolongs OS and PFS in ES SCLC</a:t>
            </a:r>
          </a:p>
        </p:txBody>
      </p:sp>
      <p:sp>
        <p:nvSpPr>
          <p:cNvPr id="11" name="Rectangle 10"/>
          <p:cNvSpPr/>
          <p:nvPr/>
        </p:nvSpPr>
        <p:spPr>
          <a:xfrm>
            <a:off x="228600" y="4410374"/>
            <a:ext cx="4114800" cy="1200329"/>
          </a:xfrm>
          <a:prstGeom prst="rect">
            <a:avLst/>
          </a:prstGeom>
          <a:solidFill>
            <a:srgbClr val="FFCCFF"/>
          </a:solidFill>
        </p:spPr>
        <p:txBody>
          <a:bodyPr wrap="square">
            <a:spAutoFit/>
          </a:bodyPr>
          <a:lstStyle/>
          <a:p>
            <a:pPr algn="ctr"/>
            <a:r>
              <a:rPr lang="en-US" u="sng" dirty="0"/>
              <a:t>Median OS </a:t>
            </a:r>
            <a:r>
              <a:rPr lang="en-US" dirty="0"/>
              <a:t>was </a:t>
            </a:r>
            <a:r>
              <a:rPr lang="en-US" b="1" dirty="0"/>
              <a:t>12.3</a:t>
            </a:r>
            <a:r>
              <a:rPr lang="en-US" dirty="0"/>
              <a:t> months in the </a:t>
            </a:r>
            <a:r>
              <a:rPr lang="en-US" dirty="0" err="1"/>
              <a:t>atezo</a:t>
            </a:r>
            <a:r>
              <a:rPr lang="en-US" dirty="0"/>
              <a:t> group and </a:t>
            </a:r>
            <a:r>
              <a:rPr lang="en-US" b="1" dirty="0"/>
              <a:t>10.3</a:t>
            </a:r>
            <a:r>
              <a:rPr lang="en-US" dirty="0"/>
              <a:t> months in the placebo group (HR=0.70; 95% CI, 0.54 to 0.91; P=0.007) </a:t>
            </a:r>
          </a:p>
        </p:txBody>
      </p:sp>
      <p:sp>
        <p:nvSpPr>
          <p:cNvPr id="12" name="Rectangle 11"/>
          <p:cNvSpPr/>
          <p:nvPr/>
        </p:nvSpPr>
        <p:spPr>
          <a:xfrm>
            <a:off x="4742161" y="4408091"/>
            <a:ext cx="4122820" cy="1200329"/>
          </a:xfrm>
          <a:prstGeom prst="rect">
            <a:avLst/>
          </a:prstGeom>
          <a:solidFill>
            <a:srgbClr val="FFCCFF"/>
          </a:solidFill>
        </p:spPr>
        <p:txBody>
          <a:bodyPr wrap="square">
            <a:spAutoFit/>
          </a:bodyPr>
          <a:lstStyle/>
          <a:p>
            <a:pPr algn="ctr"/>
            <a:r>
              <a:rPr lang="en-US" u="sng" dirty="0"/>
              <a:t>Median PFS </a:t>
            </a:r>
            <a:r>
              <a:rPr lang="en-US" dirty="0"/>
              <a:t>was </a:t>
            </a:r>
            <a:r>
              <a:rPr lang="en-US" b="1" dirty="0"/>
              <a:t>5.2</a:t>
            </a:r>
            <a:r>
              <a:rPr lang="en-US" dirty="0"/>
              <a:t> months in the </a:t>
            </a:r>
            <a:r>
              <a:rPr lang="en-US" dirty="0" err="1"/>
              <a:t>atezo</a:t>
            </a:r>
            <a:r>
              <a:rPr lang="en-US" dirty="0"/>
              <a:t> group and </a:t>
            </a:r>
            <a:r>
              <a:rPr lang="en-US" b="1" dirty="0"/>
              <a:t>4.3</a:t>
            </a:r>
            <a:r>
              <a:rPr lang="en-US" dirty="0"/>
              <a:t> months in the placebo group (HR=0.77; 95% CI, 0.62 to 0.96; P=0.02) </a:t>
            </a:r>
          </a:p>
        </p:txBody>
      </p:sp>
      <p:sp>
        <p:nvSpPr>
          <p:cNvPr id="13" name="Rectangle 12"/>
          <p:cNvSpPr/>
          <p:nvPr/>
        </p:nvSpPr>
        <p:spPr>
          <a:xfrm>
            <a:off x="533400" y="5638800"/>
            <a:ext cx="8763000" cy="338554"/>
          </a:xfrm>
          <a:prstGeom prst="rect">
            <a:avLst/>
          </a:prstGeom>
        </p:spPr>
        <p:txBody>
          <a:bodyPr wrap="square">
            <a:spAutoFit/>
          </a:bodyPr>
          <a:lstStyle/>
          <a:p>
            <a:r>
              <a:rPr lang="en-US" sz="1600" dirty="0" err="1"/>
              <a:t>Atezolizumab</a:t>
            </a:r>
            <a:r>
              <a:rPr lang="en-US" sz="1600" dirty="0"/>
              <a:t> + carboplatin/etoposide consistent with previously reported safety profile</a:t>
            </a:r>
          </a:p>
        </p:txBody>
      </p:sp>
    </p:spTree>
    <p:extLst>
      <p:ext uri="{BB962C8B-B14F-4D97-AF65-F5344CB8AC3E}">
        <p14:creationId xmlns:p14="http://schemas.microsoft.com/office/powerpoint/2010/main" val="16113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152400"/>
            <a:ext cx="8534400" cy="1193107"/>
          </a:xfrm>
        </p:spPr>
        <p:txBody>
          <a:bodyPr/>
          <a:lstStyle/>
          <a:p>
            <a:r>
              <a:rPr lang="en-US" sz="2800" dirty="0">
                <a:latin typeface="Arial" charset="0"/>
                <a:ea typeface="ＭＳ Ｐゴシック" charset="0"/>
              </a:rPr>
              <a:t>Proposed NRG-LU007 RAPTOR: </a:t>
            </a:r>
            <a:r>
              <a:rPr lang="en-US" sz="2800" dirty="0" err="1">
                <a:latin typeface="Arial" charset="0"/>
                <a:ea typeface="ＭＳ Ｐゴシック" charset="0"/>
              </a:rPr>
              <a:t>RAndomized</a:t>
            </a:r>
            <a:r>
              <a:rPr lang="en-US" sz="2800" dirty="0">
                <a:latin typeface="Arial" charset="0"/>
                <a:ea typeface="ＭＳ Ｐゴシック" charset="0"/>
              </a:rPr>
              <a:t> </a:t>
            </a:r>
            <a:r>
              <a:rPr lang="en-US" sz="2800" u="sng" dirty="0">
                <a:latin typeface="Arial" charset="0"/>
                <a:ea typeface="ＭＳ Ｐゴシック" charset="0"/>
              </a:rPr>
              <a:t>P</a:t>
            </a:r>
            <a:r>
              <a:rPr lang="en-US" sz="2800" dirty="0">
                <a:latin typeface="Arial" charset="0"/>
                <a:ea typeface="ＭＳ Ｐゴシック" charset="0"/>
              </a:rPr>
              <a:t>hase II </a:t>
            </a:r>
            <a:r>
              <a:rPr lang="en-US" sz="2800" u="sng" dirty="0">
                <a:latin typeface="Arial" charset="0"/>
                <a:ea typeface="ＭＳ Ｐゴシック" charset="0"/>
              </a:rPr>
              <a:t>T</a:t>
            </a:r>
            <a:r>
              <a:rPr lang="en-US" sz="2800" dirty="0">
                <a:latin typeface="Arial" charset="0"/>
                <a:ea typeface="ＭＳ Ｐゴシック" charset="0"/>
              </a:rPr>
              <a:t>rial </a:t>
            </a:r>
            <a:r>
              <a:rPr lang="en-US" sz="2800" u="sng" dirty="0">
                <a:latin typeface="Arial" charset="0"/>
                <a:ea typeface="ＭＳ Ｐゴシック" charset="0"/>
              </a:rPr>
              <a:t>o</a:t>
            </a:r>
            <a:r>
              <a:rPr lang="en-US" sz="2800" dirty="0">
                <a:latin typeface="Arial" charset="0"/>
                <a:ea typeface="ＭＳ Ｐゴシック" charset="0"/>
              </a:rPr>
              <a:t>f Consolidation </a:t>
            </a:r>
            <a:r>
              <a:rPr lang="en-US" sz="2800" u="sng" dirty="0">
                <a:latin typeface="Arial" charset="0"/>
                <a:ea typeface="ＭＳ Ｐゴシック" charset="0"/>
              </a:rPr>
              <a:t>R</a:t>
            </a:r>
            <a:r>
              <a:rPr lang="en-US" sz="2800" dirty="0">
                <a:latin typeface="Arial" charset="0"/>
                <a:ea typeface="ＭＳ Ｐゴシック" charset="0"/>
              </a:rPr>
              <a:t>adiation + Immunotherapy for  ES-SCLC </a:t>
            </a:r>
          </a:p>
        </p:txBody>
      </p:sp>
      <p:sp>
        <p:nvSpPr>
          <p:cNvPr id="20482" name="TextBox 2"/>
          <p:cNvSpPr txBox="1">
            <a:spLocks noChangeArrowheads="1"/>
          </p:cNvSpPr>
          <p:nvPr/>
        </p:nvSpPr>
        <p:spPr bwMode="auto">
          <a:xfrm>
            <a:off x="3187551" y="4687683"/>
            <a:ext cx="5727849" cy="138499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171450" indent="-1714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400" dirty="0" smtClean="0">
                <a:latin typeface="+mj-lt"/>
                <a:cs typeface="Arial" charset="0"/>
              </a:rPr>
              <a:t>Stratified: # RT sites (1-3 fields </a:t>
            </a:r>
            <a:r>
              <a:rPr lang="en-US" sz="1400" dirty="0" err="1" smtClean="0">
                <a:latin typeface="+mj-lt"/>
                <a:cs typeface="Arial" charset="0"/>
              </a:rPr>
              <a:t>vs</a:t>
            </a:r>
            <a:r>
              <a:rPr lang="en-US" sz="1400" dirty="0" smtClean="0">
                <a:latin typeface="+mj-lt"/>
                <a:cs typeface="Arial" charset="0"/>
              </a:rPr>
              <a:t> &gt;3), partial response (PR) </a:t>
            </a:r>
            <a:r>
              <a:rPr lang="en-US" sz="1400" dirty="0" err="1" smtClean="0">
                <a:latin typeface="+mj-lt"/>
                <a:cs typeface="Arial" charset="0"/>
              </a:rPr>
              <a:t>vs</a:t>
            </a:r>
            <a:r>
              <a:rPr lang="en-US" sz="1400" dirty="0" smtClean="0">
                <a:latin typeface="+mj-lt"/>
                <a:cs typeface="Arial" charset="0"/>
              </a:rPr>
              <a:t> stable disease (SD), ECOG (0/1 </a:t>
            </a:r>
            <a:r>
              <a:rPr lang="en-US" sz="1400" dirty="0" err="1" smtClean="0">
                <a:latin typeface="+mj-lt"/>
                <a:cs typeface="Arial" charset="0"/>
              </a:rPr>
              <a:t>vs</a:t>
            </a:r>
            <a:r>
              <a:rPr lang="en-US" sz="1400" dirty="0" smtClean="0">
                <a:latin typeface="+mj-lt"/>
                <a:cs typeface="Arial" charset="0"/>
              </a:rPr>
              <a:t> 2)</a:t>
            </a:r>
          </a:p>
          <a:p>
            <a:pPr>
              <a:buFont typeface="Arial" charset="0"/>
              <a:buChar char="•"/>
            </a:pPr>
            <a:r>
              <a:rPr lang="en-US" sz="1400" dirty="0" smtClean="0">
                <a:latin typeface="+mj-lt"/>
                <a:cs typeface="Arial" charset="0"/>
              </a:rPr>
              <a:t>PCI optional with consolidation, MRI after induction chemo, co enrollment SWOG S1827 encouraged</a:t>
            </a:r>
          </a:p>
          <a:p>
            <a:pPr>
              <a:buFont typeface="Arial" charset="0"/>
              <a:buChar char="•"/>
            </a:pPr>
            <a:r>
              <a:rPr lang="en-US" sz="1400" dirty="0" smtClean="0">
                <a:latin typeface="+mj-lt"/>
                <a:cs typeface="Arial" charset="0"/>
              </a:rPr>
              <a:t>Can </a:t>
            </a:r>
            <a:r>
              <a:rPr lang="en-US" sz="1400" dirty="0">
                <a:latin typeface="+mj-lt"/>
                <a:cs typeface="Arial" charset="0"/>
              </a:rPr>
              <a:t>radiate symptomatic sites prior enrollment (i.e. bone </a:t>
            </a:r>
            <a:r>
              <a:rPr lang="en-US" sz="1400" dirty="0" err="1">
                <a:latin typeface="+mj-lt"/>
                <a:cs typeface="Arial" charset="0"/>
              </a:rPr>
              <a:t>mets</a:t>
            </a:r>
            <a:r>
              <a:rPr lang="en-US" sz="1400" dirty="0">
                <a:latin typeface="+mj-lt"/>
                <a:cs typeface="Arial" charset="0"/>
              </a:rPr>
              <a:t>, or WBRT)</a:t>
            </a:r>
          </a:p>
        </p:txBody>
      </p:sp>
      <p:sp>
        <p:nvSpPr>
          <p:cNvPr id="20483" name="TextBox 3"/>
          <p:cNvSpPr txBox="1">
            <a:spLocks noChangeArrowheads="1"/>
          </p:cNvSpPr>
          <p:nvPr/>
        </p:nvSpPr>
        <p:spPr bwMode="auto">
          <a:xfrm>
            <a:off x="260866" y="1896032"/>
            <a:ext cx="2617272" cy="227754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a:t>ES-SCLC with SD/PR after 4-6 cycles of carbo/cis + etoposide + </a:t>
            </a:r>
            <a:r>
              <a:rPr lang="en-US" sz="1800" b="1" dirty="0" err="1"/>
              <a:t>atezolizumab</a:t>
            </a:r>
            <a:endParaRPr lang="en-US" sz="1800" b="1" dirty="0"/>
          </a:p>
          <a:p>
            <a:pPr algn="ctr"/>
            <a:endParaRPr lang="en-US" sz="1800" b="1" dirty="0"/>
          </a:p>
          <a:p>
            <a:pPr algn="ctr"/>
            <a:r>
              <a:rPr lang="en-US" sz="1800" b="1" dirty="0"/>
              <a:t>Phase II: N=138</a:t>
            </a:r>
          </a:p>
          <a:p>
            <a:pPr algn="ctr"/>
            <a:r>
              <a:rPr lang="en-US" sz="1800" b="1" dirty="0"/>
              <a:t>Phase III: N= 324 total</a:t>
            </a:r>
          </a:p>
          <a:p>
            <a:pPr algn="ctr"/>
            <a:r>
              <a:rPr lang="en-US" sz="1400" dirty="0"/>
              <a:t>(including phase II </a:t>
            </a:r>
            <a:r>
              <a:rPr lang="en-US" sz="1400" dirty="0" smtClean="0"/>
              <a:t>patients)</a:t>
            </a:r>
            <a:endParaRPr lang="en-US" sz="1400" dirty="0"/>
          </a:p>
        </p:txBody>
      </p:sp>
      <p:sp>
        <p:nvSpPr>
          <p:cNvPr id="20484" name="TextBox 29"/>
          <p:cNvSpPr txBox="1">
            <a:spLocks noChangeArrowheads="1"/>
          </p:cNvSpPr>
          <p:nvPr/>
        </p:nvSpPr>
        <p:spPr bwMode="auto">
          <a:xfrm>
            <a:off x="4572002" y="1576591"/>
            <a:ext cx="2163168" cy="14773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r>
              <a:rPr lang="en-US" sz="1800" b="1" u="sng" dirty="0">
                <a:cs typeface="Arial" charset="0"/>
              </a:rPr>
              <a:t>Arm 1</a:t>
            </a:r>
            <a:r>
              <a:rPr lang="en-US" sz="1800" b="1" dirty="0">
                <a:cs typeface="Arial" charset="0"/>
              </a:rPr>
              <a:t>: </a:t>
            </a:r>
          </a:p>
          <a:p>
            <a:pPr marL="0" indent="0" algn="ctr" eaLnBrk="1" hangingPunct="1"/>
            <a:r>
              <a:rPr lang="en-US" sz="1800" b="1" dirty="0">
                <a:cs typeface="Arial" charset="0"/>
              </a:rPr>
              <a:t>XRT up to 5 RT sites, 30-45 </a:t>
            </a:r>
            <a:r>
              <a:rPr lang="en-US" sz="1800" b="1" dirty="0" err="1">
                <a:cs typeface="Arial" charset="0"/>
              </a:rPr>
              <a:t>Gy</a:t>
            </a:r>
            <a:endParaRPr lang="en-US" sz="1800" b="1" dirty="0">
              <a:cs typeface="Arial" charset="0"/>
            </a:endParaRPr>
          </a:p>
          <a:p>
            <a:pPr marL="0" indent="0" algn="ctr" eaLnBrk="1" hangingPunct="1"/>
            <a:r>
              <a:rPr lang="en-US" sz="1800" b="1" dirty="0">
                <a:cs typeface="Arial" charset="0"/>
              </a:rPr>
              <a:t>+</a:t>
            </a:r>
          </a:p>
          <a:p>
            <a:pPr marL="0" indent="0" algn="ctr" eaLnBrk="1" hangingPunct="1"/>
            <a:r>
              <a:rPr lang="en-US" sz="1800" b="1" dirty="0" err="1">
                <a:cs typeface="Arial" charset="0"/>
              </a:rPr>
              <a:t>atezolizumab</a:t>
            </a:r>
            <a:endParaRPr lang="en-US" sz="1800" b="1" dirty="0">
              <a:cs typeface="Arial" charset="0"/>
            </a:endParaRPr>
          </a:p>
        </p:txBody>
      </p:sp>
      <p:sp>
        <p:nvSpPr>
          <p:cNvPr id="4" name="Oval 3"/>
          <p:cNvSpPr/>
          <p:nvPr/>
        </p:nvSpPr>
        <p:spPr>
          <a:xfrm>
            <a:off x="3214935" y="2222031"/>
            <a:ext cx="762000" cy="836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a typeface="ＭＳ Ｐゴシック" charset="0"/>
              <a:cs typeface="ＭＳ Ｐゴシック" charset="0"/>
            </a:endParaRPr>
          </a:p>
        </p:txBody>
      </p:sp>
      <p:sp>
        <p:nvSpPr>
          <p:cNvPr id="20486" name="TextBox 5"/>
          <p:cNvSpPr txBox="1">
            <a:spLocks noChangeArrowheads="1"/>
          </p:cNvSpPr>
          <p:nvPr/>
        </p:nvSpPr>
        <p:spPr bwMode="auto">
          <a:xfrm>
            <a:off x="3393965" y="2393188"/>
            <a:ext cx="5286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cs typeface="Arial" charset="0"/>
              </a:rPr>
              <a:t>R*</a:t>
            </a:r>
          </a:p>
        </p:txBody>
      </p:sp>
      <p:cxnSp>
        <p:nvCxnSpPr>
          <p:cNvPr id="33" name="Straight Arrow Connector 32"/>
          <p:cNvCxnSpPr/>
          <p:nvPr/>
        </p:nvCxnSpPr>
        <p:spPr bwMode="auto">
          <a:xfrm flipV="1">
            <a:off x="4114420" y="2065630"/>
            <a:ext cx="457581" cy="2222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auto">
          <a:xfrm>
            <a:off x="4008787" y="3122794"/>
            <a:ext cx="439356" cy="292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a:off x="2914528" y="2640337"/>
            <a:ext cx="273023" cy="54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0" name="TextBox 29"/>
          <p:cNvSpPr txBox="1">
            <a:spLocks noChangeArrowheads="1"/>
          </p:cNvSpPr>
          <p:nvPr/>
        </p:nvSpPr>
        <p:spPr bwMode="auto">
          <a:xfrm>
            <a:off x="4572000" y="3373360"/>
            <a:ext cx="2299265" cy="12003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u="sng" dirty="0">
                <a:cs typeface="Arial" charset="0"/>
              </a:rPr>
              <a:t>Arm 2</a:t>
            </a:r>
            <a:r>
              <a:rPr lang="en-US" sz="1800" b="1" dirty="0">
                <a:cs typeface="Arial" charset="0"/>
              </a:rPr>
              <a:t>: </a:t>
            </a:r>
          </a:p>
          <a:p>
            <a:pPr algn="ctr"/>
            <a:r>
              <a:rPr lang="en-US" sz="1800" b="1" dirty="0" err="1">
                <a:cs typeface="Arial" charset="0"/>
              </a:rPr>
              <a:t>Atezolizumab</a:t>
            </a:r>
            <a:r>
              <a:rPr lang="en-US" sz="1800" b="1" dirty="0">
                <a:cs typeface="Arial" charset="0"/>
              </a:rPr>
              <a:t> maintenance</a:t>
            </a:r>
          </a:p>
          <a:p>
            <a:pPr algn="ctr"/>
            <a:r>
              <a:rPr lang="en-US" sz="1800" b="1" dirty="0">
                <a:cs typeface="Arial" charset="0"/>
              </a:rPr>
              <a:t>Q3W</a:t>
            </a:r>
          </a:p>
        </p:txBody>
      </p:sp>
      <p:sp>
        <p:nvSpPr>
          <p:cNvPr id="20491" name="TextBox 29"/>
          <p:cNvSpPr txBox="1">
            <a:spLocks noChangeArrowheads="1"/>
          </p:cNvSpPr>
          <p:nvPr/>
        </p:nvSpPr>
        <p:spPr bwMode="auto">
          <a:xfrm>
            <a:off x="7108017" y="1898905"/>
            <a:ext cx="1906918" cy="92333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err="1">
                <a:cs typeface="Arial" charset="0"/>
              </a:rPr>
              <a:t>Atezolizumab</a:t>
            </a:r>
            <a:r>
              <a:rPr lang="en-US" sz="1800" b="1" dirty="0">
                <a:cs typeface="Arial" charset="0"/>
              </a:rPr>
              <a:t> maintenance</a:t>
            </a:r>
          </a:p>
          <a:p>
            <a:pPr algn="ctr"/>
            <a:r>
              <a:rPr lang="en-US" sz="1800" b="1" dirty="0">
                <a:cs typeface="Arial" charset="0"/>
              </a:rPr>
              <a:t>Q3W</a:t>
            </a:r>
          </a:p>
        </p:txBody>
      </p:sp>
      <p:cxnSp>
        <p:nvCxnSpPr>
          <p:cNvPr id="23" name="Straight Arrow Connector 22"/>
          <p:cNvCxnSpPr/>
          <p:nvPr/>
        </p:nvCxnSpPr>
        <p:spPr bwMode="auto">
          <a:xfrm>
            <a:off x="6742776" y="2360570"/>
            <a:ext cx="3048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4687683"/>
            <a:ext cx="2497138" cy="830997"/>
          </a:xfrm>
          <a:prstGeom prst="rect">
            <a:avLst/>
          </a:prstGeom>
          <a:noFill/>
          <a:ln>
            <a:solidFill>
              <a:schemeClr val="tx1"/>
            </a:solidFill>
          </a:ln>
        </p:spPr>
        <p:txBody>
          <a:bodyPr wrap="square">
            <a:spAutoFit/>
          </a:bodyPr>
          <a:lstStyle/>
          <a:p>
            <a:pPr>
              <a:defRPr/>
            </a:pPr>
            <a:r>
              <a:rPr lang="en-US" sz="1600" b="1" dirty="0">
                <a:ea typeface="ＭＳ Ｐゴシック" charset="-128"/>
                <a:cs typeface="+mn-cs"/>
              </a:rPr>
              <a:t>PRIMARY ENDPOINTS: </a:t>
            </a:r>
          </a:p>
          <a:p>
            <a:pPr marL="228600" indent="-228600">
              <a:buAutoNum type="arabicPeriod"/>
              <a:defRPr/>
            </a:pPr>
            <a:r>
              <a:rPr lang="en-US" sz="1600" b="1" dirty="0">
                <a:ea typeface="ＭＳ Ｐゴシック" charset="-128"/>
                <a:cs typeface="+mn-cs"/>
              </a:rPr>
              <a:t>Phase II: PFS</a:t>
            </a:r>
          </a:p>
          <a:p>
            <a:pPr marL="228600" indent="-228600">
              <a:buAutoNum type="arabicPeriod"/>
              <a:defRPr/>
            </a:pPr>
            <a:r>
              <a:rPr lang="en-US" sz="1600" b="1" dirty="0">
                <a:ea typeface="ＭＳ Ｐゴシック" charset="-128"/>
                <a:cs typeface="+mn-cs"/>
              </a:rPr>
              <a:t>Phase III: OS</a:t>
            </a:r>
          </a:p>
        </p:txBody>
      </p:sp>
      <p:sp>
        <p:nvSpPr>
          <p:cNvPr id="9" name="TextBox 8"/>
          <p:cNvSpPr txBox="1"/>
          <p:nvPr/>
        </p:nvSpPr>
        <p:spPr>
          <a:xfrm>
            <a:off x="7047576" y="6524645"/>
            <a:ext cx="2325024" cy="307777"/>
          </a:xfrm>
          <a:prstGeom prst="rect">
            <a:avLst/>
          </a:prstGeom>
          <a:noFill/>
        </p:spPr>
        <p:txBody>
          <a:bodyPr wrap="square" rtlCol="0">
            <a:spAutoFit/>
          </a:bodyPr>
          <a:lstStyle/>
          <a:p>
            <a:r>
              <a:rPr lang="en-US" sz="1400" dirty="0"/>
              <a:t>Nguyen/Welsh/</a:t>
            </a:r>
            <a:r>
              <a:rPr lang="en-US" sz="1400" dirty="0" err="1"/>
              <a:t>Heymach</a:t>
            </a:r>
            <a:endParaRPr lang="en-US" sz="1400" dirty="0"/>
          </a:p>
        </p:txBody>
      </p:sp>
    </p:spTree>
    <p:extLst>
      <p:ext uri="{BB962C8B-B14F-4D97-AF65-F5344CB8AC3E}">
        <p14:creationId xmlns:p14="http://schemas.microsoft.com/office/powerpoint/2010/main" val="355031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8222-FF11-544D-B4C1-2938136AC9BB}"/>
              </a:ext>
            </a:extLst>
          </p:cNvPr>
          <p:cNvSpPr>
            <a:spLocks noGrp="1"/>
          </p:cNvSpPr>
          <p:nvPr>
            <p:ph type="title"/>
          </p:nvPr>
        </p:nvSpPr>
        <p:spPr/>
        <p:txBody>
          <a:bodyPr/>
          <a:lstStyle/>
          <a:p>
            <a:r>
              <a:rPr lang="en-US" dirty="0"/>
              <a:t>Proposed NRG-LU007 RAPTOR study: endpoints</a:t>
            </a:r>
          </a:p>
        </p:txBody>
      </p:sp>
      <p:sp>
        <p:nvSpPr>
          <p:cNvPr id="3" name="Content Placeholder 2"/>
          <p:cNvSpPr>
            <a:spLocks noGrp="1"/>
          </p:cNvSpPr>
          <p:nvPr>
            <p:ph idx="4294967295"/>
          </p:nvPr>
        </p:nvSpPr>
        <p:spPr>
          <a:xfrm>
            <a:off x="0" y="1524000"/>
            <a:ext cx="9144001" cy="5334000"/>
          </a:xfrm>
          <a:solidFill>
            <a:schemeClr val="bg1"/>
          </a:solidFill>
        </p:spPr>
        <p:txBody>
          <a:bodyPr>
            <a:noAutofit/>
          </a:bodyPr>
          <a:lstStyle/>
          <a:p>
            <a:pPr marL="0" indent="0">
              <a:buNone/>
            </a:pPr>
            <a:r>
              <a:rPr lang="en-US" sz="2400" b="1" u="sng" dirty="0"/>
              <a:t>Primary Endpoints: </a:t>
            </a:r>
          </a:p>
          <a:p>
            <a:r>
              <a:rPr lang="en-US" sz="2400" u="sng" dirty="0"/>
              <a:t>Phase II:</a:t>
            </a:r>
            <a:r>
              <a:rPr lang="en-US" sz="2400" dirty="0"/>
              <a:t> to </a:t>
            </a:r>
            <a:r>
              <a:rPr lang="en-US" sz="2400" b="1" dirty="0"/>
              <a:t>PFS</a:t>
            </a:r>
            <a:r>
              <a:rPr lang="en-US" sz="2400" dirty="0"/>
              <a:t> between RT vs control arms, N=138</a:t>
            </a:r>
          </a:p>
          <a:p>
            <a:r>
              <a:rPr lang="en-US" sz="2400" u="sng" dirty="0"/>
              <a:t>Phase III:</a:t>
            </a:r>
            <a:r>
              <a:rPr lang="en-US" sz="2400" dirty="0"/>
              <a:t> To compare </a:t>
            </a:r>
            <a:r>
              <a:rPr lang="en-US" sz="2400" b="1" dirty="0"/>
              <a:t>OS</a:t>
            </a:r>
            <a:r>
              <a:rPr lang="en-US" sz="2400" dirty="0"/>
              <a:t> between RT vs control arms, N=324</a:t>
            </a:r>
          </a:p>
          <a:p>
            <a:pPr marL="0" indent="0">
              <a:buNone/>
            </a:pPr>
            <a:r>
              <a:rPr lang="en-US" sz="2400" b="1" u="sng" dirty="0"/>
              <a:t>Secondary Endpoints:</a:t>
            </a:r>
          </a:p>
          <a:p>
            <a:pPr lvl="0"/>
            <a:r>
              <a:rPr lang="en-US" sz="2400" dirty="0"/>
              <a:t>Toxicity</a:t>
            </a:r>
          </a:p>
          <a:p>
            <a:pPr lvl="0"/>
            <a:r>
              <a:rPr lang="en-US" sz="2400" dirty="0" smtClean="0"/>
              <a:t>PFS </a:t>
            </a:r>
            <a:r>
              <a:rPr lang="en-US" sz="2400" dirty="0"/>
              <a:t>and OS benefit in subgroups with 1-3 vs &gt;3 tumors and </a:t>
            </a:r>
            <a:r>
              <a:rPr lang="en-US" sz="2400" dirty="0" smtClean="0"/>
              <a:t>RT all visible sites some visible sites</a:t>
            </a:r>
            <a:endParaRPr lang="en-US" sz="2400" dirty="0"/>
          </a:p>
          <a:p>
            <a:pPr marL="0" lvl="0" indent="0">
              <a:buNone/>
            </a:pPr>
            <a:r>
              <a:rPr lang="en-US" sz="2400" b="1" u="sng" dirty="0"/>
              <a:t>Statistical plan</a:t>
            </a:r>
          </a:p>
          <a:p>
            <a:pPr lvl="0"/>
            <a:r>
              <a:rPr lang="en-US" sz="2000" dirty="0"/>
              <a:t>Phase II: improvement of 6m PFS rate from 21% to 38% to warrant continuing to phase III</a:t>
            </a:r>
          </a:p>
          <a:p>
            <a:pPr lvl="0"/>
            <a:r>
              <a:rPr lang="en-US" sz="2000" dirty="0"/>
              <a:t>Phase III: 80% power to detect an improvement in 12m OS rate from 51% to 63% at 1-sided significance level of 0.025</a:t>
            </a:r>
          </a:p>
          <a:p>
            <a:endParaRPr lang="en-US" sz="2400" dirty="0"/>
          </a:p>
          <a:p>
            <a:pPr marL="0" indent="0">
              <a:buNone/>
            </a:pPr>
            <a:endParaRPr lang="en-US" sz="2400" dirty="0"/>
          </a:p>
        </p:txBody>
      </p:sp>
    </p:spTree>
    <p:extLst>
      <p:ext uri="{BB962C8B-B14F-4D97-AF65-F5344CB8AC3E}">
        <p14:creationId xmlns:p14="http://schemas.microsoft.com/office/powerpoint/2010/main" val="977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8222-FF11-544D-B4C1-2938136AC9BB}"/>
              </a:ext>
            </a:extLst>
          </p:cNvPr>
          <p:cNvSpPr>
            <a:spLocks noGrp="1"/>
          </p:cNvSpPr>
          <p:nvPr>
            <p:ph type="title"/>
          </p:nvPr>
        </p:nvSpPr>
        <p:spPr>
          <a:xfrm>
            <a:off x="314325" y="152400"/>
            <a:ext cx="8610600" cy="1143000"/>
          </a:xfrm>
        </p:spPr>
        <p:txBody>
          <a:bodyPr/>
          <a:lstStyle/>
          <a:p>
            <a:r>
              <a:rPr lang="en-US" dirty="0"/>
              <a:t>Proposed NRG-LU007 RAPTOR study: exploratory endpoints</a:t>
            </a:r>
          </a:p>
        </p:txBody>
      </p:sp>
      <p:sp>
        <p:nvSpPr>
          <p:cNvPr id="3" name="Content Placeholder 2"/>
          <p:cNvSpPr>
            <a:spLocks noGrp="1"/>
          </p:cNvSpPr>
          <p:nvPr>
            <p:ph idx="4294967295"/>
          </p:nvPr>
        </p:nvSpPr>
        <p:spPr>
          <a:xfrm>
            <a:off x="285750" y="1752600"/>
            <a:ext cx="8804275" cy="2589212"/>
          </a:xfrm>
          <a:noFill/>
        </p:spPr>
        <p:txBody>
          <a:bodyPr>
            <a:noAutofit/>
          </a:bodyPr>
          <a:lstStyle/>
          <a:p>
            <a:pPr marL="0" indent="0">
              <a:buNone/>
            </a:pPr>
            <a:r>
              <a:rPr lang="en-US" sz="2400" b="1" u="sng" dirty="0"/>
              <a:t>Exploratory</a:t>
            </a:r>
            <a:r>
              <a:rPr lang="en-US" sz="2400" b="1" dirty="0"/>
              <a:t>:</a:t>
            </a:r>
          </a:p>
          <a:p>
            <a:pPr lvl="0"/>
            <a:r>
              <a:rPr lang="en-US" sz="2400" dirty="0"/>
              <a:t>Association </a:t>
            </a:r>
            <a:r>
              <a:rPr lang="en-US" sz="2400" dirty="0" smtClean="0"/>
              <a:t>between pre-treatment tumor burden and PFS and OS benefit with treatment</a:t>
            </a:r>
            <a:endParaRPr lang="en-US" sz="2400" dirty="0"/>
          </a:p>
          <a:p>
            <a:pPr lvl="0"/>
            <a:r>
              <a:rPr lang="en-US" sz="2400" dirty="0"/>
              <a:t>PFS benefit in low and high blood tumor mutational burden (TMB)  subgroups</a:t>
            </a:r>
          </a:p>
          <a:p>
            <a:pPr lvl="0"/>
            <a:r>
              <a:rPr lang="en-US" sz="2400" dirty="0"/>
              <a:t>Association between pre-treatment plasma </a:t>
            </a:r>
            <a:r>
              <a:rPr lang="en-US" sz="2400" dirty="0" err="1"/>
              <a:t>ctDNA</a:t>
            </a:r>
            <a:r>
              <a:rPr lang="en-US" sz="2400" dirty="0"/>
              <a:t> levels and clinical benefit</a:t>
            </a:r>
          </a:p>
          <a:p>
            <a:pPr lvl="0"/>
            <a:r>
              <a:rPr lang="en-US" sz="2400" dirty="0"/>
              <a:t>Changes in T cell repertoire induced by radiotherapy</a:t>
            </a:r>
          </a:p>
          <a:p>
            <a:pPr lvl="0"/>
            <a:r>
              <a:rPr lang="en-US" sz="2400" dirty="0"/>
              <a:t>*Association between SCLC molecular subgroups and clinical benefit (in development). </a:t>
            </a:r>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899807801"/>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A5F1F0551A3F40AFD7F7CF352D7236" ma:contentTypeVersion="11" ma:contentTypeDescription="Create a new document." ma:contentTypeScope="" ma:versionID="9f780baf11d6aa933a2366c04df75b56">
  <xsd:schema xmlns:xsd="http://www.w3.org/2001/XMLSchema" xmlns:xs="http://www.w3.org/2001/XMLSchema" xmlns:p="http://schemas.microsoft.com/office/2006/metadata/properties" xmlns:ns2="e2e9c045-e873-4276-acbe-2a41f048cdb1" xmlns:ns3="bba795ce-85ab-4dcf-a8f0-65d145eb2520" targetNamespace="http://schemas.microsoft.com/office/2006/metadata/properties" ma:root="true" ma:fieldsID="0a491f749f2a1f842ee0406078fb82b2" ns2:_="" ns3:_="">
    <xsd:import namespace="e2e9c045-e873-4276-acbe-2a41f048cdb1"/>
    <xsd:import namespace="bba795ce-85ab-4dcf-a8f0-65d145eb25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9c045-e873-4276-acbe-2a41f048c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795ce-85ab-4dcf-a8f0-65d145eb25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BDA92B-2DB2-433B-B804-0590253BFC0D}"/>
</file>

<file path=customXml/itemProps2.xml><?xml version="1.0" encoding="utf-8"?>
<ds:datastoreItem xmlns:ds="http://schemas.openxmlformats.org/officeDocument/2006/customXml" ds:itemID="{B95D4D29-C909-4250-BDB9-D6FEE1BA3476}"/>
</file>

<file path=customXml/itemProps3.xml><?xml version="1.0" encoding="utf-8"?>
<ds:datastoreItem xmlns:ds="http://schemas.openxmlformats.org/officeDocument/2006/customXml" ds:itemID="{292C66C1-7520-418F-AAF0-39C7B7771BB9}"/>
</file>

<file path=docProps/app.xml><?xml version="1.0" encoding="utf-8"?>
<Properties xmlns="http://schemas.openxmlformats.org/officeDocument/2006/extended-properties" xmlns:vt="http://schemas.openxmlformats.org/officeDocument/2006/docPropsVTypes">
  <Template/>
  <TotalTime>22408</TotalTime>
  <Words>2572</Words>
  <Application>Microsoft Office PowerPoint</Application>
  <PresentationFormat>On-screen Show (4:3)</PresentationFormat>
  <Paragraphs>253</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MS PGothic</vt:lpstr>
      <vt:lpstr>Arial</vt:lpstr>
      <vt:lpstr>Calibri</vt:lpstr>
      <vt:lpstr>Times New Roman</vt:lpstr>
      <vt:lpstr>Office Theme</vt:lpstr>
      <vt:lpstr>PowerPoint Presentation</vt:lpstr>
      <vt:lpstr>Rationale for the study</vt:lpstr>
      <vt:lpstr>Slotman 2015 Role of thoracic RT in ES-SCLC </vt:lpstr>
      <vt:lpstr>Clinical outcome for TRT in ES-SCLC</vt:lpstr>
      <vt:lpstr>Phase I trial of pembrolizumab plus RT after induction chemotherapy for ES SCLC (TAMES1) </vt:lpstr>
      <vt:lpstr>PowerPoint Presentation</vt:lpstr>
      <vt:lpstr>Proposed NRG-LU007 RAPTOR: RAndomized Phase II Trial of Consolidation Radiation + Immunotherapy for  ES-SCLC </vt:lpstr>
      <vt:lpstr>Proposed NRG-LU007 RAPTOR study: endpoints</vt:lpstr>
      <vt:lpstr>Proposed NRG-LU007 RAPTOR study: exploratory endpoints</vt:lpstr>
      <vt:lpstr>Inclusion criteria</vt:lpstr>
      <vt:lpstr>Exclusion criteria</vt:lpstr>
      <vt:lpstr>Radiation Technique</vt:lpstr>
      <vt:lpstr>Assessments</vt:lpstr>
      <vt:lpstr>Correlatives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PTCOG-North America  Proton Therapy for Esophageal Cancer</dc:title>
  <dc:creator>Lin,Steven Hsesheng</dc:creator>
  <cp:lastModifiedBy>Bradley, Fran</cp:lastModifiedBy>
  <cp:revision>436</cp:revision>
  <cp:lastPrinted>2020-01-09T14:56:20Z</cp:lastPrinted>
  <dcterms:modified xsi:type="dcterms:W3CDTF">2020-07-12T17:47:20Z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0x01010000A5F1F0551A3F40AFD7F7CF352D7236</vt:lpwstr>
  </property>
</Properties>
</file>