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  <p:sldMasterId id="2147483685" r:id="rId4"/>
  </p:sldMasterIdLst>
  <p:notesMasterIdLst>
    <p:notesMasterId r:id="rId17"/>
  </p:notesMasterIdLst>
  <p:handoutMasterIdLst>
    <p:handoutMasterId r:id="rId18"/>
  </p:handoutMasterIdLst>
  <p:sldIdLst>
    <p:sldId id="362" r:id="rId5"/>
    <p:sldId id="336" r:id="rId6"/>
    <p:sldId id="350" r:id="rId7"/>
    <p:sldId id="335" r:id="rId8"/>
    <p:sldId id="349" r:id="rId9"/>
    <p:sldId id="346" r:id="rId10"/>
    <p:sldId id="358" r:id="rId11"/>
    <p:sldId id="257" r:id="rId12"/>
    <p:sldId id="345" r:id="rId13"/>
    <p:sldId id="360" r:id="rId14"/>
    <p:sldId id="357" r:id="rId15"/>
    <p:sldId id="3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69E1D0-6C8F-41EC-B627-38826CBBEC85}">
          <p14:sldIdLst>
            <p14:sldId id="362"/>
            <p14:sldId id="336"/>
            <p14:sldId id="350"/>
            <p14:sldId id="335"/>
            <p14:sldId id="349"/>
            <p14:sldId id="346"/>
            <p14:sldId id="358"/>
            <p14:sldId id="257"/>
            <p14:sldId id="345"/>
            <p14:sldId id="360"/>
            <p14:sldId id="357"/>
            <p14:sldId id="3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tson, Sharon" initials="SHS" lastIdx="1" clrIdx="0"/>
  <p:cmAuthor id="1" name="Cunningham, Erin" initials="E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B4A57"/>
    <a:srgbClr val="43546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0" autoAdjust="0"/>
    <p:restoredTop sz="94742" autoAdjust="0"/>
  </p:normalViewPr>
  <p:slideViewPr>
    <p:cSldViewPr snapToGrid="0" snapToObjects="1">
      <p:cViewPr varScale="1">
        <p:scale>
          <a:sx n="115" d="100"/>
          <a:sy n="115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FB15-6DAD-47A1-A400-C4B8AC402A0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887D-77B7-48D9-BEF2-3AC7DE70C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EE3D1-C607-4825-9350-564853109828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6B414-43ED-4136-9185-3B3C8E73D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F3104-7A30-4624-B097-A9B7A06510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7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6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6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</a:t>
            </a:r>
            <a:r>
              <a:rPr lang="en-US" dirty="0" err="1"/>
              <a:t>edcit</a:t>
            </a:r>
            <a:r>
              <a:rPr lang="en-US" dirty="0"/>
              <a:t>\\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8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6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2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0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85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cMaster</a:t>
            </a:r>
            <a:r>
              <a:rPr lang="en-US" dirty="0"/>
              <a:t>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435464"/>
                </a:solidFill>
              </a:defRPr>
            </a:lvl1pPr>
            <a:lvl2pPr>
              <a:defRPr baseline="0">
                <a:solidFill>
                  <a:srgbClr val="435464"/>
                </a:solidFill>
              </a:defRPr>
            </a:lvl2pPr>
            <a:lvl3pPr>
              <a:defRPr baseline="0">
                <a:solidFill>
                  <a:srgbClr val="435464"/>
                </a:solidFill>
              </a:defRPr>
            </a:lvl3pPr>
            <a:lvl4pPr>
              <a:defRPr baseline="0">
                <a:solidFill>
                  <a:srgbClr val="435464"/>
                </a:solidFill>
              </a:defRPr>
            </a:lvl4pPr>
            <a:lvl5pPr>
              <a:defRPr baseline="0">
                <a:solidFill>
                  <a:srgbClr val="435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0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11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C416E2-450C-424D-98D6-28DFDEC41EB5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17E137-8FBA-43D3-85CB-9AAC90A07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8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3637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435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aseline="0" dirty="0">
                <a:solidFill>
                  <a:srgbClr val="435464"/>
                </a:solidFill>
              </a:rPr>
              <a:t>Click to add subtitles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0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1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25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2"/>
                </a:solidFill>
              </a:defRPr>
            </a:lvl1pPr>
            <a:lvl2pPr>
              <a:defRPr sz="2000" baseline="0">
                <a:solidFill>
                  <a:schemeClr val="bg2"/>
                </a:solidFill>
              </a:defRPr>
            </a:lvl2pPr>
            <a:lvl3pPr>
              <a:defRPr sz="1800" baseline="0">
                <a:solidFill>
                  <a:schemeClr val="bg2"/>
                </a:solidFill>
              </a:defRPr>
            </a:lvl3pPr>
            <a:lvl4pPr>
              <a:defRPr sz="1600" baseline="0">
                <a:solidFill>
                  <a:schemeClr val="bg2"/>
                </a:solidFill>
              </a:defRPr>
            </a:lvl4pPr>
            <a:lvl5pPr>
              <a:defRPr sz="1600" baseline="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52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44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42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58887"/>
            <a:ext cx="4124463" cy="376727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60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1749287"/>
            <a:ext cx="4687888" cy="297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5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defRPr baseline="0">
                <a:solidFill>
                  <a:schemeClr val="bg2"/>
                </a:solidFill>
              </a:defRPr>
            </a:lvl2pPr>
            <a:lvl3pPr>
              <a:defRPr baseline="0">
                <a:solidFill>
                  <a:schemeClr val="bg2"/>
                </a:solidFill>
              </a:defRPr>
            </a:lvl3pPr>
            <a:lvl4pPr>
              <a:defRPr baseline="0">
                <a:solidFill>
                  <a:schemeClr val="bg2"/>
                </a:solidFill>
              </a:defRPr>
            </a:lvl4pPr>
            <a:lvl5pPr>
              <a:defRPr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A41086-DC4E-42F2-A124-DC552C61F706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4DAD16-17A1-4500-863E-B9BCE621F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8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A0C63D6-D2A9-4705-AA06-6DF29249B27B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C19D907-E688-4336-961E-C5FADB13F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7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236219-C2A3-433C-97C7-3374F3FE1C18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F7C81E1-94CC-448B-8B56-FB5D95EED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11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2769A7-03F1-424A-867E-F2A44872EA2E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4D57D04-A7DD-4139-BE38-5AA1A2D80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22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ECA6DD-0972-4628-8DAE-1ABA178DD307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FAD6BB2-387D-4C7C-93AD-43083CC70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2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29BFC0-BF54-4029-802F-C18AA13C4D6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C06632-6891-4DFE-8B52-AB43BF5FF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63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0A2E74-43EA-4E26-B3E5-1EA49C70F433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0265AD3-ADE6-4577-8C49-36EC8CAB1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712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34C717-E2F2-42C7-9E90-58F65BA5E23B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1C4CE2D-4DF3-4829-89F6-DDD7AE26B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364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E44CB6-8DA4-479D-A23D-FA5174F8FB1D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97FD792-526B-4A7B-8F43-6B42F8C40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36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C218D2-7E1D-4E2B-8A47-D4B6E1237E99}" type="datetimeFigureOut">
              <a:rPr lang="en-US"/>
              <a:pPr>
                <a:defRPr/>
              </a:pPr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3091194-3AB5-44BE-9D7C-88F816473F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4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48B70E-56DB-EE4C-857C-3475D06D2742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80CA-77D7-C849-82B2-51C54C72C1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9" y="5777585"/>
            <a:ext cx="1312402" cy="755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rgbClr val="43546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rgbClr val="43546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rgbClr val="43546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rgbClr val="43546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35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ForPPGR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5780166"/>
            <a:ext cx="1307921" cy="7531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5877"/>
            <a:ext cx="9144000" cy="252123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2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736522"/>
            <a:ext cx="9144000" cy="121478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FinalNRG Log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09" y="320261"/>
            <a:ext cx="1972365" cy="1232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239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RG PPCoverNewOptionTo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38200" y="3429000"/>
            <a:ext cx="74676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66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8012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98012E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 idx="4294967295"/>
          </p:nvPr>
        </p:nvSpPr>
        <p:spPr>
          <a:xfrm>
            <a:off x="552450" y="2583525"/>
            <a:ext cx="8215068" cy="1728666"/>
          </a:xfrm>
        </p:spPr>
        <p:txBody>
          <a:bodyPr/>
          <a:lstStyle/>
          <a:p>
            <a:pPr eaLnBrk="1" hangingPunct="1"/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b="1" dirty="0" smtClean="0"/>
              <a:t>NRG-HN004: </a:t>
            </a:r>
            <a:r>
              <a:rPr lang="en-US" altLang="en-US" sz="2200" dirty="0"/>
              <a:t>Randomized Phase II/III Trial of Radiotherapy with Concurrent Durvalumab vs. Radiotherapy with Concurrent Cetuximab in Patients with Stage III-IVB Head and Neck Cancer with a Contraindication to Cisplatin </a:t>
            </a:r>
            <a:br>
              <a:rPr lang="en-US" altLang="en-US" sz="2200" dirty="0"/>
            </a:br>
            <a:r>
              <a:rPr lang="en-US" altLang="en-US" sz="1300" dirty="0" smtClean="0"/>
              <a:t/>
            </a:r>
            <a:br>
              <a:rPr lang="en-US" altLang="en-US" sz="13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2400" i="1" dirty="0" smtClean="0"/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801694" y="5404655"/>
            <a:ext cx="3942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 Oncology Virtual Summer Meeting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17, 2020</a:t>
            </a: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552450" y="403365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565656"/>
                </a:solidFill>
                <a:cs typeface="Arial" panose="020B0604020202020204" pitchFamily="34" charset="0"/>
              </a:rPr>
              <a:t>Loren K. Mell, M.D.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565656"/>
                </a:solidFill>
                <a:cs typeface="Arial" panose="020B0604020202020204" pitchFamily="34" charset="0"/>
              </a:rPr>
              <a:t>Professor and Vice Chair, Clinical &amp; Translational Research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565656"/>
                </a:solidFill>
                <a:cs typeface="Arial" panose="020B0604020202020204" pitchFamily="34" charset="0"/>
              </a:rPr>
              <a:t>UC San Diego Dept. of Radiation Medicine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srgbClr val="565656"/>
                </a:solidFill>
                <a:cs typeface="Arial" panose="020B0604020202020204" pitchFamily="34" charset="0"/>
              </a:rPr>
              <a:t>La Jolla, California</a:t>
            </a:r>
          </a:p>
        </p:txBody>
      </p:sp>
      <p:pic>
        <p:nvPicPr>
          <p:cNvPr id="2560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384925"/>
            <a:ext cx="2936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647950" y="6384925"/>
            <a:ext cx="139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 Oncology</a:t>
            </a:r>
          </a:p>
        </p:txBody>
      </p:sp>
      <p:pic>
        <p:nvPicPr>
          <p:cNvPr id="2560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1825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05550"/>
            <a:ext cx="1447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357938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05563"/>
            <a:ext cx="2825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405563"/>
            <a:ext cx="3476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6138" y="6396038"/>
            <a:ext cx="971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NRGOnc</a:t>
            </a: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28" y="895000"/>
            <a:ext cx="1823340" cy="269135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9" y="895000"/>
            <a:ext cx="1826826" cy="269135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90" y="893367"/>
            <a:ext cx="1841754" cy="2692985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30" y="3898654"/>
            <a:ext cx="1767535" cy="261893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43" y="895000"/>
            <a:ext cx="1832190" cy="269135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49" y="3886946"/>
            <a:ext cx="1828902" cy="2684107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284183" y="53163"/>
            <a:ext cx="6574266" cy="567443"/>
          </a:xfrm>
          <a:prstGeom prst="rect">
            <a:avLst/>
          </a:prstGeom>
        </p:spPr>
        <p:txBody>
          <a:bodyPr vert="horz" lIns="0" tIns="0" rIns="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ln>
                  <a:noFill/>
                </a:ln>
                <a:solidFill>
                  <a:srgbClr val="007DBA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3600" dirty="0">
                <a:solidFill>
                  <a:schemeClr val="tx2"/>
                </a:solidFill>
              </a:rPr>
              <a:t>Mell Lab at UC San Diego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52E925-528E-A045-B6C0-4FC8DBB92A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26" y="3898654"/>
            <a:ext cx="1785868" cy="261893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D1EC46-D4C5-D742-A4E4-420154886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73" y="4160520"/>
            <a:ext cx="1456335" cy="1687368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26F7ED-979B-154B-9E86-5B2CC4118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" y="3879700"/>
            <a:ext cx="1831758" cy="2691353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1172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361" y="41261"/>
            <a:ext cx="4326674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en-US" sz="3200" b="1" u="sng" dirty="0">
                <a:latin typeface="Arial" charset="0"/>
              </a:rPr>
              <a:t>Data</a:t>
            </a:r>
            <a:endParaRPr lang="en-US" altLang="en-US" sz="3200" u="sng" dirty="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51491"/>
              </p:ext>
            </p:extLst>
          </p:nvPr>
        </p:nvGraphicFramePr>
        <p:xfrm>
          <a:off x="4516244" y="176949"/>
          <a:ext cx="4467546" cy="629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246">
                  <a:extLst>
                    <a:ext uri="{9D8B030D-6E8A-4147-A177-3AD203B41FA5}">
                      <a16:colId xmlns:a16="http://schemas.microsoft.com/office/drawing/2014/main" val="3675462390"/>
                    </a:ext>
                  </a:extLst>
                </a:gridCol>
                <a:gridCol w="878900">
                  <a:extLst>
                    <a:ext uri="{9D8B030D-6E8A-4147-A177-3AD203B41FA5}">
                      <a16:colId xmlns:a16="http://schemas.microsoft.com/office/drawing/2014/main" val="250418342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28781345"/>
                    </a:ext>
                  </a:extLst>
                </a:gridCol>
              </a:tblGrid>
              <a:tr h="337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Characteristic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extLst>
                  <a:ext uri="{0D108BD9-81ED-4DB2-BD59-A6C34878D82A}">
                    <a16:rowId xmlns:a16="http://schemas.microsoft.com/office/drawing/2014/main" val="4118550306"/>
                  </a:ext>
                </a:extLst>
              </a:tr>
              <a:tr h="2728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Primary site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449942219"/>
                  </a:ext>
                </a:extLst>
              </a:tr>
              <a:tr h="223025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Oropharynx, P16+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193937084"/>
                  </a:ext>
                </a:extLst>
              </a:tr>
              <a:tr h="245326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Oropharynx, P16-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97187322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Larynx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27486974"/>
                  </a:ext>
                </a:extLst>
              </a:tr>
              <a:tr h="11857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82093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T category (AJCC 7</a:t>
                      </a:r>
                      <a:r>
                        <a:rPr lang="en-US" sz="1400" kern="1200" baseline="30000">
                          <a:effectLst/>
                        </a:rPr>
                        <a:t>th</a:t>
                      </a:r>
                      <a:r>
                        <a:rPr lang="en-US" sz="1400" kern="1200">
                          <a:effectLst/>
                        </a:rPr>
                        <a:t>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346980859"/>
                  </a:ext>
                </a:extLst>
              </a:tr>
              <a:tr h="223025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T1-T2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328566211"/>
                  </a:ext>
                </a:extLst>
              </a:tr>
              <a:tr h="234175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T3-T4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633641736"/>
                  </a:ext>
                </a:extLst>
              </a:tr>
              <a:tr h="1115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68415"/>
                  </a:ext>
                </a:extLst>
              </a:tr>
              <a:tr h="2482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N category (AJCC 7</a:t>
                      </a:r>
                      <a:r>
                        <a:rPr lang="en-US" sz="1400" kern="1200" baseline="30000" dirty="0">
                          <a:effectLst/>
                        </a:rPr>
                        <a:t>th</a:t>
                      </a:r>
                      <a:r>
                        <a:rPr lang="en-US" sz="1400" kern="12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579575167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N0-N1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927899642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N2-N3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80.0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464073428"/>
                  </a:ext>
                </a:extLst>
              </a:tr>
              <a:tr h="12266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66423"/>
                  </a:ext>
                </a:extLst>
              </a:tr>
              <a:tr h="24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Comorbidity / Frailty Indices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400065208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Charlson</a:t>
                      </a:r>
                      <a:r>
                        <a:rPr lang="en-US" sz="1400" kern="1200" dirty="0">
                          <a:effectLst/>
                        </a:rPr>
                        <a:t> Comorbidity Index ≥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087928733"/>
                  </a:ext>
                </a:extLst>
              </a:tr>
              <a:tr h="2899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ACE-27 ≥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855863770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⍵ Score &lt; 0.80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494949844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G-8 ≤ 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70.0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740508941"/>
                  </a:ext>
                </a:extLst>
              </a:tr>
              <a:tr h="232004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CARG ≥ 30%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66889463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CIRS-G ≥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50.0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792845353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Creatinine Clearance &lt; 60 mL/min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855360324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Peripheral Neuropathy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40.0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858883167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  Hearing Loss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30.0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140650357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54524"/>
              </p:ext>
            </p:extLst>
          </p:nvPr>
        </p:nvGraphicFramePr>
        <p:xfrm>
          <a:off x="100362" y="766261"/>
          <a:ext cx="4326673" cy="511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90">
                  <a:extLst>
                    <a:ext uri="{9D8B030D-6E8A-4147-A177-3AD203B41FA5}">
                      <a16:colId xmlns:a16="http://schemas.microsoft.com/office/drawing/2014/main" val="1518791525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2466581356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val="2024838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Characteristic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 anchor="b"/>
                </a:tc>
                <a:extLst>
                  <a:ext uri="{0D108BD9-81ED-4DB2-BD59-A6C34878D82A}">
                    <a16:rowId xmlns:a16="http://schemas.microsoft.com/office/drawing/2014/main" val="3156692764"/>
                  </a:ext>
                </a:extLst>
              </a:tr>
              <a:tr h="2569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Age (years)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1372570244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≤ 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1037109248"/>
                  </a:ext>
                </a:extLst>
              </a:tr>
              <a:tr h="237124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50 - 59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316889191"/>
                  </a:ext>
                </a:extLst>
              </a:tr>
              <a:tr h="200722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60 - 69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60.0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936011012"/>
                  </a:ext>
                </a:extLst>
              </a:tr>
              <a:tr h="248275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≥ 70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30.0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514641667"/>
                  </a:ext>
                </a:extLst>
              </a:tr>
              <a:tr h="11151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1912"/>
                  </a:ext>
                </a:extLst>
              </a:tr>
              <a:tr h="2148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Gender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304006089"/>
                  </a:ext>
                </a:extLst>
              </a:tr>
              <a:tr h="273526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90.0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074773619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Female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1819196719"/>
                  </a:ext>
                </a:extLst>
              </a:tr>
              <a:tr h="1561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31059"/>
                  </a:ext>
                </a:extLst>
              </a:tr>
              <a:tr h="2482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Ethnicity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2576290212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Hispanic or Latino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363672688"/>
                  </a:ext>
                </a:extLst>
              </a:tr>
              <a:tr h="289932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Not Hispanic or Latino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100.0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1430496455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Unknown or not reported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968254738"/>
                  </a:ext>
                </a:extLst>
              </a:tr>
              <a:tr h="17842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006949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Zubrod</a:t>
                      </a:r>
                      <a:r>
                        <a:rPr lang="en-US" sz="1400" kern="1200" dirty="0">
                          <a:effectLst/>
                        </a:rPr>
                        <a:t> performance status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620789970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40.0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82967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60.0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1" marR="2191" marT="3287" marB="0"/>
                </a:tc>
                <a:extLst>
                  <a:ext uri="{0D108BD9-81ED-4DB2-BD59-A6C34878D82A}">
                    <a16:rowId xmlns:a16="http://schemas.microsoft.com/office/drawing/2014/main" val="378260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181866"/>
              </p:ext>
            </p:extLst>
          </p:nvPr>
        </p:nvGraphicFramePr>
        <p:xfrm>
          <a:off x="211874" y="56153"/>
          <a:ext cx="8363416" cy="673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321">
                  <a:extLst>
                    <a:ext uri="{9D8B030D-6E8A-4147-A177-3AD203B41FA5}">
                      <a16:colId xmlns:a16="http://schemas.microsoft.com/office/drawing/2014/main" val="1647751378"/>
                    </a:ext>
                  </a:extLst>
                </a:gridCol>
                <a:gridCol w="96737">
                  <a:extLst>
                    <a:ext uri="{9D8B030D-6E8A-4147-A177-3AD203B41FA5}">
                      <a16:colId xmlns:a16="http://schemas.microsoft.com/office/drawing/2014/main" val="590138522"/>
                    </a:ext>
                  </a:extLst>
                </a:gridCol>
                <a:gridCol w="906603">
                  <a:extLst>
                    <a:ext uri="{9D8B030D-6E8A-4147-A177-3AD203B41FA5}">
                      <a16:colId xmlns:a16="http://schemas.microsoft.com/office/drawing/2014/main" val="188711156"/>
                    </a:ext>
                  </a:extLst>
                </a:gridCol>
                <a:gridCol w="917936">
                  <a:extLst>
                    <a:ext uri="{9D8B030D-6E8A-4147-A177-3AD203B41FA5}">
                      <a16:colId xmlns:a16="http://schemas.microsoft.com/office/drawing/2014/main" val="1194525066"/>
                    </a:ext>
                  </a:extLst>
                </a:gridCol>
                <a:gridCol w="804611">
                  <a:extLst>
                    <a:ext uri="{9D8B030D-6E8A-4147-A177-3AD203B41FA5}">
                      <a16:colId xmlns:a16="http://schemas.microsoft.com/office/drawing/2014/main" val="1842285523"/>
                    </a:ext>
                  </a:extLst>
                </a:gridCol>
                <a:gridCol w="974598">
                  <a:extLst>
                    <a:ext uri="{9D8B030D-6E8A-4147-A177-3AD203B41FA5}">
                      <a16:colId xmlns:a16="http://schemas.microsoft.com/office/drawing/2014/main" val="1342198901"/>
                    </a:ext>
                  </a:extLst>
                </a:gridCol>
                <a:gridCol w="804610">
                  <a:extLst>
                    <a:ext uri="{9D8B030D-6E8A-4147-A177-3AD203B41FA5}">
                      <a16:colId xmlns:a16="http://schemas.microsoft.com/office/drawing/2014/main" val="4019668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Organ Class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and (%) of Patients by Grade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431338"/>
                  </a:ext>
                </a:extLst>
              </a:tr>
              <a:tr h="236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1252114181"/>
                  </a:ext>
                </a:extLst>
              </a:tr>
              <a:tr h="2118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Highest Grade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1678520288"/>
                  </a:ext>
                </a:extLst>
              </a:tr>
              <a:tr h="144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4265714785"/>
                  </a:ext>
                </a:extLst>
              </a:tr>
              <a:tr h="216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 and labyrinth disorders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3977750398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3080596135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Gastrointestinal disorders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094451424"/>
                  </a:ext>
                </a:extLst>
              </a:tr>
              <a:tr h="2230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532463200"/>
                  </a:ext>
                </a:extLst>
              </a:tr>
              <a:tr h="3010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 disorders and administration site conditions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090343621"/>
                  </a:ext>
                </a:extLst>
              </a:tr>
              <a:tr h="221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516971924"/>
                  </a:ext>
                </a:extLst>
              </a:tr>
              <a:tr h="2564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Infections and infestations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656719931"/>
                  </a:ext>
                </a:extLst>
              </a:tr>
              <a:tr h="21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4269413027"/>
                  </a:ext>
                </a:extLst>
              </a:tr>
              <a:tr h="3376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Injury, poisoning and procedural complications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1219141273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356102376"/>
                  </a:ext>
                </a:extLst>
              </a:tr>
              <a:tr h="2819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Metabolism and nutrition disorders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041153507"/>
                  </a:ext>
                </a:extLst>
              </a:tr>
              <a:tr h="245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3461102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Musculoskeletal and connective tissue disorders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50715148"/>
                  </a:ext>
                </a:extLst>
              </a:tr>
              <a:tr h="2012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1061927772"/>
                  </a:ext>
                </a:extLst>
              </a:tr>
              <a:tr h="223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Nervous system disorders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464015415"/>
                  </a:ext>
                </a:extLst>
              </a:tr>
              <a:tr h="1561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1710673374"/>
                  </a:ext>
                </a:extLst>
              </a:tr>
              <a:tr h="23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Psychiatric disorders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3224042649"/>
                  </a:ext>
                </a:extLst>
              </a:tr>
              <a:tr h="133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077863557"/>
                  </a:ext>
                </a:extLst>
              </a:tr>
              <a:tr h="272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Renal and urinary disorders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465814724"/>
                  </a:ext>
                </a:extLst>
              </a:tr>
              <a:tr h="144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714046477"/>
                  </a:ext>
                </a:extLst>
              </a:tr>
              <a:tr h="2575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Respiratory, thoracic and mediastinal disorders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586217240"/>
                  </a:ext>
                </a:extLst>
              </a:tr>
              <a:tr h="123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9525" marB="0" anchor="b"/>
                </a:tc>
                <a:extLst>
                  <a:ext uri="{0D108BD9-81ED-4DB2-BD59-A6C34878D82A}">
                    <a16:rowId xmlns:a16="http://schemas.microsoft.com/office/drawing/2014/main" val="241723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9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4202" y="352564"/>
            <a:ext cx="82296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en-US" sz="4000" b="1" u="sng" dirty="0">
                <a:latin typeface="Arial" charset="0"/>
              </a:rPr>
              <a:t>Trial Rationale</a:t>
            </a:r>
            <a:endParaRPr lang="en-US" altLang="en-US" sz="4000" u="sng" dirty="0">
              <a:latin typeface="Arial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59882" y="1244261"/>
            <a:ext cx="877824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Optimal Treatment for Cisplatin-Ineligible HNC Population is Unclear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RT/</a:t>
            </a:r>
            <a:r>
              <a:rPr lang="en-US" dirty="0" err="1"/>
              <a:t>Cetuximab</a:t>
            </a:r>
            <a:r>
              <a:rPr lang="en-US" dirty="0"/>
              <a:t> is Standard, but Effectiveness in this Population is Controversial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PD-L1 Inhibitors are Safe in this Population, May be Better Tolerated and More Effective than </a:t>
            </a:r>
            <a:r>
              <a:rPr lang="en-US" dirty="0" err="1"/>
              <a:t>Cetuximab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5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71047" y="1060753"/>
            <a:ext cx="5773903" cy="516679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13316" y="224566"/>
            <a:ext cx="8229600" cy="707886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u="sng" dirty="0">
                <a:latin typeface="Arial" charset="0"/>
              </a:rPr>
              <a:t>Phase II/III Schema</a:t>
            </a:r>
            <a:endParaRPr lang="en-US" altLang="en-US" sz="4000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7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u="sng" dirty="0"/>
              <a:t>Endpoints &amp; Accrual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513" y="1214438"/>
            <a:ext cx="5514975" cy="528637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98012E"/>
                </a:solidFill>
              </a:rPr>
              <a:t>Primary Endpoints:</a:t>
            </a:r>
          </a:p>
          <a:p>
            <a:pPr lvl="1"/>
            <a:r>
              <a:rPr lang="en-US" sz="2100" dirty="0"/>
              <a:t>Phase I: Safety</a:t>
            </a:r>
          </a:p>
          <a:p>
            <a:pPr lvl="1"/>
            <a:r>
              <a:rPr lang="en-US" sz="2100" dirty="0"/>
              <a:t>Phase II: PFS</a:t>
            </a:r>
          </a:p>
          <a:p>
            <a:pPr lvl="1"/>
            <a:r>
              <a:rPr lang="en-US" sz="2100" dirty="0"/>
              <a:t>Phase III: OS</a:t>
            </a:r>
          </a:p>
          <a:p>
            <a:pPr lvl="1"/>
            <a:endParaRPr lang="en-US" sz="2100" dirty="0"/>
          </a:p>
          <a:p>
            <a:r>
              <a:rPr lang="en-US" sz="2800" b="1" dirty="0">
                <a:solidFill>
                  <a:srgbClr val="98012E"/>
                </a:solidFill>
              </a:rPr>
              <a:t>Secondary Endpoints:</a:t>
            </a:r>
            <a:endParaRPr lang="en-US" sz="1900" b="1" dirty="0">
              <a:solidFill>
                <a:srgbClr val="98012E"/>
              </a:solidFill>
            </a:endParaRPr>
          </a:p>
          <a:p>
            <a:pPr lvl="1"/>
            <a:r>
              <a:rPr lang="en-US" sz="2100" dirty="0"/>
              <a:t>Patterns of Failure</a:t>
            </a:r>
          </a:p>
          <a:p>
            <a:pPr lvl="1"/>
            <a:r>
              <a:rPr lang="en-US" sz="2100" dirty="0"/>
              <a:t>QOL</a:t>
            </a:r>
          </a:p>
          <a:p>
            <a:pPr lvl="1"/>
            <a:r>
              <a:rPr lang="en-US" sz="2100" dirty="0" err="1"/>
              <a:t>Biocorrelates</a:t>
            </a:r>
            <a:endParaRPr lang="en-US" sz="2100" dirty="0"/>
          </a:p>
          <a:p>
            <a:pPr lvl="2"/>
            <a:r>
              <a:rPr lang="en-US" sz="1900" dirty="0"/>
              <a:t>P16 status in OPX &amp; non-OPX patients</a:t>
            </a:r>
          </a:p>
          <a:p>
            <a:pPr lvl="2"/>
            <a:r>
              <a:rPr lang="en-US" sz="1900" dirty="0"/>
              <a:t>Effect of </a:t>
            </a:r>
            <a:r>
              <a:rPr lang="en-US" sz="1900" dirty="0" err="1"/>
              <a:t>durvalumab</a:t>
            </a:r>
            <a:r>
              <a:rPr lang="en-US" sz="1900" dirty="0"/>
              <a:t> by PD-L1 status</a:t>
            </a:r>
          </a:p>
          <a:p>
            <a:pPr lvl="2"/>
            <a:r>
              <a:rPr lang="en-US" sz="1900" dirty="0"/>
              <a:t>Serial PBMC specimens</a:t>
            </a:r>
          </a:p>
          <a:p>
            <a:pPr lvl="2"/>
            <a:endParaRPr lang="en-US" sz="1900" dirty="0"/>
          </a:p>
          <a:p>
            <a:pPr lvl="0"/>
            <a:r>
              <a:rPr lang="en-US" sz="2800" b="1" dirty="0">
                <a:solidFill>
                  <a:srgbClr val="98012E"/>
                </a:solidFill>
              </a:rPr>
              <a:t>Target Accrual</a:t>
            </a:r>
          </a:p>
          <a:p>
            <a:pPr lvl="1"/>
            <a:r>
              <a:rPr lang="en-US" sz="2400" dirty="0"/>
              <a:t>Lead-In: 10 (Completed)</a:t>
            </a:r>
          </a:p>
          <a:p>
            <a:pPr lvl="1"/>
            <a:r>
              <a:rPr lang="en-US" sz="2400" dirty="0"/>
              <a:t>Phase II: 234-260 (Ongoing)</a:t>
            </a:r>
          </a:p>
          <a:p>
            <a:pPr lvl="1"/>
            <a:r>
              <a:rPr lang="en-US" sz="2400" dirty="0"/>
              <a:t>Phase III: 210-233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006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b="1" u="sng" dirty="0"/>
              <a:t>Dosing Scheme, Target Accrual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9" y="1417638"/>
            <a:ext cx="8758236" cy="4372114"/>
          </a:xfrm>
        </p:spPr>
        <p:txBody>
          <a:bodyPr>
            <a:noAutofit/>
          </a:bodyPr>
          <a:lstStyle/>
          <a:p>
            <a:r>
              <a:rPr lang="en-US" sz="2600" b="1" dirty="0" err="1">
                <a:solidFill>
                  <a:srgbClr val="98012E"/>
                </a:solidFill>
              </a:rPr>
              <a:t>Durvalumab</a:t>
            </a:r>
            <a:r>
              <a:rPr lang="en-US" sz="2400" b="1" dirty="0">
                <a:solidFill>
                  <a:srgbClr val="98012E"/>
                </a:solidFill>
              </a:rPr>
              <a:t>:</a:t>
            </a:r>
          </a:p>
          <a:p>
            <a:pPr lvl="1"/>
            <a:r>
              <a:rPr lang="en-US" sz="2200" dirty="0"/>
              <a:t>2 Weeks Prior to RT:  </a:t>
            </a:r>
            <a:r>
              <a:rPr lang="en-US" sz="2200" dirty="0" err="1"/>
              <a:t>Durvalumab</a:t>
            </a:r>
            <a:r>
              <a:rPr lang="en-US" sz="2200" dirty="0"/>
              <a:t> 1500 mg</a:t>
            </a:r>
          </a:p>
          <a:p>
            <a:pPr lvl="1"/>
            <a:r>
              <a:rPr lang="en-US" sz="2200" dirty="0"/>
              <a:t>Concurrent with RT:  </a:t>
            </a:r>
            <a:r>
              <a:rPr lang="en-US" sz="2200" dirty="0" err="1"/>
              <a:t>Durvalumab</a:t>
            </a:r>
            <a:r>
              <a:rPr lang="en-US" sz="2200" dirty="0"/>
              <a:t> 1500 mg on Weeks 2* and 6</a:t>
            </a:r>
          </a:p>
          <a:p>
            <a:pPr lvl="1"/>
            <a:r>
              <a:rPr lang="en-US" sz="2200" dirty="0"/>
              <a:t>Following RT:  </a:t>
            </a:r>
            <a:r>
              <a:rPr lang="en-US" sz="2200" dirty="0" err="1"/>
              <a:t>Durvalumab</a:t>
            </a:r>
            <a:r>
              <a:rPr lang="en-US" sz="2200" dirty="0"/>
              <a:t> 1500 mg every 4 Weeks x 4 cycles</a:t>
            </a:r>
          </a:p>
          <a:p>
            <a:pPr lvl="1"/>
            <a:r>
              <a:rPr lang="en-US" sz="2200" dirty="0"/>
              <a:t>*NOTE: 3 weeks between dose 1 and 2, then every 4 weeks</a:t>
            </a:r>
          </a:p>
          <a:p>
            <a:pPr lvl="1"/>
            <a:endParaRPr lang="en-US" sz="2000" dirty="0"/>
          </a:p>
          <a:p>
            <a:r>
              <a:rPr lang="en-US" sz="2600" b="1" dirty="0" err="1">
                <a:solidFill>
                  <a:srgbClr val="98012E"/>
                </a:solidFill>
              </a:rPr>
              <a:t>Cetuximab</a:t>
            </a:r>
            <a:r>
              <a:rPr lang="en-US" sz="2400" b="1" dirty="0">
                <a:solidFill>
                  <a:srgbClr val="98012E"/>
                </a:solidFill>
              </a:rPr>
              <a:t>:</a:t>
            </a:r>
            <a:endParaRPr lang="en-US" sz="1800" b="1" dirty="0">
              <a:solidFill>
                <a:srgbClr val="98012E"/>
              </a:solidFill>
            </a:endParaRPr>
          </a:p>
          <a:p>
            <a:pPr lvl="1"/>
            <a:r>
              <a:rPr lang="en-US" sz="2200" dirty="0"/>
              <a:t>1 Week Prior to RT: 400 mg/m</a:t>
            </a:r>
            <a:r>
              <a:rPr lang="en-US" sz="2200" baseline="30000" dirty="0"/>
              <a:t>2</a:t>
            </a:r>
            <a:r>
              <a:rPr lang="en-US" sz="2200" dirty="0"/>
              <a:t> loading dose </a:t>
            </a:r>
          </a:p>
          <a:p>
            <a:pPr lvl="1"/>
            <a:r>
              <a:rPr lang="en-US" sz="2200" dirty="0"/>
              <a:t>Concurrent with RT: 250 mg/m</a:t>
            </a:r>
            <a:r>
              <a:rPr lang="en-US" sz="2200" baseline="30000" dirty="0"/>
              <a:t>2</a:t>
            </a:r>
            <a:r>
              <a:rPr lang="en-US" sz="2200" dirty="0"/>
              <a:t> weekly</a:t>
            </a:r>
          </a:p>
        </p:txBody>
      </p:sp>
    </p:spTree>
    <p:extLst>
      <p:ext uri="{BB962C8B-B14F-4D97-AF65-F5344CB8AC3E}">
        <p14:creationId xmlns:p14="http://schemas.microsoft.com/office/powerpoint/2010/main" val="300674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8290"/>
            <a:ext cx="82296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en-US" sz="4000" b="1" u="sng" dirty="0">
                <a:latin typeface="Arial" charset="0"/>
              </a:rPr>
              <a:t>Key Eligibility Criteria</a:t>
            </a:r>
            <a:endParaRPr lang="en-US" altLang="en-US" sz="4000" u="sng" dirty="0">
              <a:latin typeface="Arial" charset="0"/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5ACB526-CBC3-48FE-9E84-1E7B5EAFD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72522"/>
              </p:ext>
            </p:extLst>
          </p:nvPr>
        </p:nvGraphicFramePr>
        <p:xfrm>
          <a:off x="214309" y="1271583"/>
          <a:ext cx="8772528" cy="5263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64">
                  <a:extLst>
                    <a:ext uri="{9D8B030D-6E8A-4147-A177-3AD203B41FA5}">
                      <a16:colId xmlns:a16="http://schemas.microsoft.com/office/drawing/2014/main" val="2406018540"/>
                    </a:ext>
                  </a:extLst>
                </a:gridCol>
                <a:gridCol w="4386264">
                  <a:extLst>
                    <a:ext uri="{9D8B030D-6E8A-4147-A177-3AD203B41FA5}">
                      <a16:colId xmlns:a16="http://schemas.microsoft.com/office/drawing/2014/main" val="1843749825"/>
                    </a:ext>
                  </a:extLst>
                </a:gridCol>
              </a:tblGrid>
              <a:tr h="5635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Inclusion Criteria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Exclusion Criteria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32357567"/>
                  </a:ext>
                </a:extLst>
              </a:tr>
              <a:tr h="66485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Stage III-IVB previously untreated HNSCC larynx, HPX, or (</a:t>
                      </a:r>
                      <a:r>
                        <a:rPr lang="en-US" sz="1600" dirty="0" err="1">
                          <a:latin typeface="+mn-lt"/>
                        </a:rPr>
                        <a:t>unresectable</a:t>
                      </a:r>
                      <a:r>
                        <a:rPr lang="en-US" sz="1600" dirty="0">
                          <a:latin typeface="+mn-lt"/>
                        </a:rPr>
                        <a:t>) OC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Excludes favorable risk P16+ OPX, CUP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4194330"/>
                  </a:ext>
                </a:extLst>
              </a:tr>
              <a:tr h="664852">
                <a:tc>
                  <a:txBody>
                    <a:bodyPr/>
                    <a:lstStyle/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Stage III &amp; selected Stage I-II OPX, CUP (AJCC 8</a:t>
                      </a:r>
                      <a:r>
                        <a:rPr lang="en-US" sz="1600" baseline="30000" dirty="0">
                          <a:latin typeface="+mn-lt"/>
                        </a:rPr>
                        <a:t>th</a:t>
                      </a:r>
                      <a:r>
                        <a:rPr lang="en-US" sz="1600" dirty="0">
                          <a:latin typeface="+mn-lt"/>
                        </a:rPr>
                        <a:t> ed.) 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Prior</a:t>
                      </a:r>
                      <a:r>
                        <a:rPr lang="en-US" sz="1600" baseline="0" dirty="0">
                          <a:latin typeface="+mn-lt"/>
                        </a:rPr>
                        <a:t> radiation, chemotherapy, or immunotherapy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17147492"/>
                  </a:ext>
                </a:extLst>
              </a:tr>
              <a:tr h="1830620">
                <a:tc>
                  <a:txBody>
                    <a:bodyPr/>
                    <a:lstStyle/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Must have contraindication(s) to cisplatin 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Age &gt;= 70 – at least 1 contraindication 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Age &lt; 70 – 2 or more contraindications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+mn-lt"/>
                        </a:rPr>
                        <a:t> See </a:t>
                      </a:r>
                      <a:r>
                        <a:rPr lang="en-US" sz="1600" b="1" u="sng" dirty="0" err="1">
                          <a:solidFill>
                            <a:srgbClr val="C00000"/>
                          </a:solidFill>
                          <a:latin typeface="+mn-lt"/>
                        </a:rPr>
                        <a:t>comogram.org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Active autoimmune</a:t>
                      </a:r>
                      <a:r>
                        <a:rPr lang="en-US" sz="1600" baseline="0" dirty="0">
                          <a:latin typeface="+mn-lt"/>
                        </a:rPr>
                        <a:t> disease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§"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52982"/>
                  </a:ext>
                </a:extLst>
              </a:tr>
              <a:tr h="1539178">
                <a:tc>
                  <a:txBody>
                    <a:bodyPr/>
                    <a:lstStyle/>
                    <a:p>
                      <a:pPr marL="285750" lvl="0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Mandatory tissue submission 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Pre-Hoc P16 testing required for OPX/CUP, for stratification &amp; eligibility</a:t>
                      </a:r>
                    </a:p>
                    <a:p>
                      <a:pPr marL="742950" lvl="1" indent="-285750">
                        <a:buFont typeface="Wingdings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 Post-Hoc P16 testing for everyone</a:t>
                      </a:r>
                    </a:p>
                    <a:p>
                      <a:pPr lvl="0">
                        <a:buFont typeface="Wingdings" panose="05000000000000000000" pitchFamily="2" charset="2"/>
                        <a:buChar char="§"/>
                      </a:pPr>
                      <a:endParaRPr lang="en-US" sz="1600" dirty="0"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latin typeface="+mn-lt"/>
                        </a:rPr>
                        <a:t>ECOG Status ≥ 3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761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45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252"/>
            <a:ext cx="822960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en-US" sz="4000" b="1" u="sng" dirty="0">
                <a:latin typeface="Arial" charset="0"/>
              </a:rPr>
              <a:t>Key Milestones &amp; </a:t>
            </a:r>
            <a:br>
              <a:rPr lang="en-US" altLang="en-US" sz="4000" b="1" u="sng" dirty="0">
                <a:latin typeface="Arial" charset="0"/>
              </a:rPr>
            </a:br>
            <a:r>
              <a:rPr lang="en-US" altLang="en-US" sz="4000" b="1" u="sng" dirty="0">
                <a:latin typeface="Arial" charset="0"/>
              </a:rPr>
              <a:t>Anticipated Timelines</a:t>
            </a:r>
            <a:endParaRPr lang="en-US" altLang="en-US" sz="4000" u="sng" dirty="0">
              <a:latin typeface="Arial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701140" y="1461691"/>
            <a:ext cx="7741719" cy="3933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98012E"/>
                </a:solidFill>
              </a:rPr>
              <a:t>Phase I Status: </a:t>
            </a:r>
          </a:p>
          <a:p>
            <a:pPr lvl="1"/>
            <a:r>
              <a:rPr lang="en-US" sz="2000" dirty="0"/>
              <a:t>Activated December 2017; Closed June 2018</a:t>
            </a:r>
          </a:p>
          <a:p>
            <a:pPr lvl="1"/>
            <a:r>
              <a:rPr lang="en-US" sz="2000" dirty="0"/>
              <a:t>Phase I results reported at ASCO 2019</a:t>
            </a:r>
          </a:p>
          <a:p>
            <a:pPr lvl="1"/>
            <a:r>
              <a:rPr lang="en-US" sz="2000" dirty="0"/>
              <a:t>Safety &amp; Feasibility Confirmed</a:t>
            </a:r>
          </a:p>
          <a:p>
            <a:r>
              <a:rPr lang="en-US" sz="2400" b="1" dirty="0">
                <a:solidFill>
                  <a:srgbClr val="98012E"/>
                </a:solidFill>
              </a:rPr>
              <a:t>Phase II Status:</a:t>
            </a:r>
          </a:p>
          <a:p>
            <a:pPr lvl="1"/>
            <a:r>
              <a:rPr lang="en-US" sz="2000" dirty="0"/>
              <a:t>Activated April 2019</a:t>
            </a:r>
          </a:p>
          <a:p>
            <a:pPr lvl="1"/>
            <a:r>
              <a:rPr lang="en-US" sz="2000" dirty="0"/>
              <a:t>Accrual: </a:t>
            </a:r>
            <a:r>
              <a:rPr lang="en-US" sz="2000" b="1" dirty="0">
                <a:solidFill>
                  <a:srgbClr val="800000"/>
                </a:solidFill>
              </a:rPr>
              <a:t>102 </a:t>
            </a:r>
            <a:r>
              <a:rPr lang="en-US" sz="2000" dirty="0"/>
              <a:t>(~7 per month)</a:t>
            </a:r>
          </a:p>
          <a:p>
            <a:pPr lvl="1"/>
            <a:r>
              <a:rPr lang="en-US" sz="2000" dirty="0"/>
              <a:t>Projected Completion: </a:t>
            </a:r>
            <a:r>
              <a:rPr lang="en-US" sz="2000" b="1" dirty="0">
                <a:solidFill>
                  <a:srgbClr val="800000"/>
                </a:solidFill>
              </a:rPr>
              <a:t>March 2023</a:t>
            </a:r>
          </a:p>
          <a:p>
            <a:r>
              <a:rPr lang="en-US" sz="2400" b="1" dirty="0" err="1">
                <a:solidFill>
                  <a:srgbClr val="98012E"/>
                </a:solidFill>
              </a:rPr>
              <a:t>Biocorrelates</a:t>
            </a:r>
            <a:r>
              <a:rPr lang="en-US" sz="2400" b="1" dirty="0">
                <a:solidFill>
                  <a:srgbClr val="98012E"/>
                </a:solidFill>
              </a:rPr>
              <a:t>:</a:t>
            </a:r>
          </a:p>
          <a:p>
            <a:pPr lvl="1"/>
            <a:r>
              <a:rPr lang="en-US" sz="2000" dirty="0"/>
              <a:t>Tumor and serial blood / PBMC samples, pending analysis</a:t>
            </a:r>
            <a:endParaRPr lang="en-US" sz="2400" b="1" dirty="0">
              <a:solidFill>
                <a:srgbClr val="980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3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FC11F-A1A8-4B51-AC62-D71DE048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Peripheral Blood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E4F0-1053-4CBC-B00F-D103381E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Collected at 4 Time Points: </a:t>
            </a:r>
          </a:p>
          <a:p>
            <a:pPr lvl="1"/>
            <a:r>
              <a:rPr lang="en-US" dirty="0"/>
              <a:t>Baseline</a:t>
            </a:r>
          </a:p>
          <a:p>
            <a:pPr lvl="1"/>
            <a:r>
              <a:rPr lang="en-US" dirty="0"/>
              <a:t>Post-Systemic Therapy / Pre-Radiation</a:t>
            </a:r>
          </a:p>
          <a:p>
            <a:pPr lvl="1"/>
            <a:r>
              <a:rPr lang="en-US" dirty="0"/>
              <a:t>End of Radiation</a:t>
            </a:r>
          </a:p>
          <a:p>
            <a:pPr lvl="1"/>
            <a:r>
              <a:rPr lang="en-US" dirty="0"/>
              <a:t>End of All Therapy</a:t>
            </a:r>
          </a:p>
          <a:p>
            <a:r>
              <a:rPr lang="en-US" dirty="0"/>
              <a:t>166 Total Samples</a:t>
            </a:r>
          </a:p>
          <a:p>
            <a:pPr lvl="1"/>
            <a:r>
              <a:rPr lang="en-US" dirty="0"/>
              <a:t>63 individual patients </a:t>
            </a:r>
          </a:p>
          <a:p>
            <a:pPr lvl="1"/>
            <a:r>
              <a:rPr lang="en-US" dirty="0"/>
              <a:t>22% hemolyzed, 13% non-viable (learning curve)</a:t>
            </a:r>
          </a:p>
          <a:p>
            <a:pPr lvl="1"/>
            <a:r>
              <a:rPr lang="en-US" dirty="0"/>
              <a:t>10 with all 4 timepoints</a:t>
            </a:r>
          </a:p>
          <a:p>
            <a:pPr lvl="1"/>
            <a:r>
              <a:rPr lang="en-US" dirty="0"/>
              <a:t>39 with at least 2 timepoints including baseline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61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u="sng" dirty="0">
                <a:solidFill>
                  <a:srgbClr val="98012E"/>
                </a:solidFill>
                <a:latin typeface="Arial" charset="0"/>
                <a:ea typeface="+mn-ea"/>
                <a:cs typeface="+mn-cs"/>
              </a:rPr>
              <a:t>NRG HN004 Study Team</a:t>
            </a:r>
            <a:r>
              <a:rPr lang="en-US" sz="3600" b="1" u="sng" dirty="0">
                <a:solidFill>
                  <a:srgbClr val="98012E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3600" b="1" u="sng" dirty="0">
                <a:solidFill>
                  <a:srgbClr val="98012E"/>
                </a:solidFill>
                <a:latin typeface="Arial" charset="0"/>
                <a:ea typeface="+mn-ea"/>
                <a:cs typeface="+mn-cs"/>
              </a:rPr>
            </a:br>
            <a:endParaRPr 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057551"/>
              </p:ext>
            </p:extLst>
          </p:nvPr>
        </p:nvGraphicFramePr>
        <p:xfrm>
          <a:off x="125730" y="1017270"/>
          <a:ext cx="4343400" cy="4652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831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Loren K. Mell, MD 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California San Diego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</a:rPr>
                        <a:t>PI / Radiation</a:t>
                      </a:r>
                      <a:r>
                        <a:rPr lang="en-US" sz="105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</a:rPr>
                        <a:t>Oncology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1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Stuart Wong, MD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 College of Wisconsin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Med. Oncology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56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S. Chang, MD, FACS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 Ford Cancer Institute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Surg. Oncology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81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Julie A. Kish, MD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Moffitt Cancer Center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Sr. Adult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Oncology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21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 Minn, MD, PhD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Pennsylvania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Translational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894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Richard Jordan, DDS, PhD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California San Francisco</a:t>
                      </a:r>
                      <a:endParaRPr lang="en-US" sz="12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Pathology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968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Minh Tam Truong, MD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 Medical Center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Quality of Life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18716"/>
              </p:ext>
            </p:extLst>
          </p:nvPr>
        </p:nvGraphicFramePr>
        <p:xfrm>
          <a:off x="4509135" y="1017270"/>
          <a:ext cx="4509135" cy="4652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29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Tian Liu, PhD, DABR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Emory University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99">
                <a:tc>
                  <a:txBody>
                    <a:bodyPr/>
                    <a:lstStyle/>
                    <a:p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Pedro Torres-</a:t>
                      </a:r>
                      <a:r>
                        <a:rPr lang="en-US" sz="12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Saavedro</a:t>
                      </a:r>
                      <a:r>
                        <a:rPr lang="en-US" sz="12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PhD</a:t>
                      </a:r>
                    </a:p>
                    <a:p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  <a:endParaRPr lang="en-US" sz="12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Statistics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29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Harris, MS</a:t>
                      </a:r>
                    </a:p>
                    <a:p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  <a:endParaRPr lang="en-US" sz="12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bg1"/>
                          </a:solidFill>
                          <a:effectLst/>
                        </a:rPr>
                        <a:t>Supporting Statistician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Thien Nu Do</a:t>
                      </a:r>
                      <a:endParaRPr lang="en-US" sz="12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  <a:endParaRPr lang="en-US" sz="12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Development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15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Nancy Linnemann, BS,RT(R)(T)</a:t>
                      </a:r>
                    </a:p>
                    <a:p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</a:p>
                    <a:p>
                      <a:endParaRPr lang="en-US" sz="1200" b="1" i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Marsha Radden, AS, RT(R)(T),CMD</a:t>
                      </a:r>
                    </a:p>
                    <a:p>
                      <a:r>
                        <a:rPr lang="en-US" sz="1200" b="1" i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  <a:endParaRPr lang="en-US" sz="12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Core RT Services / Dosimetrists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13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Vanita Patel, MS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Clinical Data Coordinator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661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Erin</a:t>
                      </a:r>
                      <a:r>
                        <a:rPr lang="en-US" sz="12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Moye</a:t>
                      </a:r>
                    </a:p>
                    <a:p>
                      <a:r>
                        <a:rPr lang="en-US" sz="12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NRG Oncology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Clinical Research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effectLst/>
                        </a:rPr>
                        <a:t> Project Specialist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38074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">
  <a:themeElements>
    <a:clrScheme name="NRG Color Theme Text">
      <a:dk1>
        <a:srgbClr val="98012E"/>
      </a:dk1>
      <a:lt1>
        <a:srgbClr val="FFFFFF"/>
      </a:lt1>
      <a:dk2>
        <a:srgbClr val="435464"/>
      </a:dk2>
      <a:lt2>
        <a:srgbClr val="FFFFFF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aphics Slide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 Slide">
  <a:themeElements>
    <a:clrScheme name="NRG Color Theme Title">
      <a:dk1>
        <a:srgbClr val="98012E"/>
      </a:dk1>
      <a:lt1>
        <a:srgbClr val="FFFFFF"/>
      </a:lt1>
      <a:dk2>
        <a:srgbClr val="FFFFFF"/>
      </a:dk2>
      <a:lt2>
        <a:srgbClr val="435464"/>
      </a:lt2>
      <a:accent1>
        <a:srgbClr val="98012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95F060-444B-4E6A-AD62-6C85828290CB}"/>
</file>

<file path=customXml/itemProps2.xml><?xml version="1.0" encoding="utf-8"?>
<ds:datastoreItem xmlns:ds="http://schemas.openxmlformats.org/officeDocument/2006/customXml" ds:itemID="{1076ADBC-CEED-4940-9800-CF80B1DE5856}"/>
</file>

<file path=customXml/itemProps3.xml><?xml version="1.0" encoding="utf-8"?>
<ds:datastoreItem xmlns:ds="http://schemas.openxmlformats.org/officeDocument/2006/customXml" ds:itemID="{57B01B23-13D2-4E46-BDE9-BCA6CC8DD0A5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TitleOption1_05-9-14</Template>
  <TotalTime>7326</TotalTime>
  <Words>1172</Words>
  <Application>Microsoft Office PowerPoint</Application>
  <PresentationFormat>On-screen Show (4:3)</PresentationFormat>
  <Paragraphs>427</Paragraphs>
  <Slides>12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Text Slide</vt:lpstr>
      <vt:lpstr>Graphics Slide</vt:lpstr>
      <vt:lpstr>Title Slide</vt:lpstr>
      <vt:lpstr>Custom Design</vt:lpstr>
      <vt:lpstr> NRG-HN004: Randomized Phase II/III Trial of Radiotherapy with Concurrent Durvalumab vs. Radiotherapy with Concurrent Cetuximab in Patients with Stage III-IVB Head and Neck Cancer with a Contraindication to Cisplatin    </vt:lpstr>
      <vt:lpstr>Trial Rationale</vt:lpstr>
      <vt:lpstr>PowerPoint Presentation</vt:lpstr>
      <vt:lpstr>Endpoints &amp; Accrual</vt:lpstr>
      <vt:lpstr>Dosing Scheme, Target Accrual</vt:lpstr>
      <vt:lpstr>Key Eligibility Criteria</vt:lpstr>
      <vt:lpstr>Key Milestones &amp;  Anticipated Timelines</vt:lpstr>
      <vt:lpstr>Peripheral Blood Collection</vt:lpstr>
      <vt:lpstr>NRG HN004 Study Team </vt:lpstr>
      <vt:lpstr>PowerPoint Presentation</vt:lpstr>
      <vt:lpstr>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Nancy Fredericks</dc:creator>
  <cp:lastModifiedBy>Do, Thien Nu</cp:lastModifiedBy>
  <cp:revision>256</cp:revision>
  <dcterms:created xsi:type="dcterms:W3CDTF">2014-05-09T17:29:05Z</dcterms:created>
  <dcterms:modified xsi:type="dcterms:W3CDTF">2020-07-17T13:11:38Z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