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25.xml" ContentType="application/vnd.openxmlformats-officedocument.presentationml.slideLayout+xml"/>
  <Override PartName="/ppt/slideMasters/slideMaster1.xml" ContentType="application/vnd.openxmlformats-officedocument.presentationml.slideMaster+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26.xml" ContentType="application/vnd.openxmlformats-officedocument.presentationml.slideLayout+xml"/>
  <Override PartName="/ppt/notesSlides/notesSlide2.xml" ContentType="application/vnd.openxmlformats-officedocument.presentationml.notesSlide+xml"/>
  <Override PartName="/ppt/slideLayouts/slideLayout32.xml" ContentType="application/vnd.openxmlformats-officedocument.presentationml.slideLayout+xml"/>
  <Override PartName="/ppt/notesSlides/notesSlide1.xml" ContentType="application/vnd.openxmlformats-officedocument.presentationml.notesSlide+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31.xml" ContentType="application/vnd.openxmlformats-officedocument.presentationml.slideLayout+xml"/>
  <Override PartName="/ppt/slideLayouts/slideLayout28.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60" r:id="rId3"/>
  </p:sldMasterIdLst>
  <p:notesMasterIdLst>
    <p:notesMasterId r:id="rId24"/>
  </p:notesMasterIdLst>
  <p:sldIdLst>
    <p:sldId id="306" r:id="rId4"/>
    <p:sldId id="259" r:id="rId5"/>
    <p:sldId id="260" r:id="rId6"/>
    <p:sldId id="269" r:id="rId7"/>
    <p:sldId id="263" r:id="rId8"/>
    <p:sldId id="267" r:id="rId9"/>
    <p:sldId id="307" r:id="rId10"/>
    <p:sldId id="262" r:id="rId11"/>
    <p:sldId id="305" r:id="rId12"/>
    <p:sldId id="264" r:id="rId13"/>
    <p:sldId id="268" r:id="rId14"/>
    <p:sldId id="273" r:id="rId15"/>
    <p:sldId id="309" r:id="rId16"/>
    <p:sldId id="313" r:id="rId17"/>
    <p:sldId id="312" r:id="rId18"/>
    <p:sldId id="311" r:id="rId19"/>
    <p:sldId id="276" r:id="rId20"/>
    <p:sldId id="314" r:id="rId21"/>
    <p:sldId id="270" r:id="rId22"/>
    <p:sldId id="27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4"/>
    <p:restoredTop sz="94678"/>
  </p:normalViewPr>
  <p:slideViewPr>
    <p:cSldViewPr>
      <p:cViewPr varScale="1">
        <p:scale>
          <a:sx n="131" d="100"/>
          <a:sy n="131" d="100"/>
        </p:scale>
        <p:origin x="1044" y="126"/>
      </p:cViewPr>
      <p:guideLst>
        <p:guide orient="horz" pos="2160"/>
        <p:guide pos="2880"/>
      </p:guideLst>
    </p:cSldViewPr>
  </p:slideViewPr>
  <p:notesTextViewPr>
    <p:cViewPr>
      <p:scale>
        <a:sx n="1" d="1"/>
        <a:sy n="1" d="1"/>
      </p:scale>
      <p:origin x="0" y="0"/>
    </p:cViewPr>
  </p:notesTextViewPr>
  <p:sorterViewPr>
    <p:cViewPr>
      <p:scale>
        <a:sx n="128" d="100"/>
        <a:sy n="128" d="100"/>
      </p:scale>
      <p:origin x="0" y="-15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A8372B-CF2B-604B-9F69-AD7C4B0E6D12}" type="datetimeFigureOut">
              <a:rPr lang="en-US" smtClean="0"/>
              <a:t>7/15/2020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1BD032-AD62-0742-BC98-9F383186CCFE}" type="slidenum">
              <a:rPr lang="en-US" smtClean="0"/>
              <a:t>‹#›</a:t>
            </a:fld>
            <a:endParaRPr lang="en-US"/>
          </a:p>
        </p:txBody>
      </p:sp>
    </p:spTree>
    <p:extLst>
      <p:ext uri="{BB962C8B-B14F-4D97-AF65-F5344CB8AC3E}">
        <p14:creationId xmlns:p14="http://schemas.microsoft.com/office/powerpoint/2010/main" val="29823160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200">
              <a:defRPr sz="1200">
                <a:solidFill>
                  <a:schemeClr val="tx1"/>
                </a:solidFill>
                <a:latin typeface="Calibri" charset="0"/>
                <a:ea typeface="ＭＳ Ｐゴシック" charset="0"/>
                <a:cs typeface="ＭＳ Ｐゴシック" charset="0"/>
              </a:defRPr>
            </a:lvl1pPr>
            <a:lvl2pPr marL="742950" indent="-285750" defTabSz="965200">
              <a:defRPr sz="1200">
                <a:solidFill>
                  <a:schemeClr val="tx1"/>
                </a:solidFill>
                <a:latin typeface="Calibri" charset="0"/>
                <a:ea typeface="ＭＳ Ｐゴシック" charset="0"/>
              </a:defRPr>
            </a:lvl2pPr>
            <a:lvl3pPr marL="1143000" indent="-228600" defTabSz="965200">
              <a:defRPr sz="1200">
                <a:solidFill>
                  <a:schemeClr val="tx1"/>
                </a:solidFill>
                <a:latin typeface="Calibri" charset="0"/>
                <a:ea typeface="ＭＳ Ｐゴシック" charset="0"/>
              </a:defRPr>
            </a:lvl3pPr>
            <a:lvl4pPr marL="1600200" indent="-228600" defTabSz="965200">
              <a:defRPr sz="1200">
                <a:solidFill>
                  <a:schemeClr val="tx1"/>
                </a:solidFill>
                <a:latin typeface="Calibri" charset="0"/>
                <a:ea typeface="ＭＳ Ｐゴシック" charset="0"/>
              </a:defRPr>
            </a:lvl4pPr>
            <a:lvl5pPr marL="2057400" indent="-228600" defTabSz="965200">
              <a:defRPr sz="1200">
                <a:solidFill>
                  <a:schemeClr val="tx1"/>
                </a:solidFill>
                <a:latin typeface="Calibri" charset="0"/>
                <a:ea typeface="ＭＳ Ｐゴシック" charset="0"/>
              </a:defRPr>
            </a:lvl5pPr>
            <a:lvl6pPr marL="2514600" indent="-228600" defTabSz="9652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defTabSz="9652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defTabSz="9652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defTabSz="965200" eaLnBrk="0" fontAlgn="base" hangingPunct="0">
              <a:spcBef>
                <a:spcPct val="30000"/>
              </a:spcBef>
              <a:spcAft>
                <a:spcPct val="0"/>
              </a:spcAft>
              <a:defRPr sz="1200">
                <a:solidFill>
                  <a:schemeClr val="tx1"/>
                </a:solidFill>
                <a:latin typeface="Calibri" charset="0"/>
                <a:ea typeface="ＭＳ Ｐゴシック" charset="0"/>
              </a:defRPr>
            </a:lvl9pPr>
          </a:lstStyle>
          <a:p>
            <a:fld id="{4B71D363-C22A-E440-BA66-13DD36761BAB}" type="slidenum">
              <a:rPr lang="en-US" altLang="zh-CN">
                <a:latin typeface="Arial" charset="0"/>
                <a:ea typeface="SimSun" charset="0"/>
                <a:cs typeface="SimSun" charset="0"/>
              </a:rPr>
              <a:pPr/>
              <a:t>3</a:t>
            </a:fld>
            <a:endParaRPr lang="en-US" altLang="zh-CN">
              <a:latin typeface="Arial" charset="0"/>
              <a:ea typeface="SimSun" charset="0"/>
              <a:cs typeface="SimSun" charset="0"/>
            </a:endParaRPr>
          </a:p>
        </p:txBody>
      </p:sp>
      <p:sp>
        <p:nvSpPr>
          <p:cNvPr id="22531" name="Slide Image Placeholder 1"/>
          <p:cNvSpPr>
            <a:spLocks noGrp="1" noRot="1" noChangeAspect="1" noTextEdit="1"/>
          </p:cNvSpPr>
          <p:nvPr>
            <p:ph type="sldImg"/>
          </p:nvPr>
        </p:nvSpPr>
        <p:spPr>
          <a:ln/>
        </p:spPr>
      </p:sp>
      <p:sp>
        <p:nvSpPr>
          <p:cNvPr id="22532" name="Notes Placeholder 2"/>
          <p:cNvSpPr>
            <a:spLocks noGrp="1"/>
          </p:cNvSpPr>
          <p:nvPr>
            <p:ph type="body" idx="1"/>
          </p:nvPr>
        </p:nvSpPr>
        <p:spPr>
          <a:xfrm>
            <a:off x="913947" y="4343798"/>
            <a:ext cx="5030107" cy="411360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lstStyle/>
          <a:p>
            <a:pPr eaLnBrk="1" hangingPunct="1"/>
            <a:r>
              <a:rPr lang="en-US" altLang="zh-CN">
                <a:solidFill>
                  <a:srgbClr val="FF0000"/>
                </a:solidFill>
                <a:latin typeface="Calibri" charset="0"/>
                <a:ea typeface="ヒラギノ角ゴ Pro W3" charset="0"/>
                <a:cs typeface="ヒラギノ角ゴ Pro W3" charset="0"/>
              </a:rPr>
              <a:t>Liao</a:t>
            </a:r>
          </a:p>
          <a:p>
            <a:pPr eaLnBrk="1" hangingPunct="1"/>
            <a:r>
              <a:rPr lang="en-US" altLang="zh-CN">
                <a:solidFill>
                  <a:srgbClr val="FF0000"/>
                </a:solidFill>
                <a:latin typeface="Calibri" charset="0"/>
                <a:ea typeface="ヒラギノ角ゴ Pro W3" charset="0"/>
                <a:cs typeface="ヒラギノ角ゴ Pro W3" charset="0"/>
              </a:rPr>
              <a:t>Should preliminary data be analyzed? (ask Jack/Mark)</a:t>
            </a:r>
          </a:p>
          <a:p>
            <a:pPr eaLnBrk="1" hangingPunct="1"/>
            <a:endParaRPr lang="en-US" altLang="zh-CN">
              <a:latin typeface="Calibri" charset="0"/>
              <a:ea typeface="ヒラギノ角ゴ Pro W3" charset="0"/>
              <a:cs typeface="ヒラギノ角ゴ Pro W3" charset="0"/>
            </a:endParaRPr>
          </a:p>
        </p:txBody>
      </p:sp>
      <p:sp>
        <p:nvSpPr>
          <p:cNvPr id="22533" name="Slide Number Placeholder 3"/>
          <p:cNvSpPr txBox="1">
            <a:spLocks noGrp="1"/>
          </p:cNvSpPr>
          <p:nvPr/>
        </p:nvSpPr>
        <p:spPr bwMode="auto">
          <a:xfrm>
            <a:off x="3885974" y="8687595"/>
            <a:ext cx="2972026" cy="4564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nchor="b"/>
          <a:lstStyle>
            <a:lvl1pPr defTabSz="896938">
              <a:defRPr sz="1200">
                <a:solidFill>
                  <a:schemeClr val="tx1"/>
                </a:solidFill>
                <a:latin typeface="Calibri" charset="0"/>
                <a:ea typeface="ＭＳ Ｐゴシック" charset="0"/>
                <a:cs typeface="ＭＳ Ｐゴシック" charset="0"/>
              </a:defRPr>
            </a:lvl1pPr>
            <a:lvl2pPr marL="742950" indent="-285750" defTabSz="896938">
              <a:defRPr sz="1200">
                <a:solidFill>
                  <a:schemeClr val="tx1"/>
                </a:solidFill>
                <a:latin typeface="Calibri" charset="0"/>
                <a:ea typeface="ＭＳ Ｐゴシック" charset="0"/>
              </a:defRPr>
            </a:lvl2pPr>
            <a:lvl3pPr marL="1143000" indent="-228600" defTabSz="896938">
              <a:defRPr sz="1200">
                <a:solidFill>
                  <a:schemeClr val="tx1"/>
                </a:solidFill>
                <a:latin typeface="Calibri" charset="0"/>
                <a:ea typeface="ＭＳ Ｐゴシック" charset="0"/>
              </a:defRPr>
            </a:lvl3pPr>
            <a:lvl4pPr marL="1600200" indent="-228600" defTabSz="896938">
              <a:defRPr sz="1200">
                <a:solidFill>
                  <a:schemeClr val="tx1"/>
                </a:solidFill>
                <a:latin typeface="Calibri" charset="0"/>
                <a:ea typeface="ＭＳ Ｐゴシック" charset="0"/>
              </a:defRPr>
            </a:lvl4pPr>
            <a:lvl5pPr marL="2057400" indent="-228600" defTabSz="896938">
              <a:defRPr sz="1200">
                <a:solidFill>
                  <a:schemeClr val="tx1"/>
                </a:solidFill>
                <a:latin typeface="Calibri" charset="0"/>
                <a:ea typeface="ＭＳ Ｐゴシック" charset="0"/>
              </a:defRPr>
            </a:lvl5pPr>
            <a:lvl6pPr marL="2514600" indent="-228600" defTabSz="896938"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defTabSz="896938"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defTabSz="896938"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defTabSz="896938" eaLnBrk="0" fontAlgn="base" hangingPunct="0">
              <a:spcBef>
                <a:spcPct val="30000"/>
              </a:spcBef>
              <a:spcAft>
                <a:spcPct val="0"/>
              </a:spcAft>
              <a:defRPr sz="1200">
                <a:solidFill>
                  <a:schemeClr val="tx1"/>
                </a:solidFill>
                <a:latin typeface="Calibri" charset="0"/>
                <a:ea typeface="ＭＳ Ｐゴシック" charset="0"/>
              </a:defRPr>
            </a:lvl9pPr>
          </a:lstStyle>
          <a:p>
            <a:pPr algn="r"/>
            <a:fld id="{543E0940-7CA4-0149-ABD8-8704AB6D226F}" type="slidenum">
              <a:rPr lang="en-US" altLang="zh-CN">
                <a:latin typeface="Times New Roman" charset="0"/>
                <a:cs typeface="Arial" charset="0"/>
              </a:rPr>
              <a:pPr algn="r"/>
              <a:t>3</a:t>
            </a:fld>
            <a:endParaRPr lang="en-US" altLang="zh-CN">
              <a:latin typeface="Times New Roman"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4839" y="8685611"/>
            <a:ext cx="2972027" cy="4564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pPr algn="r"/>
            <a:fld id="{021FA87F-217F-2D46-B1FB-717E8E4F50D3}" type="slidenum">
              <a:rPr lang="en-US" altLang="zh-CN">
                <a:latin typeface="Arial" charset="0"/>
                <a:ea typeface="SimSun" charset="0"/>
                <a:cs typeface="SimSun" charset="0"/>
              </a:rPr>
              <a:pPr algn="r"/>
              <a:t>10</a:t>
            </a:fld>
            <a:endParaRPr lang="en-US" altLang="zh-CN">
              <a:latin typeface="Arial" charset="0"/>
              <a:ea typeface="SimSun" charset="0"/>
              <a:cs typeface="SimSun" charset="0"/>
            </a:endParaRPr>
          </a:p>
        </p:txBody>
      </p:sp>
      <p:sp>
        <p:nvSpPr>
          <p:cNvPr id="24579" name="Slide Image Placeholder 1"/>
          <p:cNvSpPr>
            <a:spLocks noGrp="1" noRot="1" noChangeAspect="1" noTextEdit="1"/>
          </p:cNvSpPr>
          <p:nvPr>
            <p:ph type="sldImg"/>
          </p:nvPr>
        </p:nvSpPr>
        <p:spPr>
          <a:xfrm>
            <a:off x="1143000" y="687388"/>
            <a:ext cx="4572000" cy="3429000"/>
          </a:xfrm>
          <a:ln/>
        </p:spPr>
      </p:sp>
      <p:sp>
        <p:nvSpPr>
          <p:cNvPr id="24580" name="Notes Placeholder 2"/>
          <p:cNvSpPr>
            <a:spLocks noGrp="1"/>
          </p:cNvSpPr>
          <p:nvPr>
            <p:ph type="body" idx="1"/>
          </p:nvPr>
        </p:nvSpPr>
        <p:spPr>
          <a:xfrm>
            <a:off x="913947" y="4343798"/>
            <a:ext cx="5030107" cy="411360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lstStyle/>
          <a:p>
            <a:pPr eaLnBrk="1" hangingPunct="1"/>
            <a:r>
              <a:rPr lang="en-US" altLang="zh-CN">
                <a:latin typeface="Calibri" charset="0"/>
                <a:ea typeface="ヒラギノ角ゴ Pro W3" charset="0"/>
                <a:cs typeface="ヒラギノ角ゴ Pro W3" charset="0"/>
              </a:rPr>
              <a:t>Liao</a:t>
            </a:r>
          </a:p>
        </p:txBody>
      </p:sp>
      <p:sp>
        <p:nvSpPr>
          <p:cNvPr id="24581" name="Slide Number Placeholder 3"/>
          <p:cNvSpPr txBox="1">
            <a:spLocks noGrp="1"/>
          </p:cNvSpPr>
          <p:nvPr/>
        </p:nvSpPr>
        <p:spPr bwMode="auto">
          <a:xfrm>
            <a:off x="3885974" y="8687595"/>
            <a:ext cx="2972026" cy="4564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nchor="b"/>
          <a:lstStyle>
            <a:lvl1pPr defTabSz="896938">
              <a:defRPr sz="1200">
                <a:solidFill>
                  <a:schemeClr val="tx1"/>
                </a:solidFill>
                <a:latin typeface="Calibri" charset="0"/>
                <a:ea typeface="ＭＳ Ｐゴシック" charset="0"/>
                <a:cs typeface="ＭＳ Ｐゴシック" charset="0"/>
              </a:defRPr>
            </a:lvl1pPr>
            <a:lvl2pPr marL="742950" indent="-285750" defTabSz="896938">
              <a:defRPr sz="1200">
                <a:solidFill>
                  <a:schemeClr val="tx1"/>
                </a:solidFill>
                <a:latin typeface="Calibri" charset="0"/>
                <a:ea typeface="ＭＳ Ｐゴシック" charset="0"/>
              </a:defRPr>
            </a:lvl2pPr>
            <a:lvl3pPr marL="1143000" indent="-228600" defTabSz="896938">
              <a:defRPr sz="1200">
                <a:solidFill>
                  <a:schemeClr val="tx1"/>
                </a:solidFill>
                <a:latin typeface="Calibri" charset="0"/>
                <a:ea typeface="ＭＳ Ｐゴシック" charset="0"/>
              </a:defRPr>
            </a:lvl3pPr>
            <a:lvl4pPr marL="1600200" indent="-228600" defTabSz="896938">
              <a:defRPr sz="1200">
                <a:solidFill>
                  <a:schemeClr val="tx1"/>
                </a:solidFill>
                <a:latin typeface="Calibri" charset="0"/>
                <a:ea typeface="ＭＳ Ｐゴシック" charset="0"/>
              </a:defRPr>
            </a:lvl4pPr>
            <a:lvl5pPr marL="2057400" indent="-228600" defTabSz="896938">
              <a:defRPr sz="1200">
                <a:solidFill>
                  <a:schemeClr val="tx1"/>
                </a:solidFill>
                <a:latin typeface="Calibri" charset="0"/>
                <a:ea typeface="ＭＳ Ｐゴシック" charset="0"/>
              </a:defRPr>
            </a:lvl5pPr>
            <a:lvl6pPr marL="2514600" indent="-228600" defTabSz="896938"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defTabSz="896938"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defTabSz="896938"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defTabSz="896938" eaLnBrk="0" fontAlgn="base" hangingPunct="0">
              <a:spcBef>
                <a:spcPct val="30000"/>
              </a:spcBef>
              <a:spcAft>
                <a:spcPct val="0"/>
              </a:spcAft>
              <a:defRPr sz="1200">
                <a:solidFill>
                  <a:schemeClr val="tx1"/>
                </a:solidFill>
                <a:latin typeface="Calibri" charset="0"/>
                <a:ea typeface="ＭＳ Ｐゴシック" charset="0"/>
              </a:defRPr>
            </a:lvl9pPr>
          </a:lstStyle>
          <a:p>
            <a:pPr algn="r"/>
            <a:fld id="{C363BF31-6813-A54E-BD30-6CF32DD22D43}" type="slidenum">
              <a:rPr lang="en-US" altLang="zh-CN">
                <a:latin typeface="Times New Roman" charset="0"/>
                <a:cs typeface="Arial" charset="0"/>
              </a:rPr>
              <a:pPr algn="r"/>
              <a:t>10</a:t>
            </a:fld>
            <a:endParaRPr lang="en-US" altLang="zh-CN">
              <a:latin typeface="Times New Roman"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55508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133600" cy="365125"/>
          </a:xfrm>
          <a:prstGeom prst="rect">
            <a:avLst/>
          </a:prstGeom>
        </p:spPr>
        <p:txBody>
          <a:bodyPr/>
          <a:lstStyle/>
          <a:p>
            <a:fld id="{01719F81-D078-40F0-B2EA-5CB996165EFA}" type="datetimeFigureOut">
              <a:rPr lang="en-US" smtClean="0"/>
              <a:t>7/15/2020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ED7691-A463-4280-B7DF-D8AF2B18E2BD}" type="slidenum">
              <a:rPr lang="en-US" smtClean="0"/>
              <a:t>‹#›</a:t>
            </a:fld>
            <a:endParaRPr lang="en-US"/>
          </a:p>
        </p:txBody>
      </p:sp>
    </p:spTree>
    <p:extLst>
      <p:ext uri="{BB962C8B-B14F-4D97-AF65-F5344CB8AC3E}">
        <p14:creationId xmlns:p14="http://schemas.microsoft.com/office/powerpoint/2010/main" val="297878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133600" cy="365125"/>
          </a:xfrm>
          <a:prstGeom prst="rect">
            <a:avLst/>
          </a:prstGeom>
        </p:spPr>
        <p:txBody>
          <a:bodyPr/>
          <a:lstStyle/>
          <a:p>
            <a:fld id="{01719F81-D078-40F0-B2EA-5CB996165EFA}" type="datetimeFigureOut">
              <a:rPr lang="en-US" smtClean="0"/>
              <a:t>7/15/2020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ED7691-A463-4280-B7DF-D8AF2B18E2BD}" type="slidenum">
              <a:rPr lang="en-US" smtClean="0"/>
              <a:t>‹#›</a:t>
            </a:fld>
            <a:endParaRPr lang="en-US"/>
          </a:p>
        </p:txBody>
      </p:sp>
    </p:spTree>
    <p:extLst>
      <p:ext uri="{BB962C8B-B14F-4D97-AF65-F5344CB8AC3E}">
        <p14:creationId xmlns:p14="http://schemas.microsoft.com/office/powerpoint/2010/main" val="170131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356351"/>
            <a:ext cx="2133600" cy="365125"/>
          </a:xfrm>
          <a:prstGeom prst="rect">
            <a:avLst/>
          </a:prstGeom>
        </p:spPr>
        <p:txBody>
          <a:bodyPr/>
          <a:lstStyle>
            <a:lvl1pPr>
              <a:defRPr/>
            </a:lvl1pPr>
          </a:lstStyle>
          <a:p>
            <a:pPr>
              <a:defRPr/>
            </a:pPr>
            <a:fld id="{686AF6A6-353B-4936-9197-154C5C7FD743}" type="datetimeFigureOut">
              <a:rPr lang="en-US"/>
              <a:pPr>
                <a:defRPr/>
              </a:pPr>
              <a:t>7/15/2020</a:t>
            </a:fld>
            <a:endParaRPr lang="en-US" dirty="0"/>
          </a:p>
        </p:txBody>
      </p:sp>
      <p:sp>
        <p:nvSpPr>
          <p:cNvPr id="4" name="Footer Placeholder 4"/>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2"/>
          </p:nvPr>
        </p:nvSpPr>
        <p:spPr>
          <a:xfrm>
            <a:off x="6553200" y="6356351"/>
            <a:ext cx="2133600" cy="365125"/>
          </a:xfrm>
          <a:prstGeom prst="rect">
            <a:avLst/>
          </a:prstGeom>
        </p:spPr>
        <p:txBody>
          <a:bodyPr/>
          <a:lstStyle>
            <a:lvl1pPr>
              <a:defRPr/>
            </a:lvl1pPr>
          </a:lstStyle>
          <a:p>
            <a:pPr>
              <a:defRPr/>
            </a:pPr>
            <a:fld id="{E92B0428-6772-4472-B7BB-E2EF51AA52E8}" type="slidenum">
              <a:rPr lang="en-US"/>
              <a:pPr>
                <a:defRPr/>
              </a:pPr>
              <a:t>‹#›</a:t>
            </a:fld>
            <a:endParaRPr lang="en-US" dirty="0"/>
          </a:p>
        </p:txBody>
      </p:sp>
    </p:spTree>
    <p:extLst>
      <p:ext uri="{BB962C8B-B14F-4D97-AF65-F5344CB8AC3E}">
        <p14:creationId xmlns:p14="http://schemas.microsoft.com/office/powerpoint/2010/main" val="2267426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lvl1pPr algn="r">
              <a:defRPr/>
            </a:lvl1pPr>
          </a:lstStyle>
          <a:p>
            <a:fld id="{D80361B9-2976-4EE2-B992-D2A627A52016}" type="slidenum">
              <a:rPr lang="en-US" smtClean="0"/>
              <a:pPr/>
              <a:t>‹#›</a:t>
            </a:fld>
            <a:endParaRPr lang="en-US"/>
          </a:p>
        </p:txBody>
      </p:sp>
    </p:spTree>
    <p:extLst>
      <p:ext uri="{BB962C8B-B14F-4D97-AF65-F5344CB8AC3E}">
        <p14:creationId xmlns:p14="http://schemas.microsoft.com/office/powerpoint/2010/main" val="2624968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24600"/>
            <a:ext cx="2133600" cy="365125"/>
          </a:xfrm>
          <a:prstGeom prst="rect">
            <a:avLst/>
          </a:prstGeom>
        </p:spPr>
        <p:txBody>
          <a:bodyPr/>
          <a:lstStyle>
            <a:lvl1pPr algn="r">
              <a:defRPr/>
            </a:lvl1pPr>
          </a:lstStyle>
          <a:p>
            <a:fld id="{D80361B9-2976-4EE2-B992-D2A627A52016}" type="slidenum">
              <a:rPr lang="en-US" smtClean="0"/>
              <a:pPr/>
              <a:t>‹#›</a:t>
            </a:fld>
            <a:endParaRPr lang="en-US"/>
          </a:p>
        </p:txBody>
      </p:sp>
    </p:spTree>
    <p:extLst>
      <p:ext uri="{BB962C8B-B14F-4D97-AF65-F5344CB8AC3E}">
        <p14:creationId xmlns:p14="http://schemas.microsoft.com/office/powerpoint/2010/main" val="3492364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3400" y="6324600"/>
            <a:ext cx="2133600" cy="365125"/>
          </a:xfrm>
          <a:prstGeom prst="rect">
            <a:avLst/>
          </a:prstGeom>
        </p:spPr>
        <p:txBody>
          <a:bodyPr/>
          <a:lstStyle/>
          <a:p>
            <a:fld id="{F9387036-245F-4361-BE49-2FF02531F0C9}" type="datetimeFigureOut">
              <a:rPr lang="en-US" smtClean="0"/>
              <a:t>7/15/2020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80361B9-2976-4EE2-B992-D2A627A52016}" type="slidenum">
              <a:rPr lang="en-US" smtClean="0"/>
              <a:t>‹#›</a:t>
            </a:fld>
            <a:endParaRPr lang="en-US"/>
          </a:p>
        </p:txBody>
      </p:sp>
    </p:spTree>
    <p:extLst>
      <p:ext uri="{BB962C8B-B14F-4D97-AF65-F5344CB8AC3E}">
        <p14:creationId xmlns:p14="http://schemas.microsoft.com/office/powerpoint/2010/main" val="2147658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33400" y="6324600"/>
            <a:ext cx="2133600" cy="365125"/>
          </a:xfrm>
          <a:prstGeom prst="rect">
            <a:avLst/>
          </a:prstGeom>
        </p:spPr>
        <p:txBody>
          <a:bodyPr/>
          <a:lstStyle/>
          <a:p>
            <a:fld id="{F9387036-245F-4361-BE49-2FF02531F0C9}" type="datetimeFigureOut">
              <a:rPr lang="en-US" smtClean="0"/>
              <a:t>7/15/2020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80361B9-2976-4EE2-B992-D2A627A52016}" type="slidenum">
              <a:rPr lang="en-US" smtClean="0"/>
              <a:t>‹#›</a:t>
            </a:fld>
            <a:endParaRPr lang="en-US"/>
          </a:p>
        </p:txBody>
      </p:sp>
    </p:spTree>
    <p:extLst>
      <p:ext uri="{BB962C8B-B14F-4D97-AF65-F5344CB8AC3E}">
        <p14:creationId xmlns:p14="http://schemas.microsoft.com/office/powerpoint/2010/main" val="3037212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33400" y="6324600"/>
            <a:ext cx="2133600" cy="365125"/>
          </a:xfrm>
          <a:prstGeom prst="rect">
            <a:avLst/>
          </a:prstGeom>
        </p:spPr>
        <p:txBody>
          <a:bodyPr/>
          <a:lstStyle/>
          <a:p>
            <a:fld id="{F9387036-245F-4361-BE49-2FF02531F0C9}" type="datetimeFigureOut">
              <a:rPr lang="en-US" smtClean="0"/>
              <a:t>7/15/2020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80361B9-2976-4EE2-B992-D2A627A52016}" type="slidenum">
              <a:rPr lang="en-US" smtClean="0"/>
              <a:t>‹#›</a:t>
            </a:fld>
            <a:endParaRPr lang="en-US"/>
          </a:p>
        </p:txBody>
      </p:sp>
    </p:spTree>
    <p:extLst>
      <p:ext uri="{BB962C8B-B14F-4D97-AF65-F5344CB8AC3E}">
        <p14:creationId xmlns:p14="http://schemas.microsoft.com/office/powerpoint/2010/main" val="619147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533400" y="6324600"/>
            <a:ext cx="2133600" cy="365125"/>
          </a:xfrm>
          <a:prstGeom prst="rect">
            <a:avLst/>
          </a:prstGeom>
        </p:spPr>
        <p:txBody>
          <a:bodyPr/>
          <a:lstStyle/>
          <a:p>
            <a:fld id="{F9387036-245F-4361-BE49-2FF02531F0C9}" type="datetimeFigureOut">
              <a:rPr lang="en-US" smtClean="0"/>
              <a:t>7/15/2020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80361B9-2976-4EE2-B992-D2A627A52016}" type="slidenum">
              <a:rPr lang="en-US" smtClean="0"/>
              <a:t>‹#›</a:t>
            </a:fld>
            <a:endParaRPr lang="en-US"/>
          </a:p>
        </p:txBody>
      </p:sp>
    </p:spTree>
    <p:extLst>
      <p:ext uri="{BB962C8B-B14F-4D97-AF65-F5344CB8AC3E}">
        <p14:creationId xmlns:p14="http://schemas.microsoft.com/office/powerpoint/2010/main" val="2796938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3400" y="6324600"/>
            <a:ext cx="2133600" cy="365125"/>
          </a:xfrm>
          <a:prstGeom prst="rect">
            <a:avLst/>
          </a:prstGeom>
        </p:spPr>
        <p:txBody>
          <a:bodyPr/>
          <a:lstStyle/>
          <a:p>
            <a:fld id="{F9387036-245F-4361-BE49-2FF02531F0C9}" type="datetimeFigureOut">
              <a:rPr lang="en-US" smtClean="0"/>
              <a:t>7/15/2020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80361B9-2976-4EE2-B992-D2A627A52016}" type="slidenum">
              <a:rPr lang="en-US" smtClean="0"/>
              <a:t>‹#›</a:t>
            </a:fld>
            <a:endParaRPr lang="en-US"/>
          </a:p>
        </p:txBody>
      </p:sp>
    </p:spTree>
    <p:extLst>
      <p:ext uri="{BB962C8B-B14F-4D97-AF65-F5344CB8AC3E}">
        <p14:creationId xmlns:p14="http://schemas.microsoft.com/office/powerpoint/2010/main" val="3539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133600" cy="365125"/>
          </a:xfrm>
          <a:prstGeom prst="rect">
            <a:avLst/>
          </a:prstGeom>
        </p:spPr>
        <p:txBody>
          <a:bodyPr/>
          <a:lstStyle/>
          <a:p>
            <a:fld id="{01719F81-D078-40F0-B2EA-5CB996165EFA}" type="datetimeFigureOut">
              <a:rPr lang="en-US" smtClean="0"/>
              <a:t>7/15/2020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ED7691-A463-4280-B7DF-D8AF2B18E2BD}" type="slidenum">
              <a:rPr lang="en-US" smtClean="0"/>
              <a:t>‹#›</a:t>
            </a:fld>
            <a:endParaRPr lang="en-US"/>
          </a:p>
        </p:txBody>
      </p:sp>
    </p:spTree>
    <p:extLst>
      <p:ext uri="{BB962C8B-B14F-4D97-AF65-F5344CB8AC3E}">
        <p14:creationId xmlns:p14="http://schemas.microsoft.com/office/powerpoint/2010/main" val="1709477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33400" y="6324600"/>
            <a:ext cx="2133600" cy="365125"/>
          </a:xfrm>
          <a:prstGeom prst="rect">
            <a:avLst/>
          </a:prstGeom>
        </p:spPr>
        <p:txBody>
          <a:bodyPr/>
          <a:lstStyle/>
          <a:p>
            <a:fld id="{F9387036-245F-4361-BE49-2FF02531F0C9}" type="datetimeFigureOut">
              <a:rPr lang="en-US" smtClean="0"/>
              <a:t>7/15/2020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80361B9-2976-4EE2-B992-D2A627A52016}" type="slidenum">
              <a:rPr lang="en-US" smtClean="0"/>
              <a:t>‹#›</a:t>
            </a:fld>
            <a:endParaRPr lang="en-US"/>
          </a:p>
        </p:txBody>
      </p:sp>
    </p:spTree>
    <p:extLst>
      <p:ext uri="{BB962C8B-B14F-4D97-AF65-F5344CB8AC3E}">
        <p14:creationId xmlns:p14="http://schemas.microsoft.com/office/powerpoint/2010/main" val="4056894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33400" y="6324600"/>
            <a:ext cx="2133600" cy="365125"/>
          </a:xfrm>
          <a:prstGeom prst="rect">
            <a:avLst/>
          </a:prstGeom>
        </p:spPr>
        <p:txBody>
          <a:bodyPr/>
          <a:lstStyle/>
          <a:p>
            <a:fld id="{F9387036-245F-4361-BE49-2FF02531F0C9}" type="datetimeFigureOut">
              <a:rPr lang="en-US" smtClean="0"/>
              <a:t>7/15/2020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80361B9-2976-4EE2-B992-D2A627A52016}" type="slidenum">
              <a:rPr lang="en-US" smtClean="0"/>
              <a:t>‹#›</a:t>
            </a:fld>
            <a:endParaRPr lang="en-US"/>
          </a:p>
        </p:txBody>
      </p:sp>
    </p:spTree>
    <p:extLst>
      <p:ext uri="{BB962C8B-B14F-4D97-AF65-F5344CB8AC3E}">
        <p14:creationId xmlns:p14="http://schemas.microsoft.com/office/powerpoint/2010/main" val="2567004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3400" y="6324600"/>
            <a:ext cx="2133600" cy="365125"/>
          </a:xfrm>
          <a:prstGeom prst="rect">
            <a:avLst/>
          </a:prstGeom>
        </p:spPr>
        <p:txBody>
          <a:bodyPr/>
          <a:lstStyle/>
          <a:p>
            <a:fld id="{F9387036-245F-4361-BE49-2FF02531F0C9}" type="datetimeFigureOut">
              <a:rPr lang="en-US" smtClean="0"/>
              <a:t>7/15/2020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80361B9-2976-4EE2-B992-D2A627A52016}" type="slidenum">
              <a:rPr lang="en-US" smtClean="0"/>
              <a:t>‹#›</a:t>
            </a:fld>
            <a:endParaRPr lang="en-US"/>
          </a:p>
        </p:txBody>
      </p:sp>
    </p:spTree>
    <p:extLst>
      <p:ext uri="{BB962C8B-B14F-4D97-AF65-F5344CB8AC3E}">
        <p14:creationId xmlns:p14="http://schemas.microsoft.com/office/powerpoint/2010/main" val="3886541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3400" y="6324600"/>
            <a:ext cx="2133600" cy="365125"/>
          </a:xfrm>
          <a:prstGeom prst="rect">
            <a:avLst/>
          </a:prstGeom>
        </p:spPr>
        <p:txBody>
          <a:bodyPr/>
          <a:lstStyle/>
          <a:p>
            <a:fld id="{F9387036-245F-4361-BE49-2FF02531F0C9}" type="datetimeFigureOut">
              <a:rPr lang="en-US" smtClean="0"/>
              <a:t>7/15/2020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80361B9-2976-4EE2-B992-D2A627A52016}" type="slidenum">
              <a:rPr lang="en-US" smtClean="0"/>
              <a:t>‹#›</a:t>
            </a:fld>
            <a:endParaRPr lang="en-US"/>
          </a:p>
        </p:txBody>
      </p:sp>
    </p:spTree>
    <p:extLst>
      <p:ext uri="{BB962C8B-B14F-4D97-AF65-F5344CB8AC3E}">
        <p14:creationId xmlns:p14="http://schemas.microsoft.com/office/powerpoint/2010/main" val="4099781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F92899-6F12-4F57-AF66-2476C51CEF63}"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5F1B0-E070-451C-9921-9B96339B35B2}" type="slidenum">
              <a:rPr lang="en-US" smtClean="0"/>
              <a:t>‹#›</a:t>
            </a:fld>
            <a:endParaRPr lang="en-US"/>
          </a:p>
        </p:txBody>
      </p:sp>
    </p:spTree>
    <p:extLst>
      <p:ext uri="{BB962C8B-B14F-4D97-AF65-F5344CB8AC3E}">
        <p14:creationId xmlns:p14="http://schemas.microsoft.com/office/powerpoint/2010/main" val="3624523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F92899-6F12-4F57-AF66-2476C51CEF63}"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5F1B0-E070-451C-9921-9B96339B35B2}" type="slidenum">
              <a:rPr lang="en-US" smtClean="0"/>
              <a:t>‹#›</a:t>
            </a:fld>
            <a:endParaRPr lang="en-US"/>
          </a:p>
        </p:txBody>
      </p:sp>
    </p:spTree>
    <p:extLst>
      <p:ext uri="{BB962C8B-B14F-4D97-AF65-F5344CB8AC3E}">
        <p14:creationId xmlns:p14="http://schemas.microsoft.com/office/powerpoint/2010/main" val="8605672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F92899-6F12-4F57-AF66-2476C51CEF63}"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5F1B0-E070-451C-9921-9B96339B35B2}" type="slidenum">
              <a:rPr lang="en-US" smtClean="0"/>
              <a:t>‹#›</a:t>
            </a:fld>
            <a:endParaRPr lang="en-US"/>
          </a:p>
        </p:txBody>
      </p:sp>
    </p:spTree>
    <p:extLst>
      <p:ext uri="{BB962C8B-B14F-4D97-AF65-F5344CB8AC3E}">
        <p14:creationId xmlns:p14="http://schemas.microsoft.com/office/powerpoint/2010/main" val="3650019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F92899-6F12-4F57-AF66-2476C51CEF63}" type="datetimeFigureOut">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5F1B0-E070-451C-9921-9B96339B35B2}" type="slidenum">
              <a:rPr lang="en-US" smtClean="0"/>
              <a:t>‹#›</a:t>
            </a:fld>
            <a:endParaRPr lang="en-US"/>
          </a:p>
        </p:txBody>
      </p:sp>
    </p:spTree>
    <p:extLst>
      <p:ext uri="{BB962C8B-B14F-4D97-AF65-F5344CB8AC3E}">
        <p14:creationId xmlns:p14="http://schemas.microsoft.com/office/powerpoint/2010/main" val="17514813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F92899-6F12-4F57-AF66-2476C51CEF63}" type="datetimeFigureOut">
              <a:rPr lang="en-US" smtClean="0"/>
              <a:t>7/15/2020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E5F1B0-E070-451C-9921-9B96339B35B2}" type="slidenum">
              <a:rPr lang="en-US" smtClean="0"/>
              <a:t>‹#›</a:t>
            </a:fld>
            <a:endParaRPr lang="en-US"/>
          </a:p>
        </p:txBody>
      </p:sp>
    </p:spTree>
    <p:extLst>
      <p:ext uri="{BB962C8B-B14F-4D97-AF65-F5344CB8AC3E}">
        <p14:creationId xmlns:p14="http://schemas.microsoft.com/office/powerpoint/2010/main" val="34140803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F92899-6F12-4F57-AF66-2476C51CEF63}" type="datetimeFigureOut">
              <a:rPr lang="en-US" smtClean="0"/>
              <a:t>7/15/2020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E5F1B0-E070-451C-9921-9B96339B35B2}" type="slidenum">
              <a:rPr lang="en-US" smtClean="0"/>
              <a:t>‹#›</a:t>
            </a:fld>
            <a:endParaRPr lang="en-US"/>
          </a:p>
        </p:txBody>
      </p:sp>
    </p:spTree>
    <p:extLst>
      <p:ext uri="{BB962C8B-B14F-4D97-AF65-F5344CB8AC3E}">
        <p14:creationId xmlns:p14="http://schemas.microsoft.com/office/powerpoint/2010/main" val="267505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400800"/>
            <a:ext cx="2133600" cy="365125"/>
          </a:xfrm>
          <a:prstGeom prst="rect">
            <a:avLst/>
          </a:prstGeom>
        </p:spPr>
        <p:txBody>
          <a:bodyPr/>
          <a:lstStyle/>
          <a:p>
            <a:fld id="{01719F81-D078-40F0-B2EA-5CB996165EFA}" type="datetimeFigureOut">
              <a:rPr lang="en-US" smtClean="0"/>
              <a:t>7/15/2020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ED7691-A463-4280-B7DF-D8AF2B18E2BD}" type="slidenum">
              <a:rPr lang="en-US" smtClean="0"/>
              <a:t>‹#›</a:t>
            </a:fld>
            <a:endParaRPr lang="en-US"/>
          </a:p>
        </p:txBody>
      </p:sp>
    </p:spTree>
    <p:extLst>
      <p:ext uri="{BB962C8B-B14F-4D97-AF65-F5344CB8AC3E}">
        <p14:creationId xmlns:p14="http://schemas.microsoft.com/office/powerpoint/2010/main" val="8675530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F92899-6F12-4F57-AF66-2476C51CEF63}" type="datetimeFigureOut">
              <a:rPr lang="en-US" smtClean="0"/>
              <a:t>7/15/2020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E5F1B0-E070-451C-9921-9B96339B35B2}" type="slidenum">
              <a:rPr lang="en-US" smtClean="0"/>
              <a:t>‹#›</a:t>
            </a:fld>
            <a:endParaRPr lang="en-US"/>
          </a:p>
        </p:txBody>
      </p:sp>
    </p:spTree>
    <p:extLst>
      <p:ext uri="{BB962C8B-B14F-4D97-AF65-F5344CB8AC3E}">
        <p14:creationId xmlns:p14="http://schemas.microsoft.com/office/powerpoint/2010/main" val="34134891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F92899-6F12-4F57-AF66-2476C51CEF63}" type="datetimeFigureOut">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5F1B0-E070-451C-9921-9B96339B35B2}" type="slidenum">
              <a:rPr lang="en-US" smtClean="0"/>
              <a:t>‹#›</a:t>
            </a:fld>
            <a:endParaRPr lang="en-US"/>
          </a:p>
        </p:txBody>
      </p:sp>
    </p:spTree>
    <p:extLst>
      <p:ext uri="{BB962C8B-B14F-4D97-AF65-F5344CB8AC3E}">
        <p14:creationId xmlns:p14="http://schemas.microsoft.com/office/powerpoint/2010/main" val="20416859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F92899-6F12-4F57-AF66-2476C51CEF63}" type="datetimeFigureOut">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5F1B0-E070-451C-9921-9B96339B35B2}" type="slidenum">
              <a:rPr lang="en-US" smtClean="0"/>
              <a:t>‹#›</a:t>
            </a:fld>
            <a:endParaRPr lang="en-US"/>
          </a:p>
        </p:txBody>
      </p:sp>
    </p:spTree>
    <p:extLst>
      <p:ext uri="{BB962C8B-B14F-4D97-AF65-F5344CB8AC3E}">
        <p14:creationId xmlns:p14="http://schemas.microsoft.com/office/powerpoint/2010/main" val="3938037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F92899-6F12-4F57-AF66-2476C51CEF63}"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5F1B0-E070-451C-9921-9B96339B35B2}" type="slidenum">
              <a:rPr lang="en-US" smtClean="0"/>
              <a:t>‹#›</a:t>
            </a:fld>
            <a:endParaRPr lang="en-US"/>
          </a:p>
        </p:txBody>
      </p:sp>
    </p:spTree>
    <p:extLst>
      <p:ext uri="{BB962C8B-B14F-4D97-AF65-F5344CB8AC3E}">
        <p14:creationId xmlns:p14="http://schemas.microsoft.com/office/powerpoint/2010/main" val="9662479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F92899-6F12-4F57-AF66-2476C51CEF63}"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5F1B0-E070-451C-9921-9B96339B35B2}" type="slidenum">
              <a:rPr lang="en-US" smtClean="0"/>
              <a:t>‹#›</a:t>
            </a:fld>
            <a:endParaRPr lang="en-US"/>
          </a:p>
        </p:txBody>
      </p:sp>
    </p:spTree>
    <p:extLst>
      <p:ext uri="{BB962C8B-B14F-4D97-AF65-F5344CB8AC3E}">
        <p14:creationId xmlns:p14="http://schemas.microsoft.com/office/powerpoint/2010/main" val="24377132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F92899-6F12-4F57-AF66-2476C51CEF63}" type="datetimeFigureOut">
              <a:rPr lang="en-US" smtClean="0"/>
              <a:t>7/15/2020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E5F1B0-E070-451C-9921-9B96339B35B2}" type="slidenum">
              <a:rPr lang="en-US" smtClean="0"/>
              <a:t>‹#›</a:t>
            </a:fld>
            <a:endParaRPr lang="en-US"/>
          </a:p>
        </p:txBody>
      </p:sp>
    </p:spTree>
    <p:extLst>
      <p:ext uri="{BB962C8B-B14F-4D97-AF65-F5344CB8AC3E}">
        <p14:creationId xmlns:p14="http://schemas.microsoft.com/office/powerpoint/2010/main" val="33144696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F92899-6F12-4F57-AF66-2476C51CEF63}" type="datetimeFigureOut">
              <a:rPr lang="en-US" smtClean="0"/>
              <a:t>7/15/2020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E5F1B0-E070-451C-9921-9B96339B35B2}" type="slidenum">
              <a:rPr lang="en-US" smtClean="0"/>
              <a:t>‹#›</a:t>
            </a:fld>
            <a:endParaRPr lang="en-US"/>
          </a:p>
        </p:txBody>
      </p:sp>
    </p:spTree>
    <p:extLst>
      <p:ext uri="{BB962C8B-B14F-4D97-AF65-F5344CB8AC3E}">
        <p14:creationId xmlns:p14="http://schemas.microsoft.com/office/powerpoint/2010/main" val="3203694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400800"/>
            <a:ext cx="2133600" cy="365125"/>
          </a:xfrm>
          <a:prstGeom prst="rect">
            <a:avLst/>
          </a:prstGeom>
        </p:spPr>
        <p:txBody>
          <a:bodyPr/>
          <a:lstStyle/>
          <a:p>
            <a:fld id="{01719F81-D078-40F0-B2EA-5CB996165EFA}" type="datetimeFigureOut">
              <a:rPr lang="en-US" smtClean="0"/>
              <a:t>7/15/2020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ED7691-A463-4280-B7DF-D8AF2B18E2BD}" type="slidenum">
              <a:rPr lang="en-US" smtClean="0"/>
              <a:t>‹#›</a:t>
            </a:fld>
            <a:endParaRPr lang="en-US"/>
          </a:p>
        </p:txBody>
      </p:sp>
    </p:spTree>
    <p:extLst>
      <p:ext uri="{BB962C8B-B14F-4D97-AF65-F5344CB8AC3E}">
        <p14:creationId xmlns:p14="http://schemas.microsoft.com/office/powerpoint/2010/main" val="1427343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133600" cy="365125"/>
          </a:xfrm>
          <a:prstGeom prst="rect">
            <a:avLst/>
          </a:prstGeom>
        </p:spPr>
        <p:txBody>
          <a:bodyPr/>
          <a:lstStyle/>
          <a:p>
            <a:fld id="{01719F81-D078-40F0-B2EA-5CB996165EFA}" type="datetimeFigureOut">
              <a:rPr lang="en-US" smtClean="0"/>
              <a:t>7/15/2020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ED7691-A463-4280-B7DF-D8AF2B18E2BD}" type="slidenum">
              <a:rPr lang="en-US" smtClean="0"/>
              <a:t>‹#›</a:t>
            </a:fld>
            <a:endParaRPr lang="en-US"/>
          </a:p>
        </p:txBody>
      </p:sp>
    </p:spTree>
    <p:extLst>
      <p:ext uri="{BB962C8B-B14F-4D97-AF65-F5344CB8AC3E}">
        <p14:creationId xmlns:p14="http://schemas.microsoft.com/office/powerpoint/2010/main" val="2377373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400800"/>
            <a:ext cx="2133600" cy="365125"/>
          </a:xfrm>
          <a:prstGeom prst="rect">
            <a:avLst/>
          </a:prstGeom>
        </p:spPr>
        <p:txBody>
          <a:bodyPr/>
          <a:lstStyle/>
          <a:p>
            <a:fld id="{01719F81-D078-40F0-B2EA-5CB996165EFA}" type="datetimeFigureOut">
              <a:rPr lang="en-US" smtClean="0"/>
              <a:t>7/15/2020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ED7691-A463-4280-B7DF-D8AF2B18E2BD}" type="slidenum">
              <a:rPr lang="en-US" smtClean="0"/>
              <a:t>‹#›</a:t>
            </a:fld>
            <a:endParaRPr lang="en-US"/>
          </a:p>
        </p:txBody>
      </p:sp>
    </p:spTree>
    <p:extLst>
      <p:ext uri="{BB962C8B-B14F-4D97-AF65-F5344CB8AC3E}">
        <p14:creationId xmlns:p14="http://schemas.microsoft.com/office/powerpoint/2010/main" val="1974932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133600" cy="365125"/>
          </a:xfrm>
          <a:prstGeom prst="rect">
            <a:avLst/>
          </a:prstGeom>
        </p:spPr>
        <p:txBody>
          <a:bodyPr/>
          <a:lstStyle/>
          <a:p>
            <a:fld id="{01719F81-D078-40F0-B2EA-5CB996165EFA}" type="datetimeFigureOut">
              <a:rPr lang="en-US" smtClean="0"/>
              <a:t>7/15/2020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ED7691-A463-4280-B7DF-D8AF2B18E2BD}" type="slidenum">
              <a:rPr lang="en-US" smtClean="0"/>
              <a:t>‹#›</a:t>
            </a:fld>
            <a:endParaRPr lang="en-US"/>
          </a:p>
        </p:txBody>
      </p:sp>
    </p:spTree>
    <p:extLst>
      <p:ext uri="{BB962C8B-B14F-4D97-AF65-F5344CB8AC3E}">
        <p14:creationId xmlns:p14="http://schemas.microsoft.com/office/powerpoint/2010/main" val="3860613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400800"/>
            <a:ext cx="2133600" cy="365125"/>
          </a:xfrm>
          <a:prstGeom prst="rect">
            <a:avLst/>
          </a:prstGeom>
        </p:spPr>
        <p:txBody>
          <a:bodyPr/>
          <a:lstStyle/>
          <a:p>
            <a:fld id="{01719F81-D078-40F0-B2EA-5CB996165EFA}" type="datetimeFigureOut">
              <a:rPr lang="en-US" smtClean="0"/>
              <a:t>7/15/2020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ED7691-A463-4280-B7DF-D8AF2B18E2BD}" type="slidenum">
              <a:rPr lang="en-US" smtClean="0"/>
              <a:t>‹#›</a:t>
            </a:fld>
            <a:endParaRPr lang="en-US"/>
          </a:p>
        </p:txBody>
      </p:sp>
    </p:spTree>
    <p:extLst>
      <p:ext uri="{BB962C8B-B14F-4D97-AF65-F5344CB8AC3E}">
        <p14:creationId xmlns:p14="http://schemas.microsoft.com/office/powerpoint/2010/main" val="1422545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400800"/>
            <a:ext cx="2133600" cy="365125"/>
          </a:xfrm>
          <a:prstGeom prst="rect">
            <a:avLst/>
          </a:prstGeom>
        </p:spPr>
        <p:txBody>
          <a:bodyPr/>
          <a:lstStyle/>
          <a:p>
            <a:fld id="{01719F81-D078-40F0-B2EA-5CB996165EFA}" type="datetimeFigureOut">
              <a:rPr lang="en-US" smtClean="0"/>
              <a:t>7/15/2020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ED7691-A463-4280-B7DF-D8AF2B18E2BD}" type="slidenum">
              <a:rPr lang="en-US" smtClean="0"/>
              <a:t>‹#›</a:t>
            </a:fld>
            <a:endParaRPr lang="en-US"/>
          </a:p>
        </p:txBody>
      </p:sp>
    </p:spTree>
    <p:extLst>
      <p:ext uri="{BB962C8B-B14F-4D97-AF65-F5344CB8AC3E}">
        <p14:creationId xmlns:p14="http://schemas.microsoft.com/office/powerpoint/2010/main" val="1708038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0826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134118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F92899-6F12-4F57-AF66-2476C51CEF63}" type="datetimeFigureOut">
              <a:rPr lang="en-US" smtClean="0"/>
              <a:t>7/15/2020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5F1B0-E070-451C-9921-9B96339B35B2}" type="slidenum">
              <a:rPr lang="en-US" smtClean="0"/>
              <a:t>‹#›</a:t>
            </a:fld>
            <a:endParaRPr lang="en-US"/>
          </a:p>
        </p:txBody>
      </p:sp>
    </p:spTree>
    <p:extLst>
      <p:ext uri="{BB962C8B-B14F-4D97-AF65-F5344CB8AC3E}">
        <p14:creationId xmlns:p14="http://schemas.microsoft.com/office/powerpoint/2010/main" val="1960308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solidFill>
                  <a:srgbClr val="000000"/>
                </a:solidFill>
                <a:latin typeface="Arial" charset="0"/>
                <a:ea typeface="ヒラギノ角ゴ Pro W3" charset="0"/>
                <a:cs typeface="Arial" charset="0"/>
              </a:rPr>
              <a:t>RTOG 1308: Phase III Randomized Trial Comparing Overall Survival after Photon versus Proton </a:t>
            </a:r>
            <a:r>
              <a:rPr lang="en-US" sz="2800" dirty="0" err="1">
                <a:solidFill>
                  <a:srgbClr val="000000"/>
                </a:solidFill>
                <a:latin typeface="Arial" charset="0"/>
                <a:ea typeface="ヒラギノ角ゴ Pro W3" charset="0"/>
                <a:cs typeface="Arial" charset="0"/>
              </a:rPr>
              <a:t>Chemoradiation</a:t>
            </a:r>
            <a:r>
              <a:rPr lang="en-US" sz="2800" dirty="0">
                <a:solidFill>
                  <a:srgbClr val="000000"/>
                </a:solidFill>
                <a:latin typeface="Arial" charset="0"/>
                <a:ea typeface="ヒラギノ角ゴ Pro W3" charset="0"/>
                <a:cs typeface="Arial" charset="0"/>
              </a:rPr>
              <a:t> Therapy for Inoperable Stage II-IIIB NSCLC</a:t>
            </a:r>
            <a:r>
              <a:rPr lang="en-US" sz="2800" dirty="0">
                <a:solidFill>
                  <a:srgbClr val="000000"/>
                </a:solidFill>
                <a:latin typeface="Helvetica Neue" charset="0"/>
                <a:ea typeface="ヒラギノ角ゴ Pro W3" charset="0"/>
                <a:cs typeface="Arial Black" charset="0"/>
              </a:rPr>
              <a:t/>
            </a:r>
            <a:br>
              <a:rPr lang="en-US" sz="2800" dirty="0">
                <a:solidFill>
                  <a:srgbClr val="000000"/>
                </a:solidFill>
                <a:latin typeface="Helvetica Neue" charset="0"/>
                <a:ea typeface="ヒラギノ角ゴ Pro W3" charset="0"/>
                <a:cs typeface="Arial Black" charset="0"/>
              </a:rPr>
            </a:br>
            <a:endParaRPr lang="en-US" sz="2800" dirty="0">
              <a:solidFill>
                <a:srgbClr val="000000"/>
              </a:solidFill>
            </a:endParaRPr>
          </a:p>
        </p:txBody>
      </p:sp>
      <p:sp>
        <p:nvSpPr>
          <p:cNvPr id="3" name="Subtitle 2"/>
          <p:cNvSpPr>
            <a:spLocks noGrp="1"/>
          </p:cNvSpPr>
          <p:nvPr>
            <p:ph type="subTitle" idx="1"/>
          </p:nvPr>
        </p:nvSpPr>
        <p:spPr>
          <a:xfrm>
            <a:off x="1371600" y="4419600"/>
            <a:ext cx="6400800" cy="914400"/>
          </a:xfrm>
        </p:spPr>
        <p:txBody>
          <a:bodyPr/>
          <a:lstStyle/>
          <a:p>
            <a:r>
              <a:rPr lang="en-US" dirty="0">
                <a:solidFill>
                  <a:schemeClr val="tx1"/>
                </a:solidFill>
              </a:rPr>
              <a:t>PI: Zhongxing Liao</a:t>
            </a:r>
          </a:p>
        </p:txBody>
      </p:sp>
    </p:spTree>
    <p:extLst>
      <p:ext uri="{BB962C8B-B14F-4D97-AF65-F5344CB8AC3E}">
        <p14:creationId xmlns:p14="http://schemas.microsoft.com/office/powerpoint/2010/main" val="2417414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3"/>
          <p:cNvSpPr>
            <a:spLocks noGrp="1"/>
          </p:cNvSpPr>
          <p:nvPr>
            <p:ph type="title" idx="4294967295"/>
          </p:nvPr>
        </p:nvSpPr>
        <p:spPr>
          <a:xfrm>
            <a:off x="0" y="0"/>
            <a:ext cx="9144000" cy="1143000"/>
          </a:xfrm>
          <a:prstGeom prst="rect">
            <a:avLst/>
          </a:prstGeom>
        </p:spPr>
        <p:txBody>
          <a:bodyPr lIns="92075" tIns="46038" rIns="92075" bIns="46038"/>
          <a:lstStyle/>
          <a:p>
            <a:pPr eaLnBrk="1" hangingPunct="1"/>
            <a:r>
              <a:rPr lang="en-US" altLang="zh-CN">
                <a:latin typeface="Arial Black" charset="0"/>
                <a:ea typeface="ヒラギノ角ゴ Pro W3" charset="0"/>
                <a:cs typeface="Arial Black" charset="0"/>
              </a:rPr>
              <a:t>Statistical Consideration</a:t>
            </a:r>
          </a:p>
        </p:txBody>
      </p:sp>
      <p:sp>
        <p:nvSpPr>
          <p:cNvPr id="13315" name="Content Placeholder 2"/>
          <p:cNvSpPr>
            <a:spLocks noGrp="1"/>
          </p:cNvSpPr>
          <p:nvPr>
            <p:ph idx="4294967295"/>
          </p:nvPr>
        </p:nvSpPr>
        <p:spPr>
          <a:xfrm>
            <a:off x="121882" y="762000"/>
            <a:ext cx="8992810" cy="5257800"/>
          </a:xfrm>
          <a:prstGeom prst="rect">
            <a:avLst/>
          </a:prstGeom>
        </p:spPr>
        <p:txBody>
          <a:bodyPr anchorCtr="1"/>
          <a:lstStyle/>
          <a:p>
            <a:pPr eaLnBrk="1" hangingPunct="1">
              <a:buFontTx/>
              <a:buNone/>
            </a:pPr>
            <a:r>
              <a:rPr lang="en-US" sz="1800" dirty="0">
                <a:latin typeface="Arial" charset="0"/>
                <a:ea typeface="ヒラギノ角ゴ Pro W3" charset="0"/>
                <a:cs typeface="Arial" charset="0"/>
              </a:rPr>
              <a:t>Primary Objective</a:t>
            </a:r>
          </a:p>
          <a:p>
            <a:pPr eaLnBrk="1" hangingPunct="1"/>
            <a:r>
              <a:rPr lang="en-US" sz="1800" dirty="0">
                <a:latin typeface="Arial" charset="0"/>
                <a:ea typeface="ヒラギノ角ゴ Pro W3" charset="0"/>
                <a:cs typeface="Arial" charset="0"/>
              </a:rPr>
              <a:t>The primary hypothesis that the median OS will be improved from 21 months (monthly hazard </a:t>
            </a:r>
            <a:r>
              <a:rPr lang="en-US" sz="1800" dirty="0" err="1">
                <a:latin typeface="Arial" charset="0"/>
                <a:ea typeface="ヒラギノ角ゴ Pro W3" charset="0"/>
                <a:cs typeface="Arial" charset="0"/>
              </a:rPr>
              <a:t>λ</a:t>
            </a:r>
            <a:r>
              <a:rPr lang="en-US" sz="1800" dirty="0">
                <a:latin typeface="Arial" charset="0"/>
                <a:ea typeface="ヒラギノ角ゴ Pro W3" charset="0"/>
                <a:cs typeface="Arial" charset="0"/>
              </a:rPr>
              <a:t>=0.0330) with photon therapy,60-70 </a:t>
            </a:r>
            <a:r>
              <a:rPr lang="en-US" sz="1800" dirty="0" err="1">
                <a:latin typeface="Arial" charset="0"/>
                <a:ea typeface="ヒラギノ角ゴ Pro W3" charset="0"/>
                <a:cs typeface="Arial" charset="0"/>
              </a:rPr>
              <a:t>Gy</a:t>
            </a:r>
            <a:r>
              <a:rPr lang="en-US" sz="1800" dirty="0">
                <a:latin typeface="Arial" charset="0"/>
                <a:ea typeface="ヒラギノ角ゴ Pro W3" charset="0"/>
                <a:cs typeface="Arial" charset="0"/>
              </a:rPr>
              <a:t>, (Arm 1) to 28 months (monthly hazard </a:t>
            </a:r>
            <a:r>
              <a:rPr lang="en-US" sz="1800" dirty="0" err="1">
                <a:latin typeface="Arial" charset="0"/>
                <a:ea typeface="ヒラギノ角ゴ Pro W3" charset="0"/>
                <a:cs typeface="Arial" charset="0"/>
              </a:rPr>
              <a:t>λ</a:t>
            </a:r>
            <a:r>
              <a:rPr lang="en-US" sz="1800" dirty="0">
                <a:latin typeface="Arial" charset="0"/>
                <a:ea typeface="ヒラギノ角ゴ Pro W3" charset="0"/>
                <a:cs typeface="Arial" charset="0"/>
              </a:rPr>
              <a:t>=0.0248) with proton therapy, 60-70 REB, (Arm 2), i.e., hazard ratio (HR) equals to 0.75, which translates to a 25% relative hazard reduction. </a:t>
            </a:r>
          </a:p>
          <a:p>
            <a:pPr eaLnBrk="1" hangingPunct="1">
              <a:buFont typeface="Arial" charset="0"/>
              <a:buNone/>
            </a:pPr>
            <a:r>
              <a:rPr lang="en-US" sz="1800" dirty="0">
                <a:latin typeface="Arial" charset="0"/>
                <a:ea typeface="ヒラギノ角ゴ Pro W3" charset="0"/>
                <a:cs typeface="Arial" charset="0"/>
              </a:rPr>
              <a:t> </a:t>
            </a:r>
          </a:p>
          <a:p>
            <a:pPr eaLnBrk="1" hangingPunct="1"/>
            <a:r>
              <a:rPr lang="en-US" sz="1800" dirty="0">
                <a:latin typeface="Arial" charset="0"/>
                <a:ea typeface="ヒラギノ角ゴ Pro W3" charset="0"/>
                <a:cs typeface="Arial" charset="0"/>
              </a:rPr>
              <a:t>The statistical power is set as 80% and the significance level is 0.025 (one-sided).</a:t>
            </a:r>
          </a:p>
          <a:p>
            <a:pPr marL="0" indent="0" eaLnBrk="1" hangingPunct="1">
              <a:buNone/>
            </a:pPr>
            <a:r>
              <a:rPr lang="en-US" sz="1800" dirty="0">
                <a:latin typeface="Arial" charset="0"/>
                <a:ea typeface="ヒラギノ角ゴ Pro W3" charset="0"/>
                <a:cs typeface="Arial" charset="0"/>
              </a:rPr>
              <a:t> </a:t>
            </a:r>
          </a:p>
          <a:p>
            <a:pPr eaLnBrk="1" hangingPunct="1"/>
            <a:r>
              <a:rPr lang="en-US" sz="1800" dirty="0">
                <a:latin typeface="Arial" charset="0"/>
                <a:ea typeface="ヒラギノ角ゴ Pro W3" charset="0"/>
                <a:cs typeface="Arial" charset="0"/>
              </a:rPr>
              <a:t>Three interim analyses will be performed when 25%, 50%, and 75% cumulative information for OS are available.  </a:t>
            </a:r>
          </a:p>
          <a:p>
            <a:pPr eaLnBrk="1" hangingPunct="1"/>
            <a:endParaRPr lang="en-US" sz="1800" dirty="0">
              <a:latin typeface="Arial" charset="0"/>
              <a:ea typeface="ヒラギノ角ゴ Pro W3" charset="0"/>
              <a:cs typeface="Arial" charset="0"/>
            </a:endParaRPr>
          </a:p>
          <a:p>
            <a:pPr eaLnBrk="1" hangingPunct="1"/>
            <a:r>
              <a:rPr lang="en-US" sz="1800" dirty="0">
                <a:latin typeface="Arial" charset="0"/>
                <a:ea typeface="ヒラギノ角ゴ Pro W3" charset="0"/>
                <a:cs typeface="Arial" charset="0"/>
              </a:rPr>
              <a:t>A total of 504 analyzable patients are required to be accrued uniformly with 10 patients per monthly accrual.  </a:t>
            </a:r>
          </a:p>
          <a:p>
            <a:pPr eaLnBrk="1" hangingPunct="1"/>
            <a:endParaRPr lang="en-US" sz="1800" dirty="0">
              <a:latin typeface="Arial" charset="0"/>
              <a:ea typeface="ヒラギノ角ゴ Pro W3" charset="0"/>
              <a:cs typeface="Arial" charset="0"/>
            </a:endParaRPr>
          </a:p>
          <a:p>
            <a:pPr eaLnBrk="1" hangingPunct="1"/>
            <a:r>
              <a:rPr lang="en-US" sz="1800" dirty="0">
                <a:latin typeface="Arial" charset="0"/>
                <a:ea typeface="ヒラギノ角ゴ Pro W3" charset="0"/>
                <a:cs typeface="Arial" charset="0"/>
              </a:rPr>
              <a:t>Guarding against up to a 10% ineligibility and lost to follow up rate, </a:t>
            </a:r>
            <a:r>
              <a:rPr lang="en-US" sz="1800" b="1" dirty="0">
                <a:latin typeface="Arial" charset="0"/>
                <a:ea typeface="ヒラギノ角ゴ Pro W3" charset="0"/>
                <a:cs typeface="Arial" charset="0"/>
              </a:rPr>
              <a:t>the final targeted accrual for this study will be 560 cases</a:t>
            </a:r>
            <a:r>
              <a:rPr lang="en-US" sz="1800" dirty="0">
                <a:latin typeface="Arial" charset="0"/>
                <a:ea typeface="ヒラギノ角ゴ Pro W3" charset="0"/>
                <a:cs typeface="Arial" charset="0"/>
              </a:rPr>
              <a:t>, which is projected to be accrued uniformly in 56 months and followed for an additional 24 months.</a:t>
            </a:r>
          </a:p>
        </p:txBody>
      </p:sp>
      <p:sp>
        <p:nvSpPr>
          <p:cNvPr id="13316" name="Rectangle 2"/>
          <p:cNvSpPr>
            <a:spLocks noChangeArrowheads="1"/>
          </p:cNvSpPr>
          <p:nvPr/>
        </p:nvSpPr>
        <p:spPr bwMode="auto">
          <a:xfrm>
            <a:off x="1" y="-76200"/>
            <a:ext cx="8991298"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p>
            <a:pPr algn="ctr" eaLnBrk="0" hangingPunct="0"/>
            <a:endParaRPr lang="en-US" sz="3200" b="1">
              <a:solidFill>
                <a:schemeClr val="tx2"/>
              </a:solidFill>
            </a:endParaRPr>
          </a:p>
        </p:txBody>
      </p:sp>
    </p:spTree>
    <p:extLst>
      <p:ext uri="{BB962C8B-B14F-4D97-AF65-F5344CB8AC3E}">
        <p14:creationId xmlns:p14="http://schemas.microsoft.com/office/powerpoint/2010/main" val="226907976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476103"/>
          </a:xfrm>
        </p:spPr>
        <p:txBody>
          <a:bodyPr>
            <a:normAutofit/>
          </a:bodyPr>
          <a:lstStyle/>
          <a:p>
            <a:r>
              <a:rPr lang="en-US" sz="4000" b="1" dirty="0"/>
              <a:t>Target Accrual and Activation</a:t>
            </a:r>
          </a:p>
        </p:txBody>
      </p:sp>
      <p:graphicFrame>
        <p:nvGraphicFramePr>
          <p:cNvPr id="4" name="Table 3"/>
          <p:cNvGraphicFramePr>
            <a:graphicFrameLocks noGrp="1"/>
          </p:cNvGraphicFramePr>
          <p:nvPr>
            <p:extLst>
              <p:ext uri="{D42A27DB-BD31-4B8C-83A1-F6EECF244321}">
                <p14:modId xmlns:p14="http://schemas.microsoft.com/office/powerpoint/2010/main" val="2901076255"/>
              </p:ext>
            </p:extLst>
          </p:nvPr>
        </p:nvGraphicFramePr>
        <p:xfrm>
          <a:off x="1524000" y="1033924"/>
          <a:ext cx="6096000" cy="1920240"/>
        </p:xfrm>
        <a:graphic>
          <a:graphicData uri="http://schemas.openxmlformats.org/drawingml/2006/table">
            <a:tbl>
              <a:tblPr firstRow="1" bandRow="1">
                <a:tableStyleId>{5C22544A-7EE6-4342-B048-85BDC9FD1C3A}</a:tableStyleId>
              </a:tblPr>
              <a:tblGrid>
                <a:gridCol w="3364523">
                  <a:extLst>
                    <a:ext uri="{9D8B030D-6E8A-4147-A177-3AD203B41FA5}">
                      <a16:colId xmlns:a16="http://schemas.microsoft.com/office/drawing/2014/main" val="20000"/>
                    </a:ext>
                  </a:extLst>
                </a:gridCol>
                <a:gridCol w="2731477">
                  <a:extLst>
                    <a:ext uri="{9D8B030D-6E8A-4147-A177-3AD203B41FA5}">
                      <a16:colId xmlns:a16="http://schemas.microsoft.com/office/drawing/2014/main" val="20001"/>
                    </a:ext>
                  </a:extLst>
                </a:gridCol>
              </a:tblGrid>
              <a:tr h="370840">
                <a:tc>
                  <a:txBody>
                    <a:bodyPr/>
                    <a:lstStyle/>
                    <a:p>
                      <a:r>
                        <a:rPr lang="en-US" sz="1800" b="1" dirty="0">
                          <a:solidFill>
                            <a:srgbClr val="3B4A57"/>
                          </a:solidFill>
                        </a:rPr>
                        <a:t>Required Sample Size</a:t>
                      </a:r>
                      <a:r>
                        <a:rPr lang="en-US" sz="1800" dirty="0">
                          <a:solidFill>
                            <a:srgbClr val="3B4A57"/>
                          </a:solidFill>
                        </a:rPr>
                        <a:t>: </a:t>
                      </a:r>
                      <a:endParaRPr lang="en-US" dirty="0">
                        <a:solidFill>
                          <a:srgbClr val="3B4A5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accent1"/>
                          </a:solidFill>
                        </a:rPr>
                        <a:t>330 patients</a:t>
                      </a:r>
                    </a:p>
                    <a:p>
                      <a:endParaRPr lang="en-US"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1800" b="1" dirty="0">
                          <a:solidFill>
                            <a:srgbClr val="3B4A57"/>
                          </a:solidFill>
                        </a:rPr>
                        <a:t>Study activation date: </a:t>
                      </a:r>
                      <a:endParaRPr lang="en-US" dirty="0">
                        <a:solidFill>
                          <a:srgbClr val="3B4A5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accent1"/>
                          </a:solidFill>
                        </a:rPr>
                        <a:t>February 3, 2014</a:t>
                      </a:r>
                    </a:p>
                    <a:p>
                      <a:endParaRPr lang="en-US" b="1"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1800" b="1" dirty="0">
                          <a:solidFill>
                            <a:srgbClr val="3B4A57"/>
                          </a:solidFill>
                        </a:rPr>
                        <a:t>Amendment 5 activation date: </a:t>
                      </a:r>
                      <a:endParaRPr lang="en-US" dirty="0">
                        <a:solidFill>
                          <a:srgbClr val="3B4A5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accent1"/>
                          </a:solidFill>
                        </a:rPr>
                        <a:t>September 30, 2019</a:t>
                      </a:r>
                    </a:p>
                    <a:p>
                      <a:endParaRPr lang="en-US" b="1"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 name="Content Placeholder 2">
            <a:extLst>
              <a:ext uri="{FF2B5EF4-FFF2-40B4-BE49-F238E27FC236}">
                <a16:creationId xmlns:a16="http://schemas.microsoft.com/office/drawing/2014/main" id="{A863D0E4-8844-A34D-9F93-60F9AF027B3A}"/>
              </a:ext>
            </a:extLst>
          </p:cNvPr>
          <p:cNvSpPr>
            <a:spLocks noGrp="1"/>
          </p:cNvSpPr>
          <p:nvPr>
            <p:ph idx="1"/>
          </p:nvPr>
        </p:nvSpPr>
        <p:spPr>
          <a:xfrm>
            <a:off x="457200" y="3505200"/>
            <a:ext cx="8305800" cy="1676400"/>
          </a:xfrm>
        </p:spPr>
        <p:txBody>
          <a:bodyPr/>
          <a:lstStyle/>
          <a:p>
            <a:r>
              <a:rPr lang="en-US" dirty="0"/>
              <a:t>Sample size calculation </a:t>
            </a:r>
          </a:p>
          <a:p>
            <a:pPr lvl="1"/>
            <a:r>
              <a:rPr lang="en-US" sz="2400" dirty="0"/>
              <a:t>At 1-sided alpha of 0.025, 300 analyzable patients will provide 80% power to detect a reduction in the proportion of cardiac toxicity and lymphopenia from 15% to 5%.</a:t>
            </a:r>
          </a:p>
        </p:txBody>
      </p:sp>
    </p:spTree>
    <p:extLst>
      <p:ext uri="{BB962C8B-B14F-4D97-AF65-F5344CB8AC3E}">
        <p14:creationId xmlns:p14="http://schemas.microsoft.com/office/powerpoint/2010/main" val="1847450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166"/>
            <a:ext cx="8229600" cy="739654"/>
          </a:xfrm>
        </p:spPr>
        <p:txBody>
          <a:bodyPr>
            <a:normAutofit fontScale="90000"/>
          </a:bodyPr>
          <a:lstStyle/>
          <a:p>
            <a:r>
              <a:rPr lang="en-US" b="1" dirty="0"/>
              <a:t>Accrual Goals</a:t>
            </a:r>
          </a:p>
        </p:txBody>
      </p:sp>
      <p:sp>
        <p:nvSpPr>
          <p:cNvPr id="3" name="Content Placeholder 2"/>
          <p:cNvSpPr>
            <a:spLocks noGrp="1"/>
          </p:cNvSpPr>
          <p:nvPr>
            <p:ph idx="1"/>
          </p:nvPr>
        </p:nvSpPr>
        <p:spPr>
          <a:xfrm>
            <a:off x="457200" y="1014293"/>
            <a:ext cx="8229600" cy="4510528"/>
          </a:xfrm>
        </p:spPr>
        <p:txBody>
          <a:bodyPr>
            <a:normAutofit fontScale="70000" lnSpcReduction="20000"/>
          </a:bodyPr>
          <a:lstStyle/>
          <a:p>
            <a:r>
              <a:rPr lang="en-US" dirty="0"/>
              <a:t>The monthly accrual goal is 6-7 patients per month.</a:t>
            </a:r>
          </a:p>
          <a:p>
            <a:pPr marL="0" indent="0">
              <a:buNone/>
            </a:pPr>
            <a:endParaRPr lang="en-US" sz="1700" dirty="0"/>
          </a:p>
          <a:p>
            <a:r>
              <a:rPr lang="en-US" dirty="0"/>
              <a:t>Actual monthly accrual rate </a:t>
            </a:r>
          </a:p>
          <a:p>
            <a:pPr lvl="1"/>
            <a:r>
              <a:rPr lang="en-US" dirty="0"/>
              <a:t>For the life of the study = 2.5/month</a:t>
            </a:r>
          </a:p>
          <a:p>
            <a:pPr lvl="1"/>
            <a:r>
              <a:rPr lang="en-US" dirty="0"/>
              <a:t>For the last 6 months = 3.5/month</a:t>
            </a:r>
          </a:p>
          <a:p>
            <a:pPr marL="457200" lvl="1" indent="0">
              <a:buNone/>
            </a:pPr>
            <a:endParaRPr lang="en-US" sz="1700" dirty="0"/>
          </a:p>
          <a:p>
            <a:pPr lvl="0"/>
            <a:r>
              <a:rPr lang="en-US" dirty="0"/>
              <a:t>The number of credentialed sites continued to grow, meanwhile the efforts have been partially dampened due to COVID-19 pandemic. </a:t>
            </a:r>
          </a:p>
          <a:p>
            <a:pPr marL="0" lvl="0" indent="0">
              <a:buNone/>
            </a:pPr>
            <a:endParaRPr lang="en-US" sz="1900" dirty="0"/>
          </a:p>
          <a:p>
            <a:pPr lvl="0"/>
            <a:r>
              <a:rPr lang="en-US" dirty="0"/>
              <a:t>CTEP has been monitoring the accrual for the study, and planned to reevaluate the accrual rate again in April 2020.</a:t>
            </a:r>
          </a:p>
          <a:p>
            <a:pPr marL="0" lvl="0" indent="0">
              <a:buNone/>
            </a:pPr>
            <a:endParaRPr lang="en-US" sz="1900" dirty="0"/>
          </a:p>
          <a:p>
            <a:pPr lvl="0"/>
            <a:r>
              <a:rPr lang="en-US" dirty="0"/>
              <a:t>There is no set goal from CTEP, but ideally accrual needs to be greater than 50% of projected, which would be at least 4 patients per month.</a:t>
            </a:r>
          </a:p>
        </p:txBody>
      </p:sp>
    </p:spTree>
    <p:extLst>
      <p:ext uri="{BB962C8B-B14F-4D97-AF65-F5344CB8AC3E}">
        <p14:creationId xmlns:p14="http://schemas.microsoft.com/office/powerpoint/2010/main" val="1119340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CTEP Letter 1-2018</a:t>
            </a:r>
          </a:p>
        </p:txBody>
      </p:sp>
      <p:pic>
        <p:nvPicPr>
          <p:cNvPr id="4" name="Picture 3"/>
          <p:cNvPicPr>
            <a:picLocks noChangeAspect="1"/>
          </p:cNvPicPr>
          <p:nvPr/>
        </p:nvPicPr>
        <p:blipFill>
          <a:blip r:embed="rId2"/>
          <a:stretch>
            <a:fillRect/>
          </a:stretch>
        </p:blipFill>
        <p:spPr>
          <a:xfrm>
            <a:off x="685800" y="990600"/>
            <a:ext cx="7391400" cy="316751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333530716"/>
              </p:ext>
            </p:extLst>
          </p:nvPr>
        </p:nvGraphicFramePr>
        <p:xfrm>
          <a:off x="914400" y="4114800"/>
          <a:ext cx="7010400" cy="1524001"/>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526297">
                <a:tc>
                  <a:txBody>
                    <a:bodyPr/>
                    <a:lstStyle/>
                    <a:p>
                      <a:r>
                        <a:rPr lang="en-US" sz="1200" dirty="0"/>
                        <a:t>Quarter</a:t>
                      </a:r>
                      <a:r>
                        <a:rPr lang="en-US" sz="1200" baseline="0" dirty="0"/>
                        <a:t> </a:t>
                      </a:r>
                      <a:endParaRPr lang="en-US" sz="1200" dirty="0"/>
                    </a:p>
                  </a:txBody>
                  <a:tcPr/>
                </a:tc>
                <a:tc>
                  <a:txBody>
                    <a:bodyPr/>
                    <a:lstStyle/>
                    <a:p>
                      <a:r>
                        <a:rPr lang="en-US" sz="1200" dirty="0"/>
                        <a:t>No. Accrued </a:t>
                      </a:r>
                    </a:p>
                  </a:txBody>
                  <a:tcPr/>
                </a:tc>
                <a:extLst>
                  <a:ext uri="{0D108BD9-81ED-4DB2-BD59-A6C34878D82A}">
                    <a16:rowId xmlns:a16="http://schemas.microsoft.com/office/drawing/2014/main" val="10000"/>
                  </a:ext>
                </a:extLst>
              </a:tr>
              <a:tr h="498852">
                <a:tc>
                  <a:txBody>
                    <a:bodyPr/>
                    <a:lstStyle/>
                    <a:p>
                      <a:r>
                        <a:rPr lang="en-US" sz="1200" dirty="0"/>
                        <a:t>7</a:t>
                      </a:r>
                      <a:r>
                        <a:rPr lang="en-US" sz="1200" baseline="30000" dirty="0"/>
                        <a:t>th</a:t>
                      </a:r>
                      <a:r>
                        <a:rPr lang="en-US" sz="1200" dirty="0"/>
                        <a:t> Quarter (7-9/2018</a:t>
                      </a:r>
                    </a:p>
                  </a:txBody>
                  <a:tcPr/>
                </a:tc>
                <a:tc>
                  <a:txBody>
                    <a:bodyPr/>
                    <a:lstStyle/>
                    <a:p>
                      <a:pPr algn="ctr"/>
                      <a:r>
                        <a:rPr lang="en-US" sz="1800" b="1" dirty="0"/>
                        <a:t>17</a:t>
                      </a:r>
                    </a:p>
                  </a:txBody>
                  <a:tcPr/>
                </a:tc>
                <a:extLst>
                  <a:ext uri="{0D108BD9-81ED-4DB2-BD59-A6C34878D82A}">
                    <a16:rowId xmlns:a16="http://schemas.microsoft.com/office/drawing/2014/main" val="10001"/>
                  </a:ext>
                </a:extLst>
              </a:tr>
              <a:tr h="498852">
                <a:tc>
                  <a:txBody>
                    <a:bodyPr/>
                    <a:lstStyle/>
                    <a:p>
                      <a:r>
                        <a:rPr lang="en-US" sz="1200" b="0" i="0" u="none" strike="noStrike" kern="1200" baseline="0" dirty="0">
                          <a:solidFill>
                            <a:schemeClr val="dk1"/>
                          </a:solidFill>
                          <a:latin typeface="+mn-lt"/>
                          <a:ea typeface="+mn-ea"/>
                          <a:cs typeface="+mn-cs"/>
                        </a:rPr>
                        <a:t>New 8</a:t>
                      </a:r>
                      <a:r>
                        <a:rPr lang="en-US" sz="1200" b="0" i="0" u="none" strike="noStrike" kern="1200" baseline="30000" dirty="0">
                          <a:solidFill>
                            <a:schemeClr val="dk1"/>
                          </a:solidFill>
                          <a:latin typeface="+mn-lt"/>
                          <a:ea typeface="+mn-ea"/>
                          <a:cs typeface="+mn-cs"/>
                        </a:rPr>
                        <a:t>th</a:t>
                      </a:r>
                      <a:r>
                        <a:rPr lang="en-US" sz="1200" b="0" i="0" u="none" strike="noStrike" kern="1200" baseline="0" dirty="0">
                          <a:solidFill>
                            <a:schemeClr val="dk1"/>
                          </a:solidFill>
                          <a:latin typeface="+mn-lt"/>
                          <a:ea typeface="+mn-ea"/>
                          <a:cs typeface="+mn-cs"/>
                        </a:rPr>
                        <a:t> Quarter (10-12/2018) (2 major holidays)</a:t>
                      </a:r>
                      <a:endParaRPr lang="en-US" sz="1200" dirty="0"/>
                    </a:p>
                  </a:txBody>
                  <a:tcPr/>
                </a:tc>
                <a:tc>
                  <a:txBody>
                    <a:bodyPr/>
                    <a:lstStyle/>
                    <a:p>
                      <a:pPr algn="ctr"/>
                      <a:r>
                        <a:rPr lang="en-US" sz="1800" b="1" dirty="0"/>
                        <a:t>5</a:t>
                      </a:r>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1600200" y="5715000"/>
            <a:ext cx="6019800" cy="381000"/>
          </a:xfrm>
          <a:prstGeom prst="rect">
            <a:avLst/>
          </a:prstGeom>
          <a:noFill/>
        </p:spPr>
        <p:txBody>
          <a:bodyPr wrap="square" rtlCol="0">
            <a:spAutoFit/>
          </a:bodyPr>
          <a:lstStyle/>
          <a:p>
            <a:r>
              <a:rPr lang="en-US" dirty="0"/>
              <a:t>Letter for continuation of the trial submitted to CTEP 1-2019</a:t>
            </a:r>
          </a:p>
        </p:txBody>
      </p:sp>
    </p:spTree>
    <p:extLst>
      <p:ext uri="{BB962C8B-B14F-4D97-AF65-F5344CB8AC3E}">
        <p14:creationId xmlns:p14="http://schemas.microsoft.com/office/powerpoint/2010/main" val="8804430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CTEP Letter 1-2020</a:t>
            </a:r>
          </a:p>
        </p:txBody>
      </p:sp>
      <p:sp>
        <p:nvSpPr>
          <p:cNvPr id="6" name="Rectangle 5"/>
          <p:cNvSpPr/>
          <p:nvPr/>
        </p:nvSpPr>
        <p:spPr>
          <a:xfrm>
            <a:off x="838200" y="1143000"/>
            <a:ext cx="7086600" cy="2308324"/>
          </a:xfrm>
          <a:prstGeom prst="rect">
            <a:avLst/>
          </a:prstGeom>
        </p:spPr>
        <p:txBody>
          <a:bodyPr wrap="square">
            <a:spAutoFit/>
          </a:bodyPr>
          <a:lstStyle/>
          <a:p>
            <a:r>
              <a:rPr lang="en-US" dirty="0">
                <a:latin typeface="TimesNewRomanPSMT"/>
              </a:rPr>
              <a:t>Dear Dr Curran,</a:t>
            </a:r>
          </a:p>
          <a:p>
            <a:endParaRPr lang="en-US" dirty="0">
              <a:latin typeface="TimesNewRomanPSMT"/>
            </a:endParaRPr>
          </a:p>
          <a:p>
            <a:r>
              <a:rPr lang="en-US" dirty="0">
                <a:latin typeface="TimesNewRomanPSMT"/>
              </a:rPr>
              <a:t>CTEP/NCI has considered your request to continue NRG-RTOG 1308, Phase III Randomized Trial Comparing</a:t>
            </a:r>
          </a:p>
          <a:p>
            <a:r>
              <a:rPr lang="en-US" dirty="0">
                <a:latin typeface="TimesNewRomanPSMT"/>
              </a:rPr>
              <a:t>Overall Survival After Photon Versus Proton </a:t>
            </a:r>
            <a:r>
              <a:rPr lang="en-US" dirty="0" err="1">
                <a:latin typeface="TimesNewRomanPSMT"/>
              </a:rPr>
              <a:t>Chemoradiotherapy</a:t>
            </a:r>
            <a:r>
              <a:rPr lang="en-US" dirty="0">
                <a:latin typeface="TimesNewRomanPSMT"/>
              </a:rPr>
              <a:t> for Inoperable Stage II-IIIB NSCLC. Based on the strategies that NRG will undertake to address accrual issues, it was decided to continue the trial for one more year to catch up with the accrual and monitor it closely.</a:t>
            </a:r>
            <a:endParaRPr lang="en-US" dirty="0"/>
          </a:p>
        </p:txBody>
      </p:sp>
    </p:spTree>
    <p:extLst>
      <p:ext uri="{BB962C8B-B14F-4D97-AF65-F5344CB8AC3E}">
        <p14:creationId xmlns:p14="http://schemas.microsoft.com/office/powerpoint/2010/main" val="3150107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5EE49-7A5B-4F40-89EB-695737F988A8}"/>
              </a:ext>
            </a:extLst>
          </p:cNvPr>
          <p:cNvSpPr>
            <a:spLocks noGrp="1"/>
          </p:cNvSpPr>
          <p:nvPr>
            <p:ph type="title"/>
          </p:nvPr>
        </p:nvSpPr>
        <p:spPr>
          <a:xfrm>
            <a:off x="457200" y="228600"/>
            <a:ext cx="8229600" cy="1143000"/>
          </a:xfrm>
        </p:spPr>
        <p:txBody>
          <a:bodyPr/>
          <a:lstStyle/>
          <a:p>
            <a:r>
              <a:rPr lang="en-US" sz="3600" dirty="0"/>
              <a:t>Monthly Conference Call Agenda</a:t>
            </a:r>
            <a:br>
              <a:rPr lang="en-US" sz="3600" dirty="0"/>
            </a:br>
            <a:endParaRPr lang="en-US" sz="3600" dirty="0"/>
          </a:p>
        </p:txBody>
      </p:sp>
      <p:sp>
        <p:nvSpPr>
          <p:cNvPr id="3" name="Rectangle 2">
            <a:extLst>
              <a:ext uri="{FF2B5EF4-FFF2-40B4-BE49-F238E27FC236}">
                <a16:creationId xmlns:a16="http://schemas.microsoft.com/office/drawing/2014/main" id="{D0DD8F2E-8709-D34A-A02E-A9B28CABB599}"/>
              </a:ext>
            </a:extLst>
          </p:cNvPr>
          <p:cNvSpPr/>
          <p:nvPr/>
        </p:nvSpPr>
        <p:spPr>
          <a:xfrm>
            <a:off x="762000" y="1600200"/>
            <a:ext cx="7391400" cy="3477875"/>
          </a:xfrm>
          <a:prstGeom prst="rect">
            <a:avLst/>
          </a:prstGeom>
        </p:spPr>
        <p:txBody>
          <a:bodyPr wrap="square">
            <a:spAutoFit/>
          </a:bodyPr>
          <a:lstStyle/>
          <a:p>
            <a:pPr marL="571500" indent="-342900">
              <a:buFont typeface="+mj-lt"/>
              <a:buAutoNum type="arabicPeriod"/>
            </a:pPr>
            <a:r>
              <a:rPr lang="en-US" sz="2000" dirty="0">
                <a:latin typeface="Arial" panose="020B0604020202020204" pitchFamily="34" charset="0"/>
              </a:rPr>
              <a:t>Roll call – NRG staff</a:t>
            </a:r>
            <a:endParaRPr lang="en-US" sz="2000" dirty="0">
              <a:latin typeface="Calibri" panose="020F0502020204030204" pitchFamily="34" charset="0"/>
            </a:endParaRPr>
          </a:p>
          <a:p>
            <a:pPr marL="571500" indent="-342900">
              <a:buFont typeface="+mj-lt"/>
              <a:buAutoNum type="arabicPeriod"/>
            </a:pPr>
            <a:r>
              <a:rPr lang="en-US" sz="2000" dirty="0">
                <a:latin typeface="Arial" panose="020B0604020202020204" pitchFamily="34" charset="0"/>
              </a:rPr>
              <a:t>Study overview - Liao</a:t>
            </a:r>
            <a:endParaRPr lang="en-US" sz="2000" dirty="0">
              <a:latin typeface="Calibri" panose="020F0502020204030204" pitchFamily="34" charset="0"/>
            </a:endParaRPr>
          </a:p>
          <a:p>
            <a:pPr marL="571500" indent="-342900">
              <a:buFont typeface="+mj-lt"/>
              <a:buAutoNum type="arabicPeriod"/>
            </a:pPr>
            <a:r>
              <a:rPr lang="en-US" sz="2000" dirty="0">
                <a:latin typeface="Arial" panose="020B0604020202020204" pitchFamily="34" charset="0"/>
              </a:rPr>
              <a:t>Monthly report that shows current accrual (Becky/Chen update each month)</a:t>
            </a:r>
            <a:endParaRPr lang="en-US" sz="2000" dirty="0">
              <a:latin typeface="Calibri" panose="020F0502020204030204" pitchFamily="34" charset="0"/>
            </a:endParaRPr>
          </a:p>
          <a:p>
            <a:pPr marL="571500" indent="-342900">
              <a:buFont typeface="+mj-lt"/>
              <a:buAutoNum type="arabicPeriod"/>
            </a:pPr>
            <a:r>
              <a:rPr lang="en-US" sz="2000" dirty="0">
                <a:latin typeface="Arial" panose="020B0604020202020204" pitchFamily="34" charset="0"/>
              </a:rPr>
              <a:t>Review accruals</a:t>
            </a:r>
          </a:p>
          <a:p>
            <a:pPr marL="571500" indent="-342900">
              <a:buFont typeface="+mj-lt"/>
              <a:buAutoNum type="arabicPeriod"/>
            </a:pPr>
            <a:r>
              <a:rPr lang="en-US" sz="2000" dirty="0">
                <a:latin typeface="Arial" panose="020B0604020202020204" pitchFamily="34" charset="0"/>
              </a:rPr>
              <a:t>Review what sites specific barriers and share experiences</a:t>
            </a:r>
            <a:endParaRPr lang="en-US" sz="2000" dirty="0">
              <a:latin typeface="Calibri" panose="020F0502020204030204" pitchFamily="34" charset="0"/>
            </a:endParaRPr>
          </a:p>
          <a:p>
            <a:pPr marL="571500" indent="-342900">
              <a:buFont typeface="+mj-lt"/>
              <a:buAutoNum type="arabicPeriod"/>
            </a:pPr>
            <a:r>
              <a:rPr lang="en-US" sz="2000" dirty="0">
                <a:latin typeface="Arial" panose="020B0604020202020204" pitchFamily="34" charset="0"/>
              </a:rPr>
              <a:t>Review AEs, planning issues </a:t>
            </a:r>
          </a:p>
          <a:p>
            <a:pPr marL="571500" indent="-342900">
              <a:buFont typeface="+mj-lt"/>
              <a:buAutoNum type="arabicPeriod"/>
            </a:pPr>
            <a:r>
              <a:rPr lang="en-US" sz="2000" dirty="0">
                <a:latin typeface="Arial" panose="020B0604020202020204" pitchFamily="34" charset="0"/>
              </a:rPr>
              <a:t>Discussion on data collection, missing data or delinquent submission</a:t>
            </a:r>
          </a:p>
          <a:p>
            <a:pPr marL="571500" indent="-342900">
              <a:buFont typeface="+mj-lt"/>
              <a:buAutoNum type="arabicPeriod"/>
            </a:pPr>
            <a:r>
              <a:rPr lang="en-US" sz="2000" dirty="0">
                <a:latin typeface="Arial" panose="020B0604020202020204" pitchFamily="34" charset="0"/>
              </a:rPr>
              <a:t>Etc….</a:t>
            </a:r>
          </a:p>
          <a:p>
            <a:pPr marL="571500" indent="-342900">
              <a:buFont typeface="+mj-lt"/>
              <a:buAutoNum type="arabicPeriod"/>
            </a:pPr>
            <a:endParaRPr lang="en-US" sz="2000" dirty="0">
              <a:latin typeface="Calibri" panose="020F0502020204030204" pitchFamily="34" charset="0"/>
            </a:endParaRPr>
          </a:p>
        </p:txBody>
      </p:sp>
    </p:spTree>
    <p:extLst>
      <p:ext uri="{BB962C8B-B14F-4D97-AF65-F5344CB8AC3E}">
        <p14:creationId xmlns:p14="http://schemas.microsoft.com/office/powerpoint/2010/main" val="359271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5EE49-7A5B-4F40-89EB-695737F988A8}"/>
              </a:ext>
            </a:extLst>
          </p:cNvPr>
          <p:cNvSpPr>
            <a:spLocks noGrp="1"/>
          </p:cNvSpPr>
          <p:nvPr>
            <p:ph type="title"/>
          </p:nvPr>
        </p:nvSpPr>
        <p:spPr>
          <a:xfrm>
            <a:off x="457200" y="228600"/>
            <a:ext cx="8229600" cy="1143000"/>
          </a:xfrm>
        </p:spPr>
        <p:txBody>
          <a:bodyPr/>
          <a:lstStyle/>
          <a:p>
            <a:r>
              <a:rPr lang="en-US" sz="3600" dirty="0"/>
              <a:t>Monthly News Letter (Funding/per case)</a:t>
            </a:r>
            <a:br>
              <a:rPr lang="en-US" sz="3600" dirty="0"/>
            </a:br>
            <a:endParaRPr lang="en-US" sz="3600" dirty="0"/>
          </a:p>
        </p:txBody>
      </p:sp>
      <p:pic>
        <p:nvPicPr>
          <p:cNvPr id="5" name="Picture 4">
            <a:extLst>
              <a:ext uri="{FF2B5EF4-FFF2-40B4-BE49-F238E27FC236}">
                <a16:creationId xmlns:a16="http://schemas.microsoft.com/office/drawing/2014/main" id="{662FEF41-B936-8545-8ADD-21F096856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831330"/>
            <a:ext cx="8686800" cy="5829300"/>
          </a:xfrm>
          <a:prstGeom prst="rect">
            <a:avLst/>
          </a:prstGeom>
        </p:spPr>
      </p:pic>
      <p:pic>
        <p:nvPicPr>
          <p:cNvPr id="7" name="Picture 6">
            <a:extLst>
              <a:ext uri="{FF2B5EF4-FFF2-40B4-BE49-F238E27FC236}">
                <a16:creationId xmlns:a16="http://schemas.microsoft.com/office/drawing/2014/main" id="{338EA13D-B2ED-7A4F-8072-BA4F075F94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9900" y="857563"/>
            <a:ext cx="3213100" cy="1758576"/>
          </a:xfrm>
          <a:prstGeom prst="rect">
            <a:avLst/>
          </a:prstGeom>
        </p:spPr>
      </p:pic>
    </p:spTree>
    <p:extLst>
      <p:ext uri="{BB962C8B-B14F-4D97-AF65-F5344CB8AC3E}">
        <p14:creationId xmlns:p14="http://schemas.microsoft.com/office/powerpoint/2010/main" val="1080714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993517-462A-D540-BA64-F9529D7F0A7B}"/>
              </a:ext>
            </a:extLst>
          </p:cNvPr>
          <p:cNvSpPr/>
          <p:nvPr/>
        </p:nvSpPr>
        <p:spPr>
          <a:xfrm>
            <a:off x="462196" y="197026"/>
            <a:ext cx="8382000" cy="523220"/>
          </a:xfrm>
          <a:prstGeom prst="rect">
            <a:avLst/>
          </a:prstGeom>
        </p:spPr>
        <p:txBody>
          <a:bodyPr wrap="square">
            <a:spAutoFit/>
          </a:bodyPr>
          <a:lstStyle/>
          <a:p>
            <a:pPr algn="ctr"/>
            <a:r>
              <a:rPr lang="en-US" sz="2800" dirty="0"/>
              <a:t>Sites and Accrual: Total Accrual=204/330</a:t>
            </a:r>
          </a:p>
        </p:txBody>
      </p:sp>
      <p:pic>
        <p:nvPicPr>
          <p:cNvPr id="7" name="Picture 6">
            <a:extLst>
              <a:ext uri="{FF2B5EF4-FFF2-40B4-BE49-F238E27FC236}">
                <a16:creationId xmlns:a16="http://schemas.microsoft.com/office/drawing/2014/main" id="{9800AF5F-1136-9247-A601-622CFF7EF14E}"/>
              </a:ext>
            </a:extLst>
          </p:cNvPr>
          <p:cNvPicPr>
            <a:picLocks noChangeAspect="1"/>
          </p:cNvPicPr>
          <p:nvPr/>
        </p:nvPicPr>
        <p:blipFill>
          <a:blip r:embed="rId2"/>
          <a:stretch>
            <a:fillRect/>
          </a:stretch>
        </p:blipFill>
        <p:spPr>
          <a:xfrm>
            <a:off x="3526066" y="990600"/>
            <a:ext cx="5318130" cy="5029200"/>
          </a:xfrm>
          <a:prstGeom prst="rect">
            <a:avLst/>
          </a:prstGeom>
        </p:spPr>
      </p:pic>
      <p:pic>
        <p:nvPicPr>
          <p:cNvPr id="9" name="Picture 8">
            <a:extLst>
              <a:ext uri="{FF2B5EF4-FFF2-40B4-BE49-F238E27FC236}">
                <a16:creationId xmlns:a16="http://schemas.microsoft.com/office/drawing/2014/main" id="{F1440BBE-4C08-2D4C-A9AC-CDD669784E28}"/>
              </a:ext>
            </a:extLst>
          </p:cNvPr>
          <p:cNvPicPr>
            <a:picLocks noChangeAspect="1"/>
          </p:cNvPicPr>
          <p:nvPr/>
        </p:nvPicPr>
        <p:blipFill>
          <a:blip r:embed="rId3"/>
          <a:stretch>
            <a:fillRect/>
          </a:stretch>
        </p:blipFill>
        <p:spPr>
          <a:xfrm>
            <a:off x="462196" y="1066799"/>
            <a:ext cx="3030142" cy="4498493"/>
          </a:xfrm>
          <a:prstGeom prst="rect">
            <a:avLst/>
          </a:prstGeom>
        </p:spPr>
      </p:pic>
    </p:spTree>
    <p:extLst>
      <p:ext uri="{BB962C8B-B14F-4D97-AF65-F5344CB8AC3E}">
        <p14:creationId xmlns:p14="http://schemas.microsoft.com/office/powerpoint/2010/main" val="2113629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4B364D-4C5F-E24F-A485-D7B9F71B05AF}"/>
              </a:ext>
            </a:extLst>
          </p:cNvPr>
          <p:cNvPicPr>
            <a:picLocks noChangeAspect="1"/>
          </p:cNvPicPr>
          <p:nvPr/>
        </p:nvPicPr>
        <p:blipFill>
          <a:blip r:embed="rId2"/>
          <a:stretch>
            <a:fillRect/>
          </a:stretch>
        </p:blipFill>
        <p:spPr>
          <a:xfrm>
            <a:off x="1371600" y="152400"/>
            <a:ext cx="3623872" cy="6063629"/>
          </a:xfrm>
          <a:prstGeom prst="rect">
            <a:avLst/>
          </a:prstGeom>
        </p:spPr>
      </p:pic>
      <p:pic>
        <p:nvPicPr>
          <p:cNvPr id="4" name="Picture 3">
            <a:extLst>
              <a:ext uri="{FF2B5EF4-FFF2-40B4-BE49-F238E27FC236}">
                <a16:creationId xmlns:a16="http://schemas.microsoft.com/office/drawing/2014/main" id="{C17F2C9C-88AF-C648-A8A3-41E7F9A78C1F}"/>
              </a:ext>
            </a:extLst>
          </p:cNvPr>
          <p:cNvPicPr>
            <a:picLocks noChangeAspect="1"/>
          </p:cNvPicPr>
          <p:nvPr/>
        </p:nvPicPr>
        <p:blipFill>
          <a:blip r:embed="rId3"/>
          <a:stretch>
            <a:fillRect/>
          </a:stretch>
        </p:blipFill>
        <p:spPr>
          <a:xfrm>
            <a:off x="4995472" y="1143000"/>
            <a:ext cx="3610815" cy="2762693"/>
          </a:xfrm>
          <a:prstGeom prst="rect">
            <a:avLst/>
          </a:prstGeom>
        </p:spPr>
      </p:pic>
      <p:sp>
        <p:nvSpPr>
          <p:cNvPr id="5" name="TextBox 4">
            <a:extLst>
              <a:ext uri="{FF2B5EF4-FFF2-40B4-BE49-F238E27FC236}">
                <a16:creationId xmlns:a16="http://schemas.microsoft.com/office/drawing/2014/main" id="{148AF2FD-683C-AA4B-978A-9CFEDFB4DCA7}"/>
              </a:ext>
            </a:extLst>
          </p:cNvPr>
          <p:cNvSpPr txBox="1"/>
          <p:nvPr/>
        </p:nvSpPr>
        <p:spPr>
          <a:xfrm>
            <a:off x="5029200" y="4114800"/>
            <a:ext cx="3657600" cy="523220"/>
          </a:xfrm>
          <a:prstGeom prst="rect">
            <a:avLst/>
          </a:prstGeom>
          <a:noFill/>
        </p:spPr>
        <p:txBody>
          <a:bodyPr wrap="square" rtlCol="0">
            <a:spAutoFit/>
          </a:bodyPr>
          <a:lstStyle/>
          <a:p>
            <a:r>
              <a:rPr lang="en-US" sz="2800" dirty="0"/>
              <a:t>Every patient counts!</a:t>
            </a:r>
          </a:p>
        </p:txBody>
      </p:sp>
    </p:spTree>
    <p:extLst>
      <p:ext uri="{BB962C8B-B14F-4D97-AF65-F5344CB8AC3E}">
        <p14:creationId xmlns:p14="http://schemas.microsoft.com/office/powerpoint/2010/main" val="3395130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atin typeface="Arial" charset="0"/>
                <a:ea typeface="ＭＳ Ｐゴシック" charset="0"/>
                <a:cs typeface="ＭＳ Ｐゴシック" charset="0"/>
              </a:rPr>
              <a:t>Challenges</a:t>
            </a:r>
          </a:p>
        </p:txBody>
      </p:sp>
      <p:sp>
        <p:nvSpPr>
          <p:cNvPr id="19459" name="Content Placeholder 2"/>
          <p:cNvSpPr>
            <a:spLocks noGrp="1"/>
          </p:cNvSpPr>
          <p:nvPr>
            <p:ph idx="1"/>
          </p:nvPr>
        </p:nvSpPr>
        <p:spPr/>
        <p:txBody>
          <a:bodyPr/>
          <a:lstStyle/>
          <a:p>
            <a:r>
              <a:rPr lang="en-US" sz="3600" b="1" dirty="0">
                <a:solidFill>
                  <a:srgbClr val="FF0000"/>
                </a:solidFill>
                <a:latin typeface="Arial" charset="0"/>
                <a:ea typeface="ＭＳ Ｐゴシック" charset="0"/>
                <a:cs typeface="ＭＳ Ｐゴシック" charset="0"/>
              </a:rPr>
              <a:t>Accrual, accrual, accrual! </a:t>
            </a:r>
            <a:r>
              <a:rPr lang="en-US" dirty="0">
                <a:latin typeface="Arial" charset="0"/>
                <a:ea typeface="ＭＳ Ｐゴシック" charset="0"/>
                <a:cs typeface="ＭＳ Ｐゴシック" charset="0"/>
              </a:rPr>
              <a:t>-  goal 5 patient/month, we need ALL participating centers to enroll one patient per month!</a:t>
            </a:r>
          </a:p>
          <a:p>
            <a:pPr>
              <a:buFontTx/>
              <a:buNone/>
            </a:pP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668671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6595" y="0"/>
            <a:ext cx="8230810" cy="838200"/>
          </a:xfrm>
        </p:spPr>
        <p:txBody>
          <a:bodyPr/>
          <a:lstStyle/>
          <a:p>
            <a:r>
              <a:rPr lang="en-US">
                <a:latin typeface="Arial Black" charset="0"/>
                <a:ea typeface="ヒラギノ角ゴ Pro W3" charset="0"/>
                <a:cs typeface="Arial Black" charset="0"/>
              </a:rPr>
              <a:t>Co-Chairs</a:t>
            </a:r>
          </a:p>
        </p:txBody>
      </p:sp>
      <p:sp>
        <p:nvSpPr>
          <p:cNvPr id="8195" name="Content Placeholder 2"/>
          <p:cNvSpPr>
            <a:spLocks noGrp="1"/>
          </p:cNvSpPr>
          <p:nvPr>
            <p:ph idx="1"/>
          </p:nvPr>
        </p:nvSpPr>
        <p:spPr>
          <a:xfrm>
            <a:off x="456594" y="685800"/>
            <a:ext cx="8382605" cy="5867400"/>
          </a:xfrm>
        </p:spPr>
        <p:txBody>
          <a:bodyPr/>
          <a:lstStyle/>
          <a:p>
            <a:pPr marL="0" indent="0" algn="ctr">
              <a:buFont typeface="Arial" charset="0"/>
              <a:buNone/>
            </a:pPr>
            <a:r>
              <a:rPr lang="en-US" sz="1600" u="sng" dirty="0">
                <a:latin typeface="Arial" charset="0"/>
                <a:ea typeface="ヒラギノ角ゴ Pro W3" charset="0"/>
                <a:cs typeface="Arial" charset="0"/>
              </a:rPr>
              <a:t>Study Chair: </a:t>
            </a:r>
            <a:r>
              <a:rPr lang="en-US" sz="1600" dirty="0">
                <a:latin typeface="Arial" charset="0"/>
                <a:ea typeface="ヒラギノ角ゴ Pro W3" charset="0"/>
                <a:cs typeface="Arial" charset="0"/>
              </a:rPr>
              <a:t>Zhongxing Liao, MD</a:t>
            </a:r>
          </a:p>
          <a:p>
            <a:pPr marL="0" indent="0" algn="ctr">
              <a:buFont typeface="Arial" charset="0"/>
              <a:buNone/>
            </a:pPr>
            <a:r>
              <a:rPr lang="en-US" sz="1600" u="sng" dirty="0">
                <a:latin typeface="Arial" charset="0"/>
                <a:ea typeface="ヒラギノ角ゴ Pro W3" charset="0"/>
                <a:cs typeface="Arial" charset="0"/>
              </a:rPr>
              <a:t>Radiation Oncology</a:t>
            </a:r>
            <a:r>
              <a:rPr lang="en-US" sz="1600" dirty="0">
                <a:latin typeface="Arial" charset="0"/>
                <a:ea typeface="ヒラギノ角ゴ Pro W3" charset="0"/>
                <a:cs typeface="Arial" charset="0"/>
              </a:rPr>
              <a:t>: </a:t>
            </a:r>
          </a:p>
          <a:p>
            <a:pPr marL="0" indent="0" algn="ctr">
              <a:buFont typeface="Arial" charset="0"/>
              <a:buNone/>
            </a:pPr>
            <a:r>
              <a:rPr lang="en-US" sz="1600" dirty="0">
                <a:latin typeface="Arial" charset="0"/>
                <a:ea typeface="ヒラギノ角ゴ Pro W3" charset="0"/>
                <a:cs typeface="Arial" charset="0"/>
              </a:rPr>
              <a:t>Jeffrey Bradley, MD, Washington  University</a:t>
            </a:r>
          </a:p>
          <a:p>
            <a:pPr marL="0" indent="0" algn="ctr">
              <a:buFont typeface="Arial" charset="0"/>
              <a:buNone/>
            </a:pPr>
            <a:r>
              <a:rPr lang="en-US" sz="1600" dirty="0">
                <a:latin typeface="Arial" charset="0"/>
                <a:ea typeface="ヒラギノ角ゴ Pro W3" charset="0"/>
                <a:cs typeface="Arial" charset="0"/>
              </a:rPr>
              <a:t>Noah Choi, MD, Massachusetts General Hospital </a:t>
            </a:r>
          </a:p>
          <a:p>
            <a:pPr marL="0" indent="0" algn="ctr">
              <a:buFont typeface="Arial" charset="0"/>
              <a:buNone/>
            </a:pPr>
            <a:r>
              <a:rPr lang="en-US" sz="1600" dirty="0">
                <a:latin typeface="Arial" charset="0"/>
                <a:ea typeface="ヒラギノ角ゴ Pro W3" charset="0"/>
                <a:cs typeface="Arial" charset="0"/>
              </a:rPr>
              <a:t>Simone, Charles, MD, University of Pennsylvania</a:t>
            </a:r>
          </a:p>
          <a:p>
            <a:pPr marL="0" indent="0" algn="ctr">
              <a:buFont typeface="Arial" charset="0"/>
              <a:buNone/>
            </a:pPr>
            <a:r>
              <a:rPr lang="en-US" sz="1600" dirty="0">
                <a:latin typeface="Arial" charset="0"/>
                <a:ea typeface="ヒラギノ角ゴ Pro W3" charset="0"/>
                <a:cs typeface="Arial" charset="0"/>
              </a:rPr>
              <a:t>Nguyen, </a:t>
            </a:r>
            <a:r>
              <a:rPr lang="en-US" sz="1600" dirty="0" err="1">
                <a:latin typeface="Arial" charset="0"/>
                <a:ea typeface="ヒラギノ角ゴ Pro W3" charset="0"/>
                <a:cs typeface="Arial" charset="0"/>
              </a:rPr>
              <a:t>Quyhn</a:t>
            </a:r>
            <a:r>
              <a:rPr lang="en-US" sz="1600" dirty="0">
                <a:latin typeface="Arial" charset="0"/>
                <a:ea typeface="ヒラギノ角ゴ Pro W3" charset="0"/>
                <a:cs typeface="Arial" charset="0"/>
              </a:rPr>
              <a:t>, MD, MD Anderson Cancer Center</a:t>
            </a:r>
          </a:p>
          <a:p>
            <a:pPr marL="0" indent="0" algn="ctr">
              <a:buFont typeface="Arial" charset="0"/>
              <a:buNone/>
            </a:pPr>
            <a:r>
              <a:rPr lang="en-US" sz="1600" dirty="0">
                <a:latin typeface="Arial" charset="0"/>
                <a:ea typeface="ヒラギノ角ゴ Pro W3" charset="0"/>
                <a:cs typeface="Arial" charset="0"/>
              </a:rPr>
              <a:t>Brad Hoppe, MD, University of Florida</a:t>
            </a:r>
          </a:p>
          <a:p>
            <a:pPr marL="0" indent="0" algn="ctr">
              <a:buFont typeface="Arial" charset="0"/>
              <a:buNone/>
            </a:pPr>
            <a:r>
              <a:rPr lang="en-US" sz="1600" dirty="0" err="1">
                <a:latin typeface="Arial" charset="0"/>
                <a:ea typeface="ヒラギノ角ゴ Pro W3" charset="0"/>
                <a:cs typeface="Arial" charset="0"/>
              </a:rPr>
              <a:t>Eugen</a:t>
            </a:r>
            <a:r>
              <a:rPr lang="en-US" sz="1600" dirty="0">
                <a:latin typeface="Arial" charset="0"/>
                <a:ea typeface="ヒラギノ角ゴ Pro W3" charset="0"/>
                <a:cs typeface="Arial" charset="0"/>
              </a:rPr>
              <a:t> Hug, MD, </a:t>
            </a:r>
            <a:r>
              <a:rPr lang="en-US" sz="1600" dirty="0" err="1">
                <a:latin typeface="Arial" charset="0"/>
                <a:ea typeface="ヒラギノ角ゴ Pro W3" charset="0"/>
                <a:cs typeface="Arial" charset="0"/>
              </a:rPr>
              <a:t>ProCure</a:t>
            </a:r>
            <a:endParaRPr lang="en-US" sz="1600" dirty="0">
              <a:latin typeface="Arial" charset="0"/>
              <a:ea typeface="ヒラギノ角ゴ Pro W3" charset="0"/>
              <a:cs typeface="Arial" charset="0"/>
            </a:endParaRPr>
          </a:p>
          <a:p>
            <a:pPr marL="0" indent="0" algn="ctr">
              <a:buFont typeface="Arial" charset="0"/>
              <a:buNone/>
            </a:pPr>
            <a:r>
              <a:rPr lang="en-US" sz="1600" u="sng" dirty="0">
                <a:latin typeface="Arial" charset="0"/>
                <a:ea typeface="ヒラギノ角ゴ Pro W3" charset="0"/>
                <a:cs typeface="Arial" charset="0"/>
              </a:rPr>
              <a:t>Medical Oncology</a:t>
            </a:r>
            <a:r>
              <a:rPr lang="en-US" sz="1600" dirty="0">
                <a:latin typeface="Arial" charset="0"/>
                <a:ea typeface="ヒラギノ角ゴ Pro W3" charset="0"/>
                <a:cs typeface="Arial" charset="0"/>
              </a:rPr>
              <a:t>: </a:t>
            </a:r>
          </a:p>
          <a:p>
            <a:pPr marL="0" indent="0" algn="ctr">
              <a:buFont typeface="Arial" charset="0"/>
              <a:buNone/>
            </a:pPr>
            <a:r>
              <a:rPr lang="en-US" sz="1600" dirty="0">
                <a:latin typeface="Arial" charset="0"/>
                <a:ea typeface="ヒラギノ角ゴ Pro W3" charset="0"/>
                <a:cs typeface="Arial" charset="0"/>
              </a:rPr>
              <a:t>Charles Lu, MD, MD Anderson</a:t>
            </a:r>
          </a:p>
          <a:p>
            <a:pPr marL="0" indent="0" algn="ctr">
              <a:buFont typeface="Arial" charset="0"/>
              <a:buNone/>
            </a:pPr>
            <a:r>
              <a:rPr lang="en-US" sz="1600" u="sng" dirty="0">
                <a:latin typeface="Arial" charset="0"/>
                <a:ea typeface="ヒラギノ角ゴ Pro W3" charset="0"/>
                <a:cs typeface="Arial" charset="0"/>
              </a:rPr>
              <a:t>Medical Physics</a:t>
            </a:r>
            <a:r>
              <a:rPr lang="en-US" sz="1600" dirty="0">
                <a:latin typeface="Arial" charset="0"/>
                <a:ea typeface="ヒラギノ角ゴ Pro W3" charset="0"/>
                <a:cs typeface="Arial" charset="0"/>
              </a:rPr>
              <a:t>:</a:t>
            </a:r>
          </a:p>
          <a:p>
            <a:pPr marL="0" indent="0" algn="ctr">
              <a:buFont typeface="Arial" charset="0"/>
              <a:buNone/>
            </a:pPr>
            <a:r>
              <a:rPr lang="en-US" sz="1600" dirty="0">
                <a:latin typeface="Arial" charset="0"/>
                <a:ea typeface="ヒラギノ角ゴ Pro W3" charset="0"/>
                <a:cs typeface="Arial" charset="0"/>
              </a:rPr>
              <a:t>Michael </a:t>
            </a:r>
            <a:r>
              <a:rPr lang="en-US" sz="1600" dirty="0" err="1">
                <a:latin typeface="Arial" charset="0"/>
                <a:ea typeface="ヒラギノ角ゴ Pro W3" charset="0"/>
                <a:cs typeface="Arial" charset="0"/>
              </a:rPr>
              <a:t>Gillin</a:t>
            </a:r>
            <a:r>
              <a:rPr lang="en-US" sz="1600" dirty="0">
                <a:latin typeface="Arial" charset="0"/>
                <a:ea typeface="ヒラギノ角ゴ Pro W3" charset="0"/>
                <a:cs typeface="Arial" charset="0"/>
              </a:rPr>
              <a:t>, PhD, MD Anderson</a:t>
            </a:r>
          </a:p>
          <a:p>
            <a:pPr marL="0" indent="0" algn="ctr">
              <a:buFont typeface="Arial" charset="0"/>
              <a:buNone/>
            </a:pPr>
            <a:r>
              <a:rPr lang="en-US" sz="1600" dirty="0" err="1">
                <a:latin typeface="Arial" charset="0"/>
                <a:ea typeface="ヒラギノ角ゴ Pro W3" charset="0"/>
                <a:cs typeface="Arial" charset="0"/>
              </a:rPr>
              <a:t>Radhe</a:t>
            </a:r>
            <a:r>
              <a:rPr lang="en-US" sz="1600" dirty="0">
                <a:latin typeface="Arial" charset="0"/>
                <a:ea typeface="ヒラギノ角ゴ Pro W3" charset="0"/>
                <a:cs typeface="Arial" charset="0"/>
              </a:rPr>
              <a:t> Mohan, PhD, MD Anderson </a:t>
            </a:r>
          </a:p>
          <a:p>
            <a:pPr marL="0" indent="0" algn="ctr">
              <a:buFont typeface="Arial" charset="0"/>
              <a:buNone/>
            </a:pPr>
            <a:r>
              <a:rPr lang="en-US" sz="1600" u="sng" dirty="0">
                <a:latin typeface="Arial" charset="0"/>
                <a:ea typeface="ヒラギノ角ゴ Pro W3" charset="0"/>
                <a:cs typeface="Arial" charset="0"/>
              </a:rPr>
              <a:t>Translational Research</a:t>
            </a:r>
            <a:r>
              <a:rPr lang="en-US" sz="1600" dirty="0">
                <a:latin typeface="Arial" charset="0"/>
                <a:ea typeface="ヒラギノ角ゴ Pro W3" charset="0"/>
                <a:cs typeface="Arial" charset="0"/>
              </a:rPr>
              <a:t>: Steven H. Lin, MD, PhD, MD Anderson</a:t>
            </a:r>
          </a:p>
          <a:p>
            <a:pPr marL="0" indent="0" algn="ctr">
              <a:buFont typeface="Arial" charset="0"/>
              <a:buNone/>
            </a:pPr>
            <a:r>
              <a:rPr lang="en-US" sz="1600" u="sng" dirty="0">
                <a:latin typeface="Arial" charset="0"/>
                <a:ea typeface="ヒラギノ角ゴ Pro W3" charset="0"/>
                <a:cs typeface="Arial" charset="0"/>
              </a:rPr>
              <a:t>Quality of Life</a:t>
            </a:r>
            <a:r>
              <a:rPr lang="en-US" sz="1600" dirty="0">
                <a:latin typeface="Arial" charset="0"/>
                <a:ea typeface="ヒラギノ角ゴ Pro W3" charset="0"/>
                <a:cs typeface="Arial" charset="0"/>
              </a:rPr>
              <a:t>: </a:t>
            </a:r>
            <a:r>
              <a:rPr lang="en-US" sz="1600" dirty="0" err="1">
                <a:latin typeface="Arial" charset="0"/>
                <a:ea typeface="ヒラギノ角ゴ Pro W3" charset="0"/>
                <a:cs typeface="Arial" charset="0"/>
              </a:rPr>
              <a:t>Xin</a:t>
            </a:r>
            <a:r>
              <a:rPr lang="en-US" sz="1600" dirty="0">
                <a:latin typeface="Arial" charset="0"/>
                <a:ea typeface="ヒラギノ角ゴ Pro W3" charset="0"/>
                <a:cs typeface="Arial" charset="0"/>
              </a:rPr>
              <a:t> Shelley Wang, MD, MD Anderson</a:t>
            </a:r>
          </a:p>
          <a:p>
            <a:pPr marL="0" indent="0" algn="ctr">
              <a:buFont typeface="Arial" charset="0"/>
              <a:buNone/>
            </a:pPr>
            <a:r>
              <a:rPr lang="en-US" sz="1600" u="sng" dirty="0">
                <a:latin typeface="Arial" charset="0"/>
                <a:ea typeface="ヒラギノ角ゴ Pro W3" charset="0"/>
                <a:cs typeface="Arial" charset="0"/>
              </a:rPr>
              <a:t>Outcomes</a:t>
            </a:r>
            <a:r>
              <a:rPr lang="en-US" sz="1600" dirty="0">
                <a:latin typeface="Arial" charset="0"/>
                <a:ea typeface="ヒラギノ角ゴ Pro W3" charset="0"/>
                <a:cs typeface="Arial" charset="0"/>
              </a:rPr>
              <a:t>: Ben </a:t>
            </a:r>
            <a:r>
              <a:rPr lang="en-US" sz="1600" dirty="0" err="1">
                <a:latin typeface="Arial" charset="0"/>
                <a:ea typeface="ヒラギノ角ゴ Pro W3" charset="0"/>
                <a:cs typeface="Arial" charset="0"/>
              </a:rPr>
              <a:t>Movsas</a:t>
            </a:r>
            <a:r>
              <a:rPr lang="en-US" sz="1600" dirty="0">
                <a:latin typeface="Arial" charset="0"/>
                <a:ea typeface="ヒラギノ角ゴ Pro W3" charset="0"/>
                <a:cs typeface="Arial" charset="0"/>
              </a:rPr>
              <a:t>, MD, Henry Ford Health System</a:t>
            </a:r>
          </a:p>
          <a:p>
            <a:pPr marL="0" indent="0" algn="ctr">
              <a:buFont typeface="Arial" charset="0"/>
              <a:buNone/>
            </a:pPr>
            <a:r>
              <a:rPr lang="en-US" sz="1600" u="sng" dirty="0">
                <a:latin typeface="Arial" charset="0"/>
                <a:ea typeface="ヒラギノ角ゴ Pro W3" charset="0"/>
                <a:cs typeface="Arial" charset="0"/>
              </a:rPr>
              <a:t>Comparative Cost Effectiveness:</a:t>
            </a:r>
            <a:endParaRPr lang="en-US" sz="1600" dirty="0">
              <a:latin typeface="Arial" charset="0"/>
              <a:ea typeface="ヒラギノ角ゴ Pro W3" charset="0"/>
              <a:cs typeface="Arial" charset="0"/>
            </a:endParaRPr>
          </a:p>
          <a:p>
            <a:pPr marL="0" indent="0" algn="ctr">
              <a:buFont typeface="Arial" charset="0"/>
              <a:buNone/>
            </a:pPr>
            <a:r>
              <a:rPr lang="en-US" sz="1600" dirty="0">
                <a:latin typeface="Arial" charset="0"/>
                <a:ea typeface="ヒラギノ角ゴ Pro W3" charset="0"/>
                <a:cs typeface="Arial" charset="0"/>
              </a:rPr>
              <a:t>Deborah Bruner, RN, PhD, Emory University</a:t>
            </a:r>
          </a:p>
          <a:p>
            <a:pPr marL="0" indent="0" algn="ctr">
              <a:buFont typeface="Arial" charset="0"/>
              <a:buNone/>
            </a:pPr>
            <a:r>
              <a:rPr lang="en-US" sz="1600" dirty="0">
                <a:latin typeface="Arial" charset="0"/>
                <a:ea typeface="ヒラギノ角ゴ Pro W3" charset="0"/>
                <a:cs typeface="Arial" charset="0"/>
              </a:rPr>
              <a:t>Gregory Russo, MD, Boston University School of Medicine</a:t>
            </a:r>
          </a:p>
          <a:p>
            <a:pPr marL="0" indent="0" algn="ctr">
              <a:buFont typeface="Arial" charset="0"/>
              <a:buNone/>
            </a:pPr>
            <a:r>
              <a:rPr lang="en-US" sz="1600" dirty="0">
                <a:latin typeface="Arial" charset="0"/>
                <a:ea typeface="ヒラギノ角ゴ Pro W3" charset="0"/>
                <a:cs typeface="Arial" charset="0"/>
              </a:rPr>
              <a:t> </a:t>
            </a:r>
          </a:p>
          <a:p>
            <a:pPr marL="0" indent="0" algn="ctr">
              <a:buFont typeface="Arial" charset="0"/>
              <a:buNone/>
            </a:pPr>
            <a:endParaRPr lang="en-US" sz="1600" dirty="0">
              <a:latin typeface="Arial" charset="0"/>
              <a:ea typeface="ヒラギノ角ゴ Pro W3" charset="0"/>
              <a:cs typeface="Arial" charset="0"/>
            </a:endParaRPr>
          </a:p>
        </p:txBody>
      </p:sp>
    </p:spTree>
    <p:extLst>
      <p:ext uri="{BB962C8B-B14F-4D97-AF65-F5344CB8AC3E}">
        <p14:creationId xmlns:p14="http://schemas.microsoft.com/office/powerpoint/2010/main" val="271943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457200" y="2209800"/>
            <a:ext cx="8001000" cy="2590800"/>
          </a:xfrm>
        </p:spPr>
        <p:txBody>
          <a:bodyPr/>
          <a:lstStyle/>
          <a:p>
            <a:pPr eaLnBrk="1" hangingPunct="1"/>
            <a:r>
              <a:rPr lang="en-US" sz="4000" dirty="0">
                <a:solidFill>
                  <a:srgbClr val="000000"/>
                </a:solidFill>
                <a:latin typeface="Arial" charset="0"/>
                <a:ea typeface="ヒラギノ角ゴ Pro W3" charset="0"/>
                <a:cs typeface="Arial" charset="0"/>
              </a:rPr>
              <a:t>RTOG 1308: </a:t>
            </a:r>
            <a:br>
              <a:rPr lang="en-US" sz="4000" dirty="0">
                <a:solidFill>
                  <a:srgbClr val="000000"/>
                </a:solidFill>
                <a:latin typeface="Arial" charset="0"/>
                <a:ea typeface="ヒラギノ角ゴ Pro W3" charset="0"/>
                <a:cs typeface="Arial" charset="0"/>
              </a:rPr>
            </a:br>
            <a:r>
              <a:rPr lang="en-US" sz="4000" dirty="0">
                <a:solidFill>
                  <a:srgbClr val="000000"/>
                </a:solidFill>
                <a:latin typeface="Arial" charset="0"/>
                <a:ea typeface="ヒラギノ角ゴ Pro W3" charset="0"/>
                <a:cs typeface="Arial" charset="0"/>
              </a:rPr>
              <a:t>A historical opportunity for our specialty!</a:t>
            </a:r>
            <a:br>
              <a:rPr lang="en-US" sz="4000" dirty="0">
                <a:solidFill>
                  <a:srgbClr val="000000"/>
                </a:solidFill>
                <a:latin typeface="Arial" charset="0"/>
                <a:ea typeface="ヒラギノ角ゴ Pro W3" charset="0"/>
                <a:cs typeface="Arial" charset="0"/>
              </a:rPr>
            </a:br>
            <a:r>
              <a:rPr lang="en-US" sz="4000" dirty="0">
                <a:solidFill>
                  <a:srgbClr val="000000"/>
                </a:solidFill>
                <a:latin typeface="Arial" charset="0"/>
                <a:ea typeface="ヒラギノ角ゴ Pro W3" charset="0"/>
                <a:cs typeface="Arial" charset="0"/>
              </a:rPr>
              <a:t>Let</a:t>
            </a:r>
            <a:r>
              <a:rPr lang="ja-JP" altLang="en-US" sz="4000" dirty="0">
                <a:solidFill>
                  <a:srgbClr val="000000"/>
                </a:solidFill>
                <a:latin typeface="Arial" charset="0"/>
                <a:ea typeface="ヒラギノ角ゴ Pro W3" charset="0"/>
                <a:cs typeface="Arial" charset="0"/>
              </a:rPr>
              <a:t>’</a:t>
            </a:r>
            <a:r>
              <a:rPr lang="en-US" altLang="ja-JP" sz="4000" dirty="0">
                <a:solidFill>
                  <a:srgbClr val="000000"/>
                </a:solidFill>
                <a:latin typeface="Arial" charset="0"/>
                <a:ea typeface="ヒラギノ角ゴ Pro W3" charset="0"/>
                <a:cs typeface="Arial" charset="0"/>
              </a:rPr>
              <a:t>s Do It!</a:t>
            </a:r>
            <a:r>
              <a:rPr lang="en-US" altLang="ja-JP" sz="3600" dirty="0">
                <a:solidFill>
                  <a:srgbClr val="000000"/>
                </a:solidFill>
                <a:latin typeface="Helvetica Neue" charset="0"/>
                <a:ea typeface="ヒラギノ角ゴ Pro W3" charset="0"/>
                <a:cs typeface="Arial Black" charset="0"/>
              </a:rPr>
              <a:t/>
            </a:r>
            <a:br>
              <a:rPr lang="en-US" altLang="ja-JP" sz="3600" dirty="0">
                <a:solidFill>
                  <a:srgbClr val="000000"/>
                </a:solidFill>
                <a:latin typeface="Helvetica Neue" charset="0"/>
                <a:ea typeface="ヒラギノ角ゴ Pro W3" charset="0"/>
                <a:cs typeface="Arial Black" charset="0"/>
              </a:rPr>
            </a:br>
            <a:endParaRPr lang="en-US" sz="3600" dirty="0">
              <a:solidFill>
                <a:srgbClr val="000000"/>
              </a:solidFill>
              <a:latin typeface="Helvetica Neue" charset="0"/>
              <a:ea typeface="ヒラギノ角ゴ Pro W3" charset="0"/>
              <a:cs typeface="Arial Black" charset="0"/>
            </a:endParaRPr>
          </a:p>
        </p:txBody>
      </p:sp>
    </p:spTree>
    <p:extLst>
      <p:ext uri="{BB962C8B-B14F-4D97-AF65-F5344CB8AC3E}">
        <p14:creationId xmlns:p14="http://schemas.microsoft.com/office/powerpoint/2010/main" val="1581531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ctrTitle" sz="quarter" idx="4294967295"/>
          </p:nvPr>
        </p:nvSpPr>
        <p:spPr>
          <a:xfrm>
            <a:off x="228298" y="304800"/>
            <a:ext cx="8687405" cy="762000"/>
          </a:xfrm>
          <a:prstGeom prst="rect">
            <a:avLst/>
          </a:prstGeom>
        </p:spPr>
        <p:txBody>
          <a:bodyPr lIns="92075" tIns="46038" rIns="92075" bIns="46038" anchor="b"/>
          <a:lstStyle/>
          <a:p>
            <a:pPr eaLnBrk="1" hangingPunct="1"/>
            <a:r>
              <a:rPr lang="en-US" sz="4000">
                <a:latin typeface="Arial Black" charset="0"/>
                <a:ea typeface="ヒラギノ角ゴ Pro W3" charset="0"/>
                <a:cs typeface="ヒラギノ角ゴ Pro W3" charset="0"/>
              </a:rPr>
              <a:t>Specific hypotheses</a:t>
            </a:r>
            <a:endParaRPr lang="en-US" altLang="zh-CN" sz="4000">
              <a:latin typeface="Arial Black" charset="0"/>
              <a:ea typeface="ヒラギノ角ゴ Pro W3" charset="0"/>
              <a:cs typeface="ヒラギノ角ゴ Pro W3" charset="0"/>
            </a:endParaRPr>
          </a:p>
        </p:txBody>
      </p:sp>
      <p:sp>
        <p:nvSpPr>
          <p:cNvPr id="9219" name="Subtitle 4"/>
          <p:cNvSpPr>
            <a:spLocks noGrp="1"/>
          </p:cNvSpPr>
          <p:nvPr>
            <p:ph type="subTitle" sz="quarter" idx="4294967295"/>
          </p:nvPr>
        </p:nvSpPr>
        <p:spPr>
          <a:xfrm>
            <a:off x="228298" y="1219200"/>
            <a:ext cx="8763000" cy="4038600"/>
          </a:xfrm>
          <a:prstGeom prst="rect">
            <a:avLst/>
          </a:prstGeom>
        </p:spPr>
        <p:txBody>
          <a:bodyPr lIns="92075" tIns="46038" rIns="92075" bIns="46038" anchor="ctr"/>
          <a:lstStyle/>
          <a:p>
            <a:pPr marL="0" indent="0">
              <a:buFontTx/>
              <a:buNone/>
            </a:pPr>
            <a:endParaRPr lang="en-US" sz="2800">
              <a:latin typeface="Arial" charset="0"/>
              <a:ea typeface="ヒラギノ角ゴ Pro W3" charset="0"/>
              <a:cs typeface="ヒラギノ角ゴ Pro W3" charset="0"/>
            </a:endParaRPr>
          </a:p>
          <a:p>
            <a:pPr marL="0" indent="0"/>
            <a:r>
              <a:rPr lang="en-US" sz="2800">
                <a:latin typeface="Arial" charset="0"/>
                <a:ea typeface="ヒラギノ角ゴ Pro W3" charset="0"/>
                <a:cs typeface="ヒラギノ角ゴ Pro W3" charset="0"/>
              </a:rPr>
              <a:t>When standard constraints on radiation dose and volume to organs at risk (OARs) are used, proton beam therapy will allow lower doses to critical organs and higher doses to be delivered to the target compared with photons, which will result in an improvement of median survival time from 21 months (control arm) to 28 months (proton arm) in patients with good performance status and stage II-IIIB non-small cell lung cancer (NSCLC).</a:t>
            </a:r>
          </a:p>
        </p:txBody>
      </p:sp>
      <p:sp>
        <p:nvSpPr>
          <p:cNvPr id="9220" name="Rectangle 2"/>
          <p:cNvSpPr>
            <a:spLocks noChangeArrowheads="1"/>
          </p:cNvSpPr>
          <p:nvPr/>
        </p:nvSpPr>
        <p:spPr bwMode="auto">
          <a:xfrm>
            <a:off x="1" y="152400"/>
            <a:ext cx="8991298"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p>
            <a:pPr algn="ctr" eaLnBrk="0" hangingPunct="0"/>
            <a:endParaRPr lang="en-US" sz="3200" b="1">
              <a:solidFill>
                <a:schemeClr val="tx2"/>
              </a:solidFill>
            </a:endParaRPr>
          </a:p>
        </p:txBody>
      </p:sp>
    </p:spTree>
    <p:extLst>
      <p:ext uri="{BB962C8B-B14F-4D97-AF65-F5344CB8AC3E}">
        <p14:creationId xmlns:p14="http://schemas.microsoft.com/office/powerpoint/2010/main" val="198567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5865"/>
            <a:ext cx="8229600" cy="707886"/>
          </a:xfrm>
          <a:prstGeom prst="rect">
            <a:avLst/>
          </a:prstGeom>
        </p:spPr>
        <p:txBody>
          <a:bodyPr wrap="square">
            <a:spAutoFit/>
          </a:bodyPr>
          <a:lstStyle/>
          <a:p>
            <a:pPr algn="ctr"/>
            <a:r>
              <a:rPr lang="en-US" altLang="en-US" sz="4000" b="1" dirty="0">
                <a:latin typeface="Arial" charset="0"/>
              </a:rPr>
              <a:t>RTOG-1308</a:t>
            </a:r>
            <a:endParaRPr lang="en-US" altLang="en-US" sz="4000" dirty="0">
              <a:latin typeface="Arial" charset="0"/>
            </a:endParaRPr>
          </a:p>
        </p:txBody>
      </p:sp>
      <p:sp>
        <p:nvSpPr>
          <p:cNvPr id="5" name="Content Placeholder 2"/>
          <p:cNvSpPr>
            <a:spLocks noGrp="1"/>
          </p:cNvSpPr>
          <p:nvPr>
            <p:ph idx="1"/>
          </p:nvPr>
        </p:nvSpPr>
        <p:spPr>
          <a:xfrm>
            <a:off x="457200" y="1471961"/>
            <a:ext cx="8229600" cy="3980985"/>
          </a:xfrm>
        </p:spPr>
        <p:txBody>
          <a:bodyPr>
            <a:normAutofit/>
          </a:bodyPr>
          <a:lstStyle/>
          <a:p>
            <a:pPr marL="0" indent="0" algn="ctr">
              <a:buNone/>
            </a:pPr>
            <a:r>
              <a:rPr lang="en-US" sz="2600" b="1" dirty="0">
                <a:solidFill>
                  <a:schemeClr val="tx1"/>
                </a:solidFill>
                <a:latin typeface="Arial" panose="020B0604020202020204" pitchFamily="34" charset="0"/>
                <a:cs typeface="Arial" panose="020B0604020202020204" pitchFamily="34" charset="0"/>
              </a:rPr>
              <a:t>PRIMARY OBJECTIVE</a:t>
            </a:r>
            <a:br>
              <a:rPr lang="en-US" sz="2600" b="1" dirty="0">
                <a:solidFill>
                  <a:schemeClr val="tx1"/>
                </a:solidFill>
                <a:latin typeface="Arial" panose="020B0604020202020204" pitchFamily="34" charset="0"/>
                <a:cs typeface="Arial" panose="020B0604020202020204" pitchFamily="34" charset="0"/>
              </a:rPr>
            </a:br>
            <a:endParaRPr lang="en-US" sz="2600" b="1" dirty="0">
              <a:solidFill>
                <a:schemeClr val="tx1"/>
              </a:solidFill>
              <a:latin typeface="Arial" panose="020B0604020202020204" pitchFamily="34" charset="0"/>
              <a:cs typeface="Arial" panose="020B0604020202020204" pitchFamily="34" charset="0"/>
            </a:endParaRPr>
          </a:p>
          <a:p>
            <a:r>
              <a:rPr lang="en-US" sz="2000" dirty="0">
                <a:solidFill>
                  <a:srgbClr val="000000"/>
                </a:solidFill>
              </a:rPr>
              <a:t>To compare the overall survival (OS) in patients with stage II-IIIB NSCLC after image-guided, motion-managed photon radiotherapy (Arm 1) or after image-guided, motion-managed proton radiotherapy (Arm 2) both given with concurrent platinum-based chemotherapy.  </a:t>
            </a:r>
          </a:p>
          <a:p>
            <a:endParaRPr lang="en-US" sz="2000" dirty="0">
              <a:solidFill>
                <a:srgbClr val="000000"/>
              </a:solidFill>
            </a:endParaRPr>
          </a:p>
          <a:p>
            <a:r>
              <a:rPr lang="en-US" sz="2000" dirty="0">
                <a:solidFill>
                  <a:srgbClr val="000000"/>
                </a:solidFill>
              </a:rPr>
              <a:t>To compare the cardiac toxicity and lymphopenia reduction (lymphopenia) definitely, probably, or possibly related to treatment between the 2 arms.</a:t>
            </a:r>
          </a:p>
          <a:p>
            <a:pPr marL="0" indent="0">
              <a:buNone/>
            </a:pPr>
            <a:r>
              <a:rPr lang="en-US" sz="2000" dirty="0"/>
              <a:t> </a:t>
            </a:r>
          </a:p>
        </p:txBody>
      </p:sp>
    </p:spTree>
    <p:extLst>
      <p:ext uri="{BB962C8B-B14F-4D97-AF65-F5344CB8AC3E}">
        <p14:creationId xmlns:p14="http://schemas.microsoft.com/office/powerpoint/2010/main" val="1197406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703" y="0"/>
            <a:ext cx="8229297" cy="609600"/>
          </a:xfrm>
        </p:spPr>
        <p:txBody>
          <a:bodyPr/>
          <a:lstStyle/>
          <a:p>
            <a:r>
              <a:rPr lang="en-US" sz="3200" dirty="0">
                <a:latin typeface="Arial Black" charset="0"/>
                <a:ea typeface="ヒラギノ角ゴ Pro W3" charset="0"/>
                <a:cs typeface="Arial Black" charset="0"/>
              </a:rPr>
              <a:t>RTOG 1308 Schema</a:t>
            </a:r>
          </a:p>
        </p:txBody>
      </p:sp>
      <p:graphicFrame>
        <p:nvGraphicFramePr>
          <p:cNvPr id="3" name="Table 2"/>
          <p:cNvGraphicFramePr>
            <a:graphicFrameLocks noGrp="1"/>
          </p:cNvGraphicFramePr>
          <p:nvPr>
            <p:extLst>
              <p:ext uri="{D42A27DB-BD31-4B8C-83A1-F6EECF244321}">
                <p14:modId xmlns:p14="http://schemas.microsoft.com/office/powerpoint/2010/main" val="1049739301"/>
              </p:ext>
            </p:extLst>
          </p:nvPr>
        </p:nvGraphicFramePr>
        <p:xfrm>
          <a:off x="377977" y="609600"/>
          <a:ext cx="8457595" cy="4414838"/>
        </p:xfrm>
        <a:graphic>
          <a:graphicData uri="http://schemas.openxmlformats.org/drawingml/2006/table">
            <a:tbl>
              <a:tblPr/>
              <a:tblGrid>
                <a:gridCol w="485322">
                  <a:extLst>
                    <a:ext uri="{9D8B030D-6E8A-4147-A177-3AD203B41FA5}">
                      <a16:colId xmlns:a16="http://schemas.microsoft.com/office/drawing/2014/main" val="20000"/>
                    </a:ext>
                  </a:extLst>
                </a:gridCol>
                <a:gridCol w="2337405">
                  <a:extLst>
                    <a:ext uri="{9D8B030D-6E8A-4147-A177-3AD203B41FA5}">
                      <a16:colId xmlns:a16="http://schemas.microsoft.com/office/drawing/2014/main" val="20001"/>
                    </a:ext>
                  </a:extLst>
                </a:gridCol>
                <a:gridCol w="684892">
                  <a:extLst>
                    <a:ext uri="{9D8B030D-6E8A-4147-A177-3AD203B41FA5}">
                      <a16:colId xmlns:a16="http://schemas.microsoft.com/office/drawing/2014/main" val="20002"/>
                    </a:ext>
                  </a:extLst>
                </a:gridCol>
                <a:gridCol w="3279322">
                  <a:extLst>
                    <a:ext uri="{9D8B030D-6E8A-4147-A177-3AD203B41FA5}">
                      <a16:colId xmlns:a16="http://schemas.microsoft.com/office/drawing/2014/main" val="20003"/>
                    </a:ext>
                  </a:extLst>
                </a:gridCol>
                <a:gridCol w="1670654">
                  <a:extLst>
                    <a:ext uri="{9D8B030D-6E8A-4147-A177-3AD203B41FA5}">
                      <a16:colId xmlns:a16="http://schemas.microsoft.com/office/drawing/2014/main" val="20004"/>
                    </a:ext>
                  </a:extLst>
                </a:gridCol>
              </a:tblGrid>
              <a:tr h="44148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FFFF"/>
                          </a:solidFill>
                          <a:effectLst/>
                          <a:latin typeface="Calibri" charset="0"/>
                          <a:ea typeface="ヒラギノ角ゴ Pro W3" charset="0"/>
                          <a:cs typeface="ヒラギノ角ゴ Pro W3" charset="0"/>
                        </a:rPr>
                        <a:t>S</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FFFF"/>
                          </a:solidFill>
                          <a:effectLst/>
                          <a:latin typeface="Calibri" charset="0"/>
                          <a:ea typeface="ヒラギノ角ゴ Pro W3" charset="0"/>
                          <a:cs typeface="ヒラギノ角ゴ Pro W3" charset="0"/>
                        </a:rPr>
                        <a:t>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FFFF"/>
                          </a:solidFill>
                          <a:effectLst/>
                          <a:latin typeface="Calibri" charset="0"/>
                          <a:ea typeface="ヒラギノ角ゴ Pro W3" charset="0"/>
                          <a:cs typeface="ヒラギノ角ゴ Pro W3" charset="0"/>
                        </a:rPr>
                        <a:t>R</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FFFF"/>
                          </a:solidFill>
                          <a:effectLst/>
                          <a:latin typeface="Calibri" charset="0"/>
                          <a:ea typeface="ヒラギノ角ゴ Pro W3" charset="0"/>
                          <a:cs typeface="ヒラギノ角ゴ Pro W3" charset="0"/>
                        </a:rPr>
                        <a:t>A</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FFFF"/>
                          </a:solidFill>
                          <a:effectLst/>
                          <a:latin typeface="Calibri" charset="0"/>
                          <a:ea typeface="ヒラギノ角ゴ Pro W3" charset="0"/>
                          <a:cs typeface="ヒラギノ角ゴ Pro W3" charset="0"/>
                        </a:rPr>
                        <a:t>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FFFF"/>
                          </a:solidFill>
                          <a:effectLst/>
                          <a:latin typeface="Calibri" charset="0"/>
                          <a:ea typeface="ヒラギノ角ゴ Pro W3" charset="0"/>
                          <a:cs typeface="ヒラギノ角ゴ Pro W3" charset="0"/>
                        </a:rPr>
                        <a:t>I</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FFFF"/>
                          </a:solidFill>
                          <a:effectLst/>
                          <a:latin typeface="Calibri" charset="0"/>
                          <a:ea typeface="ヒラギノ角ゴ Pro W3" charset="0"/>
                          <a:cs typeface="ヒラギノ角ゴ Pro W3" charset="0"/>
                        </a:rPr>
                        <a:t>F</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FFFF"/>
                          </a:solidFill>
                          <a:effectLst/>
                          <a:latin typeface="Calibri" charset="0"/>
                          <a:ea typeface="ヒラギノ角ゴ Pro W3" charset="0"/>
                          <a:cs typeface="ヒラギノ角ゴ Pro W3" charset="0"/>
                        </a:rPr>
                        <a:t>Y</a:t>
                      </a:r>
                      <a:endParaRPr kumimoji="0" lang="en-US" sz="1800" b="0" i="0" u="none" strike="noStrike" cap="none" normalizeH="0" baseline="0">
                        <a:ln>
                          <a:noFill/>
                        </a:ln>
                        <a:solidFill>
                          <a:srgbClr val="FFFFFF"/>
                        </a:solidFill>
                        <a:effectLst/>
                        <a:latin typeface="Arial" charset="0"/>
                        <a:ea typeface="SimSun" charset="0"/>
                        <a:cs typeface="SimSun" charset="0"/>
                      </a:endParaRPr>
                    </a:p>
                  </a:txBody>
                  <a:tcPr marL="68575" marR="6857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FFFF"/>
                          </a:solidFill>
                          <a:effectLst/>
                          <a:latin typeface="Calibri" charset="0"/>
                          <a:ea typeface="ヒラギノ角ゴ Pro W3" charset="0"/>
                          <a:cs typeface="ヒラギノ角ゴ Pro W3" charset="0"/>
                        </a:rPr>
                        <a:t>Stage</a:t>
                      </a:r>
                    </a:p>
                    <a:p>
                      <a:pPr marL="0" marR="0" lvl="0" indent="0" algn="l" defTabSz="457200" rtl="0" eaLnBrk="1" fontAlgn="base" latinLnBrk="0" hangingPunct="1">
                        <a:lnSpc>
                          <a:spcPct val="100000"/>
                        </a:lnSpc>
                        <a:spcBef>
                          <a:spcPct val="0"/>
                        </a:spcBef>
                        <a:spcAft>
                          <a:spcPct val="0"/>
                        </a:spcAft>
                        <a:buClrTx/>
                        <a:buSzTx/>
                        <a:buFont typeface="Calibri" charset="0"/>
                        <a:buAutoNum type="arabicPeriod"/>
                        <a:tabLst/>
                      </a:pPr>
                      <a:r>
                        <a:rPr kumimoji="0" lang="en-US" sz="1800" b="0" i="0" u="none" strike="noStrike" cap="none" normalizeH="0" baseline="0" dirty="0">
                          <a:ln>
                            <a:noFill/>
                          </a:ln>
                          <a:solidFill>
                            <a:srgbClr val="FFFFFF"/>
                          </a:solidFill>
                          <a:effectLst/>
                          <a:latin typeface="Calibri" charset="0"/>
                          <a:ea typeface="ヒラギノ角ゴ Pro W3" charset="0"/>
                          <a:cs typeface="ヒラギノ角ゴ Pro W3" charset="0"/>
                        </a:rPr>
                        <a:t>II</a:t>
                      </a:r>
                    </a:p>
                    <a:p>
                      <a:pPr marL="0" marR="0" lvl="0" indent="0" algn="l" defTabSz="457200" rtl="0" eaLnBrk="1" fontAlgn="base" latinLnBrk="0" hangingPunct="1">
                        <a:lnSpc>
                          <a:spcPct val="100000"/>
                        </a:lnSpc>
                        <a:spcBef>
                          <a:spcPct val="0"/>
                        </a:spcBef>
                        <a:spcAft>
                          <a:spcPct val="0"/>
                        </a:spcAft>
                        <a:buClrTx/>
                        <a:buSzTx/>
                        <a:buFont typeface="Calibri" charset="0"/>
                        <a:buAutoNum type="arabicPeriod"/>
                        <a:tabLst/>
                      </a:pPr>
                      <a:r>
                        <a:rPr kumimoji="0" lang="en-US" sz="1800" b="0" i="0" u="none" strike="noStrike" cap="none" normalizeH="0" baseline="0" dirty="0">
                          <a:ln>
                            <a:noFill/>
                          </a:ln>
                          <a:solidFill>
                            <a:srgbClr val="FFFFFF"/>
                          </a:solidFill>
                          <a:effectLst/>
                          <a:latin typeface="Calibri" charset="0"/>
                          <a:ea typeface="ヒラギノ角ゴ Pro W3" charset="0"/>
                          <a:cs typeface="ヒラギノ角ゴ Pro W3" charset="0"/>
                        </a:rPr>
                        <a:t>IIIA</a:t>
                      </a:r>
                    </a:p>
                    <a:p>
                      <a:pPr marL="0" marR="0" lvl="0" indent="0" algn="l" defTabSz="457200" rtl="0" eaLnBrk="1" fontAlgn="base" latinLnBrk="0" hangingPunct="1">
                        <a:lnSpc>
                          <a:spcPct val="100000"/>
                        </a:lnSpc>
                        <a:spcBef>
                          <a:spcPct val="0"/>
                        </a:spcBef>
                        <a:spcAft>
                          <a:spcPct val="0"/>
                        </a:spcAft>
                        <a:buClrTx/>
                        <a:buSzTx/>
                        <a:buFont typeface="Calibri" charset="0"/>
                        <a:buAutoNum type="arabicPeriod"/>
                        <a:tabLst/>
                      </a:pPr>
                      <a:r>
                        <a:rPr kumimoji="0" lang="en-US" sz="1800" b="0" i="0" u="none" strike="noStrike" cap="none" normalizeH="0" baseline="0" dirty="0">
                          <a:ln>
                            <a:noFill/>
                          </a:ln>
                          <a:solidFill>
                            <a:srgbClr val="FFFFFF"/>
                          </a:solidFill>
                          <a:effectLst/>
                          <a:latin typeface="Calibri" charset="0"/>
                          <a:ea typeface="ヒラギノ角ゴ Pro W3" charset="0"/>
                          <a:cs typeface="ヒラギノ角ゴ Pro W3" charset="0"/>
                        </a:rPr>
                        <a:t>IIIB</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FFFF"/>
                          </a:solidFill>
                          <a:effectLst/>
                          <a:latin typeface="Calibri" charset="0"/>
                          <a:ea typeface="ヒラギノ角ゴ Pro W3" charset="0"/>
                          <a:cs typeface="ヒラギノ角ゴ Pro W3" charset="0"/>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FFFF"/>
                          </a:solidFill>
                          <a:effectLst/>
                          <a:latin typeface="Calibri" charset="0"/>
                          <a:ea typeface="ヒラギノ角ゴ Pro W3" charset="0"/>
                          <a:cs typeface="ヒラギノ角ゴ Pro W3" charset="0"/>
                        </a:rPr>
                        <a:t> Histology</a:t>
                      </a:r>
                    </a:p>
                    <a:p>
                      <a:pPr marL="0" marR="0" lvl="0" indent="0" algn="l" defTabSz="457200" rtl="0" eaLnBrk="1" fontAlgn="base" latinLnBrk="0" hangingPunct="1">
                        <a:lnSpc>
                          <a:spcPct val="100000"/>
                        </a:lnSpc>
                        <a:spcBef>
                          <a:spcPct val="0"/>
                        </a:spcBef>
                        <a:spcAft>
                          <a:spcPct val="0"/>
                        </a:spcAft>
                        <a:buClrTx/>
                        <a:buSzTx/>
                        <a:buFont typeface="Calibri" charset="0"/>
                        <a:buAutoNum type="arabicPeriod"/>
                        <a:tabLst/>
                      </a:pPr>
                      <a:r>
                        <a:rPr kumimoji="0" lang="en-US" sz="1800" b="0" i="0" u="none" strike="noStrike" cap="none" normalizeH="0" baseline="0" dirty="0">
                          <a:ln>
                            <a:noFill/>
                          </a:ln>
                          <a:solidFill>
                            <a:srgbClr val="FFFFFF"/>
                          </a:solidFill>
                          <a:effectLst/>
                          <a:latin typeface="Calibri" charset="0"/>
                          <a:ea typeface="ヒラギノ角ゴ Pro W3" charset="0"/>
                          <a:cs typeface="ヒラギノ角ゴ Pro W3" charset="0"/>
                        </a:rPr>
                        <a:t>Squamous</a:t>
                      </a:r>
                    </a:p>
                    <a:p>
                      <a:pPr marL="0" marR="0" lvl="0" indent="0" algn="l" defTabSz="457200" rtl="0" eaLnBrk="1" fontAlgn="base" latinLnBrk="0" hangingPunct="1">
                        <a:lnSpc>
                          <a:spcPct val="100000"/>
                        </a:lnSpc>
                        <a:spcBef>
                          <a:spcPct val="0"/>
                        </a:spcBef>
                        <a:spcAft>
                          <a:spcPct val="0"/>
                        </a:spcAft>
                        <a:buClrTx/>
                        <a:buSzTx/>
                        <a:buFont typeface="Calibri" charset="0"/>
                        <a:buAutoNum type="arabicPeriod"/>
                        <a:tabLst/>
                      </a:pPr>
                      <a:r>
                        <a:rPr kumimoji="0" lang="en-US" sz="1800" b="0" i="0" u="none" strike="noStrike" cap="none" normalizeH="0" baseline="0" dirty="0">
                          <a:ln>
                            <a:noFill/>
                          </a:ln>
                          <a:solidFill>
                            <a:srgbClr val="FFFFFF"/>
                          </a:solidFill>
                          <a:effectLst/>
                          <a:latin typeface="Calibri" charset="0"/>
                          <a:ea typeface="ヒラギノ角ゴ Pro W3" charset="0"/>
                          <a:cs typeface="ヒラギノ角ゴ Pro W3" charset="0"/>
                        </a:rPr>
                        <a:t>Non-Squamous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FFFF"/>
                          </a:solidFill>
                          <a:effectLst/>
                          <a:latin typeface="Calibri" charset="0"/>
                          <a:ea typeface="ヒラギノ角ゴ Pro W3" charset="0"/>
                          <a:cs typeface="ヒラギノ角ゴ Pro W3" charset="0"/>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FFFF"/>
                          </a:solidFill>
                          <a:effectLst/>
                          <a:latin typeface="Calibri" charset="0"/>
                          <a:ea typeface="ヒラギノ角ゴ Pro W3" charset="0"/>
                          <a:cs typeface="ヒラギノ角ゴ Pro W3" charset="0"/>
                        </a:rPr>
                        <a:t>Concurrent Chemotherapy Doublet Type</a:t>
                      </a:r>
                    </a:p>
                    <a:p>
                      <a:pPr marL="0" marR="0" lvl="0" indent="0" algn="l" defTabSz="457200" rtl="0" eaLnBrk="1" fontAlgn="base" latinLnBrk="0" hangingPunct="1">
                        <a:lnSpc>
                          <a:spcPct val="100000"/>
                        </a:lnSpc>
                        <a:spcBef>
                          <a:spcPct val="0"/>
                        </a:spcBef>
                        <a:spcAft>
                          <a:spcPct val="0"/>
                        </a:spcAft>
                        <a:buClrTx/>
                        <a:buSzTx/>
                        <a:buFont typeface="Calibri" charset="0"/>
                        <a:buAutoNum type="arabicPeriod"/>
                        <a:tabLst/>
                      </a:pPr>
                      <a:r>
                        <a:rPr kumimoji="0" lang="en-US" sz="1800" b="0" i="0" u="none" strike="noStrike" cap="none" normalizeH="0" baseline="0" dirty="0">
                          <a:ln>
                            <a:noFill/>
                          </a:ln>
                          <a:solidFill>
                            <a:srgbClr val="FFFFFF"/>
                          </a:solidFill>
                          <a:effectLst/>
                          <a:latin typeface="Calibri" charset="0"/>
                          <a:ea typeface="ヒラギノ角ゴ Pro W3" charset="0"/>
                          <a:cs typeface="ヒラギノ角ゴ Pro W3" charset="0"/>
                        </a:rPr>
                        <a:t>Carboplatin/paclitaxel</a:t>
                      </a:r>
                    </a:p>
                    <a:p>
                      <a:pPr marL="0" marR="0" lvl="0" indent="0" algn="l" defTabSz="457200" rtl="0" eaLnBrk="1" fontAlgn="base" latinLnBrk="0" hangingPunct="1">
                        <a:lnSpc>
                          <a:spcPct val="100000"/>
                        </a:lnSpc>
                        <a:spcBef>
                          <a:spcPct val="0"/>
                        </a:spcBef>
                        <a:spcAft>
                          <a:spcPct val="0"/>
                        </a:spcAft>
                        <a:buClrTx/>
                        <a:buSzTx/>
                        <a:buFont typeface="Calibri" charset="0"/>
                        <a:buAutoNum type="arabicPeriod"/>
                        <a:tabLst/>
                      </a:pPr>
                      <a:r>
                        <a:rPr kumimoji="0" lang="en-US" sz="1800" b="0" i="0" u="none" strike="noStrike" cap="none" normalizeH="0" baseline="0" dirty="0" err="1">
                          <a:ln>
                            <a:noFill/>
                          </a:ln>
                          <a:solidFill>
                            <a:srgbClr val="FFFFFF"/>
                          </a:solidFill>
                          <a:effectLst/>
                          <a:latin typeface="Calibri" charset="0"/>
                          <a:ea typeface="ヒラギノ角ゴ Pro W3" charset="0"/>
                          <a:cs typeface="ヒラギノ角ゴ Pro W3" charset="0"/>
                        </a:rPr>
                        <a:t>Cisplatin</a:t>
                      </a:r>
                      <a:r>
                        <a:rPr kumimoji="0" lang="en-US" sz="1800" b="0" i="0" u="none" strike="noStrike" cap="none" normalizeH="0" baseline="0" dirty="0">
                          <a:ln>
                            <a:noFill/>
                          </a:ln>
                          <a:solidFill>
                            <a:srgbClr val="FFFFFF"/>
                          </a:solidFill>
                          <a:effectLst/>
                          <a:latin typeface="Calibri" charset="0"/>
                          <a:ea typeface="ヒラギノ角ゴ Pro W3" charset="0"/>
                          <a:cs typeface="ヒラギノ角ゴ Pro W3" charset="0"/>
                        </a:rPr>
                        <a:t>/</a:t>
                      </a:r>
                      <a:r>
                        <a:rPr kumimoji="0" lang="en-US" sz="1800" b="0" i="0" u="none" strike="noStrike" cap="none" normalizeH="0" baseline="0" dirty="0" err="1">
                          <a:ln>
                            <a:noFill/>
                          </a:ln>
                          <a:solidFill>
                            <a:srgbClr val="FFFFFF"/>
                          </a:solidFill>
                          <a:effectLst/>
                          <a:latin typeface="Calibri" charset="0"/>
                          <a:ea typeface="ヒラギノ角ゴ Pro W3" charset="0"/>
                          <a:cs typeface="ヒラギノ角ゴ Pro W3" charset="0"/>
                        </a:rPr>
                        <a:t>etoposide</a:t>
                      </a:r>
                      <a:r>
                        <a:rPr kumimoji="0" lang="en-US" sz="1800" b="0" i="0" u="none" strike="noStrike" cap="none" normalizeH="0" baseline="0" dirty="0">
                          <a:ln>
                            <a:noFill/>
                          </a:ln>
                          <a:solidFill>
                            <a:srgbClr val="FFFFFF"/>
                          </a:solidFill>
                          <a:effectLst/>
                          <a:latin typeface="Calibri" charset="0"/>
                          <a:ea typeface="ヒラギノ角ゴ Pro W3" charset="0"/>
                          <a:cs typeface="ヒラギノ角ゴ Pro W3" charset="0"/>
                        </a:rPr>
                        <a:t> </a:t>
                      </a:r>
                    </a:p>
                  </a:txBody>
                  <a:tcPr marL="68575" marR="6857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FFFF"/>
                          </a:solidFill>
                          <a:effectLst/>
                          <a:latin typeface="Calibri" charset="0"/>
                          <a:ea typeface="ヒラギノ角ゴ Pro W3" charset="0"/>
                          <a:cs typeface="ヒラギノ角ゴ Pro W3" charset="0"/>
                        </a:rPr>
                        <a:t>R</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FFFF"/>
                          </a:solidFill>
                          <a:effectLst/>
                          <a:latin typeface="Calibri" charset="0"/>
                          <a:ea typeface="ヒラギノ角ゴ Pro W3" charset="0"/>
                          <a:cs typeface="ヒラギノ角ゴ Pro W3" charset="0"/>
                        </a:rPr>
                        <a:t>A</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FFFF"/>
                          </a:solidFill>
                          <a:effectLst/>
                          <a:latin typeface="Calibri" charset="0"/>
                          <a:ea typeface="ヒラギノ角ゴ Pro W3" charset="0"/>
                          <a:cs typeface="ヒラギノ角ゴ Pro W3" charset="0"/>
                        </a:rPr>
                        <a:t>N</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FFFF"/>
                          </a:solidFill>
                          <a:effectLst/>
                          <a:latin typeface="Calibri" charset="0"/>
                          <a:ea typeface="ヒラギノ角ゴ Pro W3" charset="0"/>
                          <a:cs typeface="ヒラギノ角ゴ Pro W3" charset="0"/>
                        </a:rPr>
                        <a:t>D</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FFFF"/>
                          </a:solidFill>
                          <a:effectLst/>
                          <a:latin typeface="Calibri" charset="0"/>
                          <a:ea typeface="ヒラギノ角ゴ Pro W3" charset="0"/>
                          <a:cs typeface="ヒラギノ角ゴ Pro W3" charset="0"/>
                        </a:rPr>
                        <a:t>O</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FFFF"/>
                          </a:solidFill>
                          <a:effectLst/>
                          <a:latin typeface="Calibri" charset="0"/>
                          <a:ea typeface="ヒラギノ角ゴ Pro W3" charset="0"/>
                          <a:cs typeface="ヒラギノ角ゴ Pro W3" charset="0"/>
                        </a:rPr>
                        <a:t>M</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FFFF"/>
                          </a:solidFill>
                          <a:effectLst/>
                          <a:latin typeface="Calibri" charset="0"/>
                          <a:ea typeface="ヒラギノ角ゴ Pro W3" charset="0"/>
                          <a:cs typeface="ヒラギノ角ゴ Pro W3" charset="0"/>
                        </a:rPr>
                        <a:t>I</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FFFF"/>
                          </a:solidFill>
                          <a:effectLst/>
                          <a:latin typeface="Calibri" charset="0"/>
                          <a:ea typeface="ヒラギノ角ゴ Pro W3" charset="0"/>
                          <a:cs typeface="ヒラギノ角ゴ Pro W3" charset="0"/>
                        </a:rPr>
                        <a:t>Z</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FFFF"/>
                          </a:solidFill>
                          <a:effectLst/>
                          <a:latin typeface="Calibri" charset="0"/>
                          <a:ea typeface="ヒラギノ角ゴ Pro W3" charset="0"/>
                          <a:cs typeface="ヒラギノ角ゴ Pro W3" charset="0"/>
                        </a:rPr>
                        <a:t>E</a:t>
                      </a:r>
                      <a:endParaRPr kumimoji="0" lang="en-US" sz="1800" b="0" i="0" u="none" strike="noStrike" cap="none" normalizeH="0" baseline="0">
                        <a:ln>
                          <a:noFill/>
                        </a:ln>
                        <a:solidFill>
                          <a:srgbClr val="FFFFFF"/>
                        </a:solidFill>
                        <a:effectLst/>
                        <a:latin typeface="Arial" charset="0"/>
                        <a:ea typeface="SimSun" charset="0"/>
                        <a:cs typeface="SimSun" charset="0"/>
                      </a:endParaRPr>
                    </a:p>
                  </a:txBody>
                  <a:tcPr marL="68575" marR="6857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FFFF"/>
                          </a:solidFill>
                          <a:effectLst/>
                          <a:latin typeface="Calibri" charset="0"/>
                          <a:ea typeface="ヒラギノ角ゴ Pro W3" charset="0"/>
                          <a:cs typeface="ヒラギノ角ゴ Pro W3" charset="0"/>
                        </a:rPr>
                        <a:t>Arm 1: Photon dose—70 Gy*, at 2 Gy (RBE) once daily plus platinum-based doublet chemotherapy**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FFFF"/>
                          </a:solidFill>
                          <a:effectLst/>
                          <a:latin typeface="Calibri" charset="0"/>
                          <a:ea typeface="ヒラギノ角ゴ Pro W3" charset="0"/>
                          <a:cs typeface="ヒラギノ角ゴ Pro W3" charset="0"/>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FFFF"/>
                          </a:solidFill>
                          <a:effectLst/>
                          <a:latin typeface="Calibri" charset="0"/>
                          <a:ea typeface="ヒラギノ角ゴ Pro W3" charset="0"/>
                          <a:cs typeface="ヒラギノ角ゴ Pro W3" charset="0"/>
                        </a:rPr>
                        <a:t>Arm 2: Proton dose—70 Gy (RBE), at 2 Gy once daily plus platinum-based doublet chemotherapy**</a:t>
                      </a:r>
                      <a:endParaRPr kumimoji="0" lang="en-US" sz="1800" b="0" i="0" u="none" strike="noStrike" cap="none" normalizeH="0" baseline="0">
                        <a:ln>
                          <a:noFill/>
                        </a:ln>
                        <a:solidFill>
                          <a:srgbClr val="FFFFFF"/>
                        </a:solidFill>
                        <a:effectLst/>
                        <a:latin typeface="Arial" charset="0"/>
                        <a:ea typeface="SimSun" charset="0"/>
                        <a:cs typeface="SimSun" charset="0"/>
                      </a:endParaRPr>
                    </a:p>
                  </a:txBody>
                  <a:tcPr marL="68575" marR="6857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FFFF"/>
                          </a:solidFill>
                          <a:effectLst/>
                          <a:latin typeface="Calibri" charset="0"/>
                          <a:ea typeface="ヒラギノ角ゴ Pro W3" charset="0"/>
                          <a:cs typeface="ヒラギノ角ゴ Pro W3" charset="0"/>
                        </a:rPr>
                        <a:t>Both Arms: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FF0000"/>
                          </a:solidFill>
                          <a:effectLst/>
                          <a:latin typeface="Calibri" charset="0"/>
                          <a:ea typeface="ヒラギノ角ゴ Pro W3" charset="0"/>
                          <a:cs typeface="ヒラギノ角ゴ Pro W3" charset="0"/>
                        </a:rPr>
                        <a:t>Durvalumab</a:t>
                      </a:r>
                      <a:r>
                        <a:rPr kumimoji="0" lang="en-US" sz="1800" b="0" i="0" u="none" strike="noStrike" cap="none" normalizeH="0" baseline="0" dirty="0">
                          <a:ln>
                            <a:noFill/>
                          </a:ln>
                          <a:solidFill>
                            <a:srgbClr val="FF0000"/>
                          </a:solidFill>
                          <a:effectLst/>
                          <a:latin typeface="Calibri" charset="0"/>
                          <a:ea typeface="ヒラギノ角ゴ Pro W3" charset="0"/>
                          <a:cs typeface="ヒラギノ角ゴ Pro W3" charset="0"/>
                        </a:rPr>
                        <a:t>  </a:t>
                      </a:r>
                      <a:r>
                        <a:rPr kumimoji="0" lang="en-US" sz="1800" b="0" i="0" u="none" strike="noStrike" cap="none" normalizeH="0" baseline="0" dirty="0">
                          <a:ln>
                            <a:noFill/>
                          </a:ln>
                          <a:solidFill>
                            <a:srgbClr val="FFFFFF"/>
                          </a:solidFill>
                          <a:effectLst/>
                          <a:latin typeface="Calibri" charset="0"/>
                          <a:ea typeface="ヒラギノ角ゴ Pro W3" charset="0"/>
                          <a:cs typeface="ヒラギノ角ゴ Pro W3" charset="0"/>
                        </a:rPr>
                        <a:t>or</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FFFF"/>
                          </a:solidFill>
                          <a:effectLst/>
                          <a:latin typeface="Calibri" charset="0"/>
                          <a:ea typeface="ヒラギノ角ゴ Pro W3" charset="0"/>
                          <a:cs typeface="ヒラギノ角ゴ Pro W3" charset="0"/>
                        </a:rPr>
                        <a:t>Consolidation chemotherapy x 2cycles required for patients who receive concurrent carboplatin and paclitaxel***</a:t>
                      </a:r>
                      <a:endParaRPr kumimoji="0" lang="en-US" sz="1800" b="0" i="0" u="none" strike="noStrike" cap="none" normalizeH="0" baseline="0" dirty="0">
                        <a:ln>
                          <a:noFill/>
                        </a:ln>
                        <a:solidFill>
                          <a:srgbClr val="FFFFFF"/>
                        </a:solidFill>
                        <a:effectLst/>
                        <a:latin typeface="Arial" charset="0"/>
                        <a:ea typeface="SimSun" charset="0"/>
                        <a:cs typeface="SimSun" charset="0"/>
                      </a:endParaRPr>
                    </a:p>
                  </a:txBody>
                  <a:tcPr marL="68575" marR="6857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sp>
        <p:nvSpPr>
          <p:cNvPr id="12305" name="Rectangle 3"/>
          <p:cNvSpPr>
            <a:spLocks noChangeArrowheads="1"/>
          </p:cNvSpPr>
          <p:nvPr/>
        </p:nvSpPr>
        <p:spPr bwMode="auto">
          <a:xfrm>
            <a:off x="222250" y="5106988"/>
            <a:ext cx="8769048"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defTabSz="457200"/>
            <a:r>
              <a:rPr lang="en-US" sz="1000" dirty="0">
                <a:solidFill>
                  <a:srgbClr val="000000"/>
                </a:solidFill>
                <a:ea typeface="ヒラギノ角ゴ Pro W3" charset="0"/>
                <a:cs typeface="Arial" charset="0"/>
              </a:rPr>
              <a:t>*The total prescribed dose will be 70 </a:t>
            </a:r>
            <a:r>
              <a:rPr lang="en-US" sz="1000" dirty="0" err="1">
                <a:solidFill>
                  <a:srgbClr val="000000"/>
                </a:solidFill>
                <a:ea typeface="ヒラギノ角ゴ Pro W3" charset="0"/>
                <a:cs typeface="Arial" charset="0"/>
              </a:rPr>
              <a:t>Gy</a:t>
            </a:r>
            <a:r>
              <a:rPr lang="en-US" sz="1000" dirty="0">
                <a:solidFill>
                  <a:srgbClr val="000000"/>
                </a:solidFill>
                <a:ea typeface="ヒラギノ角ゴ Pro W3" charset="0"/>
                <a:cs typeface="Arial" charset="0"/>
              </a:rPr>
              <a:t> (Relative Biological Effectiveness (RBE)) </a:t>
            </a:r>
            <a:r>
              <a:rPr lang="en-US" sz="1000" b="1" dirty="0">
                <a:solidFill>
                  <a:srgbClr val="000000"/>
                </a:solidFill>
                <a:ea typeface="ヒラギノ角ゴ Pro W3" charset="0"/>
                <a:cs typeface="Arial" charset="0"/>
              </a:rPr>
              <a:t>without exceeding tolerance dose-volume limits of all critical normal structures</a:t>
            </a:r>
            <a:r>
              <a:rPr lang="en-US" sz="1000" dirty="0">
                <a:solidFill>
                  <a:srgbClr val="000000"/>
                </a:solidFill>
                <a:ea typeface="ヒラギノ角ゴ Pro W3" charset="0"/>
                <a:cs typeface="Arial" charset="0"/>
              </a:rPr>
              <a:t>. (**Chemotherapy delivered concurrently, </a:t>
            </a:r>
            <a:r>
              <a:rPr lang="en-US" sz="1000" dirty="0" err="1">
                <a:solidFill>
                  <a:srgbClr val="000000"/>
                </a:solidFill>
                <a:ea typeface="ヒラギノ角ゴ Pro W3" charset="0"/>
                <a:cs typeface="Arial" charset="0"/>
              </a:rPr>
              <a:t>cisplatin</a:t>
            </a:r>
            <a:r>
              <a:rPr lang="en-US" sz="1000" dirty="0">
                <a:solidFill>
                  <a:srgbClr val="000000"/>
                </a:solidFill>
                <a:ea typeface="ヒラギノ角ゴ Pro W3" charset="0"/>
                <a:cs typeface="Arial" charset="0"/>
              </a:rPr>
              <a:t>/ </a:t>
            </a:r>
            <a:r>
              <a:rPr lang="en-US" sz="1000" dirty="0" err="1">
                <a:solidFill>
                  <a:srgbClr val="000000"/>
                </a:solidFill>
                <a:ea typeface="ヒラギノ角ゴ Pro W3" charset="0"/>
                <a:cs typeface="Arial" charset="0"/>
              </a:rPr>
              <a:t>etoposide</a:t>
            </a:r>
            <a:r>
              <a:rPr lang="en-US" sz="1000" dirty="0">
                <a:solidFill>
                  <a:srgbClr val="000000"/>
                </a:solidFill>
                <a:ea typeface="ヒラギノ角ゴ Pro W3" charset="0"/>
                <a:cs typeface="Arial" charset="0"/>
              </a:rPr>
              <a:t> or carboplatin/paclitaxel </a:t>
            </a:r>
            <a:r>
              <a:rPr lang="en-US" sz="1000" dirty="0" err="1">
                <a:solidFill>
                  <a:srgbClr val="000000"/>
                </a:solidFill>
                <a:ea typeface="ヒラギノ角ゴ Pro W3" charset="0"/>
                <a:cs typeface="Arial" charset="0"/>
              </a:rPr>
              <a:t>doubletsis</a:t>
            </a:r>
            <a:r>
              <a:rPr lang="en-US" sz="1000" dirty="0">
                <a:solidFill>
                  <a:srgbClr val="000000"/>
                </a:solidFill>
                <a:ea typeface="ヒラギノ角ゴ Pro W3" charset="0"/>
                <a:cs typeface="Arial" charset="0"/>
              </a:rPr>
              <a:t> required. The site/investigator must declare the chemotherapy regimen that the patient will receive prior to the patient</a:t>
            </a:r>
            <a:r>
              <a:rPr lang="ja-JP" altLang="en-US" sz="1000" dirty="0">
                <a:solidFill>
                  <a:srgbClr val="000000"/>
                </a:solidFill>
                <a:ea typeface="ヒラギノ角ゴ Pro W3" charset="0"/>
                <a:cs typeface="Arial" charset="0"/>
              </a:rPr>
              <a:t>’</a:t>
            </a:r>
            <a:r>
              <a:rPr lang="en-US" altLang="ja-JP" sz="1000" dirty="0">
                <a:solidFill>
                  <a:srgbClr val="000000"/>
                </a:solidFill>
              </a:rPr>
              <a:t>s </a:t>
            </a:r>
            <a:r>
              <a:rPr lang="en-US" altLang="ja-JP" sz="1000" dirty="0" err="1">
                <a:solidFill>
                  <a:srgbClr val="000000"/>
                </a:solidFill>
              </a:rPr>
              <a:t>randomization.See</a:t>
            </a:r>
            <a:r>
              <a:rPr lang="en-US" altLang="ja-JP" sz="1000" dirty="0">
                <a:solidFill>
                  <a:srgbClr val="000000"/>
                </a:solidFill>
              </a:rPr>
              <a:t> Section 7.0 for details.</a:t>
            </a:r>
          </a:p>
          <a:p>
            <a:pPr defTabSz="457200"/>
            <a:r>
              <a:rPr lang="en-US" sz="1000" dirty="0">
                <a:solidFill>
                  <a:srgbClr val="000000"/>
                </a:solidFill>
              </a:rPr>
              <a:t>***If carboplatin and paclitaxel is administered concurrently with radiotherapy, 2 cycles of carboplatin and paclitaxel consolidation chemotherapy are required. If </a:t>
            </a:r>
            <a:r>
              <a:rPr lang="en-US" sz="1000" dirty="0" err="1">
                <a:solidFill>
                  <a:srgbClr val="000000"/>
                </a:solidFill>
              </a:rPr>
              <a:t>cisplatin</a:t>
            </a:r>
            <a:r>
              <a:rPr lang="en-US" sz="1000" dirty="0">
                <a:solidFill>
                  <a:srgbClr val="000000"/>
                </a:solidFill>
              </a:rPr>
              <a:t> and </a:t>
            </a:r>
            <a:r>
              <a:rPr lang="en-US" sz="1000" dirty="0" err="1">
                <a:solidFill>
                  <a:srgbClr val="000000"/>
                </a:solidFill>
              </a:rPr>
              <a:t>etoposide</a:t>
            </a:r>
            <a:r>
              <a:rPr lang="en-US" sz="1000" dirty="0">
                <a:solidFill>
                  <a:srgbClr val="000000"/>
                </a:solidFill>
              </a:rPr>
              <a:t> is administered concurrently with radiotherapy, consolidation chemotherapy is not allowed.</a:t>
            </a:r>
          </a:p>
        </p:txBody>
      </p:sp>
    </p:spTree>
    <p:extLst>
      <p:ext uri="{BB962C8B-B14F-4D97-AF65-F5344CB8AC3E}">
        <p14:creationId xmlns:p14="http://schemas.microsoft.com/office/powerpoint/2010/main" val="2001510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118"/>
            <a:ext cx="8229600" cy="825190"/>
          </a:xfrm>
        </p:spPr>
        <p:txBody>
          <a:bodyPr>
            <a:normAutofit/>
          </a:bodyPr>
          <a:lstStyle/>
          <a:p>
            <a:r>
              <a:rPr lang="en-US" b="1" dirty="0"/>
              <a:t>Schema (</a:t>
            </a:r>
            <a:r>
              <a:rPr lang="en-US" b="1" i="1" dirty="0"/>
              <a:t>cont.)</a:t>
            </a:r>
          </a:p>
        </p:txBody>
      </p:sp>
      <p:sp>
        <p:nvSpPr>
          <p:cNvPr id="3" name="Content Placeholder 2"/>
          <p:cNvSpPr>
            <a:spLocks noGrp="1"/>
          </p:cNvSpPr>
          <p:nvPr>
            <p:ph idx="1"/>
          </p:nvPr>
        </p:nvSpPr>
        <p:spPr>
          <a:xfrm>
            <a:off x="457200" y="981308"/>
            <a:ext cx="8229600" cy="5144856"/>
          </a:xfrm>
        </p:spPr>
        <p:txBody>
          <a:bodyPr>
            <a:noAutofit/>
          </a:bodyPr>
          <a:lstStyle/>
          <a:p>
            <a:pPr marL="0" indent="0">
              <a:buNone/>
            </a:pPr>
            <a:r>
              <a:rPr lang="en-US" sz="2100" dirty="0"/>
              <a:t>*The highest total prescribed dose will be 70 </a:t>
            </a:r>
            <a:r>
              <a:rPr lang="en-US" sz="2100" dirty="0" err="1"/>
              <a:t>Gy</a:t>
            </a:r>
            <a:r>
              <a:rPr lang="en-US" sz="2100" dirty="0"/>
              <a:t>. The dose range can be 60-70Gy provided the dose constraints of OARs are met.   </a:t>
            </a:r>
          </a:p>
          <a:p>
            <a:pPr marL="0" indent="0">
              <a:buNone/>
            </a:pPr>
            <a:endParaRPr lang="en-US" sz="1200" dirty="0"/>
          </a:p>
          <a:p>
            <a:pPr marL="0" indent="0">
              <a:buNone/>
            </a:pPr>
            <a:r>
              <a:rPr lang="en-US" sz="2100" dirty="0"/>
              <a:t>**Chemotherapy delivered concurrently, cisplatin/ etoposide or carboplatin/paclitaxel, or carboplatin/ </a:t>
            </a:r>
            <a:r>
              <a:rPr lang="en-US" sz="2100" dirty="0" err="1"/>
              <a:t>pemetrexed</a:t>
            </a:r>
            <a:r>
              <a:rPr lang="en-US" sz="2100" dirty="0"/>
              <a:t> doublets, is required. Chemotherapy regimen must be declared prior to randomization. </a:t>
            </a:r>
          </a:p>
          <a:p>
            <a:pPr marL="0" indent="0">
              <a:buNone/>
            </a:pPr>
            <a:endParaRPr lang="en-US" sz="1200" dirty="0"/>
          </a:p>
          <a:p>
            <a:pPr marL="0" indent="0">
              <a:buNone/>
            </a:pPr>
            <a:r>
              <a:rPr lang="en-US" sz="2100" dirty="0"/>
              <a:t>*** Standard of Care Consolidation systemic treatment per treating physician.  Consolidation immunotherapy with PD-L1 inhibitor may be given per treating physician after the completion of radiotherapy. (Patients receiving PD-L1 inhibitor do not require any further consolidation chemotherapy after radiotherapy completion. Patients not receiving a PD-L1 inhibitor require further systemic therapy after radiotherapy completion.)</a:t>
            </a:r>
          </a:p>
        </p:txBody>
      </p:sp>
    </p:spTree>
    <p:extLst>
      <p:ext uri="{BB962C8B-B14F-4D97-AF65-F5344CB8AC3E}">
        <p14:creationId xmlns:p14="http://schemas.microsoft.com/office/powerpoint/2010/main" val="35838589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066800"/>
            <a:ext cx="8305800" cy="4419600"/>
          </a:xfrm>
        </p:spPr>
        <p:txBody>
          <a:bodyPr/>
          <a:lstStyle/>
          <a:p>
            <a:r>
              <a:rPr lang="en-US" sz="2800" b="1" dirty="0"/>
              <a:t>Co-Primary Endpoints</a:t>
            </a:r>
            <a:r>
              <a:rPr lang="en-US" sz="2800" b="1" cap="all" dirty="0"/>
              <a:t> </a:t>
            </a:r>
            <a:endParaRPr lang="en-US" sz="2800" b="1" dirty="0"/>
          </a:p>
          <a:p>
            <a:pPr lvl="1"/>
            <a:r>
              <a:rPr lang="en-US" sz="2000" dirty="0"/>
              <a:t>Overall survival (OS); failure defined as death due to any cause</a:t>
            </a:r>
          </a:p>
          <a:p>
            <a:pPr lvl="1"/>
            <a:r>
              <a:rPr lang="en-US" sz="2000" dirty="0"/>
              <a:t>Development of major cardiac toxicity and </a:t>
            </a:r>
            <a:r>
              <a:rPr lang="en-US" sz="2000" dirty="0" err="1"/>
              <a:t>lymphopenia</a:t>
            </a:r>
            <a:r>
              <a:rPr lang="en-US" sz="2000" dirty="0"/>
              <a:t> that are definitely, probably, or possibly related to treatment for the following adverse events within 1 year of randomization </a:t>
            </a:r>
          </a:p>
          <a:p>
            <a:pPr lvl="1"/>
            <a:r>
              <a:rPr lang="en-US" sz="2000" dirty="0"/>
              <a:t>Tier one hypothesis:	OS in proton is superior to photon. </a:t>
            </a:r>
          </a:p>
          <a:p>
            <a:pPr lvl="1"/>
            <a:r>
              <a:rPr lang="en-US" sz="2000" dirty="0"/>
              <a:t>Tier two hypothesis:	OS in proton is non-inferior to photon, and major cardiac toxicity and and grade 4 or higher </a:t>
            </a:r>
            <a:r>
              <a:rPr lang="en-US" sz="2000" dirty="0" err="1"/>
              <a:t>lymphopenia</a:t>
            </a:r>
            <a:r>
              <a:rPr lang="en-US" sz="2000" dirty="0"/>
              <a:t> is better in proton than photon.</a:t>
            </a:r>
          </a:p>
          <a:p>
            <a:r>
              <a:rPr lang="en-US" sz="2800" dirty="0"/>
              <a:t>The trial would be considered “positive” if either aim is satisfied. </a:t>
            </a:r>
          </a:p>
          <a:p>
            <a:pPr lvl="1"/>
            <a:endParaRPr lang="en-US" sz="2000" dirty="0"/>
          </a:p>
          <a:p>
            <a:endParaRPr lang="en-US" sz="2800" dirty="0">
              <a:latin typeface="Calibri" charset="0"/>
            </a:endParaRPr>
          </a:p>
        </p:txBody>
      </p:sp>
      <p:sp>
        <p:nvSpPr>
          <p:cNvPr id="4" name="Title 1"/>
          <p:cNvSpPr>
            <a:spLocks noGrp="1"/>
          </p:cNvSpPr>
          <p:nvPr>
            <p:ph type="title"/>
          </p:nvPr>
        </p:nvSpPr>
        <p:spPr>
          <a:xfrm>
            <a:off x="76200" y="152400"/>
            <a:ext cx="8915400" cy="838200"/>
          </a:xfrm>
        </p:spPr>
        <p:txBody>
          <a:bodyPr/>
          <a:lstStyle/>
          <a:p>
            <a:r>
              <a:rPr lang="en-US" sz="3200" b="1" dirty="0">
                <a:solidFill>
                  <a:srgbClr val="FF0000"/>
                </a:solidFill>
                <a:latin typeface="Calibri" charset="0"/>
              </a:rPr>
              <a:t>Amendment #3 –Hybrid non-inferiority design </a:t>
            </a:r>
          </a:p>
        </p:txBody>
      </p:sp>
    </p:spTree>
    <p:extLst>
      <p:ext uri="{BB962C8B-B14F-4D97-AF65-F5344CB8AC3E}">
        <p14:creationId xmlns:p14="http://schemas.microsoft.com/office/powerpoint/2010/main" val="2743104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114905" y="828675"/>
            <a:ext cx="8876393" cy="5486400"/>
          </a:xfrm>
        </p:spPr>
        <p:txBody>
          <a:bodyPr lIns="0"/>
          <a:lstStyle/>
          <a:p>
            <a:r>
              <a:rPr lang="en-US" sz="2000">
                <a:latin typeface="Arial" charset="0"/>
                <a:ea typeface="ヒラギノ角ゴ Pro W3" charset="0"/>
                <a:cs typeface="ヒラギノ角ゴ Pro W3" charset="0"/>
              </a:rPr>
              <a:t>To compare 2-year progression-free survival (PFS) between the 2 arms;</a:t>
            </a:r>
          </a:p>
          <a:p>
            <a:r>
              <a:rPr lang="en-US" sz="2000">
                <a:latin typeface="Arial" charset="0"/>
                <a:ea typeface="ヒラギノ角ゴ Pro W3" charset="0"/>
                <a:cs typeface="ヒラギノ角ゴ Pro W3" charset="0"/>
              </a:rPr>
              <a:t>To compare the development of grade 3 or higher adverse events definitely, probably, or possibly related to treatment (see Section 13.2 for specific adverse events)</a:t>
            </a:r>
            <a:r>
              <a:rPr lang="en-US" sz="2000" b="1">
                <a:latin typeface="Arial" charset="0"/>
                <a:ea typeface="ヒラギノ角ゴ Pro W3" charset="0"/>
                <a:cs typeface="ヒラギノ角ゴ Pro W3" charset="0"/>
              </a:rPr>
              <a:t>.</a:t>
            </a:r>
            <a:endParaRPr lang="en-US" sz="2000">
              <a:latin typeface="Arial" charset="0"/>
              <a:ea typeface="ヒラギノ角ゴ Pro W3" charset="0"/>
              <a:cs typeface="ヒラギノ角ゴ Pro W3" charset="0"/>
            </a:endParaRPr>
          </a:p>
          <a:p>
            <a:r>
              <a:rPr lang="en-US" sz="2000">
                <a:latin typeface="Arial" charset="0"/>
                <a:ea typeface="ヒラギノ角ゴ Pro W3" charset="0"/>
                <a:cs typeface="ヒラギノ角ゴ Pro W3" charset="0"/>
              </a:rPr>
              <a:t>To compare the development of patient-reported outcome</a:t>
            </a:r>
          </a:p>
          <a:p>
            <a:pPr lvl="1"/>
            <a:r>
              <a:rPr lang="en-US" sz="1600">
                <a:latin typeface="Arial" charset="0"/>
                <a:ea typeface="ヒラギノ角ゴ Pro W3" charset="0"/>
                <a:cs typeface="ヒラギノ角ゴ Pro W3" charset="0"/>
              </a:rPr>
              <a:t>symptom burden [MDASI-Lung]), </a:t>
            </a:r>
          </a:p>
          <a:p>
            <a:pPr lvl="1"/>
            <a:r>
              <a:rPr lang="en-US" sz="1600">
                <a:latin typeface="Arial" charset="0"/>
                <a:ea typeface="ヒラギノ角ゴ Pro W3" charset="0"/>
                <a:cs typeface="ヒラギノ角ゴ Pro W3" charset="0"/>
              </a:rPr>
              <a:t>Shortness Breath Questionnaire [SOBQ]</a:t>
            </a:r>
          </a:p>
          <a:p>
            <a:pPr lvl="1"/>
            <a:r>
              <a:rPr lang="en-US" sz="1600">
                <a:latin typeface="Arial" charset="0"/>
                <a:ea typeface="ヒラギノ角ゴ Pro W3" charset="0"/>
                <a:cs typeface="ヒラギノ角ゴ Pro W3" charset="0"/>
              </a:rPr>
              <a:t>Health utility EuroQol [EQ5D]</a:t>
            </a:r>
          </a:p>
          <a:p>
            <a:r>
              <a:rPr lang="en-US" sz="2000">
                <a:latin typeface="Arial" charset="0"/>
                <a:ea typeface="ヒラギノ角ゴ Pro W3" charset="0"/>
                <a:cs typeface="ヒラギノ角ゴ Pro W3" charset="0"/>
              </a:rPr>
              <a:t>To compare cost-effectiveness outcomes </a:t>
            </a:r>
          </a:p>
          <a:p>
            <a:r>
              <a:rPr lang="en-US" sz="2000">
                <a:latin typeface="Arial" charset="0"/>
                <a:ea typeface="ヒラギノ角ゴ Pro W3" charset="0"/>
                <a:cs typeface="ヒラギノ角ゴ Pro W3" charset="0"/>
              </a:rPr>
              <a:t>To compare pulmonary function changes by treatment arms and response;</a:t>
            </a:r>
          </a:p>
          <a:p>
            <a:r>
              <a:rPr lang="en-US" sz="2000">
                <a:latin typeface="Arial" charset="0"/>
                <a:ea typeface="ヒラギノ角ゴ Pro W3" charset="0"/>
                <a:cs typeface="ヒラギノ角ゴ Pro W3" charset="0"/>
              </a:rPr>
              <a:t>To explore the most appropriate and clinically relevant technological parameters to ensure quality and effectiveness (imaging, simulation, immobilization, target and critical structure definition, treatment planning, image guidance and delivery).</a:t>
            </a:r>
          </a:p>
          <a:p>
            <a:pPr>
              <a:buFont typeface="Calibri" charset="0"/>
              <a:buAutoNum type="arabicPeriod"/>
            </a:pPr>
            <a:endParaRPr lang="en-US" sz="2000">
              <a:latin typeface="Arial" charset="0"/>
              <a:ea typeface="ヒラギノ角ゴ Pro W3" charset="0"/>
              <a:cs typeface="ヒラギノ角ゴ Pro W3" charset="0"/>
            </a:endParaRPr>
          </a:p>
        </p:txBody>
      </p:sp>
      <p:sp>
        <p:nvSpPr>
          <p:cNvPr id="11267" name="Title 5"/>
          <p:cNvSpPr txBox="1">
            <a:spLocks/>
          </p:cNvSpPr>
          <p:nvPr/>
        </p:nvSpPr>
        <p:spPr bwMode="auto">
          <a:xfrm>
            <a:off x="609298" y="76200"/>
            <a:ext cx="7697107"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3600" b="1">
                <a:latin typeface="Arial Black" charset="0"/>
                <a:ea typeface="ヒラギノ角ゴ Pro W3" charset="0"/>
                <a:cs typeface="ヒラギノ角ゴ Pro W3" charset="0"/>
              </a:rPr>
              <a:t>Secondary Objectives</a:t>
            </a:r>
            <a:endParaRPr lang="en-US" altLang="zh-CN" sz="3600" b="1">
              <a:latin typeface="Arial Black" charset="0"/>
              <a:ea typeface="ヒラギノ角ゴ Pro W3" charset="0"/>
              <a:cs typeface="ヒラギノ角ゴ Pro W3" charset="0"/>
            </a:endParaRPr>
          </a:p>
        </p:txBody>
      </p:sp>
    </p:spTree>
    <p:extLst>
      <p:ext uri="{BB962C8B-B14F-4D97-AF65-F5344CB8AC3E}">
        <p14:creationId xmlns:p14="http://schemas.microsoft.com/office/powerpoint/2010/main" val="211032411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228600"/>
            <a:ext cx="8230810" cy="838200"/>
          </a:xfrm>
        </p:spPr>
        <p:txBody>
          <a:bodyPr/>
          <a:lstStyle/>
          <a:p>
            <a:r>
              <a:rPr lang="en-US" sz="3600" b="1" dirty="0">
                <a:solidFill>
                  <a:srgbClr val="FF0000"/>
                </a:solidFill>
                <a:latin typeface="Calibri" charset="0"/>
              </a:rPr>
              <a:t>Amendment #3 - Eligibility</a:t>
            </a:r>
          </a:p>
        </p:txBody>
      </p:sp>
      <p:sp>
        <p:nvSpPr>
          <p:cNvPr id="18435" name="Content Placeholder 2"/>
          <p:cNvSpPr>
            <a:spLocks noGrp="1"/>
          </p:cNvSpPr>
          <p:nvPr>
            <p:ph idx="1"/>
          </p:nvPr>
        </p:nvSpPr>
        <p:spPr>
          <a:xfrm>
            <a:off x="435429" y="1066800"/>
            <a:ext cx="8273143" cy="4800600"/>
          </a:xfrm>
        </p:spPr>
        <p:txBody>
          <a:bodyPr/>
          <a:lstStyle/>
          <a:p>
            <a:r>
              <a:rPr lang="en-US" sz="2400" dirty="0">
                <a:latin typeface="Calibri" charset="0"/>
              </a:rPr>
              <a:t>Allow </a:t>
            </a:r>
            <a:r>
              <a:rPr lang="en-US" sz="2400" dirty="0" err="1">
                <a:latin typeface="Calibri" charset="0"/>
              </a:rPr>
              <a:t>pemetrxed</a:t>
            </a:r>
            <a:r>
              <a:rPr lang="en-US" sz="2400" dirty="0">
                <a:latin typeface="Calibri" charset="0"/>
              </a:rPr>
              <a:t> to be given with platinum doublet</a:t>
            </a:r>
          </a:p>
          <a:p>
            <a:r>
              <a:rPr lang="en-US" sz="2400" dirty="0">
                <a:latin typeface="Calibri" charset="0"/>
              </a:rPr>
              <a:t>Allow prior induction systemic treatment (&lt;= 4 cycles of induction chemotherapy or 6 month of targeted therapy)</a:t>
            </a:r>
          </a:p>
          <a:p>
            <a:r>
              <a:rPr lang="en-US" sz="2400" dirty="0"/>
              <a:t>Allow standard of care consolidation chemotherapy including immunotherapy (</a:t>
            </a:r>
            <a:r>
              <a:rPr lang="en-US" sz="2400" dirty="0" err="1"/>
              <a:t>durvalumab</a:t>
            </a:r>
            <a:r>
              <a:rPr lang="en-US" sz="2400" dirty="0"/>
              <a:t>, based on PACIFIC trial findings) </a:t>
            </a:r>
          </a:p>
          <a:p>
            <a:r>
              <a:rPr lang="en-US" sz="2400" dirty="0">
                <a:latin typeface="Calibri" charset="0"/>
              </a:rPr>
              <a:t>Recurrence after surgery only and the recommended therapy for the recurrence is concurrent </a:t>
            </a:r>
            <a:r>
              <a:rPr lang="en-US" sz="2400" dirty="0" err="1">
                <a:latin typeface="Calibri" charset="0"/>
              </a:rPr>
              <a:t>chemoradiation</a:t>
            </a:r>
            <a:r>
              <a:rPr lang="en-US" sz="2400" dirty="0">
                <a:latin typeface="Calibri" charset="0"/>
              </a:rPr>
              <a:t> therapy </a:t>
            </a:r>
          </a:p>
          <a:p>
            <a:r>
              <a:rPr lang="en-US" sz="2400" dirty="0">
                <a:latin typeface="Calibri" charset="0"/>
              </a:rPr>
              <a:t>Relax some of the lab eligibility criteria (e.g. PFT&gt;=0.8L or &gt;=35% predicted)</a:t>
            </a:r>
          </a:p>
          <a:p>
            <a:pPr>
              <a:buFont typeface="Arial" charset="0"/>
              <a:buNone/>
            </a:pPr>
            <a:endParaRPr lang="en-US" sz="2400" dirty="0">
              <a:latin typeface="Calibri" charset="0"/>
            </a:endParaRPr>
          </a:p>
          <a:p>
            <a:endParaRPr lang="en-US" sz="2400" dirty="0">
              <a:latin typeface="Calibri" charset="0"/>
            </a:endParaRPr>
          </a:p>
        </p:txBody>
      </p:sp>
    </p:spTree>
    <p:extLst>
      <p:ext uri="{BB962C8B-B14F-4D97-AF65-F5344CB8AC3E}">
        <p14:creationId xmlns:p14="http://schemas.microsoft.com/office/powerpoint/2010/main" val="3121720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A5F1F0551A3F40AFD7F7CF352D7236" ma:contentTypeVersion="11" ma:contentTypeDescription="Create a new document." ma:contentTypeScope="" ma:versionID="9f780baf11d6aa933a2366c04df75b56">
  <xsd:schema xmlns:xsd="http://www.w3.org/2001/XMLSchema" xmlns:xs="http://www.w3.org/2001/XMLSchema" xmlns:p="http://schemas.microsoft.com/office/2006/metadata/properties" xmlns:ns2="e2e9c045-e873-4276-acbe-2a41f048cdb1" xmlns:ns3="bba795ce-85ab-4dcf-a8f0-65d145eb2520" targetNamespace="http://schemas.microsoft.com/office/2006/metadata/properties" ma:root="true" ma:fieldsID="0a491f749f2a1f842ee0406078fb82b2" ns2:_="" ns3:_="">
    <xsd:import namespace="e2e9c045-e873-4276-acbe-2a41f048cdb1"/>
    <xsd:import namespace="bba795ce-85ab-4dcf-a8f0-65d145eb25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e9c045-e873-4276-acbe-2a41f048cd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a795ce-85ab-4dcf-a8f0-65d145eb252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C0CD66-18CC-4FF5-99E9-FB6C5E6E831C}"/>
</file>

<file path=customXml/itemProps2.xml><?xml version="1.0" encoding="utf-8"?>
<ds:datastoreItem xmlns:ds="http://schemas.openxmlformats.org/officeDocument/2006/customXml" ds:itemID="{B34E16D6-1F44-4492-A515-4A43168BFABF}"/>
</file>

<file path=customXml/itemProps3.xml><?xml version="1.0" encoding="utf-8"?>
<ds:datastoreItem xmlns:ds="http://schemas.openxmlformats.org/officeDocument/2006/customXml" ds:itemID="{07E3856C-84A6-45E5-BCB6-901CF5223896}"/>
</file>

<file path=docProps/app.xml><?xml version="1.0" encoding="utf-8"?>
<Properties xmlns="http://schemas.openxmlformats.org/officeDocument/2006/extended-properties" xmlns:vt="http://schemas.openxmlformats.org/officeDocument/2006/docPropsVTypes">
  <TotalTime>2539</TotalTime>
  <Words>1530</Words>
  <Application>Microsoft Office PowerPoint</Application>
  <PresentationFormat>On-screen Show (4:3)</PresentationFormat>
  <Paragraphs>166</Paragraphs>
  <Slides>20</Slides>
  <Notes>2</Notes>
  <HiddenSlides>3</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20</vt:i4>
      </vt:variant>
    </vt:vector>
  </HeadingPairs>
  <TitlesOfParts>
    <vt:vector size="32" baseType="lpstr">
      <vt:lpstr>ＭＳ Ｐゴシック</vt:lpstr>
      <vt:lpstr>SimSun</vt:lpstr>
      <vt:lpstr>Arial</vt:lpstr>
      <vt:lpstr>Arial Black</vt:lpstr>
      <vt:lpstr>Calibri</vt:lpstr>
      <vt:lpstr>Helvetica Neue</vt:lpstr>
      <vt:lpstr>Times New Roman</vt:lpstr>
      <vt:lpstr>TimesNewRomanPSMT</vt:lpstr>
      <vt:lpstr>ヒラギノ角ゴ Pro W3</vt:lpstr>
      <vt:lpstr>Office Theme</vt:lpstr>
      <vt:lpstr>1_Custom Design</vt:lpstr>
      <vt:lpstr>Custom Design</vt:lpstr>
      <vt:lpstr>RTOG 1308: Phase III Randomized Trial Comparing Overall Survival after Photon versus Proton Chemoradiation Therapy for Inoperable Stage II-IIIB NSCLC </vt:lpstr>
      <vt:lpstr>Co-Chairs</vt:lpstr>
      <vt:lpstr>Specific hypotheses</vt:lpstr>
      <vt:lpstr>RTOG-1308</vt:lpstr>
      <vt:lpstr>RTOG 1308 Schema</vt:lpstr>
      <vt:lpstr>Schema (cont.)</vt:lpstr>
      <vt:lpstr>Amendment #3 –Hybrid non-inferiority design </vt:lpstr>
      <vt:lpstr>PowerPoint Presentation</vt:lpstr>
      <vt:lpstr>Amendment #3 - Eligibility</vt:lpstr>
      <vt:lpstr>Statistical Consideration</vt:lpstr>
      <vt:lpstr>Target Accrual and Activation</vt:lpstr>
      <vt:lpstr>Accrual Goals</vt:lpstr>
      <vt:lpstr>CTEP Letter 1-2018</vt:lpstr>
      <vt:lpstr>CTEP Letter 1-2020</vt:lpstr>
      <vt:lpstr>Monthly Conference Call Agenda </vt:lpstr>
      <vt:lpstr>Monthly News Letter (Funding/per case) </vt:lpstr>
      <vt:lpstr>PowerPoint Presentation</vt:lpstr>
      <vt:lpstr>PowerPoint Presentation</vt:lpstr>
      <vt:lpstr>Challenges</vt:lpstr>
      <vt:lpstr>RTOG 1308:  A historical opportunity for our specialty! Let’s Do 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Fredericks</dc:creator>
  <cp:lastModifiedBy>Bradley, Fran</cp:lastModifiedBy>
  <cp:revision>102</cp:revision>
  <dcterms:created xsi:type="dcterms:W3CDTF">2013-01-18T19:43:10Z</dcterms:created>
  <dcterms:modified xsi:type="dcterms:W3CDTF">2020-07-15T17:58:15Z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0x01010000A5F1F0551A3F40AFD7F7CF352D7236</vt:lpwstr>
  </property>
</Properties>
</file>