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7.xml" ContentType="application/vnd.openxmlformats-officedocument.presentationml.slide+xml"/>
  <Override PartName="/ppt/presentation.xml" ContentType="application/vnd.openxmlformats-officedocument.presentationml.presentation.main+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Layouts/slideLayout42.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4.xml" ContentType="application/vnd.openxmlformats-officedocument.presentationml.slideMaster+xml"/>
  <Override PartName="/ppt/slideLayouts/slideLayout41.xml" ContentType="application/vnd.openxmlformats-officedocument.presentationml.slideLayout+xml"/>
  <Override PartName="/ppt/slideLayouts/slideLayout3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0.xml" ContentType="application/vnd.openxmlformats-officedocument.presentationml.slideLayout+xml"/>
  <Override PartName="/ppt/slideLayouts/slideLayout28.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5.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660" r:id="rId3"/>
    <p:sldMasterId id="2147483739" r:id="rId4"/>
  </p:sldMasterIdLst>
  <p:notesMasterIdLst>
    <p:notesMasterId r:id="rId12"/>
  </p:notesMasterIdLst>
  <p:sldIdLst>
    <p:sldId id="289" r:id="rId5"/>
    <p:sldId id="281" r:id="rId6"/>
    <p:sldId id="284" r:id="rId7"/>
    <p:sldId id="280" r:id="rId8"/>
    <p:sldId id="275" r:id="rId9"/>
    <p:sldId id="287" r:id="rId10"/>
    <p:sldId id="285"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6" autoAdjust="0"/>
    <p:restoredTop sz="94718" autoAdjust="0"/>
  </p:normalViewPr>
  <p:slideViewPr>
    <p:cSldViewPr snapToGrid="0" snapToObjects="1">
      <p:cViewPr varScale="1">
        <p:scale>
          <a:sx n="115" d="100"/>
          <a:sy n="115" d="100"/>
        </p:scale>
        <p:origin x="159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customXml" Target="../customXml/item3.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EA8B0-F707-6A40-A60F-7662CE891519}" type="datetimeFigureOut">
              <a:rPr lang="en-US" smtClean="0"/>
              <a:t>7/16/2020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F4107-B3EE-4A4C-9AE1-4169AE055693}" type="slidenum">
              <a:rPr lang="en-US" smtClean="0"/>
              <a:t>‹#›</a:t>
            </a:fld>
            <a:endParaRPr lang="en-US"/>
          </a:p>
        </p:txBody>
      </p:sp>
    </p:spTree>
    <p:extLst>
      <p:ext uri="{BB962C8B-B14F-4D97-AF65-F5344CB8AC3E}">
        <p14:creationId xmlns:p14="http://schemas.microsoft.com/office/powerpoint/2010/main" val="823431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97F4D4C-4E85-442F-9468-20CE5D0577BF}"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67937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2C86B68-8B07-4E93-8E9D-FD0A7AF351BA}"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07E0E0E-F8F2-4317-8CDF-2CF8080E18D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591657F-CAC0-4C6D-B293-1B2B2FB1F878}"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237C96E-0439-41D2-97E2-6EED07A5BC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7151494-A63C-41CD-A493-39F7CCA65393}"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AC62C3F-C8D8-420F-8456-0E1259A0D91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822F8D4-8380-4943-B0F7-ED033B25BE59}"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24151A5-E88E-4BEB-9C81-3FA8212C62D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39F07874-EA21-406E-AE0A-334AB2345EDA}"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F9CF7E1-D66D-44FC-A897-5BD960FBF70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BFC5899-D4C2-418D-AE8D-080F54BEC3EA}"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4AE39D32-6621-4649-BEE5-EE0A374FED3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6932113-ABAD-4735-A691-87D741F19CE6}"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98A648C-9958-4F00-A36D-F2B2685321D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AA3A2EA-77D2-4D6C-B682-8B249D526F3C}" type="datetimeFigureOut">
              <a:rPr lang="en-US"/>
              <a:pPr>
                <a:defRPr/>
              </a:pPr>
              <a:t>7/16/2020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D81E96F-2883-431E-9925-113EB6DAA94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2D501A4-7FBD-4D05-BF5A-F1C6E2839D09}" type="datetimeFigureOut">
              <a:rPr lang="en-US"/>
              <a:pPr>
                <a:defRPr/>
              </a:pPr>
              <a:t>7/16/2020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A8B6779-46DF-40E0-A59F-1AD16BF782A0}"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7474746-7F88-4D33-952E-DF707AD3789A}" type="datetimeFigureOut">
              <a:rPr lang="en-US"/>
              <a:pPr>
                <a:defRPr/>
              </a:pPr>
              <a:t>7/16/2020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4BA5555C-D451-492C-BE98-BDD7E95B461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D9F245F-51B2-45CD-89F4-46C4EED57523}"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7BF01CC-5DA1-4157-82C3-C5BFC8ECFC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BBDFC8C-814F-4C27-B8A0-183C935EA245}"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F8F2AC8-1B01-413D-82F4-237462FAB08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A4636C0-4EAD-4201-AED1-EC1D1D614577}"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F7D20D8-8CE7-462C-A169-ADBFD6C01C1C}"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8246F4B-BA91-4D4E-B743-D93B658995B2}"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437F9EF2-6177-43D1-A63B-938DFE6ABA8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3B8707FF-071D-43B3-8EC1-CB61261242E0}"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5FA79B5F-868D-41B4-BB3E-4376B0855A3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27203B5-728D-43B7-BC47-B404CE610F42}"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FECF177-3006-4796-9719-2A6366D1FD45}"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707A1DD-6751-4106-959C-15E23FF0B22A}"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1E8E80A-AB35-40D6-B090-11AA5360BDC2}"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794BAD6-9877-47A7-85F2-ECA84E04B779}"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BD57B87-68EF-4B72-85E5-F32D923358E0}"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8745760-0643-4EBC-B2E2-B7691C37CA51}"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A9321DE-057B-422A-8DDA-22C5600DF7E2}"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50C636B-800C-4FEA-A018-2316C8D70350}" type="datetimeFigureOut">
              <a:rPr lang="en-US"/>
              <a:pPr>
                <a:defRPr/>
              </a:pPr>
              <a:t>7/16/2020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55DE8EB-0220-47C3-BF77-93D575FC3380}"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08749E3-71C2-427B-ADE3-F8ADE6D52678}" type="datetimeFigureOut">
              <a:rPr lang="en-US"/>
              <a:pPr>
                <a:defRPr/>
              </a:pPr>
              <a:t>7/16/2020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85F3E2B-4D71-4708-94C0-E86A40CD9925}"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F222F5B-8770-42D5-AEA3-8D1F05D8A0AF}" type="datetimeFigureOut">
              <a:rPr lang="en-US"/>
              <a:pPr>
                <a:defRPr/>
              </a:pPr>
              <a:t>7/16/2020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6056932-2545-4A66-9B4E-2319E76BA88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459EC75-7C8D-4E3E-B7E6-C3AF26C5589E}"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53AA0D1-490F-45E7-B3D3-F6F94BB8480F}"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630895F-E90A-4803-9ABD-7E680EC57B28}"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0C13F581-543F-43BA-80E5-0F9E1362E418}"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DF4AD12-733B-4F04-95A3-BCED861C7DEF}"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8FF61A8-050D-4278-80BA-59B0C3FD8003}"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0E33B9E-6831-4E11-BD7C-9AD0A9FD7187}"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456D72B-09AF-42F9-A34C-23C6F4F7C3F2}"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47C9D93-2CE2-4395-A8EE-80FE99EBEA78}"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6A827A9-CD21-45DA-BDAC-7C6517432109}"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BF4B8ED4-A8FA-4B75-819D-0FAE263524EA}"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CF194D7-B399-4F69-8478-1FA29F4216F4}" type="slidenum">
              <a:rPr lang="en-US" altLang="en-US"/>
              <a:pPr>
                <a:defRPr/>
              </a:pPr>
              <a:t>‹#›</a:t>
            </a:fld>
            <a:endParaRPr lang="en-US" altLang="en-US"/>
          </a:p>
        </p:txBody>
      </p:sp>
    </p:spTree>
    <p:extLst>
      <p:ext uri="{BB962C8B-B14F-4D97-AF65-F5344CB8AC3E}">
        <p14:creationId xmlns:p14="http://schemas.microsoft.com/office/powerpoint/2010/main" val="10676447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24ED777-2160-4155-90E9-799CEA1E4BA1}"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31298A6-48CF-4491-AD2D-58D0403051F3}" type="slidenum">
              <a:rPr lang="en-US" altLang="en-US"/>
              <a:pPr>
                <a:defRPr/>
              </a:pPr>
              <a:t>‹#›</a:t>
            </a:fld>
            <a:endParaRPr lang="en-US" altLang="en-US"/>
          </a:p>
        </p:txBody>
      </p:sp>
    </p:spTree>
    <p:extLst>
      <p:ext uri="{BB962C8B-B14F-4D97-AF65-F5344CB8AC3E}">
        <p14:creationId xmlns:p14="http://schemas.microsoft.com/office/powerpoint/2010/main" val="20551967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13C9F20-A488-40DB-8609-C41486741729}" type="datetimeFigureOut">
              <a:rPr lang="en-US"/>
              <a:pPr>
                <a:defRPr/>
              </a:pPr>
              <a:t>7/16/2020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04807E5-DC9D-4EC9-B979-85DE571DDA0D}" type="slidenum">
              <a:rPr lang="en-US" altLang="en-US"/>
              <a:pPr>
                <a:defRPr/>
              </a:pPr>
              <a:t>‹#›</a:t>
            </a:fld>
            <a:endParaRPr lang="en-US" altLang="en-US"/>
          </a:p>
        </p:txBody>
      </p:sp>
    </p:spTree>
    <p:extLst>
      <p:ext uri="{BB962C8B-B14F-4D97-AF65-F5344CB8AC3E}">
        <p14:creationId xmlns:p14="http://schemas.microsoft.com/office/powerpoint/2010/main" val="39472011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D31AC57-FB4D-416F-8EE8-4BD0356E24BA}" type="datetimeFigureOut">
              <a:rPr lang="en-US"/>
              <a:pPr>
                <a:defRPr/>
              </a:pPr>
              <a:t>7/16/2020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4D253C45-2FD9-4F7B-A402-4E268442AC87}" type="slidenum">
              <a:rPr lang="en-US" altLang="en-US"/>
              <a:pPr>
                <a:defRPr/>
              </a:pPr>
              <a:t>‹#›</a:t>
            </a:fld>
            <a:endParaRPr lang="en-US" altLang="en-US"/>
          </a:p>
        </p:txBody>
      </p:sp>
    </p:spTree>
    <p:extLst>
      <p:ext uri="{BB962C8B-B14F-4D97-AF65-F5344CB8AC3E}">
        <p14:creationId xmlns:p14="http://schemas.microsoft.com/office/powerpoint/2010/main" val="23366932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3BEC1CC-561E-44E3-B913-4867DDABBB0C}" type="datetimeFigureOut">
              <a:rPr lang="en-US"/>
              <a:pPr>
                <a:defRPr/>
              </a:pPr>
              <a:t>7/16/2020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F4D1F35-EF52-447F-8D9F-911C17A84EF8}" type="slidenum">
              <a:rPr lang="en-US" altLang="en-US"/>
              <a:pPr>
                <a:defRPr/>
              </a:pPr>
              <a:t>‹#›</a:t>
            </a:fld>
            <a:endParaRPr lang="en-US" altLang="en-US"/>
          </a:p>
        </p:txBody>
      </p:sp>
    </p:spTree>
    <p:extLst>
      <p:ext uri="{BB962C8B-B14F-4D97-AF65-F5344CB8AC3E}">
        <p14:creationId xmlns:p14="http://schemas.microsoft.com/office/powerpoint/2010/main" val="2114834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F2A5637C-CD0A-4F92-BB8E-FCDAB3C283B0}"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FDC979-932B-47E7-8BDD-332C7A44DFDD}" type="slidenum">
              <a:rPr lang="en-US" altLang="en-US"/>
              <a:pPr>
                <a:defRPr/>
              </a:pPr>
              <a:t>‹#›</a:t>
            </a:fld>
            <a:endParaRPr lang="en-US" altLang="en-US"/>
          </a:p>
        </p:txBody>
      </p:sp>
    </p:spTree>
    <p:extLst>
      <p:ext uri="{BB962C8B-B14F-4D97-AF65-F5344CB8AC3E}">
        <p14:creationId xmlns:p14="http://schemas.microsoft.com/office/powerpoint/2010/main" val="1405109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8FE2016-0F6C-44E7-858A-D163314A4BC7}"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7784715-B517-4702-ABA9-27989EB38572}"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A7AF7AA-9F23-42F9-8334-675489803E83}"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66DF823-053C-48FD-916F-D42AB92027F8}" type="slidenum">
              <a:rPr lang="en-US" altLang="en-US"/>
              <a:pPr>
                <a:defRPr/>
              </a:pPr>
              <a:t>‹#›</a:t>
            </a:fld>
            <a:endParaRPr lang="en-US" altLang="en-US"/>
          </a:p>
        </p:txBody>
      </p:sp>
    </p:spTree>
    <p:extLst>
      <p:ext uri="{BB962C8B-B14F-4D97-AF65-F5344CB8AC3E}">
        <p14:creationId xmlns:p14="http://schemas.microsoft.com/office/powerpoint/2010/main" val="7660424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DDF0D84B-095E-4CA6-A54D-170B4CC0A91B}"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C30A068-D04F-4FDF-B1B1-A6B580284C93}" type="slidenum">
              <a:rPr lang="en-US" altLang="en-US"/>
              <a:pPr>
                <a:defRPr/>
              </a:pPr>
              <a:t>‹#›</a:t>
            </a:fld>
            <a:endParaRPr lang="en-US" altLang="en-US"/>
          </a:p>
        </p:txBody>
      </p:sp>
    </p:spTree>
    <p:extLst>
      <p:ext uri="{BB962C8B-B14F-4D97-AF65-F5344CB8AC3E}">
        <p14:creationId xmlns:p14="http://schemas.microsoft.com/office/powerpoint/2010/main" val="27823912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5C5680-844A-411C-9637-36E1A8F02CB3}" type="datetimeFigureOut">
              <a:rPr lang="en-US"/>
              <a:pPr>
                <a:defRPr/>
              </a:pPr>
              <a:t>7/16/2020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457CB77-FAF3-40FD-9AD1-A082864058BE}" type="slidenum">
              <a:rPr lang="en-US" altLang="en-US"/>
              <a:pPr>
                <a:defRPr/>
              </a:pPr>
              <a:t>‹#›</a:t>
            </a:fld>
            <a:endParaRPr lang="en-US" altLang="en-US"/>
          </a:p>
        </p:txBody>
      </p:sp>
    </p:spTree>
    <p:extLst>
      <p:ext uri="{BB962C8B-B14F-4D97-AF65-F5344CB8AC3E}">
        <p14:creationId xmlns:p14="http://schemas.microsoft.com/office/powerpoint/2010/main" val="4470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D1EA366-CC80-4739-B7B1-FA56C5FC802B}" type="datetimeFigureOut">
              <a:rPr lang="en-US"/>
              <a:pPr>
                <a:defRPr/>
              </a:pPr>
              <a:t>7/16/2020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C05D90A-D216-4C75-8FD1-494662B9E12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C1D0504-38C7-4A4F-B63E-FBC512B37C5B}" type="datetimeFigureOut">
              <a:rPr lang="en-US"/>
              <a:pPr>
                <a:defRPr/>
              </a:pPr>
              <a:t>7/16/2020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4A256390-6DEA-4DDF-88CF-4382D11C96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D599161-6E6E-4CF6-9867-CA2F70662D87}" type="datetimeFigureOut">
              <a:rPr lang="en-US"/>
              <a:pPr>
                <a:defRPr/>
              </a:pPr>
              <a:t>7/16/2020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4872FE8E-D948-45D2-84BB-A0263F2B73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88657EC-EC4E-40F5-83F0-A3BF5ED6A273}"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57823F6A-878C-4098-B4FA-7E4268D9A49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5415612-6CC6-4A8E-A837-D1BDFE4CF07A}" type="datetimeFigureOut">
              <a:rPr lang="en-US"/>
              <a:pPr>
                <a:defRPr/>
              </a:pPr>
              <a:t>7/16/2020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EDC1D55-282B-4090-9B1C-9647480260C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4.jpeg"/><Relationship Id="rId5" Type="http://schemas.openxmlformats.org/officeDocument/2006/relationships/slideLayout" Target="../slideLayouts/slideLayout38.xml"/><Relationship Id="rId10" Type="http://schemas.openxmlformats.org/officeDocument/2006/relationships/theme" Target="../theme/theme4.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LogoForPPwhite.jpg"/>
          <p:cNvPicPr>
            <a:picLocks noChangeAspect="1"/>
          </p:cNvPicPr>
          <p:nvPr/>
        </p:nvPicPr>
        <p:blipFill>
          <a:blip r:embed="rId13"/>
          <a:srcRect/>
          <a:stretch>
            <a:fillRect/>
          </a:stretch>
        </p:blipFill>
        <p:spPr bwMode="auto">
          <a:xfrm>
            <a:off x="184150" y="5776913"/>
            <a:ext cx="1311275" cy="755650"/>
          </a:xfrm>
          <a:prstGeom prst="rect">
            <a:avLst/>
          </a:prstGeom>
          <a:noFill/>
          <a:ln w="9525">
            <a:noFill/>
            <a:miter lim="800000"/>
            <a:headEnd/>
            <a:tailEnd/>
          </a:ln>
        </p:spPr>
      </p:pic>
      <p:sp>
        <p:nvSpPr>
          <p:cNvPr id="4" name="Rectangle 3"/>
          <p:cNvSpPr/>
          <p:nvPr/>
        </p:nvSpPr>
        <p:spPr>
          <a:xfrm>
            <a:off x="0" y="6605588"/>
            <a:ext cx="9144000" cy="252412"/>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Arial" charset="0"/>
        </a:defRPr>
      </a:lvl2pPr>
      <a:lvl3pPr algn="ctr" defTabSz="457200" rtl="0" fontAlgn="base">
        <a:spcBef>
          <a:spcPct val="0"/>
        </a:spcBef>
        <a:spcAft>
          <a:spcPct val="0"/>
        </a:spcAft>
        <a:defRPr sz="4400">
          <a:solidFill>
            <a:schemeClr val="tx1"/>
          </a:solidFill>
          <a:latin typeface="Arial" charset="0"/>
        </a:defRPr>
      </a:lvl3pPr>
      <a:lvl4pPr algn="ctr" defTabSz="457200" rtl="0" fontAlgn="base">
        <a:spcBef>
          <a:spcPct val="0"/>
        </a:spcBef>
        <a:spcAft>
          <a:spcPct val="0"/>
        </a:spcAft>
        <a:defRPr sz="4400">
          <a:solidFill>
            <a:schemeClr val="tx1"/>
          </a:solidFill>
          <a:latin typeface="Arial" charset="0"/>
        </a:defRPr>
      </a:lvl4pPr>
      <a:lvl5pPr algn="ctr" defTabSz="457200" rtl="0" fontAlgn="base">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13314" name="Picture 2" descr="LogoForPPGRAY.png"/>
          <p:cNvPicPr>
            <a:picLocks noChangeAspect="1"/>
          </p:cNvPicPr>
          <p:nvPr/>
        </p:nvPicPr>
        <p:blipFill>
          <a:blip r:embed="rId13"/>
          <a:srcRect/>
          <a:stretch>
            <a:fillRect/>
          </a:stretch>
        </p:blipFill>
        <p:spPr bwMode="auto">
          <a:xfrm>
            <a:off x="134938" y="5780088"/>
            <a:ext cx="1308100" cy="752475"/>
          </a:xfrm>
          <a:prstGeom prst="rect">
            <a:avLst/>
          </a:prstGeom>
          <a:noFill/>
          <a:ln w="9525">
            <a:noFill/>
            <a:miter lim="800000"/>
            <a:headEnd/>
            <a:tailEnd/>
          </a:ln>
        </p:spPr>
      </p:pic>
      <p:sp>
        <p:nvSpPr>
          <p:cNvPr id="4" name="Rectangle 3"/>
          <p:cNvSpPr/>
          <p:nvPr/>
        </p:nvSpPr>
        <p:spPr>
          <a:xfrm>
            <a:off x="0" y="6605588"/>
            <a:ext cx="9144000" cy="252412"/>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206375"/>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6735763"/>
            <a:ext cx="9144000" cy="122237"/>
          </a:xfrm>
          <a:prstGeom prst="rect">
            <a:avLst/>
          </a:prstGeom>
          <a:solidFill>
            <a:srgbClr val="8000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5604" name="Picture 8" descr="FinalNRG Logo.jpg"/>
          <p:cNvPicPr>
            <a:picLocks noChangeAspect="1"/>
          </p:cNvPicPr>
          <p:nvPr/>
        </p:nvPicPr>
        <p:blipFill>
          <a:blip r:embed="rId13"/>
          <a:srcRect/>
          <a:stretch>
            <a:fillRect/>
          </a:stretch>
        </p:blipFill>
        <p:spPr bwMode="auto">
          <a:xfrm>
            <a:off x="3659188" y="320675"/>
            <a:ext cx="1973262" cy="1231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NRG PPCoverNewOptionTop.jp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69850"/>
            <a:ext cx="91440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2"/>
          <p:cNvSpPr>
            <a:spLocks noGrp="1"/>
          </p:cNvSpPr>
          <p:nvPr>
            <p:ph type="title"/>
          </p:nvPr>
        </p:nvSpPr>
        <p:spPr bwMode="auto">
          <a:xfrm>
            <a:off x="457200" y="1981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Title</a:t>
            </a:r>
          </a:p>
        </p:txBody>
      </p:sp>
      <p:sp>
        <p:nvSpPr>
          <p:cNvPr id="2052" name="Text Placeholder 3"/>
          <p:cNvSpPr>
            <a:spLocks noGrp="1"/>
          </p:cNvSpPr>
          <p:nvPr>
            <p:ph type="body" idx="1"/>
          </p:nvPr>
        </p:nvSpPr>
        <p:spPr bwMode="auto">
          <a:xfrm>
            <a:off x="838200" y="3429000"/>
            <a:ext cx="7467600" cy="314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881215447"/>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Lst>
  <p:txStyles>
    <p:titleStyle>
      <a:lvl1pPr algn="ctr" rtl="0" eaLnBrk="0" fontAlgn="base" hangingPunct="0">
        <a:spcBef>
          <a:spcPct val="0"/>
        </a:spcBef>
        <a:spcAft>
          <a:spcPct val="0"/>
        </a:spcAft>
        <a:defRPr sz="3200" kern="1200">
          <a:solidFill>
            <a:srgbClr val="98012E"/>
          </a:solidFill>
          <a:latin typeface="+mj-lt"/>
          <a:ea typeface="+mj-ea"/>
          <a:cs typeface="+mj-cs"/>
        </a:defRPr>
      </a:lvl1pPr>
      <a:lvl2pPr algn="ctr" rtl="0" eaLnBrk="0" fontAlgn="base" hangingPunct="0">
        <a:spcBef>
          <a:spcPct val="0"/>
        </a:spcBef>
        <a:spcAft>
          <a:spcPct val="0"/>
        </a:spcAft>
        <a:defRPr sz="3200">
          <a:solidFill>
            <a:srgbClr val="98012E"/>
          </a:solidFill>
          <a:latin typeface="Arial" panose="020B0604020202020204" pitchFamily="34" charset="0"/>
        </a:defRPr>
      </a:lvl2pPr>
      <a:lvl3pPr algn="ctr" rtl="0" eaLnBrk="0" fontAlgn="base" hangingPunct="0">
        <a:spcBef>
          <a:spcPct val="0"/>
        </a:spcBef>
        <a:spcAft>
          <a:spcPct val="0"/>
        </a:spcAft>
        <a:defRPr sz="3200">
          <a:solidFill>
            <a:srgbClr val="98012E"/>
          </a:solidFill>
          <a:latin typeface="Arial" panose="020B0604020202020204" pitchFamily="34" charset="0"/>
        </a:defRPr>
      </a:lvl3pPr>
      <a:lvl4pPr algn="ctr" rtl="0" eaLnBrk="0" fontAlgn="base" hangingPunct="0">
        <a:spcBef>
          <a:spcPct val="0"/>
        </a:spcBef>
        <a:spcAft>
          <a:spcPct val="0"/>
        </a:spcAft>
        <a:defRPr sz="3200">
          <a:solidFill>
            <a:srgbClr val="98012E"/>
          </a:solidFill>
          <a:latin typeface="Arial" panose="020B0604020202020204" pitchFamily="34" charset="0"/>
        </a:defRPr>
      </a:lvl4pPr>
      <a:lvl5pPr algn="ctr" rtl="0" eaLnBrk="0" fontAlgn="base" hangingPunct="0">
        <a:spcBef>
          <a:spcPct val="0"/>
        </a:spcBef>
        <a:spcAft>
          <a:spcPct val="0"/>
        </a:spcAft>
        <a:defRPr sz="3200">
          <a:solidFill>
            <a:srgbClr val="98012E"/>
          </a:solidFill>
          <a:latin typeface="Arial" panose="020B0604020202020204" pitchFamily="34" charset="0"/>
        </a:defRPr>
      </a:lvl5pPr>
      <a:lvl6pPr marL="457200" algn="ctr" rtl="0" fontAlgn="base">
        <a:spcBef>
          <a:spcPct val="0"/>
        </a:spcBef>
        <a:spcAft>
          <a:spcPct val="0"/>
        </a:spcAft>
        <a:defRPr sz="3200">
          <a:solidFill>
            <a:srgbClr val="98012E"/>
          </a:solidFill>
          <a:latin typeface="Arial" panose="020B0604020202020204" pitchFamily="34" charset="0"/>
        </a:defRPr>
      </a:lvl6pPr>
      <a:lvl7pPr marL="914400" algn="ctr" rtl="0" fontAlgn="base">
        <a:spcBef>
          <a:spcPct val="0"/>
        </a:spcBef>
        <a:spcAft>
          <a:spcPct val="0"/>
        </a:spcAft>
        <a:defRPr sz="3200">
          <a:solidFill>
            <a:srgbClr val="98012E"/>
          </a:solidFill>
          <a:latin typeface="Arial" panose="020B0604020202020204" pitchFamily="34" charset="0"/>
        </a:defRPr>
      </a:lvl7pPr>
      <a:lvl8pPr marL="1371600" algn="ctr" rtl="0" fontAlgn="base">
        <a:spcBef>
          <a:spcPct val="0"/>
        </a:spcBef>
        <a:spcAft>
          <a:spcPct val="0"/>
        </a:spcAft>
        <a:defRPr sz="3200">
          <a:solidFill>
            <a:srgbClr val="98012E"/>
          </a:solidFill>
          <a:latin typeface="Arial" panose="020B0604020202020204" pitchFamily="34" charset="0"/>
        </a:defRPr>
      </a:lvl8pPr>
      <a:lvl9pPr marL="1828800" algn="ctr" rtl="0" fontAlgn="base">
        <a:spcBef>
          <a:spcPct val="0"/>
        </a:spcBef>
        <a:spcAft>
          <a:spcPct val="0"/>
        </a:spcAft>
        <a:defRPr sz="3200">
          <a:solidFill>
            <a:srgbClr val="98012E"/>
          </a:solidFill>
          <a:latin typeface="Arial" panose="020B060402020202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ctrTitle" idx="4294967295"/>
          </p:nvPr>
        </p:nvSpPr>
        <p:spPr>
          <a:xfrm>
            <a:off x="533400" y="2416175"/>
            <a:ext cx="8001000" cy="1470025"/>
          </a:xfrm>
        </p:spPr>
        <p:txBody>
          <a:bodyPr/>
          <a:lstStyle/>
          <a:p>
            <a:pPr eaLnBrk="1" hangingPunct="1"/>
            <a:r>
              <a:rPr lang="en-US" altLang="en-US" sz="2400" b="1" dirty="0"/>
              <a:t>NRG-HN008: </a:t>
            </a:r>
            <a:r>
              <a:rPr lang="en-US" altLang="en-US" sz="2400" dirty="0"/>
              <a:t>Phase 1 trial with expansion cohort of DNA-PK inhibition </a:t>
            </a:r>
            <a:r>
              <a:rPr lang="en-US" altLang="en-US" sz="2400"/>
              <a:t>and </a:t>
            </a:r>
            <a:r>
              <a:rPr lang="en-US" altLang="en-US" sz="2400" smtClean="0"/>
              <a:t>IMRT </a:t>
            </a:r>
            <a:r>
              <a:rPr lang="en-US" altLang="en-US" sz="2400" dirty="0"/>
              <a:t>in cisplatin-ineligible patients with stage 3-4 local-regionally advanced HNSCC</a:t>
            </a:r>
            <a:r>
              <a:rPr lang="en-US" altLang="en-US" sz="2000" dirty="0"/>
              <a:t/>
            </a:r>
            <a:br>
              <a:rPr lang="en-US" altLang="en-US" sz="2000" dirty="0"/>
            </a:br>
            <a:endParaRPr lang="en-US" altLang="en-US" sz="2000" i="1" dirty="0"/>
          </a:p>
        </p:txBody>
      </p:sp>
      <p:sp>
        <p:nvSpPr>
          <p:cNvPr id="25603" name="TextBox 8"/>
          <p:cNvSpPr txBox="1">
            <a:spLocks noChangeArrowheads="1"/>
          </p:cNvSpPr>
          <p:nvPr/>
        </p:nvSpPr>
        <p:spPr bwMode="auto">
          <a:xfrm>
            <a:off x="2633663" y="5290574"/>
            <a:ext cx="390475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defTabSz="914400">
              <a:spcBef>
                <a:spcPct val="0"/>
              </a:spcBef>
              <a:buNone/>
              <a:defRPr/>
            </a:pPr>
            <a:r>
              <a:rPr lang="en-US" altLang="en-US" sz="1600" dirty="0">
                <a:solidFill>
                  <a:srgbClr val="565656"/>
                </a:solidFill>
                <a:cs typeface="Arial" panose="020B0604020202020204" pitchFamily="34" charset="0"/>
              </a:rPr>
              <a:t>NRG Oncology Virtual Summer Meeting </a:t>
            </a:r>
          </a:p>
          <a:p>
            <a:pPr lvl="0" algn="ctr" defTabSz="914400">
              <a:spcBef>
                <a:spcPct val="0"/>
              </a:spcBef>
              <a:buNone/>
              <a:defRPr/>
            </a:pPr>
            <a:r>
              <a:rPr lang="en-US" altLang="en-US" sz="1600" dirty="0">
                <a:solidFill>
                  <a:srgbClr val="565656"/>
                </a:solidFill>
                <a:cs typeface="Arial" panose="020B0604020202020204" pitchFamily="34" charset="0"/>
              </a:rPr>
              <a:t>July 17, 2020</a:t>
            </a:r>
          </a:p>
        </p:txBody>
      </p:sp>
      <p:sp>
        <p:nvSpPr>
          <p:cNvPr id="25604" name="TextBox 1"/>
          <p:cNvSpPr txBox="1">
            <a:spLocks noChangeArrowheads="1"/>
          </p:cNvSpPr>
          <p:nvPr/>
        </p:nvSpPr>
        <p:spPr bwMode="auto">
          <a:xfrm>
            <a:off x="509588" y="3962400"/>
            <a:ext cx="8001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defTabSz="914400">
              <a:spcBef>
                <a:spcPct val="0"/>
              </a:spcBef>
              <a:buNone/>
            </a:pPr>
            <a:r>
              <a:rPr lang="en-US" altLang="en-US" sz="1800" dirty="0">
                <a:solidFill>
                  <a:srgbClr val="565656"/>
                </a:solidFill>
                <a:cs typeface="Arial" panose="020B0604020202020204" pitchFamily="34" charset="0"/>
              </a:rPr>
              <a:t>Maura </a:t>
            </a:r>
            <a:r>
              <a:rPr lang="en-US" altLang="en-US" sz="1800" dirty="0" err="1">
                <a:solidFill>
                  <a:srgbClr val="565656"/>
                </a:solidFill>
                <a:cs typeface="Arial" panose="020B0604020202020204" pitchFamily="34" charset="0"/>
              </a:rPr>
              <a:t>Gillison</a:t>
            </a:r>
            <a:r>
              <a:rPr lang="en-US" altLang="en-US" sz="1800" dirty="0">
                <a:solidFill>
                  <a:srgbClr val="565656"/>
                </a:solidFill>
                <a:cs typeface="Arial" panose="020B0604020202020204" pitchFamily="34" charset="0"/>
              </a:rPr>
              <a:t> MD, PhD</a:t>
            </a:r>
          </a:p>
          <a:p>
            <a:pPr lvl="0" algn="ctr" defTabSz="914400">
              <a:spcBef>
                <a:spcPct val="0"/>
              </a:spcBef>
              <a:buNone/>
            </a:pPr>
            <a:r>
              <a:rPr lang="en-US" altLang="en-US" sz="1800" dirty="0">
                <a:solidFill>
                  <a:srgbClr val="565656"/>
                </a:solidFill>
                <a:cs typeface="Arial" panose="020B0604020202020204" pitchFamily="34" charset="0"/>
              </a:rPr>
              <a:t>Michael Samuels, MD</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565656"/>
              </a:solidFill>
              <a:effectLst/>
              <a:uLnTx/>
              <a:uFillTx/>
              <a:latin typeface="Arial" panose="020B0604020202020204" pitchFamily="34" charset="0"/>
              <a:ea typeface="+mn-ea"/>
              <a:cs typeface="Arial" panose="020B0604020202020204" pitchFamily="34" charset="0"/>
            </a:endParaRPr>
          </a:p>
        </p:txBody>
      </p:sp>
      <p:pic>
        <p:nvPicPr>
          <p:cNvPr id="25605"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6384925"/>
            <a:ext cx="2936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8"/>
          <p:cNvSpPr txBox="1">
            <a:spLocks noChangeArrowheads="1"/>
          </p:cNvSpPr>
          <p:nvPr/>
        </p:nvSpPr>
        <p:spPr bwMode="auto">
          <a:xfrm>
            <a:off x="2647950" y="6384925"/>
            <a:ext cx="1390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rPr>
              <a:t>NRG Oncology</a:t>
            </a:r>
          </a:p>
        </p:txBody>
      </p:sp>
      <p:pic>
        <p:nvPicPr>
          <p:cNvPr id="25607"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6318250"/>
            <a:ext cx="1295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6305550"/>
            <a:ext cx="1447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9"/>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19288" y="6357938"/>
            <a:ext cx="3302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10"/>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2450" y="6405563"/>
            <a:ext cx="28257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1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61925" y="6405563"/>
            <a:ext cx="3476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p:cNvSpPr txBox="1">
            <a:spLocks noChangeArrowheads="1"/>
          </p:cNvSpPr>
          <p:nvPr/>
        </p:nvSpPr>
        <p:spPr bwMode="auto">
          <a:xfrm>
            <a:off x="846138" y="6396038"/>
            <a:ext cx="9715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rPr>
              <a:t>@</a:t>
            </a:r>
            <a:r>
              <a:rPr kumimoji="0" lang="en-US" altLang="en-US" sz="1200" b="0" i="0" u="none" strike="noStrike" kern="1200" cap="none" spc="0" normalizeH="0" baseline="0" noProof="0" dirty="0" err="1">
                <a:ln>
                  <a:noFill/>
                </a:ln>
                <a:solidFill>
                  <a:srgbClr val="FFFFFF">
                    <a:lumMod val="50000"/>
                  </a:srgbClr>
                </a:solidFill>
                <a:effectLst/>
                <a:uLnTx/>
                <a:uFillTx/>
                <a:latin typeface="Arial" panose="020B0604020202020204" pitchFamily="34" charset="0"/>
                <a:ea typeface="+mn-ea"/>
                <a:cs typeface="Arial" panose="020B0604020202020204" pitchFamily="34" charset="0"/>
              </a:rPr>
              <a:t>NRGOnc</a:t>
            </a:r>
            <a:endPar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21239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2A47CC16-5FC9-414A-A454-3BD6908E7C35}"/>
              </a:ext>
            </a:extLst>
          </p:cNvPr>
          <p:cNvPicPr>
            <a:picLocks noChangeAspect="1"/>
          </p:cNvPicPr>
          <p:nvPr/>
        </p:nvPicPr>
        <p:blipFill>
          <a:blip r:embed="rId2" cstate="print"/>
          <a:stretch>
            <a:fillRect/>
          </a:stretch>
        </p:blipFill>
        <p:spPr>
          <a:xfrm>
            <a:off x="291314" y="482272"/>
            <a:ext cx="8731306" cy="5170444"/>
          </a:xfrm>
          <a:prstGeom prst="rect">
            <a:avLst/>
          </a:prstGeom>
        </p:spPr>
      </p:pic>
      <p:sp>
        <p:nvSpPr>
          <p:cNvPr id="5" name="Rechteck 2">
            <a:extLst>
              <a:ext uri="{FF2B5EF4-FFF2-40B4-BE49-F238E27FC236}">
                <a16:creationId xmlns:a16="http://schemas.microsoft.com/office/drawing/2014/main" id="{F5E1E9D4-CCD3-7142-804A-58465606AFA4}"/>
              </a:ext>
            </a:extLst>
          </p:cNvPr>
          <p:cNvSpPr/>
          <p:nvPr/>
        </p:nvSpPr>
        <p:spPr bwMode="gray">
          <a:xfrm>
            <a:off x="4879498" y="3155893"/>
            <a:ext cx="1200447" cy="2368499"/>
          </a:xfrm>
          <a:prstGeom prst="rect">
            <a:avLst/>
          </a:prstGeom>
          <a:noFill/>
          <a:ln w="25400" cap="flat" cmpd="sng" algn="ctr">
            <a:solidFill>
              <a:srgbClr val="E61E50"/>
            </a:solid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400" kern="0" dirty="0">
              <a:solidFill>
                <a:srgbClr val="FFFFFF"/>
              </a:solidFill>
              <a:latin typeface="Verdana"/>
            </a:endParaRPr>
          </a:p>
        </p:txBody>
      </p:sp>
    </p:spTree>
    <p:extLst>
      <p:ext uri="{BB962C8B-B14F-4D97-AF65-F5344CB8AC3E}">
        <p14:creationId xmlns:p14="http://schemas.microsoft.com/office/powerpoint/2010/main" val="2229098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7" name="object 77"/>
          <p:cNvSpPr txBox="1">
            <a:spLocks noGrp="1"/>
          </p:cNvSpPr>
          <p:nvPr>
            <p:ph type="title"/>
          </p:nvPr>
        </p:nvSpPr>
        <p:spPr>
          <a:xfrm>
            <a:off x="150023" y="89815"/>
            <a:ext cx="8743949" cy="1338828"/>
          </a:xfrm>
          <a:prstGeom prst="rect">
            <a:avLst/>
          </a:prstGeom>
        </p:spPr>
        <p:txBody>
          <a:bodyPr vert="horz" wrap="square" lIns="0" tIns="0" rIns="0" bIns="0" rtlCol="0">
            <a:spAutoFit/>
          </a:bodyPr>
          <a:lstStyle/>
          <a:p>
            <a:pPr marL="9525"/>
            <a:r>
              <a:rPr lang="en-US" sz="1800" b="1" dirty="0">
                <a:solidFill>
                  <a:srgbClr val="C00000"/>
                </a:solidFill>
              </a:rPr>
              <a:t>EVENTUAL GOAL:</a:t>
            </a:r>
            <a:br>
              <a:rPr lang="en-US" sz="1800" b="1" dirty="0">
                <a:solidFill>
                  <a:srgbClr val="C00000"/>
                </a:solidFill>
              </a:rPr>
            </a:br>
            <a:r>
              <a:rPr lang="en-US" sz="1800" dirty="0"/>
              <a:t>Randomized Phase 2 trial of DNA-PK inhibition or cisplatin with PD-L1 checkpoint blockade vs. cisplatin and IMRT in stage 3-4 local-regionally advanced HPV-negative HNSCC with a Phase I safely lead-in</a:t>
            </a:r>
            <a:br>
              <a:rPr lang="en-US" sz="1800" dirty="0"/>
            </a:br>
            <a:r>
              <a:rPr lang="en-US" sz="1500" dirty="0">
                <a:solidFill>
                  <a:schemeClr val="accent6"/>
                </a:solidFill>
              </a:rPr>
              <a:t>Maura Gillison, MD, PhD    Michael Samuels, MD</a:t>
            </a:r>
            <a:endParaRPr sz="1500" dirty="0">
              <a:cs typeface="Frutiger-Roman"/>
            </a:endParaRPr>
          </a:p>
        </p:txBody>
      </p:sp>
      <p:sp>
        <p:nvSpPr>
          <p:cNvPr id="78" name="object 78"/>
          <p:cNvSpPr/>
          <p:nvPr/>
        </p:nvSpPr>
        <p:spPr>
          <a:xfrm>
            <a:off x="71494" y="1372245"/>
            <a:ext cx="8959218" cy="45719"/>
          </a:xfrm>
          <a:prstGeom prst="rect">
            <a:avLst/>
          </a:prstGeom>
          <a:blipFill>
            <a:blip r:embed="rId2"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4" name="TextBox 3"/>
          <p:cNvSpPr txBox="1"/>
          <p:nvPr/>
        </p:nvSpPr>
        <p:spPr>
          <a:xfrm>
            <a:off x="305954" y="1699445"/>
            <a:ext cx="2216344" cy="2123658"/>
          </a:xfrm>
          <a:prstGeom prst="rect">
            <a:avLst/>
          </a:prstGeom>
          <a:noFill/>
        </p:spPr>
        <p:txBody>
          <a:bodyPr wrap="square" rtlCol="0">
            <a:spAutoFit/>
          </a:bodyPr>
          <a:lstStyle/>
          <a:p>
            <a:r>
              <a:rPr lang="en-US" sz="1200" b="1" dirty="0"/>
              <a:t>ELIGIBILITY</a:t>
            </a:r>
          </a:p>
          <a:p>
            <a:pPr marL="214313" indent="-214313">
              <a:buFont typeface="Arial" charset="0"/>
              <a:buChar char="•"/>
            </a:pPr>
            <a:r>
              <a:rPr lang="en-US" sz="1200" b="1" dirty="0"/>
              <a:t>High risk </a:t>
            </a:r>
            <a:r>
              <a:rPr lang="en-US" sz="1200" b="1" dirty="0" err="1"/>
              <a:t>SCCa</a:t>
            </a:r>
            <a:r>
              <a:rPr lang="en-US" sz="1200" b="1" dirty="0"/>
              <a:t> oral cavity, p16-oropharynx, larynx, hypopharynx</a:t>
            </a:r>
          </a:p>
          <a:p>
            <a:pPr marL="214313" indent="-214313">
              <a:buFont typeface="Arial" charset="0"/>
              <a:buChar char="•"/>
            </a:pPr>
            <a:r>
              <a:rPr lang="en-US" sz="1200" b="1" dirty="0"/>
              <a:t>T2-3N1-N3 or T4N0-3 (excluding T2N1) </a:t>
            </a:r>
          </a:p>
          <a:p>
            <a:pPr marL="214313" indent="-214313">
              <a:buFont typeface="Arial" charset="0"/>
              <a:buChar char="•"/>
            </a:pPr>
            <a:r>
              <a:rPr lang="en-US" sz="1200" b="1" dirty="0"/>
              <a:t>ECOG PS 0-1</a:t>
            </a:r>
          </a:p>
          <a:p>
            <a:pPr marL="214313" indent="-214313">
              <a:buFont typeface="Arial" charset="0"/>
              <a:buChar char="•"/>
            </a:pPr>
            <a:r>
              <a:rPr lang="en-US" altLang="en-US" sz="1200" b="1" dirty="0">
                <a:latin typeface="+mj-lt"/>
              </a:rPr>
              <a:t>Normal renal function, labs, no prior therapy for SCCHN</a:t>
            </a:r>
          </a:p>
          <a:p>
            <a:pPr marL="214313" indent="-214313">
              <a:buFont typeface="Arial" charset="0"/>
              <a:buChar char="•"/>
            </a:pPr>
            <a:endParaRPr lang="en-US" sz="1200" dirty="0"/>
          </a:p>
        </p:txBody>
      </p:sp>
      <p:sp>
        <p:nvSpPr>
          <p:cNvPr id="7" name="Rectangle 6"/>
          <p:cNvSpPr/>
          <p:nvPr/>
        </p:nvSpPr>
        <p:spPr>
          <a:xfrm>
            <a:off x="234852" y="1567885"/>
            <a:ext cx="2387795" cy="2286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lumMod val="75000"/>
                </a:schemeClr>
              </a:solidFill>
            </a:endParaRPr>
          </a:p>
        </p:txBody>
      </p:sp>
      <p:sp>
        <p:nvSpPr>
          <p:cNvPr id="10" name="TextBox 9"/>
          <p:cNvSpPr txBox="1"/>
          <p:nvPr/>
        </p:nvSpPr>
        <p:spPr>
          <a:xfrm>
            <a:off x="266390" y="4117385"/>
            <a:ext cx="2255908" cy="1384995"/>
          </a:xfrm>
          <a:prstGeom prst="rect">
            <a:avLst/>
          </a:prstGeom>
          <a:noFill/>
        </p:spPr>
        <p:txBody>
          <a:bodyPr wrap="square" rtlCol="0">
            <a:spAutoFit/>
          </a:bodyPr>
          <a:lstStyle/>
          <a:p>
            <a:r>
              <a:rPr lang="en-US" sz="1200" b="1" dirty="0"/>
              <a:t>Primary Objective</a:t>
            </a:r>
          </a:p>
          <a:p>
            <a:pPr marL="214313" indent="-214313">
              <a:buFont typeface="Arial" charset="0"/>
              <a:buChar char="•"/>
            </a:pPr>
            <a:r>
              <a:rPr lang="en-US" sz="1200" b="1" dirty="0"/>
              <a:t>1 year PFS</a:t>
            </a:r>
          </a:p>
          <a:p>
            <a:r>
              <a:rPr lang="en-US" sz="1200" b="1" dirty="0"/>
              <a:t>Secondary Objectives:</a:t>
            </a:r>
          </a:p>
          <a:p>
            <a:pPr marL="214313" indent="-214313">
              <a:buFont typeface="Arial" charset="0"/>
              <a:buChar char="•"/>
            </a:pPr>
            <a:r>
              <a:rPr lang="en-US" sz="1200" b="1" dirty="0"/>
              <a:t>Acute toxicity at 3 </a:t>
            </a:r>
            <a:r>
              <a:rPr lang="en-US" sz="1200" b="1" dirty="0" err="1"/>
              <a:t>mos</a:t>
            </a:r>
            <a:endParaRPr lang="en-US" sz="1200" b="1" dirty="0"/>
          </a:p>
          <a:p>
            <a:pPr marL="214313" indent="-214313">
              <a:buFont typeface="Arial" charset="0"/>
              <a:buChar char="•"/>
            </a:pPr>
            <a:r>
              <a:rPr lang="en-US" sz="1200" b="1" dirty="0"/>
              <a:t>Late toxicity at 6 </a:t>
            </a:r>
            <a:r>
              <a:rPr lang="en-US" sz="1200" b="1" dirty="0" err="1"/>
              <a:t>mos</a:t>
            </a:r>
            <a:r>
              <a:rPr lang="en-US" sz="1200" b="1" dirty="0"/>
              <a:t>, 1 and 2 </a:t>
            </a:r>
            <a:r>
              <a:rPr lang="en-US" sz="1200" b="1" dirty="0" err="1"/>
              <a:t>yrs</a:t>
            </a:r>
            <a:endParaRPr lang="en-US" sz="1200" b="1" dirty="0"/>
          </a:p>
          <a:p>
            <a:pPr marL="214313" indent="-214313">
              <a:buFont typeface="Arial" charset="0"/>
              <a:buChar char="•"/>
            </a:pPr>
            <a:r>
              <a:rPr lang="en-US" sz="1200" b="1" dirty="0"/>
              <a:t>OS at 1 and 2 </a:t>
            </a:r>
            <a:r>
              <a:rPr lang="en-US" sz="1200" b="1" dirty="0" err="1"/>
              <a:t>yrs</a:t>
            </a:r>
            <a:endParaRPr lang="en-US" sz="1200" b="1" dirty="0"/>
          </a:p>
        </p:txBody>
      </p:sp>
      <p:sp>
        <p:nvSpPr>
          <p:cNvPr id="11" name="Rectangle 10"/>
          <p:cNvSpPr/>
          <p:nvPr/>
        </p:nvSpPr>
        <p:spPr>
          <a:xfrm>
            <a:off x="168633" y="4091397"/>
            <a:ext cx="2394180" cy="134463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750964" y="3237262"/>
            <a:ext cx="1188105" cy="830997"/>
          </a:xfrm>
          <a:prstGeom prst="rect">
            <a:avLst/>
          </a:prstGeom>
          <a:noFill/>
        </p:spPr>
        <p:txBody>
          <a:bodyPr wrap="square" rtlCol="0">
            <a:spAutoFit/>
          </a:bodyPr>
          <a:lstStyle/>
          <a:p>
            <a:r>
              <a:rPr lang="en-US" sz="1200" b="1" dirty="0"/>
              <a:t>Stratification:</a:t>
            </a:r>
          </a:p>
          <a:p>
            <a:pPr marL="214313" indent="-214313">
              <a:buFont typeface="Arial" charset="0"/>
              <a:buChar char="•"/>
            </a:pPr>
            <a:r>
              <a:rPr lang="en-US" sz="1200" b="1" dirty="0"/>
              <a:t>T-stage</a:t>
            </a:r>
          </a:p>
          <a:p>
            <a:pPr marL="214313" indent="-214313">
              <a:buFont typeface="Arial" charset="0"/>
              <a:buChar char="•"/>
            </a:pPr>
            <a:r>
              <a:rPr lang="en-US" sz="1200" b="1" dirty="0"/>
              <a:t>N-stage</a:t>
            </a:r>
          </a:p>
          <a:p>
            <a:pPr marL="214313" indent="-214313">
              <a:buFont typeface="Arial" charset="0"/>
              <a:buChar char="•"/>
            </a:pPr>
            <a:r>
              <a:rPr lang="en-US" sz="1200" b="1" dirty="0"/>
              <a:t>Tumor site</a:t>
            </a:r>
          </a:p>
        </p:txBody>
      </p:sp>
      <p:sp>
        <p:nvSpPr>
          <p:cNvPr id="13" name="Process 12"/>
          <p:cNvSpPr/>
          <p:nvPr/>
        </p:nvSpPr>
        <p:spPr>
          <a:xfrm>
            <a:off x="2742960" y="3231215"/>
            <a:ext cx="1143000" cy="900247"/>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303822" y="1885317"/>
            <a:ext cx="3523129" cy="954107"/>
          </a:xfrm>
          <a:prstGeom prst="rect">
            <a:avLst/>
          </a:prstGeom>
          <a:noFill/>
        </p:spPr>
        <p:txBody>
          <a:bodyPr wrap="square" rtlCol="0">
            <a:spAutoFit/>
          </a:bodyPr>
          <a:lstStyle/>
          <a:p>
            <a:pPr algn="ctr"/>
            <a:r>
              <a:rPr lang="en-US" sz="1400" b="1" dirty="0"/>
              <a:t>Arm 1 **M3814 QD M-F during RT +</a:t>
            </a:r>
          </a:p>
          <a:p>
            <a:pPr algn="ctr"/>
            <a:r>
              <a:rPr lang="en-US" sz="1400" b="1" dirty="0" err="1"/>
              <a:t>Avelumab</a:t>
            </a:r>
            <a:r>
              <a:rPr lang="en-US" sz="1400" b="1" dirty="0"/>
              <a:t> 10 mg/kg Q 2 </a:t>
            </a:r>
            <a:r>
              <a:rPr lang="en-US" sz="1400" b="1" dirty="0" err="1"/>
              <a:t>wks</a:t>
            </a:r>
            <a:r>
              <a:rPr lang="en-US" sz="1400" b="1" dirty="0"/>
              <a:t> from day -14 for 6 months +</a:t>
            </a:r>
          </a:p>
          <a:p>
            <a:pPr algn="ctr"/>
            <a:r>
              <a:rPr lang="en-US" sz="1400" b="1" dirty="0"/>
              <a:t>IMRT 70 </a:t>
            </a:r>
            <a:r>
              <a:rPr lang="en-US" sz="1400" b="1" dirty="0" err="1"/>
              <a:t>Gy</a:t>
            </a:r>
            <a:r>
              <a:rPr lang="en-US" sz="1400" b="1" dirty="0"/>
              <a:t>/35 </a:t>
            </a:r>
            <a:r>
              <a:rPr lang="en-US" sz="1400" b="1" dirty="0" err="1"/>
              <a:t>fx</a:t>
            </a:r>
            <a:r>
              <a:rPr lang="en-US" sz="1400" b="1" dirty="0"/>
              <a:t>/7 weeks</a:t>
            </a:r>
          </a:p>
        </p:txBody>
      </p:sp>
      <p:sp>
        <p:nvSpPr>
          <p:cNvPr id="15" name="Rectangle 14"/>
          <p:cNvSpPr/>
          <p:nvPr/>
        </p:nvSpPr>
        <p:spPr>
          <a:xfrm>
            <a:off x="5344669" y="1863289"/>
            <a:ext cx="3543300" cy="945396"/>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362881" y="3053954"/>
            <a:ext cx="3543300" cy="921887"/>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779913" y="4951659"/>
            <a:ext cx="2444074" cy="1384995"/>
          </a:xfrm>
          <a:prstGeom prst="rect">
            <a:avLst/>
          </a:prstGeom>
          <a:noFill/>
        </p:spPr>
        <p:txBody>
          <a:bodyPr wrap="square" rtlCol="0">
            <a:spAutoFit/>
          </a:bodyPr>
          <a:lstStyle/>
          <a:p>
            <a:r>
              <a:rPr lang="en-US" sz="1200" b="1" dirty="0"/>
              <a:t>Statistics: Sample size of 285 with provides 80% power for 10% improvement in 1-year PFS (HR 0.67) in Arm 1 or Arm 2 vs Arm 3 control, 86 </a:t>
            </a:r>
            <a:r>
              <a:rPr lang="en-US" sz="1200" b="1" dirty="0" err="1"/>
              <a:t>eval</a:t>
            </a:r>
            <a:r>
              <a:rPr lang="en-US" sz="1200" b="1" dirty="0"/>
              <a:t> pts per arm adjusted for 10% loss, 1-sided alpha 0.10.</a:t>
            </a:r>
          </a:p>
        </p:txBody>
      </p:sp>
      <p:sp>
        <p:nvSpPr>
          <p:cNvPr id="25" name="Rectangle 24"/>
          <p:cNvSpPr/>
          <p:nvPr/>
        </p:nvSpPr>
        <p:spPr>
          <a:xfrm>
            <a:off x="2802423" y="4967185"/>
            <a:ext cx="2444074" cy="133266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361357" y="3080815"/>
            <a:ext cx="3539939" cy="954107"/>
          </a:xfrm>
          <a:prstGeom prst="rect">
            <a:avLst/>
          </a:prstGeom>
          <a:noFill/>
          <a:ln>
            <a:noFill/>
          </a:ln>
        </p:spPr>
        <p:txBody>
          <a:bodyPr wrap="square" rtlCol="0">
            <a:spAutoFit/>
          </a:bodyPr>
          <a:lstStyle/>
          <a:p>
            <a:pPr algn="ctr"/>
            <a:r>
              <a:rPr lang="en-US" sz="1400" b="1" dirty="0"/>
              <a:t>Arm 2 Cisplatin 100 mg/m2/q3wks X 3 +</a:t>
            </a:r>
          </a:p>
          <a:p>
            <a:pPr algn="ctr"/>
            <a:r>
              <a:rPr lang="en-US" sz="1400" b="1" dirty="0"/>
              <a:t>Avelumab 10 mg/kg Q 2 weeks from day -14 for 6 months +</a:t>
            </a:r>
          </a:p>
          <a:p>
            <a:pPr algn="ctr"/>
            <a:r>
              <a:rPr lang="en-US" sz="1400" b="1" dirty="0"/>
              <a:t>IMRT 70 </a:t>
            </a:r>
            <a:r>
              <a:rPr lang="en-US" sz="1400" b="1" dirty="0" err="1"/>
              <a:t>Gy</a:t>
            </a:r>
            <a:r>
              <a:rPr lang="en-US" sz="1400" b="1" dirty="0"/>
              <a:t>/35 </a:t>
            </a:r>
            <a:r>
              <a:rPr lang="en-US" sz="1400" b="1" dirty="0" err="1"/>
              <a:t>fx</a:t>
            </a:r>
            <a:r>
              <a:rPr lang="en-US" sz="1400" b="1" dirty="0"/>
              <a:t>/7 weeks</a:t>
            </a:r>
          </a:p>
        </p:txBody>
      </p:sp>
      <p:sp>
        <p:nvSpPr>
          <p:cNvPr id="2" name="TextBox 1"/>
          <p:cNvSpPr txBox="1"/>
          <p:nvPr/>
        </p:nvSpPr>
        <p:spPr>
          <a:xfrm>
            <a:off x="4127219" y="2311374"/>
            <a:ext cx="247833" cy="2492990"/>
          </a:xfrm>
          <a:prstGeom prst="rect">
            <a:avLst/>
          </a:prstGeom>
          <a:noFill/>
          <a:ln w="12700">
            <a:solidFill>
              <a:schemeClr val="accent2"/>
            </a:solidFill>
          </a:ln>
        </p:spPr>
        <p:txBody>
          <a:bodyPr wrap="square" rtlCol="0">
            <a:spAutoFit/>
          </a:bodyPr>
          <a:lstStyle/>
          <a:p>
            <a:pPr algn="ctr"/>
            <a:r>
              <a:rPr lang="en-US" sz="1200" b="1" i="1" dirty="0"/>
              <a:t>Randomization</a:t>
            </a:r>
          </a:p>
        </p:txBody>
      </p:sp>
      <p:cxnSp>
        <p:nvCxnSpPr>
          <p:cNvPr id="26" name="Straight Arrow Connector 25">
            <a:extLst>
              <a:ext uri="{FF2B5EF4-FFF2-40B4-BE49-F238E27FC236}">
                <a16:creationId xmlns:a16="http://schemas.microsoft.com/office/drawing/2014/main" id="{50731F4E-A9F0-41A0-861F-A2AF341C00CE}"/>
              </a:ext>
            </a:extLst>
          </p:cNvPr>
          <p:cNvCxnSpPr>
            <a:cxnSpLocks/>
          </p:cNvCxnSpPr>
          <p:nvPr/>
        </p:nvCxnSpPr>
        <p:spPr>
          <a:xfrm>
            <a:off x="4383457" y="3557869"/>
            <a:ext cx="90355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EDF46A27-F2D7-4998-9916-1077BA5E95A4}"/>
              </a:ext>
            </a:extLst>
          </p:cNvPr>
          <p:cNvSpPr/>
          <p:nvPr/>
        </p:nvSpPr>
        <p:spPr>
          <a:xfrm>
            <a:off x="5920397" y="5242299"/>
            <a:ext cx="2459327" cy="768664"/>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3E43F375-9D8C-41B6-8271-B901AA435370}"/>
              </a:ext>
            </a:extLst>
          </p:cNvPr>
          <p:cNvCxnSpPr/>
          <p:nvPr/>
        </p:nvCxnSpPr>
        <p:spPr>
          <a:xfrm flipH="1">
            <a:off x="4857750" y="992543"/>
            <a:ext cx="23533"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28E47B7-C3FC-46D1-B277-0AE2C301AFC6}"/>
              </a:ext>
            </a:extLst>
          </p:cNvPr>
          <p:cNvSpPr txBox="1"/>
          <p:nvPr/>
        </p:nvSpPr>
        <p:spPr>
          <a:xfrm>
            <a:off x="5996629" y="5339070"/>
            <a:ext cx="2383095" cy="577081"/>
          </a:xfrm>
          <a:prstGeom prst="rect">
            <a:avLst/>
          </a:prstGeom>
          <a:noFill/>
        </p:spPr>
        <p:txBody>
          <a:bodyPr wrap="square" rtlCol="0">
            <a:spAutoFit/>
          </a:bodyPr>
          <a:lstStyle/>
          <a:p>
            <a:r>
              <a:rPr lang="en-US" sz="1050" b="1" dirty="0"/>
              <a:t>**Preceded by safety lead-in using the MTD from a prior phase I study of cis/RT/M3814</a:t>
            </a:r>
          </a:p>
        </p:txBody>
      </p:sp>
      <p:sp>
        <p:nvSpPr>
          <p:cNvPr id="9" name="Rectangle 8"/>
          <p:cNvSpPr/>
          <p:nvPr/>
        </p:nvSpPr>
        <p:spPr>
          <a:xfrm>
            <a:off x="5287012" y="4352546"/>
            <a:ext cx="3539939" cy="83277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Arm 3 Control</a:t>
            </a:r>
          </a:p>
          <a:p>
            <a:pPr algn="ctr"/>
            <a:r>
              <a:rPr lang="en-US" sz="1400" b="1" dirty="0">
                <a:solidFill>
                  <a:schemeClr val="tx1"/>
                </a:solidFill>
              </a:rPr>
              <a:t>Cisplatin 100 mg/m2/q3wks X 3 +</a:t>
            </a:r>
          </a:p>
          <a:p>
            <a:pPr algn="ctr"/>
            <a:r>
              <a:rPr lang="en-US" sz="1400" b="1" dirty="0">
                <a:solidFill>
                  <a:schemeClr val="tx1"/>
                </a:solidFill>
              </a:rPr>
              <a:t>IMRT 70 Gy/35 fx/7 weeks</a:t>
            </a:r>
          </a:p>
        </p:txBody>
      </p:sp>
      <p:cxnSp>
        <p:nvCxnSpPr>
          <p:cNvPr id="43" name="Straight Arrow Connector 42">
            <a:extLst>
              <a:ext uri="{FF2B5EF4-FFF2-40B4-BE49-F238E27FC236}">
                <a16:creationId xmlns:a16="http://schemas.microsoft.com/office/drawing/2014/main" id="{50731F4E-A9F0-41A0-861F-A2AF341C00CE}"/>
              </a:ext>
            </a:extLst>
          </p:cNvPr>
          <p:cNvCxnSpPr>
            <a:cxnSpLocks/>
          </p:cNvCxnSpPr>
          <p:nvPr/>
        </p:nvCxnSpPr>
        <p:spPr>
          <a:xfrm flipV="1">
            <a:off x="4376576" y="2361317"/>
            <a:ext cx="903555" cy="119345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360290" y="3554230"/>
            <a:ext cx="886207" cy="120948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3885960" y="1804296"/>
            <a:ext cx="947695" cy="400110"/>
          </a:xfrm>
          <a:prstGeom prst="rect">
            <a:avLst/>
          </a:prstGeom>
          <a:noFill/>
        </p:spPr>
        <p:txBody>
          <a:bodyPr wrap="none" rtlCol="0">
            <a:spAutoFit/>
          </a:bodyPr>
          <a:lstStyle/>
          <a:p>
            <a:r>
              <a:rPr lang="en-US" sz="2000" b="1" dirty="0">
                <a:solidFill>
                  <a:srgbClr val="C00000"/>
                </a:solidFill>
                <a:cs typeface="Helvetica"/>
              </a:rPr>
              <a:t>N=285</a:t>
            </a:r>
          </a:p>
        </p:txBody>
      </p:sp>
      <p:sp>
        <p:nvSpPr>
          <p:cNvPr id="3" name="TextBox 2"/>
          <p:cNvSpPr txBox="1"/>
          <p:nvPr/>
        </p:nvSpPr>
        <p:spPr>
          <a:xfrm>
            <a:off x="4508745" y="2704341"/>
            <a:ext cx="782002" cy="338554"/>
          </a:xfrm>
          <a:prstGeom prst="rect">
            <a:avLst/>
          </a:prstGeom>
          <a:noFill/>
        </p:spPr>
        <p:txBody>
          <a:bodyPr wrap="square" rtlCol="0">
            <a:spAutoFit/>
          </a:bodyPr>
          <a:lstStyle/>
          <a:p>
            <a:r>
              <a:rPr lang="en-US" sz="1600">
                <a:solidFill>
                  <a:schemeClr val="accent1"/>
                </a:solidFill>
                <a:cs typeface="Helvetica"/>
              </a:rPr>
              <a:t>95 pts</a:t>
            </a:r>
            <a:endParaRPr lang="en-US" sz="1600" dirty="0">
              <a:solidFill>
                <a:schemeClr val="accent1"/>
              </a:solidFill>
              <a:cs typeface="Helvetica"/>
            </a:endParaRPr>
          </a:p>
        </p:txBody>
      </p:sp>
      <p:sp>
        <p:nvSpPr>
          <p:cNvPr id="29" name="TextBox 28"/>
          <p:cNvSpPr txBox="1"/>
          <p:nvPr/>
        </p:nvSpPr>
        <p:spPr>
          <a:xfrm>
            <a:off x="4508745" y="3272319"/>
            <a:ext cx="782002" cy="338554"/>
          </a:xfrm>
          <a:prstGeom prst="rect">
            <a:avLst/>
          </a:prstGeom>
          <a:noFill/>
        </p:spPr>
        <p:txBody>
          <a:bodyPr wrap="square" rtlCol="0">
            <a:spAutoFit/>
          </a:bodyPr>
          <a:lstStyle/>
          <a:p>
            <a:r>
              <a:rPr lang="en-US" sz="1600">
                <a:solidFill>
                  <a:schemeClr val="accent1"/>
                </a:solidFill>
                <a:cs typeface="Helvetica"/>
              </a:rPr>
              <a:t>95 pts</a:t>
            </a:r>
            <a:endParaRPr lang="en-US" sz="1600" dirty="0">
              <a:solidFill>
                <a:schemeClr val="accent1"/>
              </a:solidFill>
              <a:cs typeface="Helvetica"/>
            </a:endParaRPr>
          </a:p>
        </p:txBody>
      </p:sp>
      <p:sp>
        <p:nvSpPr>
          <p:cNvPr id="30" name="TextBox 29"/>
          <p:cNvSpPr txBox="1"/>
          <p:nvPr/>
        </p:nvSpPr>
        <p:spPr>
          <a:xfrm>
            <a:off x="4508745" y="4006478"/>
            <a:ext cx="782002" cy="338554"/>
          </a:xfrm>
          <a:prstGeom prst="rect">
            <a:avLst/>
          </a:prstGeom>
          <a:noFill/>
        </p:spPr>
        <p:txBody>
          <a:bodyPr wrap="square" rtlCol="0">
            <a:spAutoFit/>
          </a:bodyPr>
          <a:lstStyle/>
          <a:p>
            <a:r>
              <a:rPr lang="en-US" sz="1600">
                <a:solidFill>
                  <a:schemeClr val="accent1"/>
                </a:solidFill>
                <a:cs typeface="Helvetica"/>
              </a:rPr>
              <a:t>95 pts</a:t>
            </a:r>
            <a:endParaRPr lang="en-US" sz="1600" dirty="0">
              <a:solidFill>
                <a:schemeClr val="accent1"/>
              </a:solidFill>
              <a:cs typeface="Helvetica"/>
            </a:endParaRPr>
          </a:p>
        </p:txBody>
      </p:sp>
    </p:spTree>
    <p:extLst>
      <p:ext uri="{BB962C8B-B14F-4D97-AF65-F5344CB8AC3E}">
        <p14:creationId xmlns:p14="http://schemas.microsoft.com/office/powerpoint/2010/main" val="4118362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object 77"/>
          <p:cNvSpPr txBox="1">
            <a:spLocks noGrp="1"/>
          </p:cNvSpPr>
          <p:nvPr>
            <p:ph type="title"/>
          </p:nvPr>
        </p:nvSpPr>
        <p:spPr>
          <a:xfrm>
            <a:off x="165439" y="124905"/>
            <a:ext cx="8743949" cy="1107996"/>
          </a:xfrm>
          <a:prstGeom prst="rect">
            <a:avLst/>
          </a:prstGeom>
          <a:ln>
            <a:solidFill>
              <a:schemeClr val="accent1"/>
            </a:solidFill>
          </a:ln>
        </p:spPr>
        <p:txBody>
          <a:bodyPr vert="horz" wrap="square" lIns="0" tIns="0" rIns="0" bIns="0" rtlCol="0">
            <a:spAutoFit/>
          </a:bodyPr>
          <a:lstStyle/>
          <a:p>
            <a:pPr marL="9525"/>
            <a:r>
              <a:rPr lang="en-US" sz="1800" b="1" dirty="0">
                <a:solidFill>
                  <a:srgbClr val="C00000"/>
                </a:solidFill>
              </a:rPr>
              <a:t>CURRENT TRIAL IN DEVELOPMENT:</a:t>
            </a:r>
            <a:br>
              <a:rPr lang="en-US" sz="1800" b="1" dirty="0">
                <a:solidFill>
                  <a:srgbClr val="C00000"/>
                </a:solidFill>
              </a:rPr>
            </a:br>
            <a:r>
              <a:rPr lang="en-US" sz="1800" b="1" dirty="0"/>
              <a:t>NRG HN008: </a:t>
            </a:r>
            <a:r>
              <a:rPr lang="en-US" sz="1800" dirty="0"/>
              <a:t>Phase 1 trial with expansion cohort of DNA-PK inhibition </a:t>
            </a:r>
            <a:r>
              <a:rPr lang="en-US" sz="1800" strike="sngStrike" dirty="0">
                <a:solidFill>
                  <a:schemeClr val="accent1"/>
                </a:solidFill>
              </a:rPr>
              <a:t>with PD-L1 checkpoint blockade</a:t>
            </a:r>
            <a:r>
              <a:rPr lang="en-US" sz="1800" dirty="0"/>
              <a:t> and IMRT in cisplatin-ineligible patients with stage 3-4 local-regionally advanced HNSCC</a:t>
            </a:r>
            <a:endParaRPr sz="1500" dirty="0">
              <a:cs typeface="Frutiger-Roman"/>
            </a:endParaRPr>
          </a:p>
        </p:txBody>
      </p:sp>
      <p:sp>
        <p:nvSpPr>
          <p:cNvPr id="78" name="object 78"/>
          <p:cNvSpPr/>
          <p:nvPr/>
        </p:nvSpPr>
        <p:spPr>
          <a:xfrm>
            <a:off x="-232326" y="1372966"/>
            <a:ext cx="9141714" cy="30918"/>
          </a:xfrm>
          <a:prstGeom prst="rect">
            <a:avLst/>
          </a:prstGeom>
          <a:blipFill>
            <a:blip r:embed="rId2" cstate="screen">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4" name="TextBox 3"/>
          <p:cNvSpPr txBox="1"/>
          <p:nvPr/>
        </p:nvSpPr>
        <p:spPr>
          <a:xfrm>
            <a:off x="326361" y="1585413"/>
            <a:ext cx="2216344" cy="2492990"/>
          </a:xfrm>
          <a:prstGeom prst="rect">
            <a:avLst/>
          </a:prstGeom>
          <a:noFill/>
        </p:spPr>
        <p:txBody>
          <a:bodyPr wrap="square" rtlCol="0">
            <a:spAutoFit/>
          </a:bodyPr>
          <a:lstStyle/>
          <a:p>
            <a:r>
              <a:rPr lang="en-US" sz="1200" b="1" dirty="0"/>
              <a:t>ELIGIBILITY</a:t>
            </a:r>
          </a:p>
          <a:p>
            <a:pPr marL="214313" indent="-214313">
              <a:buFont typeface="Arial" charset="0"/>
              <a:buChar char="•"/>
            </a:pPr>
            <a:r>
              <a:rPr lang="en-US" sz="1200" b="1" dirty="0"/>
              <a:t>High risk </a:t>
            </a:r>
            <a:r>
              <a:rPr lang="en-US" sz="1200" b="1" dirty="0" err="1"/>
              <a:t>SCCa</a:t>
            </a:r>
            <a:r>
              <a:rPr lang="en-US" sz="1200" b="1" dirty="0"/>
              <a:t> oral cavity, p16- oropharynx, larynx, hypopharynx</a:t>
            </a:r>
          </a:p>
          <a:p>
            <a:pPr marL="214313" indent="-214313">
              <a:buFont typeface="Arial" charset="0"/>
              <a:buChar char="•"/>
            </a:pPr>
            <a:r>
              <a:rPr lang="en-US" sz="1200" b="1" dirty="0"/>
              <a:t>T2-3N1-N3 or T4N0-3 (excluding T2N1)</a:t>
            </a:r>
          </a:p>
          <a:p>
            <a:pPr marL="214313" indent="-214313">
              <a:buFont typeface="Arial" charset="0"/>
              <a:buChar char="•"/>
            </a:pPr>
            <a:r>
              <a:rPr lang="en-US" sz="1200" b="1" dirty="0"/>
              <a:t>p16+ oropharynx T4N0-3 or T1-4N2-3 </a:t>
            </a:r>
          </a:p>
          <a:p>
            <a:pPr marL="214313" indent="-214313">
              <a:buFont typeface="Arial" charset="0"/>
              <a:buChar char="•"/>
            </a:pPr>
            <a:r>
              <a:rPr lang="en-US" sz="1200" b="1" dirty="0"/>
              <a:t>ECOG PS 0-1</a:t>
            </a:r>
          </a:p>
          <a:p>
            <a:pPr marL="214313" indent="-214313">
              <a:buFont typeface="Arial" charset="0"/>
              <a:buChar char="•"/>
            </a:pPr>
            <a:r>
              <a:rPr lang="en-US" sz="1200" b="1" dirty="0"/>
              <a:t>Contraindication to cisplatin (renal, neuropathy, hearing)</a:t>
            </a:r>
          </a:p>
          <a:p>
            <a:pPr marL="214313" indent="-214313">
              <a:buFont typeface="Arial" charset="0"/>
              <a:buChar char="•"/>
            </a:pPr>
            <a:endParaRPr lang="en-US" sz="1200" dirty="0"/>
          </a:p>
        </p:txBody>
      </p:sp>
      <p:sp>
        <p:nvSpPr>
          <p:cNvPr id="7" name="Rectangle 6"/>
          <p:cNvSpPr/>
          <p:nvPr/>
        </p:nvSpPr>
        <p:spPr>
          <a:xfrm>
            <a:off x="234852" y="1567885"/>
            <a:ext cx="2387795" cy="2286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lumMod val="75000"/>
                </a:schemeClr>
              </a:solidFill>
            </a:endParaRPr>
          </a:p>
        </p:txBody>
      </p:sp>
      <p:sp>
        <p:nvSpPr>
          <p:cNvPr id="10" name="TextBox 9"/>
          <p:cNvSpPr txBox="1"/>
          <p:nvPr/>
        </p:nvSpPr>
        <p:spPr>
          <a:xfrm>
            <a:off x="266390" y="4095931"/>
            <a:ext cx="2255908" cy="1754326"/>
          </a:xfrm>
          <a:prstGeom prst="rect">
            <a:avLst/>
          </a:prstGeom>
          <a:noFill/>
        </p:spPr>
        <p:txBody>
          <a:bodyPr wrap="square" rtlCol="0">
            <a:spAutoFit/>
          </a:bodyPr>
          <a:lstStyle/>
          <a:p>
            <a:r>
              <a:rPr lang="en-US" sz="1200" b="1" dirty="0"/>
              <a:t>Primary Objectives</a:t>
            </a:r>
          </a:p>
          <a:p>
            <a:pPr marL="214313" indent="-214313">
              <a:buFont typeface="Arial" charset="0"/>
              <a:buChar char="•"/>
            </a:pPr>
            <a:r>
              <a:rPr lang="en-US" sz="1200" b="1" dirty="0"/>
              <a:t>Safety of </a:t>
            </a:r>
            <a:r>
              <a:rPr lang="en-US" sz="1200" b="1" dirty="0" err="1"/>
              <a:t>peposertib</a:t>
            </a:r>
            <a:r>
              <a:rPr lang="en-US" sz="1200" b="1" dirty="0"/>
              <a:t>/RT</a:t>
            </a:r>
          </a:p>
          <a:p>
            <a:pPr marL="214313" indent="-214313">
              <a:buFont typeface="Arial" charset="0"/>
              <a:buChar char="•"/>
            </a:pPr>
            <a:r>
              <a:rPr lang="en-US" sz="1200" b="1" dirty="0"/>
              <a:t>Determine RP2D</a:t>
            </a:r>
          </a:p>
          <a:p>
            <a:r>
              <a:rPr lang="en-US" sz="1200" b="1" dirty="0"/>
              <a:t>Secondary Objectives:</a:t>
            </a:r>
          </a:p>
          <a:p>
            <a:pPr marL="214313" indent="-214313">
              <a:buFont typeface="Arial" charset="0"/>
              <a:buChar char="•"/>
            </a:pPr>
            <a:r>
              <a:rPr lang="en-US" sz="1200" b="1" dirty="0"/>
              <a:t>Rates of gr 3 acute and late toxicity</a:t>
            </a:r>
          </a:p>
          <a:p>
            <a:pPr marL="214313" indent="-214313">
              <a:buFont typeface="Arial" charset="0"/>
              <a:buChar char="•"/>
            </a:pPr>
            <a:r>
              <a:rPr lang="en-US" sz="1200" b="1" dirty="0"/>
              <a:t>Clinical RR at 3 </a:t>
            </a:r>
            <a:r>
              <a:rPr lang="en-US" sz="1200" b="1" dirty="0" err="1"/>
              <a:t>mos</a:t>
            </a:r>
            <a:r>
              <a:rPr lang="en-US" sz="1200" b="1" dirty="0"/>
              <a:t> by RECIST</a:t>
            </a:r>
          </a:p>
          <a:p>
            <a:pPr marL="214313" indent="-214313">
              <a:buFont typeface="Arial" charset="0"/>
              <a:buChar char="•"/>
            </a:pPr>
            <a:r>
              <a:rPr lang="en-US" sz="1200" b="1" dirty="0"/>
              <a:t>PFS at 6 </a:t>
            </a:r>
            <a:r>
              <a:rPr lang="en-US" sz="1200" b="1" dirty="0" err="1"/>
              <a:t>mos</a:t>
            </a:r>
            <a:r>
              <a:rPr lang="en-US" sz="1200" b="1" dirty="0"/>
              <a:t> and 1 year</a:t>
            </a:r>
          </a:p>
        </p:txBody>
      </p:sp>
      <p:sp>
        <p:nvSpPr>
          <p:cNvPr id="11" name="Rectangle 10"/>
          <p:cNvSpPr/>
          <p:nvPr/>
        </p:nvSpPr>
        <p:spPr>
          <a:xfrm>
            <a:off x="280537" y="4080256"/>
            <a:ext cx="2296423" cy="1741456"/>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083751" y="4758167"/>
            <a:ext cx="5529528" cy="1754326"/>
          </a:xfrm>
          <a:prstGeom prst="rect">
            <a:avLst/>
          </a:prstGeom>
          <a:noFill/>
        </p:spPr>
        <p:txBody>
          <a:bodyPr wrap="square" rtlCol="0">
            <a:spAutoFit/>
          </a:bodyPr>
          <a:lstStyle/>
          <a:p>
            <a:r>
              <a:rPr lang="en-US" sz="1200" b="1" dirty="0"/>
              <a:t>Statistics: </a:t>
            </a:r>
          </a:p>
          <a:p>
            <a:pPr marL="171450" indent="-171450">
              <a:buFont typeface="Arial" panose="020B0604020202020204" pitchFamily="34" charset="0"/>
              <a:buChar char="•"/>
            </a:pPr>
            <a:r>
              <a:rPr lang="en-US" sz="1200" b="1" dirty="0"/>
              <a:t>Bayesian optimal interval (BOIN) design to determine MTD of </a:t>
            </a:r>
            <a:r>
              <a:rPr lang="en-US" sz="1200" b="1" dirty="0" err="1"/>
              <a:t>peposertib</a:t>
            </a:r>
            <a:r>
              <a:rPr lang="en-US" sz="1200" b="1" dirty="0"/>
              <a:t> + IMRT</a:t>
            </a:r>
          </a:p>
          <a:p>
            <a:pPr marL="171450" indent="-171450">
              <a:buFont typeface="Arial" panose="020B0604020202020204" pitchFamily="34" charset="0"/>
              <a:buChar char="•"/>
            </a:pPr>
            <a:r>
              <a:rPr lang="en-US" sz="1200" b="1" dirty="0"/>
              <a:t>Patients enrolled in cohorts of 6</a:t>
            </a:r>
          </a:p>
          <a:p>
            <a:pPr marL="171450" indent="-171450">
              <a:buFont typeface="Arial" panose="020B0604020202020204" pitchFamily="34" charset="0"/>
              <a:buChar char="•"/>
            </a:pPr>
            <a:r>
              <a:rPr lang="en-US" sz="1200" b="1" dirty="0"/>
              <a:t>Maximum of 30 subjects in dose-finding portion</a:t>
            </a:r>
          </a:p>
          <a:p>
            <a:pPr marL="171450" indent="-171450">
              <a:buFont typeface="Arial" panose="020B0604020202020204" pitchFamily="34" charset="0"/>
              <a:buChar char="•"/>
            </a:pPr>
            <a:r>
              <a:rPr lang="en-US" sz="1200" b="1" dirty="0"/>
              <a:t>Acute DLT observation period is 28 days after IMRT completion</a:t>
            </a:r>
          </a:p>
          <a:p>
            <a:pPr marL="171450" indent="-171450">
              <a:buFont typeface="Arial" panose="020B0604020202020204" pitchFamily="34" charset="0"/>
              <a:buChar char="•"/>
            </a:pPr>
            <a:r>
              <a:rPr lang="en-US" sz="1200" b="1" dirty="0"/>
              <a:t>Once MTD is determined, then up to 12 additional subjects will be accrued to the expansion cohort</a:t>
            </a:r>
          </a:p>
          <a:p>
            <a:endParaRPr lang="en-US" sz="1200" b="1" dirty="0"/>
          </a:p>
        </p:txBody>
      </p:sp>
      <p:sp>
        <p:nvSpPr>
          <p:cNvPr id="25" name="Rectangle 24"/>
          <p:cNvSpPr/>
          <p:nvPr/>
        </p:nvSpPr>
        <p:spPr>
          <a:xfrm>
            <a:off x="3025485" y="4727330"/>
            <a:ext cx="5570042" cy="156204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3E43F375-9D8C-41B6-8271-B901AA435370}"/>
              </a:ext>
            </a:extLst>
          </p:cNvPr>
          <p:cNvCxnSpPr/>
          <p:nvPr/>
        </p:nvCxnSpPr>
        <p:spPr>
          <a:xfrm flipH="1">
            <a:off x="4857750" y="992543"/>
            <a:ext cx="23533"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 Box 2"/>
          <p:cNvSpPr txBox="1">
            <a:spLocks noChangeArrowheads="1"/>
          </p:cNvSpPr>
          <p:nvPr/>
        </p:nvSpPr>
        <p:spPr bwMode="auto">
          <a:xfrm>
            <a:off x="3166283" y="3773111"/>
            <a:ext cx="1019175" cy="83099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DL1*</a:t>
            </a:r>
          </a:p>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100 mg </a:t>
            </a:r>
            <a:r>
              <a:rPr lang="en-US" sz="800" b="1" dirty="0">
                <a:effectLst/>
                <a:latin typeface="+mj-lt"/>
                <a:ea typeface="Calibri" panose="020F0502020204030204" pitchFamily="34" charset="0"/>
                <a:cs typeface="Times New Roman" panose="02020603050405020304" pitchFamily="18" charset="0"/>
              </a:rPr>
              <a:t>(possible dose de-escalation to 50 mg)</a:t>
            </a:r>
          </a:p>
        </p:txBody>
      </p:sp>
      <p:sp>
        <p:nvSpPr>
          <p:cNvPr id="32" name="Text Box 2"/>
          <p:cNvSpPr txBox="1">
            <a:spLocks noChangeArrowheads="1"/>
          </p:cNvSpPr>
          <p:nvPr/>
        </p:nvSpPr>
        <p:spPr bwMode="auto">
          <a:xfrm>
            <a:off x="3709208" y="3152327"/>
            <a:ext cx="952500" cy="4667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DL2</a:t>
            </a:r>
          </a:p>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150 mg</a:t>
            </a:r>
          </a:p>
        </p:txBody>
      </p:sp>
      <p:sp>
        <p:nvSpPr>
          <p:cNvPr id="33" name="Text Box 2"/>
          <p:cNvSpPr txBox="1">
            <a:spLocks noChangeArrowheads="1"/>
          </p:cNvSpPr>
          <p:nvPr/>
        </p:nvSpPr>
        <p:spPr bwMode="auto">
          <a:xfrm>
            <a:off x="4132262" y="2512493"/>
            <a:ext cx="1000125" cy="4857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DL3</a:t>
            </a:r>
          </a:p>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200 mg</a:t>
            </a:r>
          </a:p>
        </p:txBody>
      </p:sp>
      <p:cxnSp>
        <p:nvCxnSpPr>
          <p:cNvPr id="35" name="Straight Connector 34"/>
          <p:cNvCxnSpPr/>
          <p:nvPr/>
        </p:nvCxnSpPr>
        <p:spPr>
          <a:xfrm>
            <a:off x="4185458" y="4009331"/>
            <a:ext cx="1632729" cy="0"/>
          </a:xfrm>
          <a:prstGeom prst="line">
            <a:avLst/>
          </a:prstGeom>
          <a:noFill/>
          <a:ln w="9525" cap="flat" cmpd="sng" algn="ctr">
            <a:solidFill>
              <a:sysClr val="windowText" lastClr="000000">
                <a:shade val="95000"/>
                <a:satMod val="105000"/>
              </a:sysClr>
            </a:solidFill>
            <a:prstDash val="solid"/>
          </a:ln>
          <a:effectLst/>
        </p:spPr>
      </p:cxnSp>
      <p:cxnSp>
        <p:nvCxnSpPr>
          <p:cNvPr id="36" name="Straight Connector 35"/>
          <p:cNvCxnSpPr>
            <a:cxnSpLocks/>
            <a:stCxn id="26" idx="3"/>
          </p:cNvCxnSpPr>
          <p:nvPr/>
        </p:nvCxnSpPr>
        <p:spPr>
          <a:xfrm>
            <a:off x="5661833" y="2097150"/>
            <a:ext cx="148673" cy="0"/>
          </a:xfrm>
          <a:prstGeom prst="line">
            <a:avLst/>
          </a:prstGeom>
          <a:noFill/>
          <a:ln w="9525" cap="flat" cmpd="sng" algn="ctr">
            <a:solidFill>
              <a:sysClr val="windowText" lastClr="000000">
                <a:shade val="95000"/>
                <a:satMod val="105000"/>
              </a:sysClr>
            </a:solidFill>
            <a:prstDash val="solid"/>
          </a:ln>
          <a:effectLst/>
        </p:spPr>
      </p:cxnSp>
      <p:cxnSp>
        <p:nvCxnSpPr>
          <p:cNvPr id="37" name="Straight Connector 36"/>
          <p:cNvCxnSpPr>
            <a:cxnSpLocks/>
          </p:cNvCxnSpPr>
          <p:nvPr/>
        </p:nvCxnSpPr>
        <p:spPr>
          <a:xfrm>
            <a:off x="5810506" y="2097149"/>
            <a:ext cx="0" cy="1912182"/>
          </a:xfrm>
          <a:prstGeom prst="line">
            <a:avLst/>
          </a:prstGeom>
          <a:noFill/>
          <a:ln w="9525" cap="flat" cmpd="sng" algn="ctr">
            <a:solidFill>
              <a:sysClr val="windowText" lastClr="000000">
                <a:shade val="95000"/>
                <a:satMod val="105000"/>
              </a:sysClr>
            </a:solidFill>
            <a:prstDash val="solid"/>
          </a:ln>
          <a:effectLst/>
        </p:spPr>
      </p:cxnSp>
      <p:cxnSp>
        <p:nvCxnSpPr>
          <p:cNvPr id="40" name="Straight Arrow Connector 39"/>
          <p:cNvCxnSpPr/>
          <p:nvPr/>
        </p:nvCxnSpPr>
        <p:spPr>
          <a:xfrm>
            <a:off x="5810506" y="3072899"/>
            <a:ext cx="455843" cy="0"/>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42" name="Text Box 2"/>
          <p:cNvSpPr txBox="1">
            <a:spLocks noChangeArrowheads="1"/>
          </p:cNvSpPr>
          <p:nvPr/>
        </p:nvSpPr>
        <p:spPr bwMode="auto">
          <a:xfrm>
            <a:off x="6266349" y="2911502"/>
            <a:ext cx="2128721"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RP2D determined by SMC</a:t>
            </a:r>
            <a:endParaRPr lang="en-US" sz="1000" b="1" dirty="0">
              <a:effectLst/>
              <a:latin typeface="+mj-lt"/>
              <a:ea typeface="Calibri" panose="020F0502020204030204" pitchFamily="34" charset="0"/>
              <a:cs typeface="Times New Roman" panose="02020603050405020304" pitchFamily="18" charset="0"/>
            </a:endParaRPr>
          </a:p>
        </p:txBody>
      </p:sp>
      <p:sp>
        <p:nvSpPr>
          <p:cNvPr id="21" name="TextBox 20"/>
          <p:cNvSpPr txBox="1"/>
          <p:nvPr/>
        </p:nvSpPr>
        <p:spPr>
          <a:xfrm>
            <a:off x="3600509" y="1506118"/>
            <a:ext cx="2293945" cy="523220"/>
          </a:xfrm>
          <a:prstGeom prst="rect">
            <a:avLst/>
          </a:prstGeom>
          <a:noFill/>
        </p:spPr>
        <p:txBody>
          <a:bodyPr wrap="square" rtlCol="0">
            <a:spAutoFit/>
          </a:bodyPr>
          <a:lstStyle/>
          <a:p>
            <a:r>
              <a:rPr lang="en-US" sz="1400" b="1" dirty="0" err="1">
                <a:solidFill>
                  <a:srgbClr val="000000"/>
                </a:solidFill>
                <a:cs typeface="Helvetica"/>
              </a:rPr>
              <a:t>Peposertib</a:t>
            </a:r>
            <a:r>
              <a:rPr lang="en-US" sz="1400" b="1" dirty="0">
                <a:solidFill>
                  <a:srgbClr val="000000"/>
                </a:solidFill>
                <a:cs typeface="Helvetica"/>
              </a:rPr>
              <a:t> dose escalation:</a:t>
            </a:r>
          </a:p>
        </p:txBody>
      </p:sp>
      <p:sp>
        <p:nvSpPr>
          <p:cNvPr id="46" name="Process 12"/>
          <p:cNvSpPr/>
          <p:nvPr/>
        </p:nvSpPr>
        <p:spPr>
          <a:xfrm>
            <a:off x="6116555" y="1751189"/>
            <a:ext cx="1143000" cy="900247"/>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rocess 12"/>
          <p:cNvSpPr/>
          <p:nvPr/>
        </p:nvSpPr>
        <p:spPr>
          <a:xfrm>
            <a:off x="7447726" y="1741038"/>
            <a:ext cx="1143000" cy="900247"/>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132512" y="1751130"/>
            <a:ext cx="1188105" cy="830997"/>
          </a:xfrm>
          <a:prstGeom prst="rect">
            <a:avLst/>
          </a:prstGeom>
          <a:noFill/>
        </p:spPr>
        <p:txBody>
          <a:bodyPr wrap="square" rtlCol="0">
            <a:spAutoFit/>
          </a:bodyPr>
          <a:lstStyle/>
          <a:p>
            <a:r>
              <a:rPr lang="en-US" sz="1200" b="1" dirty="0"/>
              <a:t>Avelumab:</a:t>
            </a:r>
          </a:p>
          <a:p>
            <a:r>
              <a:rPr lang="en-US" sz="1200" b="1" dirty="0"/>
              <a:t>800 mg fixed dose IV q2 </a:t>
            </a:r>
            <a:r>
              <a:rPr lang="en-US" sz="1200" b="1" dirty="0" err="1"/>
              <a:t>wks</a:t>
            </a:r>
            <a:r>
              <a:rPr lang="en-US" sz="1200" b="1" dirty="0"/>
              <a:t> x 1 year</a:t>
            </a:r>
          </a:p>
        </p:txBody>
      </p:sp>
      <p:sp>
        <p:nvSpPr>
          <p:cNvPr id="49" name="TextBox 48"/>
          <p:cNvSpPr txBox="1"/>
          <p:nvPr/>
        </p:nvSpPr>
        <p:spPr>
          <a:xfrm>
            <a:off x="7529730" y="1896475"/>
            <a:ext cx="1188105" cy="461665"/>
          </a:xfrm>
          <a:prstGeom prst="rect">
            <a:avLst/>
          </a:prstGeom>
          <a:noFill/>
        </p:spPr>
        <p:txBody>
          <a:bodyPr wrap="square" rtlCol="0">
            <a:spAutoFit/>
          </a:bodyPr>
          <a:lstStyle/>
          <a:p>
            <a:r>
              <a:rPr lang="en-US" sz="1200" b="1" dirty="0"/>
              <a:t>IMRT:</a:t>
            </a:r>
          </a:p>
          <a:p>
            <a:r>
              <a:rPr lang="en-US" sz="1200" b="1" dirty="0"/>
              <a:t>70 Gy/35 fxs</a:t>
            </a:r>
          </a:p>
        </p:txBody>
      </p:sp>
      <p:sp>
        <p:nvSpPr>
          <p:cNvPr id="26" name="Text Box 2">
            <a:extLst>
              <a:ext uri="{FF2B5EF4-FFF2-40B4-BE49-F238E27FC236}">
                <a16:creationId xmlns:a16="http://schemas.microsoft.com/office/drawing/2014/main" id="{99C95F61-2DA2-7E45-9D2A-23CE674E99ED}"/>
              </a:ext>
            </a:extLst>
          </p:cNvPr>
          <p:cNvSpPr txBox="1">
            <a:spLocks noChangeArrowheads="1"/>
          </p:cNvSpPr>
          <p:nvPr/>
        </p:nvSpPr>
        <p:spPr bwMode="auto">
          <a:xfrm>
            <a:off x="4661708" y="1854262"/>
            <a:ext cx="1000125" cy="4857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DL4</a:t>
            </a:r>
          </a:p>
          <a:p>
            <a:pPr marL="0" marR="0" algn="ctr">
              <a:spcBef>
                <a:spcPts val="0"/>
              </a:spcBef>
              <a:spcAft>
                <a:spcPts val="0"/>
              </a:spcAft>
            </a:pPr>
            <a:r>
              <a:rPr lang="en-US" sz="1200" b="1" dirty="0">
                <a:effectLst/>
                <a:latin typeface="+mj-lt"/>
                <a:ea typeface="Calibri" panose="020F0502020204030204" pitchFamily="34" charset="0"/>
                <a:cs typeface="Times New Roman" panose="02020603050405020304" pitchFamily="18" charset="0"/>
              </a:rPr>
              <a:t>250 mg</a:t>
            </a:r>
          </a:p>
        </p:txBody>
      </p:sp>
      <p:sp>
        <p:nvSpPr>
          <p:cNvPr id="2" name="Multiply 1">
            <a:extLst>
              <a:ext uri="{FF2B5EF4-FFF2-40B4-BE49-F238E27FC236}">
                <a16:creationId xmlns:a16="http://schemas.microsoft.com/office/drawing/2014/main" id="{0722EF5D-ED57-0244-9D81-947B7CC17BA5}"/>
              </a:ext>
            </a:extLst>
          </p:cNvPr>
          <p:cNvSpPr/>
          <p:nvPr/>
        </p:nvSpPr>
        <p:spPr>
          <a:xfrm>
            <a:off x="6257048" y="1813895"/>
            <a:ext cx="914400" cy="914400"/>
          </a:xfrm>
          <a:prstGeom prst="mathMultiply">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ln w="22225">
                <a:solidFill>
                  <a:schemeClr val="accent2"/>
                </a:solidFill>
                <a:prstDash val="solid"/>
              </a:ln>
              <a:solidFill>
                <a:schemeClr val="accent2">
                  <a:lumMod val="40000"/>
                  <a:lumOff val="60000"/>
                </a:schemeClr>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869370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bwMode="auto">
          <a:xfrm>
            <a:off x="457200" y="274638"/>
            <a:ext cx="8229600" cy="679091"/>
          </a:xfrm>
          <a:noFill/>
          <a:ln>
            <a:miter lim="800000"/>
            <a:headEnd/>
            <a:tailEnd/>
          </a:ln>
        </p:spPr>
        <p:txBody>
          <a:bodyPr vert="horz" wrap="square" lIns="91440" tIns="45720" rIns="91440" bIns="45720" numCol="1" anchor="t" anchorCtr="0" compatLnSpc="1">
            <a:prstTxWarp prst="textNoShape">
              <a:avLst/>
            </a:prstTxWarp>
          </a:bodyPr>
          <a:lstStyle/>
          <a:p>
            <a:r>
              <a:rPr lang="en-US" sz="4000" dirty="0"/>
              <a:t>DLT definitions</a:t>
            </a:r>
          </a:p>
        </p:txBody>
      </p:sp>
      <p:sp>
        <p:nvSpPr>
          <p:cNvPr id="44034" name="Content Placeholder 2"/>
          <p:cNvSpPr>
            <a:spLocks noGrp="1"/>
          </p:cNvSpPr>
          <p:nvPr>
            <p:ph idx="1"/>
          </p:nvPr>
        </p:nvSpPr>
        <p:spPr bwMode="auto">
          <a:xfrm>
            <a:off x="457199" y="1167580"/>
            <a:ext cx="8548577" cy="4525963"/>
          </a:xfrm>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n-US" sz="2000" dirty="0"/>
              <a:t>Any Grade 3 or greater adverse event that is definitively or probably related to </a:t>
            </a:r>
            <a:r>
              <a:rPr lang="en-US" sz="2000" dirty="0" err="1"/>
              <a:t>peposertib</a:t>
            </a:r>
            <a:r>
              <a:rPr lang="en-US" sz="2000" dirty="0"/>
              <a:t> irrespective of relationship to RT and occurs during the specified observation window (up to 28 days from IMRT completion). AEs will be graded according to NCI CTCAE version 5.0. The following common toxicities of radiotherapy are </a:t>
            </a:r>
            <a:r>
              <a:rPr lang="en-US" sz="2000" u="sng" dirty="0"/>
              <a:t>excluded</a:t>
            </a:r>
            <a:r>
              <a:rPr lang="en-US" sz="2000" dirty="0"/>
              <a:t> from the DLT definition:</a:t>
            </a:r>
          </a:p>
          <a:p>
            <a:pPr lvl="0"/>
            <a:r>
              <a:rPr lang="en-US" sz="1600" dirty="0"/>
              <a:t>Grade 3 mucositis    </a:t>
            </a:r>
          </a:p>
          <a:p>
            <a:pPr lvl="0"/>
            <a:r>
              <a:rPr lang="en-US" sz="1600" dirty="0"/>
              <a:t>Grade 3 or 4 neutropenia (≤5 days duration) and not associated with fever</a:t>
            </a:r>
          </a:p>
          <a:p>
            <a:pPr lvl="0"/>
            <a:r>
              <a:rPr lang="en-US" sz="1600" dirty="0"/>
              <a:t>Grade 3 radiation dermatitis</a:t>
            </a:r>
          </a:p>
          <a:p>
            <a:pPr lvl="0"/>
            <a:r>
              <a:rPr lang="en-US" sz="1600" dirty="0"/>
              <a:t>Grade 3 or 4 nausea or vomiting (&lt;3 days duration) with adequate and optimal therapy</a:t>
            </a:r>
          </a:p>
          <a:p>
            <a:pPr lvl="0"/>
            <a:r>
              <a:rPr lang="en-US" sz="1600" dirty="0"/>
              <a:t>Grade 3 dysphagia</a:t>
            </a:r>
          </a:p>
          <a:p>
            <a:pPr lvl="0"/>
            <a:r>
              <a:rPr lang="en-US" sz="1600" dirty="0"/>
              <a:t>Grade 3 pain within the treated field</a:t>
            </a:r>
          </a:p>
          <a:p>
            <a:pPr lvl="0"/>
            <a:r>
              <a:rPr lang="en-US" sz="1600" dirty="0"/>
              <a:t>Grade 3</a:t>
            </a:r>
            <a:r>
              <a:rPr lang="en-US" sz="1600" dirty="0">
                <a:solidFill>
                  <a:srgbClr val="C00000"/>
                </a:solidFill>
              </a:rPr>
              <a:t> </a:t>
            </a:r>
            <a:r>
              <a:rPr lang="en-US" sz="1600" dirty="0"/>
              <a:t>fatigue or headache (&lt;7 days duration) following initiation of adequate supportive care</a:t>
            </a:r>
          </a:p>
        </p:txBody>
      </p:sp>
    </p:spTree>
    <p:extLst>
      <p:ext uri="{BB962C8B-B14F-4D97-AF65-F5344CB8AC3E}">
        <p14:creationId xmlns:p14="http://schemas.microsoft.com/office/powerpoint/2010/main" val="4286235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139B-EA1F-5249-92D3-096B899D01EA}"/>
              </a:ext>
            </a:extLst>
          </p:cNvPr>
          <p:cNvSpPr>
            <a:spLocks noGrp="1"/>
          </p:cNvSpPr>
          <p:nvPr>
            <p:ph type="title"/>
          </p:nvPr>
        </p:nvSpPr>
        <p:spPr/>
        <p:txBody>
          <a:bodyPr/>
          <a:lstStyle/>
          <a:p>
            <a:r>
              <a:rPr lang="en-US" dirty="0"/>
              <a:t>DLT exclusions, cont.</a:t>
            </a:r>
          </a:p>
        </p:txBody>
      </p:sp>
      <p:sp>
        <p:nvSpPr>
          <p:cNvPr id="3" name="Content Placeholder 2">
            <a:extLst>
              <a:ext uri="{FF2B5EF4-FFF2-40B4-BE49-F238E27FC236}">
                <a16:creationId xmlns:a16="http://schemas.microsoft.com/office/drawing/2014/main" id="{76EDB7BA-8970-CB47-BFC7-20996E1B64E0}"/>
              </a:ext>
            </a:extLst>
          </p:cNvPr>
          <p:cNvSpPr>
            <a:spLocks noGrp="1"/>
          </p:cNvSpPr>
          <p:nvPr>
            <p:ph idx="1"/>
          </p:nvPr>
        </p:nvSpPr>
        <p:spPr/>
        <p:txBody>
          <a:bodyPr/>
          <a:lstStyle/>
          <a:p>
            <a:pPr lvl="0"/>
            <a:r>
              <a:rPr lang="en-US" sz="1600" dirty="0"/>
              <a:t>Grade 3 or 4 asymptomatic lipase amylase elevation</a:t>
            </a:r>
          </a:p>
          <a:p>
            <a:pPr lvl="0"/>
            <a:r>
              <a:rPr lang="en-US" sz="1600" dirty="0"/>
              <a:t> Isolated   Grade 3 or 4 lymphocytopenia without clinical sequelae</a:t>
            </a:r>
          </a:p>
          <a:p>
            <a:r>
              <a:rPr lang="en-US" sz="1600" dirty="0"/>
              <a:t>Grade 3 thrombocytopenia without bleeding</a:t>
            </a:r>
          </a:p>
          <a:p>
            <a:r>
              <a:rPr lang="en-US" sz="1600" dirty="0"/>
              <a:t>Any other single laboratory values out of the normal range that have no clinical significance </a:t>
            </a:r>
          </a:p>
        </p:txBody>
      </p:sp>
    </p:spTree>
    <p:extLst>
      <p:ext uri="{BB962C8B-B14F-4D97-AF65-F5344CB8AC3E}">
        <p14:creationId xmlns:p14="http://schemas.microsoft.com/office/powerpoint/2010/main" val="3465907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Duration</a:t>
            </a:r>
          </a:p>
        </p:txBody>
      </p:sp>
      <p:sp>
        <p:nvSpPr>
          <p:cNvPr id="3" name="Content Placeholder 2"/>
          <p:cNvSpPr>
            <a:spLocks noGrp="1"/>
          </p:cNvSpPr>
          <p:nvPr>
            <p:ph idx="1"/>
          </p:nvPr>
        </p:nvSpPr>
        <p:spPr>
          <a:xfrm>
            <a:off x="457200" y="1521542"/>
            <a:ext cx="8229600" cy="4525963"/>
          </a:xfrm>
        </p:spPr>
        <p:txBody>
          <a:bodyPr/>
          <a:lstStyle/>
          <a:p>
            <a:r>
              <a:rPr lang="en-US" sz="2800" dirty="0"/>
              <a:t>Anticipated </a:t>
            </a:r>
            <a:r>
              <a:rPr lang="en-US" sz="2800" dirty="0" smtClean="0"/>
              <a:t>activation by: October 19, </a:t>
            </a:r>
            <a:r>
              <a:rPr lang="en-US" sz="2800" dirty="0"/>
              <a:t>2020</a:t>
            </a:r>
          </a:p>
          <a:p>
            <a:r>
              <a:rPr lang="en-US" sz="2800" dirty="0"/>
              <a:t>Predicted accrual rate is 4 subjects/month based on the lead-in from HN004.</a:t>
            </a:r>
          </a:p>
          <a:p>
            <a:r>
              <a:rPr lang="en-US" sz="2800" dirty="0"/>
              <a:t>Overall study duration is expected to be about 3 years, but this will depend on how many dose levels are required for RP2D.</a:t>
            </a:r>
          </a:p>
        </p:txBody>
      </p:sp>
    </p:spTree>
    <p:extLst>
      <p:ext uri="{BB962C8B-B14F-4D97-AF65-F5344CB8AC3E}">
        <p14:creationId xmlns:p14="http://schemas.microsoft.com/office/powerpoint/2010/main" val="2162643513"/>
      </p:ext>
    </p:extLst>
  </p:cSld>
  <p:clrMapOvr>
    <a:masterClrMapping/>
  </p:clrMapOvr>
</p:sld>
</file>

<file path=ppt/theme/theme1.xml><?xml version="1.0" encoding="utf-8"?>
<a:theme xmlns:a="http://schemas.openxmlformats.org/drawingml/2006/main" name="NRGOncologyOption1_Template03-24-14">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3200" b="1" dirty="0">
            <a:solidFill>
              <a:schemeClr val="accent1"/>
            </a:solidFill>
            <a:cs typeface="Helvetica"/>
          </a:defRPr>
        </a:defPPr>
      </a:lstStyle>
    </a:txDef>
  </a:objectDefaults>
  <a:extraClrSchemeLst/>
</a:theme>
</file>

<file path=ppt/theme/theme2.xml><?xml version="1.0" encoding="utf-8"?>
<a:theme xmlns:a="http://schemas.openxmlformats.org/drawingml/2006/main" name="1_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solidFill>
              <a:schemeClr val="bg1"/>
            </a:solidFill>
          </a:defRPr>
        </a:defPPr>
      </a:lstStyle>
    </a:txDef>
  </a:objectDefaults>
  <a:extraClrSchemeLst/>
</a:theme>
</file>

<file path=ppt/theme/theme3.xml><?xml version="1.0" encoding="utf-8"?>
<a:theme xmlns:a="http://schemas.openxmlformats.org/drawingml/2006/main" name="Custom Design">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dirty="0">
            <a:solidFill>
              <a:srgbClr val="7F7F7F"/>
            </a:solidFill>
            <a:latin typeface="Helvetica"/>
            <a:cs typeface="Helvetica"/>
          </a:defRPr>
        </a:defPPr>
      </a:lstStyle>
    </a:txDef>
  </a:objectDefaults>
  <a:extraClrSchemeLst/>
</a:theme>
</file>

<file path=ppt/theme/theme4.xml><?xml version="1.0" encoding="utf-8"?>
<a:theme xmlns:a="http://schemas.openxmlformats.org/drawingml/2006/main" name="2_Custom Design">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A5F1F0551A3F40AFD7F7CF352D7236" ma:contentTypeVersion="11" ma:contentTypeDescription="Create a new document." ma:contentTypeScope="" ma:versionID="9f780baf11d6aa933a2366c04df75b56">
  <xsd:schema xmlns:xsd="http://www.w3.org/2001/XMLSchema" xmlns:xs="http://www.w3.org/2001/XMLSchema" xmlns:p="http://schemas.microsoft.com/office/2006/metadata/properties" xmlns:ns2="e2e9c045-e873-4276-acbe-2a41f048cdb1" xmlns:ns3="bba795ce-85ab-4dcf-a8f0-65d145eb2520" targetNamespace="http://schemas.microsoft.com/office/2006/metadata/properties" ma:root="true" ma:fieldsID="0a491f749f2a1f842ee0406078fb82b2" ns2:_="" ns3:_="">
    <xsd:import namespace="e2e9c045-e873-4276-acbe-2a41f048cdb1"/>
    <xsd:import namespace="bba795ce-85ab-4dcf-a8f0-65d145eb25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e9c045-e873-4276-acbe-2a41f048cd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a795ce-85ab-4dcf-a8f0-65d145eb25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2D8070-FD7E-4BB4-8BF1-A9574C31DD36}"/>
</file>

<file path=customXml/itemProps2.xml><?xml version="1.0" encoding="utf-8"?>
<ds:datastoreItem xmlns:ds="http://schemas.openxmlformats.org/officeDocument/2006/customXml" ds:itemID="{6A39BB83-A0BC-4C07-BE0B-EABD0D9EDC48}"/>
</file>

<file path=customXml/itemProps3.xml><?xml version="1.0" encoding="utf-8"?>
<ds:datastoreItem xmlns:ds="http://schemas.openxmlformats.org/officeDocument/2006/customXml" ds:itemID="{E95D0332-735D-4D30-A523-DFF5CD018B3A}"/>
</file>

<file path=docProps/app.xml><?xml version="1.0" encoding="utf-8"?>
<Properties xmlns="http://schemas.openxmlformats.org/officeDocument/2006/extended-properties" xmlns:vt="http://schemas.openxmlformats.org/officeDocument/2006/docPropsVTypes">
  <Template>NRGOncologyOption1_Template03-24-14</Template>
  <TotalTime>895</TotalTime>
  <Words>733</Words>
  <Application>Microsoft Office PowerPoint</Application>
  <PresentationFormat>On-screen Show (4:3)</PresentationFormat>
  <Paragraphs>92</Paragraphs>
  <Slides>7</Slides>
  <Notes>1</Notes>
  <HiddenSlides>1</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7</vt:i4>
      </vt:variant>
    </vt:vector>
  </HeadingPairs>
  <TitlesOfParts>
    <vt:vector size="17" baseType="lpstr">
      <vt:lpstr>Arial</vt:lpstr>
      <vt:lpstr>Calibri</vt:lpstr>
      <vt:lpstr>Frutiger-Roman</vt:lpstr>
      <vt:lpstr>Helvetica</vt:lpstr>
      <vt:lpstr>Times New Roman</vt:lpstr>
      <vt:lpstr>Verdana</vt:lpstr>
      <vt:lpstr>NRGOncologyOption1_Template03-24-14</vt:lpstr>
      <vt:lpstr>1_Custom Design</vt:lpstr>
      <vt:lpstr>Custom Design</vt:lpstr>
      <vt:lpstr>2_Custom Design</vt:lpstr>
      <vt:lpstr>NRG-HN008: Phase 1 trial with expansion cohort of DNA-PK inhibition and IMRT in cisplatin-ineligible patients with stage 3-4 local-regionally advanced HNSCC </vt:lpstr>
      <vt:lpstr>PowerPoint Presentation</vt:lpstr>
      <vt:lpstr>EVENTUAL GOAL: Randomized Phase 2 trial of DNA-PK inhibition or cisplatin with PD-L1 checkpoint blockade vs. cisplatin and IMRT in stage 3-4 local-regionally advanced HPV-negative HNSCC with a Phase I safely lead-in Maura Gillison, MD, PhD    Michael Samuels, MD</vt:lpstr>
      <vt:lpstr>CURRENT TRIAL IN DEVELOPMENT: NRG HN008: Phase 1 trial with expansion cohort of DNA-PK inhibition with PD-L1 checkpoint blockade and IMRT in cisplatin-ineligible patients with stage 3-4 local-regionally advanced HNSCC</vt:lpstr>
      <vt:lpstr>DLT definitions</vt:lpstr>
      <vt:lpstr>DLT exclusions, cont.</vt:lpstr>
      <vt:lpstr>Study Duration</vt:lpstr>
    </vt:vector>
  </TitlesOfParts>
  <Company>American College of Radiology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nsoto</dc:creator>
  <cp:lastModifiedBy>Do, Thien Nu</cp:lastModifiedBy>
  <cp:revision>92</cp:revision>
  <dcterms:created xsi:type="dcterms:W3CDTF">2014-08-06T17:30:37Z</dcterms:created>
  <dcterms:modified xsi:type="dcterms:W3CDTF">2020-07-16T17:01:39Z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0x01010000A5F1F0551A3F40AFD7F7CF352D7236</vt:lpwstr>
  </property>
</Properties>
</file>