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81" autoAdjust="0"/>
  </p:normalViewPr>
  <p:slideViewPr>
    <p:cSldViewPr snapToGrid="0">
      <p:cViewPr varScale="1">
        <p:scale>
          <a:sx n="131" d="100"/>
          <a:sy n="131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DBE6-DB02-462B-8A5B-ECEAE923539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F8FB-EF46-41CF-8984-58EBF3993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insert photo, select the desired shape, select “Format”&gt;”Fill”&gt;”Image” and select the image to use.   Update the titles below for the session roles.  Add or delete as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06B21B-447A-4BA3-86A5-25BFA4E4F6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440E3-F81E-4C97-AB11-3EECCF95317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C5EA08-4144-494C-9909-A3AC874DF11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6B24D-6C13-4B0A-90E5-A5EE2E27D97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2C25F5-DB3D-4C64-9A92-53F02C6AD3D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10E38-351E-4EF2-8D0A-8247F32250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43A83-44D3-4DBA-A2F7-CD6AF29BEC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FB51D-109B-426B-997A-8EB15D1366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42F3B-5C3D-460C-832E-981E99E4A6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A928C-3FD5-4D19-88B5-4E138A0781ED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3615D-9314-4AB7-81BD-CEA008CF5AB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ADCD-921B-444A-B32D-5EB959B1BDA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F0D50E-06EA-46A8-9FAC-90A69970C8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F4DD4-B6F0-4803-BC73-5363DB88C67A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057243-63E9-4D13-ADAC-1BD76251D71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6A026-1027-4B72-9BB6-35B6AE51C626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49468-CA62-4A92-A780-EF8B7F8D5B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DF18F-49EF-4F87-A728-77C8004A6CEB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9DB681-D27E-4974-BFAF-C748AF9743D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D1877-712D-419B-B659-DEF220A18BA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61139-01AF-495B-BBF3-366D20DFFA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9361-FFCD-46DE-84F5-FB07044B9E22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B45-C458-4AE7-9E70-BA2F2DA62D5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5886451"/>
            <a:ext cx="144780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3">
                <a:lumMod val="5000"/>
                <a:lumOff val="95000"/>
              </a:schemeClr>
            </a:gs>
            <a:gs pos="6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9008"/>
            <a:ext cx="12192000" cy="349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31" y="-1897415"/>
            <a:ext cx="9470275" cy="6700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695" y="87464"/>
            <a:ext cx="12009748" cy="668098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892" y="6030902"/>
            <a:ext cx="11302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Advancing Research. Improving Lives. 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T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ogether.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166" y="3363310"/>
            <a:ext cx="62326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Lung Cancer Committee</a:t>
            </a:r>
          </a:p>
          <a:p>
            <a:pPr algn="ctr"/>
            <a:r>
              <a:rPr lang="en-US" sz="3200" dirty="0" smtClean="0"/>
              <a:t>Jeffrey Bradley, MD</a:t>
            </a:r>
          </a:p>
          <a:p>
            <a:pPr algn="ctr"/>
            <a:r>
              <a:rPr lang="en-US" sz="3200" dirty="0" smtClean="0"/>
              <a:t>July 17, 2020  2:45 – 4:15 ET</a:t>
            </a:r>
          </a:p>
        </p:txBody>
      </p:sp>
    </p:spTree>
    <p:extLst>
      <p:ext uri="{BB962C8B-B14F-4D97-AF65-F5344CB8AC3E}">
        <p14:creationId xmlns:p14="http://schemas.microsoft.com/office/powerpoint/2010/main" val="4350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25600" y="38100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About this Webinar Format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384800" cy="40990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Attendees will join in “listen only” mode; only the Zoom host can unmute you.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You participation is encouraged!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 the chat for questions and comments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Raise your hand, the Host can unmute you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830552" y="375745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Your NRG Team for this Session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87677" y="1419581"/>
            <a:ext cx="1876097" cy="194966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75" y="1429407"/>
            <a:ext cx="1410910" cy="197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26" y="1436994"/>
            <a:ext cx="1316850" cy="1975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048" y="3549470"/>
            <a:ext cx="230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Chair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Jeffrey Bradley, MD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239" y="4653020"/>
            <a:ext cx="37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Zoom Host – Fran Bradley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0165" y="3549470"/>
            <a:ext cx="22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Chat Moderator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Kristin Higgins, MD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8244" y="4659431"/>
            <a:ext cx="37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Zoom Host – Robin Turton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0035" y="3574185"/>
            <a:ext cx="255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Chat Moderator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Clifford Robinson, MD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57" y="1460526"/>
            <a:ext cx="3934961" cy="2213416"/>
          </a:xfrm>
        </p:spPr>
      </p:pic>
      <p:sp>
        <p:nvSpPr>
          <p:cNvPr id="4" name="TextBox 3"/>
          <p:cNvSpPr txBox="1"/>
          <p:nvPr/>
        </p:nvSpPr>
        <p:spPr>
          <a:xfrm>
            <a:off x="4476637" y="808519"/>
            <a:ext cx="74728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Session may be </a:t>
            </a:r>
            <a:r>
              <a:rPr lang="en-US" sz="3200" dirty="0" smtClean="0">
                <a:solidFill>
                  <a:srgbClr val="C00000"/>
                </a:solidFill>
              </a:rPr>
              <a:t>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Unauthorized use of any materials viewed during this session is strictly prohibited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These are working </a:t>
            </a:r>
            <a:r>
              <a:rPr lang="en-US" sz="3200" dirty="0" smtClean="0">
                <a:solidFill>
                  <a:schemeClr val="bg1"/>
                </a:solidFill>
              </a:rPr>
              <a:t>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While we’d love to see you on social media #NRG2020 @</a:t>
            </a:r>
            <a:r>
              <a:rPr lang="en-US" sz="3200" dirty="0" err="1" smtClean="0">
                <a:solidFill>
                  <a:schemeClr val="bg1"/>
                </a:solidFill>
              </a:rPr>
              <a:t>NRGonc</a:t>
            </a:r>
            <a:r>
              <a:rPr lang="en-US" sz="3200" dirty="0" smtClean="0">
                <a:solidFill>
                  <a:schemeClr val="bg1"/>
                </a:solidFill>
              </a:rPr>
              <a:t>, we don’t want to see any session content that isn’t explicitly authorized for such!</a:t>
            </a:r>
          </a:p>
          <a:p>
            <a:pPr lvl="1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13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CDA9F-98E4-45FA-8770-C106F45E019A}"/>
              </a:ext>
            </a:extLst>
          </p:cNvPr>
          <p:cNvSpPr/>
          <p:nvPr/>
        </p:nvSpPr>
        <p:spPr>
          <a:xfrm>
            <a:off x="914401" y="179249"/>
            <a:ext cx="10615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NRG ONCOLOGY July </a:t>
            </a:r>
            <a:r>
              <a:rPr lang="en-US" b="1" dirty="0" smtClean="0"/>
              <a:t>17 2020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LUNG CANCER WORKSHOP AGENDA</a:t>
            </a:r>
          </a:p>
          <a:p>
            <a:pPr algn="ctr"/>
            <a:r>
              <a:rPr lang="en-US" sz="1600" b="1" dirty="0" smtClean="0"/>
              <a:t>Chair</a:t>
            </a:r>
            <a:r>
              <a:rPr lang="en-US" sz="1600" b="1" dirty="0"/>
              <a:t>:  Jeffrey Bradley, MD | Co-Chairs: Jessica Donington, MD PhD and Martin Edelman, MD</a:t>
            </a:r>
          </a:p>
          <a:p>
            <a:r>
              <a:rPr lang="en-US" sz="1400" b="1" dirty="0"/>
              <a:t> </a:t>
            </a:r>
            <a:endParaRPr lang="en-US" sz="1400" dirty="0"/>
          </a:p>
          <a:p>
            <a:pPr marL="854075" lvl="0" indent="-342900">
              <a:buFont typeface="+mj-lt"/>
              <a:buAutoNum type="arabicPeriod"/>
            </a:pPr>
            <a:r>
              <a:rPr lang="en-US" sz="2000" dirty="0"/>
              <a:t>Active Studies</a:t>
            </a:r>
          </a:p>
          <a:p>
            <a:pPr marL="1431925" lvl="0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Lung-MAP  SWOG S-1400			</a:t>
            </a:r>
            <a:r>
              <a:rPr lang="en-US" sz="2000" dirty="0" err="1"/>
              <a:t>Saiama</a:t>
            </a:r>
            <a:r>
              <a:rPr lang="en-US" sz="2000" dirty="0"/>
              <a:t> Waqar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ALCHEMIST Trial			</a:t>
            </a:r>
            <a:r>
              <a:rPr lang="en-US" sz="2000" dirty="0" err="1"/>
              <a:t>Saiama</a:t>
            </a:r>
            <a:r>
              <a:rPr lang="en-US" sz="2000" dirty="0"/>
              <a:t> Waqar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RTOG 1308:  Protons vs photons for St III NSCLC		</a:t>
            </a:r>
            <a:r>
              <a:rPr lang="en-US" sz="2000" dirty="0" smtClean="0"/>
              <a:t>Xing </a:t>
            </a:r>
            <a:r>
              <a:rPr lang="en-US" sz="2000" dirty="0"/>
              <a:t>Liao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 CC003:  Hippocampal avoidance brain 		</a:t>
            </a:r>
            <a:r>
              <a:rPr lang="en-US" sz="2000" dirty="0" err="1" smtClean="0"/>
              <a:t>Vinai</a:t>
            </a:r>
            <a:r>
              <a:rPr lang="en-US" sz="2000" dirty="0" smtClean="0"/>
              <a:t> </a:t>
            </a:r>
            <a:r>
              <a:rPr lang="en-US" sz="2000" dirty="0"/>
              <a:t>Gondi</a:t>
            </a:r>
          </a:p>
          <a:p>
            <a:pPr marL="1431925" lvl="0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LU002: Phase III chemo +/- SBRT for Stage IV 		</a:t>
            </a:r>
            <a:r>
              <a:rPr lang="en-US" sz="2000" dirty="0" smtClean="0"/>
              <a:t>Puneeth </a:t>
            </a:r>
            <a:r>
              <a:rPr lang="en-US" sz="2000" dirty="0"/>
              <a:t>Iyengar 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NRG-LU003: NCI NRG ALK Master Protocol 		</a:t>
            </a:r>
            <a:r>
              <a:rPr lang="en-US" sz="2000" dirty="0" err="1" smtClean="0"/>
              <a:t>Shakun</a:t>
            </a:r>
            <a:r>
              <a:rPr lang="en-US" sz="2000" dirty="0" smtClean="0"/>
              <a:t> </a:t>
            </a:r>
            <a:r>
              <a:rPr lang="en-US" sz="2000" dirty="0"/>
              <a:t>Malik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 LU004: Phase I/II anti-PD1 concurrent with RT 	</a:t>
            </a:r>
            <a:r>
              <a:rPr lang="en-US" sz="2000" dirty="0" smtClean="0"/>
              <a:t>Steven </a:t>
            </a:r>
            <a:r>
              <a:rPr lang="en-US" sz="2000" dirty="0"/>
              <a:t>Lin</a:t>
            </a:r>
          </a:p>
          <a:p>
            <a:pPr marL="1431925" lvl="0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NRG/Alliance LU005: Limited-stage SCLC			Kristin Higgins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 LU006: </a:t>
            </a:r>
            <a:r>
              <a:rPr lang="en-US" sz="2000" dirty="0" err="1" smtClean="0"/>
              <a:t>PhIIR</a:t>
            </a:r>
            <a:r>
              <a:rPr lang="en-US" sz="2000" dirty="0"/>
              <a:t>; Dose-painting IMRT for </a:t>
            </a:r>
            <a:r>
              <a:rPr lang="en-US" sz="2000" dirty="0" err="1" smtClean="0"/>
              <a:t>meso</a:t>
            </a:r>
            <a:r>
              <a:rPr lang="en-US" sz="2000" dirty="0" smtClean="0"/>
              <a:t>	</a:t>
            </a:r>
            <a:r>
              <a:rPr lang="en-US" sz="2000" dirty="0"/>
              <a:t>	Andreas Rimner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RTOG 3515:  SBRT +/- </a:t>
            </a:r>
            <a:r>
              <a:rPr lang="en-US" sz="2000" dirty="0" err="1"/>
              <a:t>durva</a:t>
            </a:r>
            <a:r>
              <a:rPr lang="en-US" sz="2000" dirty="0"/>
              <a:t> for </a:t>
            </a:r>
            <a:r>
              <a:rPr lang="en-US" sz="2000" dirty="0" smtClean="0"/>
              <a:t>med-in op </a:t>
            </a:r>
            <a:r>
              <a:rPr lang="en-US" sz="2000" dirty="0"/>
              <a:t>Stage I	</a:t>
            </a:r>
            <a:r>
              <a:rPr lang="en-US" sz="2000" dirty="0" smtClean="0"/>
              <a:t>	Cliff </a:t>
            </a:r>
            <a:r>
              <a:rPr lang="en-US" sz="2000" dirty="0"/>
              <a:t>Robinson</a:t>
            </a:r>
          </a:p>
          <a:p>
            <a:pPr marL="1431925" lvl="0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SWOG </a:t>
            </a:r>
            <a:r>
              <a:rPr lang="en-US" sz="2000" dirty="0" smtClean="0"/>
              <a:t>S1914 – </a:t>
            </a:r>
            <a:r>
              <a:rPr lang="en-US" sz="2000" dirty="0"/>
              <a:t>SBRT +/- neoadjuvant </a:t>
            </a:r>
            <a:r>
              <a:rPr lang="en-US" sz="2000" dirty="0" err="1"/>
              <a:t>atezo</a:t>
            </a:r>
            <a:r>
              <a:rPr lang="en-US" sz="2000" dirty="0"/>
              <a:t> for Stage I	Charles Simone </a:t>
            </a:r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 LU007:  </a:t>
            </a:r>
            <a:r>
              <a:rPr lang="en-US" sz="2000" dirty="0" err="1" smtClean="0"/>
              <a:t>PhII</a:t>
            </a:r>
            <a:r>
              <a:rPr lang="en-US" sz="2000" dirty="0" smtClean="0"/>
              <a:t>/III </a:t>
            </a:r>
            <a:r>
              <a:rPr lang="en-US" sz="2000" dirty="0"/>
              <a:t>ES-SCLC; chemo + </a:t>
            </a:r>
            <a:r>
              <a:rPr lang="en-US" sz="2000" dirty="0" err="1"/>
              <a:t>atezo</a:t>
            </a:r>
            <a:r>
              <a:rPr lang="en-US" sz="2000" dirty="0"/>
              <a:t> +/- RT	</a:t>
            </a:r>
            <a:r>
              <a:rPr lang="en-US" sz="2000" dirty="0" smtClean="0"/>
              <a:t>Q. Nguyen</a:t>
            </a:r>
            <a:endParaRPr lang="en-US" sz="2000" dirty="0"/>
          </a:p>
          <a:p>
            <a:pPr marL="1431925" indent="-342900">
              <a:buFont typeface="+mj-lt"/>
              <a:buAutoNum type="alphaLcParenR"/>
              <a:tabLst>
                <a:tab pos="6400800" algn="l"/>
              </a:tabLst>
            </a:pPr>
            <a:r>
              <a:rPr lang="en-US" sz="2000" dirty="0"/>
              <a:t>NRG CC1974: SCLC Brain </a:t>
            </a:r>
            <a:r>
              <a:rPr lang="en-US" sz="2000" dirty="0" err="1"/>
              <a:t>mets</a:t>
            </a:r>
            <a:r>
              <a:rPr lang="en-US" sz="2000" dirty="0"/>
              <a:t>; SRS vs </a:t>
            </a:r>
            <a:r>
              <a:rPr lang="en-US" sz="2000" dirty="0" smtClean="0"/>
              <a:t>HA-WBI</a:t>
            </a:r>
            <a:r>
              <a:rPr lang="en-US" sz="2000" dirty="0"/>
              <a:t>		</a:t>
            </a:r>
            <a:r>
              <a:rPr lang="en-US" sz="2000" dirty="0" err="1"/>
              <a:t>Vinai</a:t>
            </a:r>
            <a:r>
              <a:rPr lang="en-US" sz="2000" dirty="0"/>
              <a:t> </a:t>
            </a:r>
            <a:r>
              <a:rPr lang="en-US" sz="2000" dirty="0" smtClean="0"/>
              <a:t>Gondi</a:t>
            </a:r>
            <a:endParaRPr lang="en-US" sz="2000" dirty="0"/>
          </a:p>
          <a:p>
            <a:pPr>
              <a:tabLst>
                <a:tab pos="6400800" algn="l"/>
              </a:tabLst>
            </a:pPr>
            <a:r>
              <a:rPr lang="en-US" sz="2000" b="1" dirty="0"/>
              <a:t>QUESTIONS / </a:t>
            </a:r>
            <a:r>
              <a:rPr lang="en-US" sz="2000" b="1" dirty="0" smtClean="0"/>
              <a:t>DISCUSSION</a:t>
            </a:r>
            <a:r>
              <a:rPr lang="en-US" sz="1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557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39398-1836-4115-9410-F902F734D628}"/>
</file>

<file path=customXml/itemProps2.xml><?xml version="1.0" encoding="utf-8"?>
<ds:datastoreItem xmlns:ds="http://schemas.openxmlformats.org/officeDocument/2006/customXml" ds:itemID="{BF1ADDCA-9E55-4453-9D61-D77B16C5F670}"/>
</file>

<file path=customXml/itemProps3.xml><?xml version="1.0" encoding="utf-8"?>
<ds:datastoreItem xmlns:ds="http://schemas.openxmlformats.org/officeDocument/2006/customXml" ds:itemID="{9E0CC4B0-CBAE-42C0-BE9A-AAFCE70FCFE7}"/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383</Words>
  <Application>Microsoft Office PowerPoint</Application>
  <PresentationFormat>Widescreen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Garamond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kati.stoermer@nsabp.org</dc:creator>
  <cp:lastModifiedBy>Bradley, Fran</cp:lastModifiedBy>
  <cp:revision>28</cp:revision>
  <dcterms:created xsi:type="dcterms:W3CDTF">2020-05-18T19:58:01Z</dcterms:created>
  <dcterms:modified xsi:type="dcterms:W3CDTF">2020-07-14T18:42:11Z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