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49" r:id="rId4"/>
    <p:sldMasterId id="2147484562" r:id="rId5"/>
  </p:sldMasterIdLst>
  <p:notesMasterIdLst>
    <p:notesMasterId r:id="rId8"/>
  </p:notesMasterIdLst>
  <p:handoutMasterIdLst>
    <p:handoutMasterId r:id="rId9"/>
  </p:handoutMasterIdLst>
  <p:sldIdLst>
    <p:sldId id="792" r:id="rId6"/>
    <p:sldId id="805" r:id="rId7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3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FFFF99"/>
    <a:srgbClr val="336699"/>
    <a:srgbClr val="FF9933"/>
    <a:srgbClr val="3399FF"/>
    <a:srgbClr val="0099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80D65C-0710-4354-8593-66DE4CB2EAA1}" v="2" dt="2020-07-10T00:09:03.2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554" y="96"/>
      </p:cViewPr>
      <p:guideLst>
        <p:guide orient="horz" pos="3648"/>
        <p:guide pos="3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8" d="100"/>
        <a:sy n="11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57177082011401"/>
          <c:y val="3.592251146542625E-2"/>
          <c:w val="0.78638929247709233"/>
          <c:h val="0.788929772799879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Observed Accrual</c:v>
                </c:pt>
              </c:strCache>
            </c:strRef>
          </c:tx>
          <c:marker>
            <c:symbol val="none"/>
          </c:marker>
          <c:cat>
            <c:numRef>
              <c:f>Sheet1!$A$2:$A$21</c:f>
              <c:numCache>
                <c:formatCode>mmm\-yy</c:formatCode>
                <c:ptCount val="20"/>
                <c:pt idx="0">
                  <c:v>40483</c:v>
                </c:pt>
                <c:pt idx="1">
                  <c:v>40664</c:v>
                </c:pt>
                <c:pt idx="2">
                  <c:v>40848</c:v>
                </c:pt>
                <c:pt idx="3">
                  <c:v>41030</c:v>
                </c:pt>
                <c:pt idx="4">
                  <c:v>41214</c:v>
                </c:pt>
                <c:pt idx="5">
                  <c:v>41395</c:v>
                </c:pt>
                <c:pt idx="6">
                  <c:v>41579</c:v>
                </c:pt>
                <c:pt idx="7">
                  <c:v>41760</c:v>
                </c:pt>
                <c:pt idx="8">
                  <c:v>41944</c:v>
                </c:pt>
                <c:pt idx="9">
                  <c:v>42125</c:v>
                </c:pt>
                <c:pt idx="10">
                  <c:v>42309</c:v>
                </c:pt>
                <c:pt idx="11">
                  <c:v>42491</c:v>
                </c:pt>
                <c:pt idx="12">
                  <c:v>42675</c:v>
                </c:pt>
                <c:pt idx="13">
                  <c:v>42856</c:v>
                </c:pt>
                <c:pt idx="14">
                  <c:v>43040</c:v>
                </c:pt>
                <c:pt idx="15">
                  <c:v>43221</c:v>
                </c:pt>
                <c:pt idx="16">
                  <c:v>43405</c:v>
                </c:pt>
                <c:pt idx="17">
                  <c:v>43604</c:v>
                </c:pt>
                <c:pt idx="18">
                  <c:v>43770</c:v>
                </c:pt>
                <c:pt idx="19" formatCode="d\-mmm">
                  <c:v>44013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0</c:v>
                </c:pt>
                <c:pt idx="1">
                  <c:v>1</c:v>
                </c:pt>
                <c:pt idx="2">
                  <c:v>7</c:v>
                </c:pt>
                <c:pt idx="3">
                  <c:v>27</c:v>
                </c:pt>
                <c:pt idx="4">
                  <c:v>43</c:v>
                </c:pt>
                <c:pt idx="5">
                  <c:v>63</c:v>
                </c:pt>
                <c:pt idx="6">
                  <c:v>75</c:v>
                </c:pt>
                <c:pt idx="7">
                  <c:v>95</c:v>
                </c:pt>
                <c:pt idx="8">
                  <c:v>112</c:v>
                </c:pt>
                <c:pt idx="9">
                  <c:v>124</c:v>
                </c:pt>
                <c:pt idx="10">
                  <c:v>124</c:v>
                </c:pt>
                <c:pt idx="11">
                  <c:v>126</c:v>
                </c:pt>
                <c:pt idx="12">
                  <c:v>134</c:v>
                </c:pt>
                <c:pt idx="13">
                  <c:v>142</c:v>
                </c:pt>
                <c:pt idx="14">
                  <c:v>158</c:v>
                </c:pt>
                <c:pt idx="15">
                  <c:v>169</c:v>
                </c:pt>
                <c:pt idx="16">
                  <c:v>181</c:v>
                </c:pt>
                <c:pt idx="17">
                  <c:v>204</c:v>
                </c:pt>
                <c:pt idx="18">
                  <c:v>219</c:v>
                </c:pt>
                <c:pt idx="19">
                  <c:v>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DA-416C-A151-C6529A4D5FB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Projected Accrual</c:v>
                </c:pt>
              </c:strCache>
            </c:strRef>
          </c:tx>
          <c:marker>
            <c:symbol val="none"/>
          </c:marker>
          <c:cat>
            <c:numRef>
              <c:f>Sheet1!$A$2:$A$21</c:f>
              <c:numCache>
                <c:formatCode>mmm\-yy</c:formatCode>
                <c:ptCount val="20"/>
                <c:pt idx="0">
                  <c:v>40483</c:v>
                </c:pt>
                <c:pt idx="1">
                  <c:v>40664</c:v>
                </c:pt>
                <c:pt idx="2">
                  <c:v>40848</c:v>
                </c:pt>
                <c:pt idx="3">
                  <c:v>41030</c:v>
                </c:pt>
                <c:pt idx="4">
                  <c:v>41214</c:v>
                </c:pt>
                <c:pt idx="5">
                  <c:v>41395</c:v>
                </c:pt>
                <c:pt idx="6">
                  <c:v>41579</c:v>
                </c:pt>
                <c:pt idx="7">
                  <c:v>41760</c:v>
                </c:pt>
                <c:pt idx="8">
                  <c:v>41944</c:v>
                </c:pt>
                <c:pt idx="9">
                  <c:v>42125</c:v>
                </c:pt>
                <c:pt idx="10">
                  <c:v>42309</c:v>
                </c:pt>
                <c:pt idx="11">
                  <c:v>42491</c:v>
                </c:pt>
                <c:pt idx="12">
                  <c:v>42675</c:v>
                </c:pt>
                <c:pt idx="13">
                  <c:v>42856</c:v>
                </c:pt>
                <c:pt idx="14">
                  <c:v>43040</c:v>
                </c:pt>
                <c:pt idx="15">
                  <c:v>43221</c:v>
                </c:pt>
                <c:pt idx="16">
                  <c:v>43405</c:v>
                </c:pt>
                <c:pt idx="17">
                  <c:v>43604</c:v>
                </c:pt>
                <c:pt idx="18">
                  <c:v>43770</c:v>
                </c:pt>
                <c:pt idx="19" formatCode="d\-mmm">
                  <c:v>44013</c:v>
                </c:pt>
              </c:numCache>
            </c:num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15</c:v>
                </c:pt>
                <c:pt idx="3">
                  <c:v>30</c:v>
                </c:pt>
                <c:pt idx="4">
                  <c:v>45</c:v>
                </c:pt>
                <c:pt idx="5">
                  <c:v>60</c:v>
                </c:pt>
                <c:pt idx="6">
                  <c:v>75</c:v>
                </c:pt>
                <c:pt idx="7">
                  <c:v>90</c:v>
                </c:pt>
                <c:pt idx="8">
                  <c:v>105</c:v>
                </c:pt>
                <c:pt idx="9">
                  <c:v>120</c:v>
                </c:pt>
                <c:pt idx="10">
                  <c:v>120</c:v>
                </c:pt>
                <c:pt idx="11">
                  <c:v>130</c:v>
                </c:pt>
                <c:pt idx="12">
                  <c:v>145</c:v>
                </c:pt>
                <c:pt idx="13">
                  <c:v>160</c:v>
                </c:pt>
                <c:pt idx="14">
                  <c:v>175</c:v>
                </c:pt>
                <c:pt idx="15">
                  <c:v>190</c:v>
                </c:pt>
                <c:pt idx="16">
                  <c:v>205</c:v>
                </c:pt>
                <c:pt idx="17">
                  <c:v>220</c:v>
                </c:pt>
                <c:pt idx="18">
                  <c:v>235</c:v>
                </c:pt>
                <c:pt idx="19">
                  <c:v>252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DA-416C-A151-C6529A4D5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6532176"/>
        <c:axId val="1"/>
      </c:lineChart>
      <c:dateAx>
        <c:axId val="216532176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6532176"/>
        <c:crosses val="autoZero"/>
        <c:crossBetween val="between"/>
      </c:valAx>
      <c:spPr>
        <a:noFill/>
        <a:ln w="25364">
          <a:noFill/>
        </a:ln>
      </c:spPr>
    </c:plotArea>
    <c:legend>
      <c:legendPos val="r"/>
      <c:layout>
        <c:manualLayout>
          <c:xMode val="edge"/>
          <c:yMode val="edge"/>
          <c:x val="0.23529991945161347"/>
          <c:y val="0.16054880351323758"/>
          <c:w val="0.33239239667066667"/>
          <c:h val="0.13733439625553023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7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>
            <a:extLst>
              <a:ext uri="{FF2B5EF4-FFF2-40B4-BE49-F238E27FC236}">
                <a16:creationId xmlns:a16="http://schemas.microsoft.com/office/drawing/2014/main" id="{060C4E06-003A-4008-A053-A422E510CB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0999F3E9-0049-40F5-A1D1-FCCF0186BD6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3284" name="Rectangle 4">
            <a:extLst>
              <a:ext uri="{FF2B5EF4-FFF2-40B4-BE49-F238E27FC236}">
                <a16:creationId xmlns:a16="http://schemas.microsoft.com/office/drawing/2014/main" id="{D3E03EBD-9D28-4CA9-B277-958B04F0CE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3285" name="Rectangle 5">
            <a:extLst>
              <a:ext uri="{FF2B5EF4-FFF2-40B4-BE49-F238E27FC236}">
                <a16:creationId xmlns:a16="http://schemas.microsoft.com/office/drawing/2014/main" id="{80A56B1E-D4F8-45D4-9A08-D63AC11B76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7D9B8764-29DE-4471-9F0E-FB51BC6B85D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>
            <a:extLst>
              <a:ext uri="{FF2B5EF4-FFF2-40B4-BE49-F238E27FC236}">
                <a16:creationId xmlns:a16="http://schemas.microsoft.com/office/drawing/2014/main" id="{E7AC5936-8B54-4E0C-9D29-03ABBCDAB5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973E3033-958C-420E-A28F-B692B3BDCA8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FC1E0D5C-9D89-4FDE-BCE4-64A1139398D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1461" name="Rectangle 5">
            <a:extLst>
              <a:ext uri="{FF2B5EF4-FFF2-40B4-BE49-F238E27FC236}">
                <a16:creationId xmlns:a16="http://schemas.microsoft.com/office/drawing/2014/main" id="{37B5D157-0291-4359-B5E2-A36300011D6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1462" name="Rectangle 6">
            <a:extLst>
              <a:ext uri="{FF2B5EF4-FFF2-40B4-BE49-F238E27FC236}">
                <a16:creationId xmlns:a16="http://schemas.microsoft.com/office/drawing/2014/main" id="{42AC5ED6-60D1-4A7A-8E00-8AC97792778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1463" name="Rectangle 7">
            <a:extLst>
              <a:ext uri="{FF2B5EF4-FFF2-40B4-BE49-F238E27FC236}">
                <a16:creationId xmlns:a16="http://schemas.microsoft.com/office/drawing/2014/main" id="{8CE801B9-5A2D-4022-B673-38F6B46103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fld id="{4845FBBE-80A4-4C2F-A6D9-2F430E8D08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EE63F394-644D-46C5-A9A4-C1FC441EA4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91655CCF-C038-48A7-A715-E712DBBBF8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1A3BD123-62DA-4AF4-9F72-5F9F4205C2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9D19162-74E7-487F-9F2D-438BBBF1939F}" type="slidenum">
              <a:rPr lang="en-US" altLang="en-US" sz="1200" b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42159-685F-4283-8586-D765E0473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0E6B6238-13B7-43EA-A879-ACA32EE2DD84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BC566-C966-4E8B-8956-96D733FB6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C7B7A-8C21-4421-A7D9-641983979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D373ED18-9B5D-485F-8DA7-82541F318A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6663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90316-B5E2-4BA8-A9F9-E544FADC9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8E1A307C-450B-40C1-8C8B-C183581560A6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4612A-7F5E-48B1-9B64-38AFA2047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9E33E-8E97-4AE0-BA22-E828EAF70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5E164F1F-9962-4B0B-824E-37841816DA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82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AA848-220C-4F1A-87A1-8B23DED0A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0E3D636A-9BDB-4231-998C-1585A1030F8A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FE47A-44F1-4F32-B2B5-014583D93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14A23-825F-4BE4-89B2-33961C4CC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6CBC2C5E-0D55-4FD7-A10D-EAB7B33A16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694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AEF17C-CC3C-4F80-B94F-0431B1F5ED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9D40DD-FAE8-45B0-B54E-2D6FBF17D3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80386E-EA31-4B5D-99BD-95F8CDE039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AAA661A8-A916-4368-8153-5C4FB5FE11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9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06AD4-4D92-4C50-926B-5AA340B12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1C4D9654-9205-4808-BE39-D589FB188D44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55E68-1841-4EE1-BE8B-4B90BEDE3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A190B-042F-4159-937D-35CFB873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B42F1-21EB-43E6-B9EF-E939BBE7F4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97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E7D6-315F-49CE-88B7-D5DBF991E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8E9462EA-81FD-41D7-8B0B-4EBE07121FC4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5534F-62D2-4FC8-B78B-9FA68B646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6220E-47F3-4C69-B525-162C510E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AFEF4-B483-4AB2-9E09-E2078EB2A2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463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AA02D-D721-40DC-B0E2-E79F2DBDB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58BBAAC0-9089-4039-86D6-8FCA044B539D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ACC3F-B745-43A7-A8A9-D3251B81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DE990-953A-4ACE-B701-20E5AE256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F53A4-24CE-41C6-BF45-6F43910B20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921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B26809E-1584-4F52-8404-F91552A69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838233B8-0A01-4520-8A74-A97840CE0A0B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43F945-F23C-42D1-881A-9B89979EF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14BDA0-BE00-4D69-9047-517704FB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0DC5E-3F05-4C4C-B910-B75840BB5B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267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1E26A47-8BF2-48D4-B3F2-1A36CBBDC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A2BAB410-1251-41F2-A13C-EC6E9A6FDF91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26F75A1-B5C8-4116-AC95-11792AED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3A0D42-17AF-405F-94A6-766624BEB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92A02-854A-477D-9D06-C902753AA8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626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D1F6126-A068-4D3C-87F3-CA56ABA53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DF332382-2706-43CE-B189-932AD8943352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49D5D93-B560-41BF-8D9E-12F3E2190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47DBFBF-40C6-45F5-9232-CEEAC3784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F60A7-37A9-4261-B6BA-C3854C70CF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9024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A96CDD6-2008-4041-907F-CCC94FF7F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771233C6-9146-4957-9A51-83A3EC2B2B49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5F0DE9A-350B-4994-95AD-CEF4E2F6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B0CE4E2-467A-4687-AB10-E8178AF5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4D94A-AF8E-431A-9375-F78C065A8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691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0F9CF-588D-40FE-BAF1-F9A7E3D7B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5AE5308C-16E3-4235-A0D0-7A30F1C40965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E8B42-DA48-4032-9FC4-602B2FDEB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6E3CC-BC75-40D8-B868-DFB439DFB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F97A03B6-461F-4D66-AA89-3689409CD4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8428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FBCBAD-6945-45E0-820E-C8F55A95C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3234EDC9-09EF-4ECB-B352-1786C792A472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AEE321-C5D4-4C41-804D-4762DE8E3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30C211-8DF0-427E-BD79-86A31E19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81677-3E50-4AD9-A6AE-3D1980F101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9089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00E303C-3CB5-49AA-BCDA-820B4275C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CE336548-5AC7-49EA-96E2-46AF969317EA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6AEF5E-5DB4-40B2-BDFE-0A60B0E6A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030AE4-1554-44FB-B4B0-D89D497A1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B5D9F-76C6-4270-BC0A-1959A7FED3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09457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409D2-9439-44F8-BFB7-C65EC5447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CA229918-FCEE-4D7F-914B-7D5D76B11778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F1802-B94C-4A39-AFA9-293266C18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AF3AE-726F-4CEE-BC37-6A5820F4F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D06ED-0007-4FA1-B940-FFD4E55CAF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7479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BCE2-FE22-41EB-A75D-7FD1431A8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90DB3B1D-4959-40CE-870F-988E3A0BFDF7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83827-8FDF-4445-9799-C11C6E8BD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429CB-4708-40A9-A6CB-736FA46C9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0F764-1DBE-4781-BDB4-53F801CB2C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3399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5FD757-07AB-4674-8456-1428664604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42BE46-8745-4EE3-9E00-44DB8604A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7DE0B4-A977-4DA7-9D9F-4A49923089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E51BC-A4F9-4321-8FE9-6D3EF13055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27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FC208-C0B5-406D-AE07-E61EE7FCA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26652C0B-3218-40F0-9D55-98432D4D15DC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9DE95-E7D3-4BDB-B715-DEF3EA238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AB782-EFAD-404F-916B-2CBE7D53B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474A07C9-FD2E-4238-919A-87AAE594D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88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C5CAB4-48A0-4A3F-8386-B70A39265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DEAC3D4D-B2E0-49AE-93B0-FA8141CF2B76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A39A87-1491-4C1D-8455-57925D13F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90649B-2882-49DB-BE70-D3680EBB1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7BE86923-8D20-443D-91BF-165C117169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44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9F742AB-AD43-4541-A9C5-AFE98692C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6A76E6AC-9C50-401B-A1A6-6766B908D7C5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CC2F44-9A39-4C00-A112-62BDFA8C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412628-E28C-4DCC-8163-82D04668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FF756FD8-BA1A-4FF1-B5B5-D3AE5124E0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06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6CA284D-140C-4286-BFB9-1331A2D7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32A17DA5-E0E6-4927-A571-92E5B246E03C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0DCF67A-DC87-4C39-9206-81B82B54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5BE1FDB-8BD4-4B08-8BE6-A2898600B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CD2C640-2D5B-4370-AD44-F9EC8653A1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492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DE65F7A-180E-470D-9687-2A88B9AAD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0E3F97AD-4E89-42DC-A84A-4B027B32E61C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6E0A363-4421-4A4C-AEF5-59FE808D2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A363C1C-90CB-4F10-BB5C-EE499C8A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167B0B63-ADB9-475E-9A0D-D2250F465A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101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746EC9-626A-49FB-B6BA-BC9908499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AADCF8A3-1C4F-4002-8A39-DDF1051B03B7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64ABF97-811E-430C-A750-C19364D9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1138B9-0902-437E-9792-D0D19EDB5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6A901B62-1594-4F13-BF43-4CA63F38A3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65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A3EC31-A30B-40A7-B7D9-74DEB48A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fld id="{F25E641D-D255-47BE-8339-B5A3166E1ED6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4C9BCF-BD98-41DE-BF84-CFBA261A4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-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D12011-0A9B-4F01-BB31-5F620CDE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21679DCB-F350-4632-AF1F-E072A5BBC4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31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8B3AFFA-9BFE-4C17-AED3-8A4A4148C30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98533FF-82F6-4C6A-ABAF-6E5BB65146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1F349-167D-47FF-AF64-685175606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white">
                    <a:tint val="75000"/>
                  </a:prstClr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791EA2F6-D30B-4B46-AAE9-C2D43E1B073C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767AB-97C1-4677-ABC1-0971EDC7C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white">
                    <a:tint val="75000"/>
                  </a:prstClr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54788-694A-4A60-9009-E415B13106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fld id="{07CBC4F0-7C8E-42DF-B2C6-2ACDE97F18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429" r:id="rId1"/>
    <p:sldLayoutId id="2147485430" r:id="rId2"/>
    <p:sldLayoutId id="2147485431" r:id="rId3"/>
    <p:sldLayoutId id="2147485432" r:id="rId4"/>
    <p:sldLayoutId id="2147485433" r:id="rId5"/>
    <p:sldLayoutId id="2147485434" r:id="rId6"/>
    <p:sldLayoutId id="2147485435" r:id="rId7"/>
    <p:sldLayoutId id="2147485436" r:id="rId8"/>
    <p:sldLayoutId id="2147485437" r:id="rId9"/>
    <p:sldLayoutId id="2147485438" r:id="rId10"/>
    <p:sldLayoutId id="2147485439" r:id="rId11"/>
    <p:sldLayoutId id="214748544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48EB256F-02DB-4736-91B7-9004168BC95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2EBD2451-571E-46A0-AAF5-027F5372F4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AD9DF-B7F0-4EBC-B0BB-58C921021D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white">
                    <a:tint val="75000"/>
                  </a:prstClr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5C1AD60-1A78-478A-9ADA-BFA1A7223492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5A481-92BE-47FC-815D-21A944CC4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white">
                    <a:tint val="75000"/>
                  </a:prstClr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6D0FD-B3BB-4A25-A85B-2A61FDB5E1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fld id="{C9E80DBE-2E5C-4B80-81DC-21DFDE4524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441" r:id="rId1"/>
    <p:sldLayoutId id="2147485442" r:id="rId2"/>
    <p:sldLayoutId id="2147485443" r:id="rId3"/>
    <p:sldLayoutId id="2147485444" r:id="rId4"/>
    <p:sldLayoutId id="2147485445" r:id="rId5"/>
    <p:sldLayoutId id="2147485446" r:id="rId6"/>
    <p:sldLayoutId id="2147485447" r:id="rId7"/>
    <p:sldLayoutId id="2147485448" r:id="rId8"/>
    <p:sldLayoutId id="2147485449" r:id="rId9"/>
    <p:sldLayoutId id="2147485450" r:id="rId10"/>
    <p:sldLayoutId id="2147485451" r:id="rId11"/>
    <p:sldLayoutId id="214748545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831F020-31FE-4C38-B879-DFB7B29FE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00" y="152400"/>
            <a:ext cx="8813800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rgbClr val="FFFF99"/>
                </a:solidFill>
                <a:cs typeface="Arial" panose="020B0604020202020204" pitchFamily="34" charset="0"/>
              </a:rPr>
              <a:t>RTOG 1008:  A Randomized Phase II/III Study of Adjuvant Concurrent Radiation and Chemotherapy versus Radiation Alone in Resected High-Risk Malignant Salivary Gland Tumors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0">
              <a:solidFill>
                <a:srgbClr val="FFFF99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altLang="en-US" sz="1800" b="0">
                <a:solidFill>
                  <a:srgbClr val="FFFFFF"/>
                </a:solidFill>
                <a:cs typeface="Arial" panose="020B0604020202020204" pitchFamily="34" charset="0"/>
              </a:rPr>
              <a:t>Cristina Rodriguez MD		David Adelstein MD                                	John Kim MD			Ehab Hanna MD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FFFF"/>
                </a:solidFill>
                <a:cs typeface="Arial" panose="020B0604020202020204" pitchFamily="34" charset="0"/>
              </a:rPr>
              <a:t>	Quynh-Thu Le MD		Adel El-Naggar MD, PhD		Clement Gwede PhD, RN		Peter G. Maxim, PhD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FFFF"/>
                </a:solidFill>
                <a:cs typeface="Arial" panose="020B0604020202020204" pitchFamily="34" charset="0"/>
              </a:rPr>
              <a:t>	James Dignam PhD					</a:t>
            </a: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			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						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65285CF8-A6C0-4C58-B3B5-9FDA33F7A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0" y="4114800"/>
            <a:ext cx="1358900" cy="466725"/>
          </a:xfrm>
          <a:prstGeom prst="rect">
            <a:avLst/>
          </a:prstGeom>
          <a:solidFill>
            <a:srgbClr val="33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FFFFFF"/>
                </a:solidFill>
                <a:cs typeface="Arial" panose="020B0604020202020204" pitchFamily="34" charset="0"/>
              </a:rPr>
              <a:t>Surgery</a:t>
            </a: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8E6B5070-3429-4D35-98D6-B7E55ABD0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3162300"/>
            <a:ext cx="4813300" cy="466725"/>
          </a:xfrm>
          <a:prstGeom prst="rect">
            <a:avLst/>
          </a:prstGeom>
          <a:solidFill>
            <a:srgbClr val="33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FFFFFF"/>
                </a:solidFill>
                <a:cs typeface="Arial" panose="020B0604020202020204" pitchFamily="34" charset="0"/>
              </a:rPr>
              <a:t>Radiation*: 60-66 Gy @ 2 Gy/day</a:t>
            </a:r>
          </a:p>
        </p:txBody>
      </p:sp>
      <p:sp>
        <p:nvSpPr>
          <p:cNvPr id="29701" name="Text Box 5">
            <a:extLst>
              <a:ext uri="{FF2B5EF4-FFF2-40B4-BE49-F238E27FC236}">
                <a16:creationId xmlns:a16="http://schemas.microsoft.com/office/drawing/2014/main" id="{280D8F45-89AC-4385-BC70-4986E5889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3800" y="5981700"/>
            <a:ext cx="2286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i="1">
                <a:solidFill>
                  <a:srgbClr val="FFFFFF"/>
                </a:solidFill>
                <a:cs typeface="Arial" panose="020B0604020202020204" pitchFamily="34" charset="0"/>
              </a:rPr>
              <a:t>*3DCRT or IMRT </a:t>
            </a:r>
            <a:r>
              <a:rPr lang="en-US" altLang="en-US" sz="2000" b="0" i="1">
                <a:solidFill>
                  <a:srgbClr val="FF0000"/>
                </a:solidFill>
                <a:cs typeface="Arial" panose="020B0604020202020204" pitchFamily="34" charset="0"/>
              </a:rPr>
              <a:t>or proton RT</a:t>
            </a:r>
          </a:p>
        </p:txBody>
      </p:sp>
      <p:sp>
        <p:nvSpPr>
          <p:cNvPr id="29702" name="Text Box 6">
            <a:extLst>
              <a:ext uri="{FF2B5EF4-FFF2-40B4-BE49-F238E27FC236}">
                <a16:creationId xmlns:a16="http://schemas.microsoft.com/office/drawing/2014/main" id="{29847B58-64D2-43A6-B75A-530E4A517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2200" y="4686300"/>
            <a:ext cx="4813300" cy="1014413"/>
          </a:xfrm>
          <a:prstGeom prst="rect">
            <a:avLst/>
          </a:prstGeom>
          <a:solidFill>
            <a:srgbClr val="33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FFFFFF"/>
                </a:solidFill>
                <a:cs typeface="Arial" panose="020B0604020202020204" pitchFamily="34" charset="0"/>
              </a:rPr>
              <a:t>Radiation*: 60-66 Gy @ 2 Gy/day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FFFFFF"/>
                </a:solidFill>
                <a:cs typeface="Arial" panose="020B0604020202020204" pitchFamily="34" charset="0"/>
              </a:rPr>
              <a:t>Cisplatin: 40 mg/m</a:t>
            </a:r>
            <a:r>
              <a:rPr lang="en-US" altLang="en-US" sz="2400" b="0" baseline="30000">
                <a:solidFill>
                  <a:srgbClr val="FFFFFF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b="0">
                <a:solidFill>
                  <a:srgbClr val="FFFFFF"/>
                </a:solidFill>
                <a:cs typeface="Arial" panose="020B0604020202020204" pitchFamily="34" charset="0"/>
              </a:rPr>
              <a:t> weekly x 7</a:t>
            </a:r>
          </a:p>
        </p:txBody>
      </p:sp>
      <p:sp>
        <p:nvSpPr>
          <p:cNvPr id="84999" name="Line 7">
            <a:extLst>
              <a:ext uri="{FF2B5EF4-FFF2-40B4-BE49-F238E27FC236}">
                <a16:creationId xmlns:a16="http://schemas.microsoft.com/office/drawing/2014/main" id="{788B6F93-1D42-47CA-8438-77AD480395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3581400"/>
            <a:ext cx="1206500" cy="73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z="1000">
              <a:solidFill>
                <a:prstClr val="white"/>
              </a:solidFill>
              <a:ea typeface="+mn-ea"/>
            </a:endParaRPr>
          </a:p>
        </p:txBody>
      </p:sp>
      <p:sp>
        <p:nvSpPr>
          <p:cNvPr id="85000" name="Line 8">
            <a:extLst>
              <a:ext uri="{FF2B5EF4-FFF2-40B4-BE49-F238E27FC236}">
                <a16:creationId xmlns:a16="http://schemas.microsoft.com/office/drawing/2014/main" id="{D731F172-D745-4A94-A08C-4BC312B2C8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432300"/>
            <a:ext cx="12065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z="1000">
              <a:solidFill>
                <a:prstClr val="white"/>
              </a:solidFill>
              <a:ea typeface="+mn-ea"/>
            </a:endParaRPr>
          </a:p>
        </p:txBody>
      </p:sp>
      <p:sp>
        <p:nvSpPr>
          <p:cNvPr id="29705" name="Text Box 9">
            <a:extLst>
              <a:ext uri="{FF2B5EF4-FFF2-40B4-BE49-F238E27FC236}">
                <a16:creationId xmlns:a16="http://schemas.microsoft.com/office/drawing/2014/main" id="{011F6B05-D88B-4E7F-BFD9-D8BCEEC77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16500"/>
            <a:ext cx="3251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>
                <a:solidFill>
                  <a:srgbClr val="FFFF99"/>
                </a:solidFill>
                <a:cs typeface="Arial" panose="020B0604020202020204" pitchFamily="34" charset="0"/>
              </a:rPr>
              <a:t>Stratify by histology         Stratify by nodal involvement </a:t>
            </a:r>
            <a:r>
              <a:rPr lang="en-US" altLang="en-US" sz="1800" b="0" i="1">
                <a:solidFill>
                  <a:srgbClr val="FF0000"/>
                </a:solidFill>
                <a:cs typeface="Arial" panose="020B0604020202020204" pitchFamily="34" charset="0"/>
              </a:rPr>
              <a:t>Stratify by photons vs protons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i="1">
              <a:solidFill>
                <a:srgbClr val="FFFF99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i="1">
              <a:solidFill>
                <a:srgbClr val="FFFF9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24A9334-A7E8-47B0-8BBC-1C998FF1DC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4189180"/>
              </p:ext>
            </p:extLst>
          </p:nvPr>
        </p:nvGraphicFramePr>
        <p:xfrm>
          <a:off x="-23813" y="814388"/>
          <a:ext cx="9117013" cy="5353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747" name="TextBox 2">
            <a:extLst>
              <a:ext uri="{FF2B5EF4-FFF2-40B4-BE49-F238E27FC236}">
                <a16:creationId xmlns:a16="http://schemas.microsoft.com/office/drawing/2014/main" id="{52CACD2B-C01A-42CD-BB82-DC005ACB4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00" y="368300"/>
            <a:ext cx="805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RTOG 1008 Accrual as of 7/2020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4E9B4C-03D2-483A-A38F-64FF223295FC}"/>
              </a:ext>
            </a:extLst>
          </p:cNvPr>
          <p:cNvSpPr txBox="1"/>
          <p:nvPr/>
        </p:nvSpPr>
        <p:spPr>
          <a:xfrm>
            <a:off x="222945" y="671335"/>
            <a:ext cx="553998" cy="564056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cs typeface="Arial" charset="0"/>
              </a:rPr>
              <a:t>Number of patients randomized 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C342CEE6-D070-44DE-853A-3E12778D10FB}"/>
              </a:ext>
            </a:extLst>
          </p:cNvPr>
          <p:cNvSpPr/>
          <p:nvPr/>
        </p:nvSpPr>
        <p:spPr>
          <a:xfrm>
            <a:off x="500063" y="4413250"/>
            <a:ext cx="1985962" cy="820738"/>
          </a:xfrm>
          <a:prstGeom prst="downArrow">
            <a:avLst>
              <a:gd name="adj1" fmla="val 489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Activation</a:t>
            </a:r>
          </a:p>
          <a:p>
            <a:pPr algn="ctr">
              <a:defRPr/>
            </a:pPr>
            <a:r>
              <a:rPr lang="en-US" sz="1200" dirty="0"/>
              <a:t>11/2010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EFBB38DB-B7E8-4219-9E8F-0AC6705E1380}"/>
              </a:ext>
            </a:extLst>
          </p:cNvPr>
          <p:cNvSpPr/>
          <p:nvPr/>
        </p:nvSpPr>
        <p:spPr>
          <a:xfrm>
            <a:off x="3977746" y="2721065"/>
            <a:ext cx="1674812" cy="758825"/>
          </a:xfrm>
          <a:prstGeom prst="downArrow">
            <a:avLst>
              <a:gd name="adj1" fmla="val 489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Ph II accrued</a:t>
            </a:r>
          </a:p>
          <a:p>
            <a:pPr algn="ctr">
              <a:defRPr/>
            </a:pPr>
            <a:r>
              <a:rPr lang="en-US" sz="1200" dirty="0"/>
              <a:t>3/2015</a:t>
            </a:r>
          </a:p>
        </p:txBody>
      </p:sp>
      <p:sp>
        <p:nvSpPr>
          <p:cNvPr id="31751" name="TextBox 1">
            <a:extLst>
              <a:ext uri="{FF2B5EF4-FFF2-40B4-BE49-F238E27FC236}">
                <a16:creationId xmlns:a16="http://schemas.microsoft.com/office/drawing/2014/main" id="{9C8FA769-66D0-4773-8077-7DC1EE0F4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388" y="1873339"/>
            <a:ext cx="730250" cy="91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235</a:t>
            </a:r>
          </a:p>
        </p:txBody>
      </p:sp>
      <p:sp>
        <p:nvSpPr>
          <p:cNvPr id="31752" name="TextBox 1">
            <a:extLst>
              <a:ext uri="{FF2B5EF4-FFF2-40B4-BE49-F238E27FC236}">
                <a16:creationId xmlns:a16="http://schemas.microsoft.com/office/drawing/2014/main" id="{1799D113-54A7-4E4A-95AD-94819AB6F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1826" y="1358811"/>
            <a:ext cx="7286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252</a:t>
            </a:r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C37D20BD-355A-4C07-9756-0B5973904B20}"/>
              </a:ext>
            </a:extLst>
          </p:cNvPr>
          <p:cNvSpPr/>
          <p:nvPr/>
        </p:nvSpPr>
        <p:spPr>
          <a:xfrm>
            <a:off x="4534693" y="3551417"/>
            <a:ext cx="1485900" cy="12334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/>
              <a:t>1/2016</a:t>
            </a:r>
          </a:p>
          <a:p>
            <a:pPr algn="ctr">
              <a:defRPr/>
            </a:pPr>
            <a:r>
              <a:rPr lang="en-US" dirty="0"/>
              <a:t>Ph III opened</a:t>
            </a:r>
          </a:p>
          <a:p>
            <a:pPr algn="ctr">
              <a:defRPr/>
            </a:pPr>
            <a:r>
              <a:rPr lang="en-US" dirty="0"/>
              <a:t>Goal 252pt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702EBA7-8B2F-42C2-B910-354F676D47C2}"/>
</file>

<file path=customXml/itemProps2.xml><?xml version="1.0" encoding="utf-8"?>
<ds:datastoreItem xmlns:ds="http://schemas.openxmlformats.org/officeDocument/2006/customXml" ds:itemID="{1F91C89A-4C78-41BF-B8E7-D4EA23798B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286B23-AEFE-4E15-A2EB-AB70F8267272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6d180acb-2d14-4cb8-8a4d-c8db0e730107"/>
    <ds:schemaRef ds:uri="bb7eee82-3568-40ba-892e-5986ada091fd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Settings\obriant\Application Data\Microsoft\Templates\show template.pot</Template>
  <TotalTime>9424</TotalTime>
  <Words>98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9_Office Theme</vt:lpstr>
      <vt:lpstr>11_Office Theme</vt:lpstr>
      <vt:lpstr>PowerPoint Presentation</vt:lpstr>
      <vt:lpstr>PowerPoint Presentation</vt:lpstr>
    </vt:vector>
  </TitlesOfParts>
  <Company>Cleveland Clinic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Chemotherapy in Squamous Cell Head and Neck Cancer</dc:title>
  <dc:creator>Obriant</dc:creator>
  <cp:lastModifiedBy>Cristina Rodriguez</cp:lastModifiedBy>
  <cp:revision>533</cp:revision>
  <cp:lastPrinted>2003-05-11T17:27:28Z</cp:lastPrinted>
  <dcterms:created xsi:type="dcterms:W3CDTF">2014-02-05T03:40:30Z</dcterms:created>
  <dcterms:modified xsi:type="dcterms:W3CDTF">2020-07-10T00:09:53Z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0x01010000A5F1F0551A3F40AFD7F7CF352D7236</vt:lpwstr>
  </property>
</Properties>
</file>