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3" r:id="rId2"/>
  </p:sldMasterIdLst>
  <p:notesMasterIdLst>
    <p:notesMasterId r:id="rId11"/>
  </p:notesMasterIdLst>
  <p:sldIdLst>
    <p:sldId id="257" r:id="rId3"/>
    <p:sldId id="260" r:id="rId4"/>
    <p:sldId id="486" r:id="rId5"/>
    <p:sldId id="478" r:id="rId6"/>
    <p:sldId id="479" r:id="rId7"/>
    <p:sldId id="290" r:id="rId8"/>
    <p:sldId id="455" r:id="rId9"/>
    <p:sldId id="4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686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7" d="100"/>
        <a:sy n="11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DB65F-1727-3445-96B8-C3B68B336E45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4B648-EEA7-9B48-851E-57740BE82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6C1AF6F1-715E-234B-8753-E8A7EE5144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B07C94EB-A25C-E048-B546-204990E880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FAAF9B71-23AC-1F42-BD4E-398488264E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1EEAAE-FA29-3948-8A8F-A92FE75453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79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Activation/Kickoff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4B648-EEA7-9B48-851E-57740BE821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0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C42C0-3094-104F-96EF-31A19C9E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617A10D-D5C5-3444-BFB8-695EE4148BBC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C21B2-8FB4-0E4E-A066-0CD747F7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4BDFA-BE52-B04D-B000-5D021C12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5880121-9253-8B47-9B6B-1182F60E63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180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381000"/>
            <a:ext cx="6477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19200" y="1600200"/>
            <a:ext cx="7086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1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381000"/>
            <a:ext cx="6477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19200" y="1600200"/>
            <a:ext cx="7086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24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381000"/>
            <a:ext cx="64770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219200" y="1600200"/>
            <a:ext cx="7086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98012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−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99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5968B-3CB8-D44D-9170-A2FF866ECC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BC9FC4-6E76-6640-BE53-4923409D8745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69D27-8CE8-2D49-B843-BCAF9576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0F5C1-3F61-F44E-A7A7-81D20C6A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3B1467-B98A-3440-A14D-242AB0DDDD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57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C661C5-DB8E-2C40-805A-69A03082B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C982D-FB9C-5C43-879E-FD221C23E39C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9F7075-FC09-8143-AED8-CC7D05BD9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647EC-F5EA-F249-809E-5DB1C6FE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780E6-BBEF-A34C-8651-D0BFADC408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41267-4C36-A34C-8B20-41FA0500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B44E44-71F2-3640-979F-590000723B3B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3791B-7C7E-DB48-AE6D-50F09683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B2510-604E-744C-A3DB-CB486AF2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B839700-BBD7-274A-919E-44C7F65CB7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21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C0209D-7A36-4645-BB95-0242D81FF3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C790C-5456-C34A-95B3-59938CA79FB5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F1D92-947E-5F43-944B-76C40BAE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85777D-700E-9449-8915-CF1E1FC9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C81DB93-6A33-414A-810E-8EBCA92627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876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26F2D-4E3A-6C44-93BF-11AEA2AB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ECBF5F-D174-474C-B5A5-34FB988F14E6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C2D8B-265B-444D-B7A1-9C38D4A6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B5FDA-75F8-3D42-95CB-DC238F70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5E89695-508A-3848-B63F-E25D821412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24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FEC8F6-5AA6-2948-8A20-CED84BB5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5F1B02-66DB-C544-985B-33A343366154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F745EB-C56F-9947-8A8D-3ACA138C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E9E86-39D2-2748-A23A-99CE9A41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9A90-C850-F347-8B04-052C069E46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446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71A70-DB4A-AA46-9FEA-0850FE63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B56C95-C2D2-8E46-84AD-BBE66350C88C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46FBB-86E4-F749-AE63-82342B0BD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C7438-CC91-EE42-8250-F6183AD4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3782068-3A58-4144-81CF-E1473D7595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261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2C972-2D41-204A-AFBF-99CF3ECBD3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D0C115-4458-6845-B421-987178CFDF21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3F949-77F2-D447-A5C3-16591871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2132-CD4D-AA48-97F9-FE04CFA5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2732D16-C758-8143-BA19-7670DE89A4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97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295E2-FAB1-554E-AA87-CE80DA92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8FFC30-26A8-5C48-BDAC-6D80E9499399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8FBA5-1C77-B84A-858F-083AD5BD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0A47C-ECBB-0643-B17B-2A5F6911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0DD33AB-BB1E-D14B-8E1C-F879BEB0C2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560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C4B4F-C45A-754E-8B44-877CD3D1ED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C34FF5D-4FB7-FE43-86EB-451C5E7E3884}" type="datetimeFigureOut">
              <a:rPr lang="en-US"/>
              <a:pPr>
                <a:defRPr/>
              </a:pPr>
              <a:t>7/17/2020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D99AA-C85D-E642-BD49-D733D09B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380CB-61CF-5E4D-9872-B410AD25A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FC5596-1964-7A41-895C-8E2FA7469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559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NRG PPCoverNewOptionTop.jpg">
            <a:extLst>
              <a:ext uri="{FF2B5EF4-FFF2-40B4-BE49-F238E27FC236}">
                <a16:creationId xmlns:a16="http://schemas.microsoft.com/office/drawing/2014/main" id="{99CBCBDD-AF3C-5548-A1FE-CFE6AE754CB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850"/>
            <a:ext cx="9144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Placeholder 2">
            <a:extLst>
              <a:ext uri="{FF2B5EF4-FFF2-40B4-BE49-F238E27FC236}">
                <a16:creationId xmlns:a16="http://schemas.microsoft.com/office/drawing/2014/main" id="{8026EA76-23EE-7E46-B563-6A491A826F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981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</a:p>
        </p:txBody>
      </p:sp>
      <p:sp>
        <p:nvSpPr>
          <p:cNvPr id="4100" name="Text Placeholder 3">
            <a:extLst>
              <a:ext uri="{FF2B5EF4-FFF2-40B4-BE49-F238E27FC236}">
                <a16:creationId xmlns:a16="http://schemas.microsoft.com/office/drawing/2014/main" id="{085C55E2-CE91-8C44-B208-4563CD51F9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3429000"/>
            <a:ext cx="746760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29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98012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301C31-745F-5242-AB8E-4022D41EE0C4}"/>
              </a:ext>
            </a:extLst>
          </p:cNvPr>
          <p:cNvSpPr/>
          <p:nvPr userDrawn="1"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7" name="Picture 7" descr="LogoForPPwhite.jpg">
            <a:extLst>
              <a:ext uri="{FF2B5EF4-FFF2-40B4-BE49-F238E27FC236}">
                <a16:creationId xmlns:a16="http://schemas.microsoft.com/office/drawing/2014/main" id="{72320A64-34FE-5941-BFBE-4A77EFB1A15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5897563"/>
            <a:ext cx="1084263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77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>
            <a:extLst>
              <a:ext uri="{FF2B5EF4-FFF2-40B4-BE49-F238E27FC236}">
                <a16:creationId xmlns:a16="http://schemas.microsoft.com/office/drawing/2014/main" id="{F8A28042-8389-8042-97CA-C32F2A97128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84602" y="2865501"/>
            <a:ext cx="8468702" cy="1676400"/>
          </a:xfrm>
        </p:spPr>
        <p:txBody>
          <a:bodyPr/>
          <a:lstStyle/>
          <a:p>
            <a:pPr eaLnBrk="1" hangingPunct="1"/>
            <a:r>
              <a:rPr lang="en-US" altLang="en-US" sz="2600" b="1" dirty="0"/>
              <a:t/>
            </a:r>
            <a:br>
              <a:rPr lang="en-US" altLang="en-US" sz="2600" b="1" dirty="0"/>
            </a:br>
            <a:r>
              <a:rPr lang="en-US" altLang="en-US" sz="2600" b="1" dirty="0"/>
              <a:t/>
            </a:r>
            <a:br>
              <a:rPr lang="en-US" altLang="en-US" sz="2600" b="1" dirty="0"/>
            </a:br>
            <a:r>
              <a:rPr lang="en-US" altLang="en-US" sz="2600" b="1" dirty="0" smtClean="0"/>
              <a:t>NRG-HN006: </a:t>
            </a:r>
            <a:r>
              <a:rPr lang="en-US" altLang="en-US" sz="2600" dirty="0" smtClean="0"/>
              <a:t>Randomized </a:t>
            </a:r>
            <a:r>
              <a:rPr lang="en-US" altLang="en-US" sz="2600" dirty="0"/>
              <a:t>Phase II/III Trial of Sentinel Lymph Node Biopsy Versus Elective Neck Dissection for </a:t>
            </a:r>
            <a:br>
              <a:rPr lang="en-US" altLang="en-US" sz="2600" dirty="0"/>
            </a:br>
            <a:r>
              <a:rPr lang="en-US" altLang="en-US" sz="2600" dirty="0"/>
              <a:t>Early-Stage Oral Cavity Cancer</a:t>
            </a:r>
            <a:r>
              <a:rPr lang="en-US" altLang="en-US" sz="2600" b="1" dirty="0"/>
              <a:t/>
            </a:r>
            <a:br>
              <a:rPr lang="en-US" altLang="en-US" sz="2600" b="1" dirty="0"/>
            </a:br>
            <a:r>
              <a:rPr lang="en-US" altLang="en-US" sz="2600" dirty="0"/>
              <a:t/>
            </a:r>
            <a:br>
              <a:rPr lang="en-US" altLang="en-US" sz="2600" dirty="0"/>
            </a:br>
            <a:r>
              <a:rPr lang="en-US" altLang="en-US" sz="2600" dirty="0"/>
              <a:t/>
            </a:r>
            <a:br>
              <a:rPr lang="en-US" altLang="en-US" sz="2600" dirty="0"/>
            </a:br>
            <a:endParaRPr lang="en-US" altLang="en-US" sz="2600" i="1" dirty="0"/>
          </a:p>
        </p:txBody>
      </p:sp>
      <p:pic>
        <p:nvPicPr>
          <p:cNvPr id="27650" name="Picture 12">
            <a:extLst>
              <a:ext uri="{FF2B5EF4-FFF2-40B4-BE49-F238E27FC236}">
                <a16:creationId xmlns:a16="http://schemas.microsoft.com/office/drawing/2014/main" id="{996FDFB1-CF6D-074D-B753-BC2FC8529B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384925"/>
            <a:ext cx="2936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D748CC61-A8E0-1B45-BA59-7C939612C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6384925"/>
            <a:ext cx="1390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NRG Oncology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0C580354-6A5A-8040-B4B5-71F48DFE90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3182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>
            <a:extLst>
              <a:ext uri="{FF2B5EF4-FFF2-40B4-BE49-F238E27FC236}">
                <a16:creationId xmlns:a16="http://schemas.microsoft.com/office/drawing/2014/main" id="{E78B97B3-693E-0C47-A8D5-A2A7E35DCD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305550"/>
            <a:ext cx="1447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>
            <a:extLst>
              <a:ext uri="{FF2B5EF4-FFF2-40B4-BE49-F238E27FC236}">
                <a16:creationId xmlns:a16="http://schemas.microsoft.com/office/drawing/2014/main" id="{FEDE3811-869C-2742-A50A-A306B89336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6357938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10">
            <a:extLst>
              <a:ext uri="{FF2B5EF4-FFF2-40B4-BE49-F238E27FC236}">
                <a16:creationId xmlns:a16="http://schemas.microsoft.com/office/drawing/2014/main" id="{95D1E9B8-13BB-6D4B-9C04-00A8011FB1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6405563"/>
            <a:ext cx="28257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11">
            <a:extLst>
              <a:ext uri="{FF2B5EF4-FFF2-40B4-BE49-F238E27FC236}">
                <a16:creationId xmlns:a16="http://schemas.microsoft.com/office/drawing/2014/main" id="{6E79190D-33E4-8446-B06B-E1CE183D5EA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6405563"/>
            <a:ext cx="3476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53BE323-5F0E-AD4E-8E70-7857A06A5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6396038"/>
            <a:ext cx="9715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@NRGOnc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2801694" y="5650883"/>
            <a:ext cx="39420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NRG Oncology Virtual Summer Meeting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solidFill>
                  <a:srgbClr val="565656"/>
                </a:solidFill>
                <a:cs typeface="Arial" panose="020B0604020202020204" pitchFamily="34" charset="0"/>
              </a:rPr>
              <a:t>July 17, 2020</a:t>
            </a:r>
            <a:endParaRPr kumimoji="0" lang="en-US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2647950" y="4696282"/>
            <a:ext cx="39420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Stephen Y. Lai, MD, PhD</a:t>
            </a:r>
          </a:p>
        </p:txBody>
      </p:sp>
    </p:spTree>
    <p:extLst>
      <p:ext uri="{BB962C8B-B14F-4D97-AF65-F5344CB8AC3E}">
        <p14:creationId xmlns:p14="http://schemas.microsoft.com/office/powerpoint/2010/main" val="2907074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Placeholder 1">
            <a:extLst>
              <a:ext uri="{FF2B5EF4-FFF2-40B4-BE49-F238E27FC236}">
                <a16:creationId xmlns:a16="http://schemas.microsoft.com/office/drawing/2014/main" id="{2122ACA6-4353-084E-B275-F5D4E1E069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dirty="0"/>
              <a:t>Disclosures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F6C40-5DA7-374A-B368-8660924EC0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Medical Affairs consultant previously for Navidea and Norgine.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Medical Affairs consultant for Cardinal Health.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Research funding support: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1085850" lvl="1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NIDCR (R01 DE025248)</a:t>
            </a:r>
          </a:p>
          <a:p>
            <a:pPr marL="1085850" lvl="1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CPRIT (RP170366)</a:t>
            </a:r>
          </a:p>
          <a:p>
            <a:pPr marL="457200" lvl="1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4819" name="TextBox 3">
            <a:extLst>
              <a:ext uri="{FF2B5EF4-FFF2-40B4-BE49-F238E27FC236}">
                <a16:creationId xmlns:a16="http://schemas.microsoft.com/office/drawing/2014/main" id="{09439DEF-724D-E545-8C89-7560E6CD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NRG-HN006</a:t>
            </a:r>
          </a:p>
        </p:txBody>
      </p:sp>
    </p:spTree>
    <p:extLst>
      <p:ext uri="{BB962C8B-B14F-4D97-AF65-F5344CB8AC3E}">
        <p14:creationId xmlns:p14="http://schemas.microsoft.com/office/powerpoint/2010/main" val="183773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5D191B78-A831-1142-B63E-6180794107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3400" y="38100"/>
            <a:ext cx="8229600" cy="71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>
                <a:solidFill>
                  <a:schemeClr val="accent1"/>
                </a:solidFill>
              </a:rPr>
              <a:t>Study Schema</a:t>
            </a:r>
          </a:p>
        </p:txBody>
      </p:sp>
      <p:sp>
        <p:nvSpPr>
          <p:cNvPr id="44034" name="TextBox 1">
            <a:extLst>
              <a:ext uri="{FF2B5EF4-FFF2-40B4-BE49-F238E27FC236}">
                <a16:creationId xmlns:a16="http://schemas.microsoft.com/office/drawing/2014/main" id="{AD9547FF-C143-C848-98A3-78F10CCC569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514600" y="844550"/>
            <a:ext cx="4495800" cy="55403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STEP 1 REGISTRATION </a:t>
            </a:r>
            <a:endParaRPr lang="en-US" altLang="en-US" sz="1200" b="1"/>
          </a:p>
          <a:p>
            <a:pPr algn="ctr"/>
            <a:r>
              <a:rPr lang="en-US" altLang="en-US" sz="1200"/>
              <a:t>Early Stage Oral Cavity Cancer (T1-2N0: AJCC 8</a:t>
            </a:r>
            <a:r>
              <a:rPr lang="en-US" altLang="en-US" sz="1200" baseline="30000"/>
              <a:t>th</a:t>
            </a:r>
            <a:r>
              <a:rPr lang="en-US" altLang="en-US" sz="1200"/>
              <a:t> ed.)</a:t>
            </a:r>
            <a:endParaRPr lang="en-US" altLang="en-US"/>
          </a:p>
        </p:txBody>
      </p:sp>
      <p:sp>
        <p:nvSpPr>
          <p:cNvPr id="44035" name="TextBox 2">
            <a:extLst>
              <a:ext uri="{FF2B5EF4-FFF2-40B4-BE49-F238E27FC236}">
                <a16:creationId xmlns:a16="http://schemas.microsoft.com/office/drawing/2014/main" id="{C82CD4D0-B0FD-274B-848E-68DBEF6C7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633538"/>
            <a:ext cx="4495800" cy="3810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PET/CT STUDY* (Central Read)</a:t>
            </a:r>
          </a:p>
        </p:txBody>
      </p:sp>
      <p:sp>
        <p:nvSpPr>
          <p:cNvPr id="44036" name="TextBox 3">
            <a:extLst>
              <a:ext uri="{FF2B5EF4-FFF2-40B4-BE49-F238E27FC236}">
                <a16:creationId xmlns:a16="http://schemas.microsoft.com/office/drawing/2014/main" id="{835E05D5-713B-014E-BBB2-4E49FEB73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00288"/>
            <a:ext cx="4495800" cy="3683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STEP 2 REGISTRATION</a:t>
            </a:r>
          </a:p>
        </p:txBody>
      </p:sp>
      <p:sp>
        <p:nvSpPr>
          <p:cNvPr id="44037" name="TextBox 4">
            <a:extLst>
              <a:ext uri="{FF2B5EF4-FFF2-40B4-BE49-F238E27FC236}">
                <a16:creationId xmlns:a16="http://schemas.microsoft.com/office/drawing/2014/main" id="{4EC591B7-BA9C-134B-ADDF-64A1912F2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982913"/>
            <a:ext cx="1981200" cy="33813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/>
              <a:t>PET/CT Negative</a:t>
            </a:r>
          </a:p>
        </p:txBody>
      </p:sp>
      <p:sp>
        <p:nvSpPr>
          <p:cNvPr id="44038" name="TextBox 6">
            <a:extLst>
              <a:ext uri="{FF2B5EF4-FFF2-40B4-BE49-F238E27FC236}">
                <a16:creationId xmlns:a16="http://schemas.microsoft.com/office/drawing/2014/main" id="{65054DA5-DDC5-6A47-8F00-4634CC5D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994025"/>
            <a:ext cx="2133600" cy="33813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/>
              <a:t>PET/CT Positive</a:t>
            </a:r>
          </a:p>
        </p:txBody>
      </p:sp>
      <p:sp>
        <p:nvSpPr>
          <p:cNvPr id="44039" name="TextBox 7">
            <a:extLst>
              <a:ext uri="{FF2B5EF4-FFF2-40B4-BE49-F238E27FC236}">
                <a16:creationId xmlns:a16="http://schemas.microsoft.com/office/drawing/2014/main" id="{B66A9826-26CA-564B-994B-3042834FD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563" y="3608388"/>
            <a:ext cx="2209800" cy="1077912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Record neck pathology findings.**</a:t>
            </a:r>
          </a:p>
          <a:p>
            <a:pPr algn="ctr"/>
            <a:r>
              <a:rPr lang="en-US" altLang="en-US" sz="1600" b="1"/>
              <a:t>Patient goes off study</a:t>
            </a:r>
          </a:p>
        </p:txBody>
      </p:sp>
      <p:sp>
        <p:nvSpPr>
          <p:cNvPr id="44040" name="TextBox 8">
            <a:extLst>
              <a:ext uri="{FF2B5EF4-FFF2-40B4-BE49-F238E27FC236}">
                <a16:creationId xmlns:a16="http://schemas.microsoft.com/office/drawing/2014/main" id="{516B2E26-E995-E94E-BA41-5687C9517C9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H="1" flipV="1">
            <a:off x="1501775" y="3502025"/>
            <a:ext cx="3260725" cy="7080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/>
              <a:t>STRATIFICATION</a:t>
            </a:r>
          </a:p>
          <a:p>
            <a:pPr algn="ctr"/>
            <a:r>
              <a:rPr lang="en-US" altLang="en-US" sz="1200"/>
              <a:t>Clinical &amp; Radiographic T-stage (T1 vs. T2)</a:t>
            </a:r>
          </a:p>
          <a:p>
            <a:pPr algn="ctr"/>
            <a:r>
              <a:rPr lang="en-US" altLang="en-US" sz="1200"/>
              <a:t>Zubrod Performance Status (0 vs. 1-2)</a:t>
            </a:r>
          </a:p>
        </p:txBody>
      </p:sp>
      <p:sp>
        <p:nvSpPr>
          <p:cNvPr id="44041" name="TextBox 9">
            <a:extLst>
              <a:ext uri="{FF2B5EF4-FFF2-40B4-BE49-F238E27FC236}">
                <a16:creationId xmlns:a16="http://schemas.microsoft.com/office/drawing/2014/main" id="{BE13FDB4-BC45-494B-B226-5A4545DDC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4408488"/>
            <a:ext cx="2286000" cy="52387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/>
              <a:t>RANDOMIZATION</a:t>
            </a:r>
          </a:p>
          <a:p>
            <a:pPr algn="ctr"/>
            <a:r>
              <a:rPr lang="en-US" altLang="en-US" sz="1200" b="1"/>
              <a:t>(1:1)</a:t>
            </a:r>
          </a:p>
        </p:txBody>
      </p:sp>
      <p:sp>
        <p:nvSpPr>
          <p:cNvPr id="44042" name="TextBox 10">
            <a:extLst>
              <a:ext uri="{FF2B5EF4-FFF2-40B4-BE49-F238E27FC236}">
                <a16:creationId xmlns:a16="http://schemas.microsoft.com/office/drawing/2014/main" id="{EA7EDDE2-8A16-4444-A971-723647220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151438"/>
            <a:ext cx="1905000" cy="89217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 u="sng"/>
              <a:t>ARM 2 </a:t>
            </a:r>
            <a:endParaRPr lang="en-US" altLang="en-US" sz="1600" b="1"/>
          </a:p>
          <a:p>
            <a:pPr algn="ctr"/>
            <a:r>
              <a:rPr lang="en-US" altLang="en-US" sz="1200"/>
              <a:t>Elective Neck Dissection (END)</a:t>
            </a:r>
          </a:p>
          <a:p>
            <a:pPr algn="ctr"/>
            <a:r>
              <a:rPr lang="en-US" altLang="en-US" sz="1200"/>
              <a:t>Control</a:t>
            </a:r>
          </a:p>
        </p:txBody>
      </p:sp>
      <p:sp>
        <p:nvSpPr>
          <p:cNvPr id="44043" name="TextBox 11">
            <a:extLst>
              <a:ext uri="{FF2B5EF4-FFF2-40B4-BE49-F238E27FC236}">
                <a16:creationId xmlns:a16="http://schemas.microsoft.com/office/drawing/2014/main" id="{7DF6825F-82A0-9D4E-A205-E782B3D4A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563" y="5151438"/>
            <a:ext cx="1752600" cy="7080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 b="1" u="sng"/>
              <a:t>ARM 1 </a:t>
            </a:r>
            <a:endParaRPr lang="en-US" altLang="en-US" sz="1200"/>
          </a:p>
          <a:p>
            <a:pPr algn="ctr"/>
            <a:r>
              <a:rPr lang="en-US" altLang="en-US" sz="1200"/>
              <a:t>Sentinel Lymph Node</a:t>
            </a:r>
          </a:p>
          <a:p>
            <a:pPr algn="ctr"/>
            <a:r>
              <a:rPr lang="en-US" altLang="en-US" sz="1200"/>
              <a:t>(SLN) Biopsy</a:t>
            </a:r>
            <a:endParaRPr lang="en-US" altLang="en-US" sz="1600"/>
          </a:p>
        </p:txBody>
      </p:sp>
      <p:sp>
        <p:nvSpPr>
          <p:cNvPr id="44044" name="TextBox 12">
            <a:extLst>
              <a:ext uri="{FF2B5EF4-FFF2-40B4-BE49-F238E27FC236}">
                <a16:creationId xmlns:a16="http://schemas.microsoft.com/office/drawing/2014/main" id="{0F554CFF-7F45-054F-932A-C4A7CA71B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032500"/>
            <a:ext cx="2730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i="1"/>
              <a:t>* See Protocol Section</a:t>
            </a:r>
            <a:r>
              <a:rPr lang="en-US" altLang="en-US" sz="1200" b="1" i="1"/>
              <a:t> </a:t>
            </a:r>
            <a:r>
              <a:rPr lang="en-US" altLang="en-US" sz="1200" i="1"/>
              <a:t>3.1 for details</a:t>
            </a:r>
          </a:p>
          <a:p>
            <a:r>
              <a:rPr lang="en-US" altLang="en-US" sz="1200" i="1"/>
              <a:t>** See Protocol Section 8.3 for details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AF237D-2172-CD47-A2E1-EBE65294C1F5}"/>
              </a:ext>
            </a:extLst>
          </p:cNvPr>
          <p:cNvCxnSpPr>
            <a:stCxn id="44034" idx="2"/>
            <a:endCxn id="44035" idx="0"/>
          </p:cNvCxnSpPr>
          <p:nvPr/>
        </p:nvCxnSpPr>
        <p:spPr>
          <a:xfrm>
            <a:off x="4762500" y="1398588"/>
            <a:ext cx="0" cy="23495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482F29C-E5AB-F24F-ADEF-DECE9709374A}"/>
              </a:ext>
            </a:extLst>
          </p:cNvPr>
          <p:cNvCxnSpPr>
            <a:stCxn id="44035" idx="2"/>
            <a:endCxn id="44036" idx="0"/>
          </p:cNvCxnSpPr>
          <p:nvPr/>
        </p:nvCxnSpPr>
        <p:spPr>
          <a:xfrm>
            <a:off x="4762500" y="2014538"/>
            <a:ext cx="0" cy="28575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84DD7E9-0561-F245-8556-CE5A979AFF15}"/>
              </a:ext>
            </a:extLst>
          </p:cNvPr>
          <p:cNvCxnSpPr/>
          <p:nvPr/>
        </p:nvCxnSpPr>
        <p:spPr>
          <a:xfrm>
            <a:off x="5334000" y="2668588"/>
            <a:ext cx="457200" cy="28575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85AFA0-136B-D345-A730-A6E1BFD9B757}"/>
              </a:ext>
            </a:extLst>
          </p:cNvPr>
          <p:cNvCxnSpPr/>
          <p:nvPr/>
        </p:nvCxnSpPr>
        <p:spPr>
          <a:xfrm flipH="1">
            <a:off x="3429000" y="2668588"/>
            <a:ext cx="304800" cy="2857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80" name="Straight Arrow Connector 46079">
            <a:extLst>
              <a:ext uri="{FF2B5EF4-FFF2-40B4-BE49-F238E27FC236}">
                <a16:creationId xmlns:a16="http://schemas.microsoft.com/office/drawing/2014/main" id="{828D64D8-2603-F442-96B6-AC4C499C3907}"/>
              </a:ext>
            </a:extLst>
          </p:cNvPr>
          <p:cNvCxnSpPr/>
          <p:nvPr/>
        </p:nvCxnSpPr>
        <p:spPr>
          <a:xfrm>
            <a:off x="6616700" y="3332163"/>
            <a:ext cx="0" cy="276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93" name="Straight Arrow Connector 46092">
            <a:extLst>
              <a:ext uri="{FF2B5EF4-FFF2-40B4-BE49-F238E27FC236}">
                <a16:creationId xmlns:a16="http://schemas.microsoft.com/office/drawing/2014/main" id="{3F7FEADC-339C-D640-BFF9-9BFEBB1BF2D1}"/>
              </a:ext>
            </a:extLst>
          </p:cNvPr>
          <p:cNvCxnSpPr/>
          <p:nvPr/>
        </p:nvCxnSpPr>
        <p:spPr>
          <a:xfrm>
            <a:off x="3733800" y="4932363"/>
            <a:ext cx="228600" cy="19843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96" name="Straight Arrow Connector 46095">
            <a:extLst>
              <a:ext uri="{FF2B5EF4-FFF2-40B4-BE49-F238E27FC236}">
                <a16:creationId xmlns:a16="http://schemas.microsoft.com/office/drawing/2014/main" id="{EEE83936-9C8E-F94C-BB64-5F3B2CF25462}"/>
              </a:ext>
            </a:extLst>
          </p:cNvPr>
          <p:cNvCxnSpPr/>
          <p:nvPr/>
        </p:nvCxnSpPr>
        <p:spPr>
          <a:xfrm flipH="1">
            <a:off x="2247900" y="4932363"/>
            <a:ext cx="266700" cy="19843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99" name="Straight Arrow Connector 46098">
            <a:extLst>
              <a:ext uri="{FF2B5EF4-FFF2-40B4-BE49-F238E27FC236}">
                <a16:creationId xmlns:a16="http://schemas.microsoft.com/office/drawing/2014/main" id="{2E85F8DA-0A4D-8141-AF22-0B92321F46EE}"/>
              </a:ext>
            </a:extLst>
          </p:cNvPr>
          <p:cNvCxnSpPr>
            <a:stCxn id="44037" idx="2"/>
          </p:cNvCxnSpPr>
          <p:nvPr/>
        </p:nvCxnSpPr>
        <p:spPr>
          <a:xfrm>
            <a:off x="3238500" y="3321050"/>
            <a:ext cx="0" cy="149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01" name="Straight Arrow Connector 46100">
            <a:extLst>
              <a:ext uri="{FF2B5EF4-FFF2-40B4-BE49-F238E27FC236}">
                <a16:creationId xmlns:a16="http://schemas.microsoft.com/office/drawing/2014/main" id="{20640F60-5267-1B49-81DD-2DDBB0D2CD2F}"/>
              </a:ext>
            </a:extLst>
          </p:cNvPr>
          <p:cNvCxnSpPr>
            <a:stCxn id="44040" idx="2"/>
          </p:cNvCxnSpPr>
          <p:nvPr/>
        </p:nvCxnSpPr>
        <p:spPr>
          <a:xfrm flipH="1">
            <a:off x="3132138" y="4210050"/>
            <a:ext cx="0" cy="198438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4" name="TextBox 23">
            <a:extLst>
              <a:ext uri="{FF2B5EF4-FFF2-40B4-BE49-F238E27FC236}">
                <a16:creationId xmlns:a16="http://schemas.microsoft.com/office/drawing/2014/main" id="{628240BB-57DB-E341-8142-C816D6205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1"/>
                </a:solidFill>
              </a:rPr>
              <a:t>NRG-HN006</a:t>
            </a:r>
          </a:p>
        </p:txBody>
      </p:sp>
    </p:spTree>
    <p:extLst>
      <p:ext uri="{BB962C8B-B14F-4D97-AF65-F5344CB8AC3E}">
        <p14:creationId xmlns:p14="http://schemas.microsoft.com/office/powerpoint/2010/main" val="31791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47BBEA65-9EF2-0D49-A488-92A1F3068C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76200"/>
            <a:ext cx="9144000" cy="1184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solidFill>
                  <a:schemeClr val="accent1"/>
                </a:solidFill>
              </a:rPr>
              <a:t>Phase II</a:t>
            </a:r>
            <a:r>
              <a:rPr lang="en-US" altLang="en-US" b="1" dirty="0">
                <a:solidFill>
                  <a:schemeClr val="accent1"/>
                </a:solidFill>
              </a:rPr>
              <a:t/>
            </a:r>
            <a:br>
              <a:rPr lang="en-US" altLang="en-US" b="1" dirty="0">
                <a:solidFill>
                  <a:schemeClr val="accent1"/>
                </a:solidFill>
              </a:rPr>
            </a:br>
            <a:r>
              <a:rPr lang="en-US" altLang="en-US" sz="3600" b="1" dirty="0">
                <a:solidFill>
                  <a:schemeClr val="accent1"/>
                </a:solidFill>
              </a:rPr>
              <a:t>Primary Objective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C0894F08-DAF1-1649-A815-2D4935D5C32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71678" y="1560924"/>
            <a:ext cx="8809037" cy="46069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dirty="0"/>
              <a:t>To determine if patient-reported neck and shoulder function and related quality of life (QOL) at 6 months after surgery using the Neck Dissection Impairment Index (NDII) is superior with SLN biopsy compared to END for treatment of early-stage oral cavity squamous cell carcinoma (OCSCC) (cT1-2N0).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  <a:p>
            <a:pPr marL="57150" indent="0">
              <a:buFont typeface="Arial" panose="020B0604020202020204" pitchFamily="34" charset="0"/>
              <a:buNone/>
              <a:defRPr/>
            </a:pPr>
            <a:r>
              <a:rPr lang="en-US" sz="2800" b="1" dirty="0">
                <a:solidFill>
                  <a:schemeClr val="accent1"/>
                </a:solidFill>
              </a:rPr>
              <a:t>Go/No Go Decision:</a:t>
            </a:r>
            <a:r>
              <a:rPr lang="en-US" sz="2800" dirty="0"/>
              <a:t>  </a:t>
            </a:r>
            <a:r>
              <a:rPr lang="en-US" sz="2400" dirty="0"/>
              <a:t>If the Phase II analysis indicates that the mean change NDII score from baseline at 6 months is improved for the SLN biopsy arm compared to the END arm, the study will continue with accrual to the Phase III. </a:t>
            </a:r>
            <a:endParaRPr lang="en-US" sz="24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2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5059" name="TextBox 3">
            <a:extLst>
              <a:ext uri="{FF2B5EF4-FFF2-40B4-BE49-F238E27FC236}">
                <a16:creationId xmlns:a16="http://schemas.microsoft.com/office/drawing/2014/main" id="{3AB9EBAB-626C-694F-AD73-DC615CEA1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1"/>
                </a:solidFill>
              </a:rPr>
              <a:t>NRG-HN006</a:t>
            </a:r>
          </a:p>
        </p:txBody>
      </p:sp>
    </p:spTree>
    <p:extLst>
      <p:ext uri="{BB962C8B-B14F-4D97-AF65-F5344CB8AC3E}">
        <p14:creationId xmlns:p14="http://schemas.microsoft.com/office/powerpoint/2010/main" val="37651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9AD2FFA7-BC4B-B04C-B7CC-EB9D9C5A43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90500"/>
            <a:ext cx="9144000" cy="11962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solidFill>
                  <a:schemeClr val="accent1"/>
                </a:solidFill>
              </a:rPr>
              <a:t>Phase III</a:t>
            </a:r>
            <a:br>
              <a:rPr lang="en-US" altLang="en-US" sz="3600" b="1" dirty="0">
                <a:solidFill>
                  <a:schemeClr val="accent1"/>
                </a:solidFill>
              </a:rPr>
            </a:br>
            <a:r>
              <a:rPr lang="en-US" altLang="en-US" sz="3600" b="1" dirty="0">
                <a:solidFill>
                  <a:schemeClr val="accent1"/>
                </a:solidFill>
              </a:rPr>
              <a:t>Co-Primary Endpoints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5A1CC6CB-5CF9-B74B-835A-B9B754A4358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05877" y="1815739"/>
            <a:ext cx="8809037" cy="4343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  <a:defRPr/>
            </a:pPr>
            <a:r>
              <a:rPr lang="en-US" sz="2800" dirty="0"/>
              <a:t>To determine if disease-free survival (DFS) is non-inferior with SLN biopsy compared to END for treatment of early-stage OCSCC (cT1-2N0). </a:t>
            </a:r>
            <a:endParaRPr lang="en-US" sz="1400" dirty="0"/>
          </a:p>
          <a:p>
            <a:pPr marL="0" indent="0">
              <a:buNone/>
              <a:defRPr/>
            </a:pPr>
            <a:endParaRPr lang="en-US" sz="1200" dirty="0"/>
          </a:p>
          <a:p>
            <a:pPr marL="0" indent="0">
              <a:buNone/>
              <a:defRPr/>
            </a:pPr>
            <a:r>
              <a:rPr lang="en-US" sz="2800" dirty="0"/>
              <a:t>To determine if patient-reported neck and shoulder function and related QOL at 6 months after surgery using NDII is superior with SLN biopsy compared to END for treatment of early-stage OCSCC (cT1-2N0).</a:t>
            </a:r>
          </a:p>
        </p:txBody>
      </p:sp>
      <p:sp>
        <p:nvSpPr>
          <p:cNvPr id="46083" name="TextBox 3">
            <a:extLst>
              <a:ext uri="{FF2B5EF4-FFF2-40B4-BE49-F238E27FC236}">
                <a16:creationId xmlns:a16="http://schemas.microsoft.com/office/drawing/2014/main" id="{535D61FE-4439-864B-AD22-04B1E003F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1"/>
                </a:solidFill>
              </a:rPr>
              <a:t>NRG-HN006</a:t>
            </a:r>
          </a:p>
        </p:txBody>
      </p:sp>
    </p:spTree>
    <p:extLst>
      <p:ext uri="{BB962C8B-B14F-4D97-AF65-F5344CB8AC3E}">
        <p14:creationId xmlns:p14="http://schemas.microsoft.com/office/powerpoint/2010/main" val="1391189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>
            <a:extLst>
              <a:ext uri="{FF2B5EF4-FFF2-40B4-BE49-F238E27FC236}">
                <a16:creationId xmlns:a16="http://schemas.microsoft.com/office/drawing/2014/main" id="{76D897A4-2E7A-1A4C-BCCB-0759F5F3AC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7175" y="85725"/>
            <a:ext cx="8601075" cy="928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solidFill>
                  <a:schemeClr val="accent1"/>
                </a:solidFill>
              </a:rPr>
              <a:t>Surgeon Credentialing</a:t>
            </a:r>
            <a:endParaRPr lang="en-US" altLang="en-US" sz="36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E011A4-3F33-9648-AFB2-3C72BC81B3BA}"/>
              </a:ext>
            </a:extLst>
          </p:cNvPr>
          <p:cNvSpPr txBox="1"/>
          <p:nvPr/>
        </p:nvSpPr>
        <p:spPr>
          <a:xfrm>
            <a:off x="206375" y="1023938"/>
            <a:ext cx="8741496" cy="55707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1"/>
                </a:solidFill>
                <a:cs typeface="Helvetica"/>
              </a:rPr>
              <a:t>CASE REVIEW (PRIOR): 10 cases</a:t>
            </a:r>
          </a:p>
          <a:p>
            <a:pPr>
              <a:defRPr/>
            </a:pPr>
            <a:r>
              <a:rPr lang="en-US" sz="2000" b="1" dirty="0">
                <a:solidFill>
                  <a:schemeClr val="accent1"/>
                </a:solidFill>
                <a:cs typeface="Helvetica"/>
              </a:rPr>
              <a:t>    </a:t>
            </a:r>
            <a:r>
              <a:rPr lang="en-US" sz="2000" b="1" dirty="0">
                <a:solidFill>
                  <a:schemeClr val="accent2"/>
                </a:solidFill>
                <a:cs typeface="Helvetica"/>
              </a:rPr>
              <a:t>Categories:</a:t>
            </a:r>
          </a:p>
          <a:p>
            <a:pPr>
              <a:defRPr/>
            </a:pPr>
            <a:r>
              <a:rPr lang="en-US" sz="2000" b="1" dirty="0">
                <a:solidFill>
                  <a:schemeClr val="accent2"/>
                </a:solidFill>
                <a:cs typeface="Helvetica"/>
              </a:rPr>
              <a:t>	</a:t>
            </a:r>
            <a:r>
              <a:rPr lang="en-US" sz="2000" dirty="0">
                <a:solidFill>
                  <a:schemeClr val="accent2"/>
                </a:solidFill>
                <a:cs typeface="Helvetica"/>
              </a:rPr>
              <a:t>1. SLN Bx (OC) with at least 6 months f/u</a:t>
            </a:r>
          </a:p>
          <a:p>
            <a:pPr>
              <a:defRPr/>
            </a:pPr>
            <a:r>
              <a:rPr lang="en-US" sz="2000" dirty="0">
                <a:solidFill>
                  <a:schemeClr val="accent2"/>
                </a:solidFill>
                <a:cs typeface="Helvetica"/>
              </a:rPr>
              <a:t>	2. SLN Bx (OC) with immediate CND (ACOSOG Z0360 / NEO3-06)</a:t>
            </a:r>
          </a:p>
          <a:p>
            <a:pPr>
              <a:defRPr/>
            </a:pPr>
            <a:r>
              <a:rPr lang="en-US" sz="2000" dirty="0">
                <a:solidFill>
                  <a:schemeClr val="accent2"/>
                </a:solidFill>
                <a:cs typeface="Helvetica"/>
              </a:rPr>
              <a:t>	3. SLN Bx (skin) with at least 6 months f/u</a:t>
            </a:r>
          </a:p>
          <a:p>
            <a:pPr>
              <a:defRPr/>
            </a:pPr>
            <a:endParaRPr lang="en-US" sz="2000" b="1" dirty="0">
              <a:solidFill>
                <a:schemeClr val="accent1"/>
              </a:solidFill>
              <a:cs typeface="Helvetica"/>
            </a:endParaRPr>
          </a:p>
          <a:p>
            <a:pPr>
              <a:defRPr/>
            </a:pPr>
            <a:r>
              <a:rPr lang="en-US" sz="2000" b="1" dirty="0">
                <a:solidFill>
                  <a:schemeClr val="accent1"/>
                </a:solidFill>
                <a:cs typeface="Helvetica"/>
              </a:rPr>
              <a:t>EDUCATION</a:t>
            </a:r>
          </a:p>
          <a:p>
            <a:pPr>
              <a:defRPr/>
            </a:pPr>
            <a:r>
              <a:rPr lang="en-US" sz="2000" b="1" dirty="0">
                <a:solidFill>
                  <a:schemeClr val="accent1"/>
                </a:solidFill>
                <a:cs typeface="Helvetica"/>
              </a:rPr>
              <a:t>	</a:t>
            </a:r>
            <a:r>
              <a:rPr lang="en-US" sz="2000" dirty="0">
                <a:solidFill>
                  <a:schemeClr val="accent2"/>
                </a:solidFill>
                <a:cs typeface="Helvetica"/>
              </a:rPr>
              <a:t>1. 10 cases from Category 1		Optional</a:t>
            </a:r>
          </a:p>
          <a:p>
            <a:pPr>
              <a:defRPr/>
            </a:pPr>
            <a:r>
              <a:rPr lang="en-US" sz="2000" dirty="0">
                <a:solidFill>
                  <a:schemeClr val="accent2"/>
                </a:solidFill>
                <a:cs typeface="Helvetica"/>
              </a:rPr>
              <a:t>	2. At least 5 from Category 1		Recommended</a:t>
            </a:r>
          </a:p>
          <a:p>
            <a:pPr>
              <a:defRPr/>
            </a:pPr>
            <a:r>
              <a:rPr lang="en-US" sz="2000" dirty="0">
                <a:solidFill>
                  <a:schemeClr val="accent2"/>
                </a:solidFill>
                <a:cs typeface="Helvetica"/>
              </a:rPr>
              <a:t>	3. &lt;5 from Category 1			Required</a:t>
            </a:r>
          </a:p>
          <a:p>
            <a:pPr>
              <a:defRPr/>
            </a:pPr>
            <a:endParaRPr lang="en-US" sz="2000" b="1" dirty="0">
              <a:solidFill>
                <a:schemeClr val="accent2"/>
              </a:solidFill>
              <a:cs typeface="Helvetica"/>
            </a:endParaRPr>
          </a:p>
          <a:p>
            <a:pPr>
              <a:defRPr/>
            </a:pPr>
            <a:endParaRPr lang="en-US" sz="2000" b="1" dirty="0">
              <a:solidFill>
                <a:schemeClr val="accent2"/>
              </a:solidFill>
              <a:cs typeface="Helvetica"/>
            </a:endParaRPr>
          </a:p>
          <a:p>
            <a:pPr>
              <a:defRPr/>
            </a:pPr>
            <a:r>
              <a:rPr lang="en-US" sz="2000" b="1" dirty="0">
                <a:solidFill>
                  <a:schemeClr val="accent1"/>
                </a:solidFill>
                <a:cs typeface="Helvetica"/>
              </a:rPr>
              <a:t>CASE AUDIT</a:t>
            </a:r>
          </a:p>
          <a:p>
            <a:pPr>
              <a:defRPr/>
            </a:pPr>
            <a:r>
              <a:rPr lang="en-US" sz="2000" b="1" dirty="0">
                <a:solidFill>
                  <a:schemeClr val="accent1"/>
                </a:solidFill>
                <a:cs typeface="Helvetica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cs typeface="Helvetica"/>
              </a:rPr>
              <a:t>Phase II:	All SLN negative cases</a:t>
            </a:r>
          </a:p>
          <a:p>
            <a:pPr>
              <a:defRPr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cs typeface="Helvetica"/>
              </a:rPr>
              <a:t>	Phase III:	(25%) SLN negative cases</a:t>
            </a:r>
          </a:p>
          <a:p>
            <a:pPr>
              <a:defRPr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cs typeface="Helvetica"/>
              </a:rPr>
              <a:t>	(Will determine appropriate assessment for new institutions joining in Phase III)</a:t>
            </a:r>
          </a:p>
          <a:p>
            <a:pPr>
              <a:defRPr/>
            </a:pPr>
            <a:endParaRPr lang="en-US" sz="2000" dirty="0">
              <a:solidFill>
                <a:schemeClr val="accent1"/>
              </a:solidFill>
              <a:cs typeface="Helvetica"/>
            </a:endParaRPr>
          </a:p>
          <a:p>
            <a:pPr>
              <a:defRPr/>
            </a:pPr>
            <a:endParaRPr lang="en-US" sz="2000" b="1" dirty="0">
              <a:solidFill>
                <a:schemeClr val="accent1"/>
              </a:solidFill>
              <a:cs typeface="Helvetica"/>
            </a:endParaRPr>
          </a:p>
        </p:txBody>
      </p:sp>
      <p:sp>
        <p:nvSpPr>
          <p:cNvPr id="60419" name="TextBox 3">
            <a:extLst>
              <a:ext uri="{FF2B5EF4-FFF2-40B4-BE49-F238E27FC236}">
                <a16:creationId xmlns:a16="http://schemas.microsoft.com/office/drawing/2014/main" id="{6F752A5A-AA91-BE46-AC16-450AA5127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1"/>
                </a:solidFill>
              </a:rPr>
              <a:t>NRG-HN006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43245F-98A7-9741-9FB0-78E0540D6257}"/>
              </a:ext>
            </a:extLst>
          </p:cNvPr>
          <p:cNvSpPr/>
          <p:nvPr/>
        </p:nvSpPr>
        <p:spPr>
          <a:xfrm>
            <a:off x="90648" y="888274"/>
            <a:ext cx="8908868" cy="3540035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60DF5A-A89E-4F4F-A328-E777B45ED024}"/>
              </a:ext>
            </a:extLst>
          </p:cNvPr>
          <p:cNvSpPr txBox="1"/>
          <p:nvPr/>
        </p:nvSpPr>
        <p:spPr>
          <a:xfrm>
            <a:off x="4284621" y="286729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(WEB-BASED)</a:t>
            </a:r>
          </a:p>
        </p:txBody>
      </p:sp>
    </p:spTree>
    <p:extLst>
      <p:ext uri="{BB962C8B-B14F-4D97-AF65-F5344CB8AC3E}">
        <p14:creationId xmlns:p14="http://schemas.microsoft.com/office/powerpoint/2010/main" val="283097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2">
            <a:extLst>
              <a:ext uri="{FF2B5EF4-FFF2-40B4-BE49-F238E27FC236}">
                <a16:creationId xmlns:a16="http://schemas.microsoft.com/office/drawing/2014/main" id="{695E3D02-26F2-4E4E-9ED4-B6C5C66EA8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1090749" y="557941"/>
            <a:ext cx="7526777" cy="205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defRPr/>
            </a:pPr>
            <a:r>
              <a:rPr lang="en-US" dirty="0">
                <a:solidFill>
                  <a:srgbClr val="98012E"/>
                </a:solidFill>
              </a:rPr>
              <a:t>Stephen Y. Lai, MD, PhD</a:t>
            </a:r>
          </a:p>
          <a:p>
            <a:pPr lvl="0">
              <a:spcBef>
                <a:spcPts val="0"/>
              </a:spcBef>
              <a:defRPr/>
            </a:pPr>
            <a:r>
              <a:rPr lang="en-US" b="0" dirty="0">
                <a:solidFill>
                  <a:srgbClr val="565656">
                    <a:lumMod val="50000"/>
                  </a:srgbClr>
                </a:solidFill>
              </a:rPr>
              <a:t>University of Texas MD Anderson Cancer Center</a:t>
            </a:r>
          </a:p>
          <a:p>
            <a:pPr lvl="0">
              <a:spcBef>
                <a:spcPts val="0"/>
              </a:spcBef>
              <a:defRPr/>
            </a:pPr>
            <a:r>
              <a:rPr lang="en-US" b="0" dirty="0">
                <a:solidFill>
                  <a:srgbClr val="565656">
                    <a:lumMod val="50000"/>
                  </a:srgbClr>
                </a:solidFill>
              </a:rPr>
              <a:t>sylai@mdanderson.org</a:t>
            </a:r>
          </a:p>
          <a:p>
            <a:pPr lvl="0">
              <a:spcBef>
                <a:spcPts val="0"/>
              </a:spcBef>
              <a:defRPr/>
            </a:pPr>
            <a:r>
              <a:rPr lang="en-US" b="0" dirty="0">
                <a:solidFill>
                  <a:srgbClr val="565656">
                    <a:lumMod val="50000"/>
                  </a:srgbClr>
                </a:solidFill>
              </a:rPr>
              <a:t>713-792-6528</a:t>
            </a:r>
          </a:p>
          <a:p>
            <a:pPr lvl="0">
              <a:spcBef>
                <a:spcPts val="0"/>
              </a:spcBef>
              <a:defRPr/>
            </a:pPr>
            <a:r>
              <a:rPr lang="en-US" b="0" dirty="0">
                <a:solidFill>
                  <a:srgbClr val="565656">
                    <a:lumMod val="50000"/>
                  </a:srgbClr>
                </a:solidFill>
              </a:rPr>
              <a:t>412-726-7116</a:t>
            </a:r>
          </a:p>
          <a:p>
            <a:pPr lvl="0">
              <a:spcBef>
                <a:spcPts val="0"/>
              </a:spcBef>
              <a:defRPr/>
            </a:pPr>
            <a:endParaRPr lang="en-US" b="0" dirty="0">
              <a:solidFill>
                <a:srgbClr val="565656">
                  <a:lumMod val="50000"/>
                </a:srgbClr>
              </a:solidFill>
            </a:endParaRPr>
          </a:p>
          <a:p>
            <a:pPr lvl="0">
              <a:spcBef>
                <a:spcPts val="0"/>
              </a:spcBef>
              <a:defRPr/>
            </a:pPr>
            <a:r>
              <a:rPr lang="en-US" dirty="0">
                <a:solidFill>
                  <a:schemeClr val="accent1"/>
                </a:solidFill>
              </a:rPr>
              <a:t>NRG-HN006 Site Training Webinar</a:t>
            </a:r>
          </a:p>
          <a:p>
            <a:pPr lvl="0">
              <a:spcBef>
                <a:spcPts val="0"/>
              </a:spcBef>
              <a:defRPr/>
            </a:pPr>
            <a:r>
              <a:rPr lang="en-US" b="0" dirty="0">
                <a:solidFill>
                  <a:srgbClr val="565656">
                    <a:lumMod val="50000"/>
                  </a:srgbClr>
                </a:solidFill>
              </a:rPr>
              <a:t>Wednesday (July 29, 2020) 2:30-4:00 PM ET</a:t>
            </a:r>
          </a:p>
          <a:p>
            <a:pPr lvl="0">
              <a:spcBef>
                <a:spcPts val="0"/>
              </a:spcBef>
              <a:defRPr/>
            </a:pPr>
            <a:endParaRPr lang="en-US" b="0" dirty="0">
              <a:solidFill>
                <a:srgbClr val="565656">
                  <a:lumMod val="50000"/>
                </a:srgbClr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en-US" dirty="0"/>
              <a:t>Cardinal Health</a:t>
            </a:r>
          </a:p>
          <a:p>
            <a:pPr>
              <a:spcBef>
                <a:spcPts val="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npsmedicalaffairs@cardinalhealth.com</a:t>
            </a:r>
            <a:r>
              <a:rPr lang="en-US" altLang="en-US" dirty="0"/>
              <a:t> </a:t>
            </a: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id="{4F1E0744-D3BA-A848-9B42-58282D9CA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1"/>
                </a:solidFill>
              </a:rPr>
              <a:t>NRG-HN006</a:t>
            </a:r>
          </a:p>
        </p:txBody>
      </p:sp>
    </p:spTree>
    <p:extLst>
      <p:ext uri="{BB962C8B-B14F-4D97-AF65-F5344CB8AC3E}">
        <p14:creationId xmlns:p14="http://schemas.microsoft.com/office/powerpoint/2010/main" val="174003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5D191B78-A831-1142-B63E-6180794107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3400" y="38100"/>
            <a:ext cx="8229600" cy="71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b="1">
                <a:solidFill>
                  <a:schemeClr val="accent1"/>
                </a:solidFill>
              </a:rPr>
              <a:t>Study Schema</a:t>
            </a:r>
          </a:p>
        </p:txBody>
      </p:sp>
      <p:sp>
        <p:nvSpPr>
          <p:cNvPr id="44034" name="TextBox 1">
            <a:extLst>
              <a:ext uri="{FF2B5EF4-FFF2-40B4-BE49-F238E27FC236}">
                <a16:creationId xmlns:a16="http://schemas.microsoft.com/office/drawing/2014/main" id="{AD9547FF-C143-C848-98A3-78F10CCC569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514600" y="844550"/>
            <a:ext cx="4495800" cy="55403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1 REGISTRATION </a:t>
            </a:r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Early Stage Oral Cavity Cancer (T1-2N0: AJCC 8</a:t>
            </a:r>
            <a:r>
              <a:rPr kumimoji="0" lang="en-US" altLang="en-US" sz="1200" b="0" i="0" u="none" strike="noStrike" kern="1200" cap="none" spc="0" normalizeH="0" baseline="3000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ed.)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35" name="TextBox 2">
            <a:extLst>
              <a:ext uri="{FF2B5EF4-FFF2-40B4-BE49-F238E27FC236}">
                <a16:creationId xmlns:a16="http://schemas.microsoft.com/office/drawing/2014/main" id="{C82CD4D0-B0FD-274B-848E-68DBEF6C7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633538"/>
            <a:ext cx="4495800" cy="3810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PET/CT STUDY* (Central Read)</a:t>
            </a:r>
          </a:p>
        </p:txBody>
      </p:sp>
      <p:sp>
        <p:nvSpPr>
          <p:cNvPr id="44036" name="TextBox 3">
            <a:extLst>
              <a:ext uri="{FF2B5EF4-FFF2-40B4-BE49-F238E27FC236}">
                <a16:creationId xmlns:a16="http://schemas.microsoft.com/office/drawing/2014/main" id="{835E05D5-713B-014E-BBB2-4E49FEB73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00288"/>
            <a:ext cx="4495800" cy="368300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2 REGISTRATION</a:t>
            </a:r>
          </a:p>
        </p:txBody>
      </p:sp>
      <p:sp>
        <p:nvSpPr>
          <p:cNvPr id="44037" name="TextBox 4">
            <a:extLst>
              <a:ext uri="{FF2B5EF4-FFF2-40B4-BE49-F238E27FC236}">
                <a16:creationId xmlns:a16="http://schemas.microsoft.com/office/drawing/2014/main" id="{4EC591B7-BA9C-134B-ADDF-64A1912F2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982913"/>
            <a:ext cx="1981200" cy="338137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PET/CT Negative</a:t>
            </a:r>
          </a:p>
        </p:txBody>
      </p:sp>
      <p:sp>
        <p:nvSpPr>
          <p:cNvPr id="44038" name="TextBox 6">
            <a:extLst>
              <a:ext uri="{FF2B5EF4-FFF2-40B4-BE49-F238E27FC236}">
                <a16:creationId xmlns:a16="http://schemas.microsoft.com/office/drawing/2014/main" id="{65054DA5-DDC5-6A47-8F00-4634CC5D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994025"/>
            <a:ext cx="2133600" cy="338138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PET/CT Positive</a:t>
            </a:r>
          </a:p>
        </p:txBody>
      </p:sp>
      <p:sp>
        <p:nvSpPr>
          <p:cNvPr id="44039" name="TextBox 7">
            <a:extLst>
              <a:ext uri="{FF2B5EF4-FFF2-40B4-BE49-F238E27FC236}">
                <a16:creationId xmlns:a16="http://schemas.microsoft.com/office/drawing/2014/main" id="{B66A9826-26CA-564B-994B-3042834FD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563" y="3608388"/>
            <a:ext cx="2209800" cy="1077912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Record neck pathology findings.**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goes off study</a:t>
            </a:r>
          </a:p>
        </p:txBody>
      </p:sp>
      <p:sp>
        <p:nvSpPr>
          <p:cNvPr id="44040" name="TextBox 8">
            <a:extLst>
              <a:ext uri="{FF2B5EF4-FFF2-40B4-BE49-F238E27FC236}">
                <a16:creationId xmlns:a16="http://schemas.microsoft.com/office/drawing/2014/main" id="{516B2E26-E995-E94E-BA41-5687C9517C94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H="1" flipV="1">
            <a:off x="1501775" y="3502025"/>
            <a:ext cx="3260725" cy="7080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STRATIFICATION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Clinical &amp; Radiographic T-stage (T1 vs. T2)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Zubrod Performance Status (0 vs. 1-2)</a:t>
            </a:r>
          </a:p>
        </p:txBody>
      </p:sp>
      <p:sp>
        <p:nvSpPr>
          <p:cNvPr id="44041" name="TextBox 9">
            <a:extLst>
              <a:ext uri="{FF2B5EF4-FFF2-40B4-BE49-F238E27FC236}">
                <a16:creationId xmlns:a16="http://schemas.microsoft.com/office/drawing/2014/main" id="{BE13FDB4-BC45-494B-B226-5A4545DDC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4408488"/>
            <a:ext cx="2286000" cy="52387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RANDOMIZATION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(1:1)</a:t>
            </a:r>
          </a:p>
        </p:txBody>
      </p:sp>
      <p:sp>
        <p:nvSpPr>
          <p:cNvPr id="44042" name="TextBox 10">
            <a:extLst>
              <a:ext uri="{FF2B5EF4-FFF2-40B4-BE49-F238E27FC236}">
                <a16:creationId xmlns:a16="http://schemas.microsoft.com/office/drawing/2014/main" id="{EA7EDDE2-8A16-4444-A971-723647220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151438"/>
            <a:ext cx="1905000" cy="89217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sng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ARM 2 </a:t>
            </a:r>
            <a:endParaRPr kumimoji="0" lang="en-US" altLang="en-US" sz="1600" b="1" i="0" u="none" strike="noStrike" kern="1200" cap="none" spc="0" normalizeH="0" baseline="0" noProof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Elective Neck Dissection (END)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44043" name="TextBox 11">
            <a:extLst>
              <a:ext uri="{FF2B5EF4-FFF2-40B4-BE49-F238E27FC236}">
                <a16:creationId xmlns:a16="http://schemas.microsoft.com/office/drawing/2014/main" id="{7DF6825F-82A0-9D4E-A205-E782B3D4A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563" y="5151438"/>
            <a:ext cx="1752600" cy="708025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sng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ARM 1 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Sentinel Lymph Node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(SLN) Biopsy</a:t>
            </a:r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56565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44" name="TextBox 12">
            <a:extLst>
              <a:ext uri="{FF2B5EF4-FFF2-40B4-BE49-F238E27FC236}">
                <a16:creationId xmlns:a16="http://schemas.microsoft.com/office/drawing/2014/main" id="{0F554CFF-7F45-054F-932A-C4A7CA71B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032500"/>
            <a:ext cx="2730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1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See Protocol Section</a:t>
            </a:r>
            <a:r>
              <a:rPr kumimoji="0" lang="en-US" altLang="en-US" sz="1200" b="1" i="1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200" b="0" i="1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3.1 for details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1" u="none" strike="noStrike" kern="1200" cap="none" spc="0" normalizeH="0" baseline="0" noProof="0">
                <a:ln>
                  <a:noFill/>
                </a:ln>
                <a:solidFill>
                  <a:srgbClr val="56565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** See Protocol Section 8.3 for details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AF237D-2172-CD47-A2E1-EBE65294C1F5}"/>
              </a:ext>
            </a:extLst>
          </p:cNvPr>
          <p:cNvCxnSpPr>
            <a:stCxn id="44034" idx="2"/>
            <a:endCxn id="44035" idx="0"/>
          </p:cNvCxnSpPr>
          <p:nvPr/>
        </p:nvCxnSpPr>
        <p:spPr>
          <a:xfrm>
            <a:off x="4762500" y="1398588"/>
            <a:ext cx="0" cy="23495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482F29C-E5AB-F24F-ADEF-DECE9709374A}"/>
              </a:ext>
            </a:extLst>
          </p:cNvPr>
          <p:cNvCxnSpPr>
            <a:stCxn id="44035" idx="2"/>
            <a:endCxn id="44036" idx="0"/>
          </p:cNvCxnSpPr>
          <p:nvPr/>
        </p:nvCxnSpPr>
        <p:spPr>
          <a:xfrm>
            <a:off x="4762500" y="2014538"/>
            <a:ext cx="0" cy="28575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84DD7E9-0561-F245-8556-CE5A979AFF15}"/>
              </a:ext>
            </a:extLst>
          </p:cNvPr>
          <p:cNvCxnSpPr/>
          <p:nvPr/>
        </p:nvCxnSpPr>
        <p:spPr>
          <a:xfrm>
            <a:off x="5334000" y="2668588"/>
            <a:ext cx="457200" cy="28575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85AFA0-136B-D345-A730-A6E1BFD9B757}"/>
              </a:ext>
            </a:extLst>
          </p:cNvPr>
          <p:cNvCxnSpPr/>
          <p:nvPr/>
        </p:nvCxnSpPr>
        <p:spPr>
          <a:xfrm flipH="1">
            <a:off x="3429000" y="2668588"/>
            <a:ext cx="304800" cy="2857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80" name="Straight Arrow Connector 46079">
            <a:extLst>
              <a:ext uri="{FF2B5EF4-FFF2-40B4-BE49-F238E27FC236}">
                <a16:creationId xmlns:a16="http://schemas.microsoft.com/office/drawing/2014/main" id="{828D64D8-2603-F442-96B6-AC4C499C3907}"/>
              </a:ext>
            </a:extLst>
          </p:cNvPr>
          <p:cNvCxnSpPr/>
          <p:nvPr/>
        </p:nvCxnSpPr>
        <p:spPr>
          <a:xfrm>
            <a:off x="6616700" y="3332163"/>
            <a:ext cx="0" cy="276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93" name="Straight Arrow Connector 46092">
            <a:extLst>
              <a:ext uri="{FF2B5EF4-FFF2-40B4-BE49-F238E27FC236}">
                <a16:creationId xmlns:a16="http://schemas.microsoft.com/office/drawing/2014/main" id="{3F7FEADC-339C-D640-BFF9-9BFEBB1BF2D1}"/>
              </a:ext>
            </a:extLst>
          </p:cNvPr>
          <p:cNvCxnSpPr/>
          <p:nvPr/>
        </p:nvCxnSpPr>
        <p:spPr>
          <a:xfrm>
            <a:off x="3733800" y="4932363"/>
            <a:ext cx="228600" cy="19843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96" name="Straight Arrow Connector 46095">
            <a:extLst>
              <a:ext uri="{FF2B5EF4-FFF2-40B4-BE49-F238E27FC236}">
                <a16:creationId xmlns:a16="http://schemas.microsoft.com/office/drawing/2014/main" id="{EEE83936-9C8E-F94C-BB64-5F3B2CF25462}"/>
              </a:ext>
            </a:extLst>
          </p:cNvPr>
          <p:cNvCxnSpPr/>
          <p:nvPr/>
        </p:nvCxnSpPr>
        <p:spPr>
          <a:xfrm flipH="1">
            <a:off x="2247900" y="4932363"/>
            <a:ext cx="266700" cy="19843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99" name="Straight Arrow Connector 46098">
            <a:extLst>
              <a:ext uri="{FF2B5EF4-FFF2-40B4-BE49-F238E27FC236}">
                <a16:creationId xmlns:a16="http://schemas.microsoft.com/office/drawing/2014/main" id="{2E85F8DA-0A4D-8141-AF22-0B92321F46EE}"/>
              </a:ext>
            </a:extLst>
          </p:cNvPr>
          <p:cNvCxnSpPr>
            <a:stCxn id="44037" idx="2"/>
          </p:cNvCxnSpPr>
          <p:nvPr/>
        </p:nvCxnSpPr>
        <p:spPr>
          <a:xfrm>
            <a:off x="3238500" y="3321050"/>
            <a:ext cx="0" cy="149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01" name="Straight Arrow Connector 46100">
            <a:extLst>
              <a:ext uri="{FF2B5EF4-FFF2-40B4-BE49-F238E27FC236}">
                <a16:creationId xmlns:a16="http://schemas.microsoft.com/office/drawing/2014/main" id="{20640F60-5267-1B49-81DD-2DDBB0D2CD2F}"/>
              </a:ext>
            </a:extLst>
          </p:cNvPr>
          <p:cNvCxnSpPr>
            <a:stCxn id="44040" idx="2"/>
          </p:cNvCxnSpPr>
          <p:nvPr/>
        </p:nvCxnSpPr>
        <p:spPr>
          <a:xfrm flipH="1">
            <a:off x="3132138" y="4210050"/>
            <a:ext cx="0" cy="198438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4" name="TextBox 23">
            <a:extLst>
              <a:ext uri="{FF2B5EF4-FFF2-40B4-BE49-F238E27FC236}">
                <a16:creationId xmlns:a16="http://schemas.microsoft.com/office/drawing/2014/main" id="{628240BB-57DB-E341-8142-C816D6205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3663" y="6588125"/>
            <a:ext cx="1201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NRG-HN006</a:t>
            </a:r>
          </a:p>
        </p:txBody>
      </p:sp>
    </p:spTree>
    <p:extLst>
      <p:ext uri="{BB962C8B-B14F-4D97-AF65-F5344CB8AC3E}">
        <p14:creationId xmlns:p14="http://schemas.microsoft.com/office/powerpoint/2010/main" val="35962669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2A88DD-2894-4C93-8B25-233606CBDCDF}"/>
</file>

<file path=customXml/itemProps2.xml><?xml version="1.0" encoding="utf-8"?>
<ds:datastoreItem xmlns:ds="http://schemas.openxmlformats.org/officeDocument/2006/customXml" ds:itemID="{6181860E-F62C-4C7E-B550-DD49AF380F4E}"/>
</file>

<file path=customXml/itemProps3.xml><?xml version="1.0" encoding="utf-8"?>
<ds:datastoreItem xmlns:ds="http://schemas.openxmlformats.org/officeDocument/2006/customXml" ds:itemID="{283BD9FF-044A-4FCA-93ED-2E98370C444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1546</TotalTime>
  <Words>614</Words>
  <Application>Microsoft Office PowerPoint</Application>
  <PresentationFormat>On-screen Show (4:3)</PresentationFormat>
  <Paragraphs>106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Custom Design</vt:lpstr>
      <vt:lpstr>1_Office Theme</vt:lpstr>
      <vt:lpstr>  NRG-HN006: Randomized Phase II/III Trial of Sentinel Lymph Node Biopsy Versus Elective Neck Dissection for  Early-Stage Oral Cavity Cancer   </vt:lpstr>
      <vt:lpstr>PowerPoint Presentation</vt:lpstr>
      <vt:lpstr>Study Schema</vt:lpstr>
      <vt:lpstr>Phase II Primary Objective</vt:lpstr>
      <vt:lpstr>Phase III Co-Primary Endpoints</vt:lpstr>
      <vt:lpstr>Surgeon Credentialing</vt:lpstr>
      <vt:lpstr>PowerPoint Presentation</vt:lpstr>
      <vt:lpstr>Study Schema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NRG-HN006   Randomized Phase II/III Trial of Sentinel Lymph Node Biopsy Versus Elective Neck Dissection for  Early-Stage Oral Cavity Cancer   </dc:title>
  <dc:creator>Microsoft Office User</dc:creator>
  <cp:lastModifiedBy>Do, Thien Nu</cp:lastModifiedBy>
  <cp:revision>15</cp:revision>
  <dcterms:created xsi:type="dcterms:W3CDTF">2020-07-14T04:25:01Z</dcterms:created>
  <dcterms:modified xsi:type="dcterms:W3CDTF">2020-07-17T13:13:44Z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