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09" d="100"/>
          <a:sy n="109" d="100"/>
        </p:scale>
        <p:origin x="5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DBE6-DB02-462B-8A5B-ECEAE923539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F8FB-EF46-41CF-8984-58EBF3993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06B21B-447A-4BA3-86A5-25BFA4E4F67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440E3-F81E-4C97-AB11-3EECCF95317E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C5EA08-4144-494C-9909-A3AC874DF11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6B24D-6C13-4B0A-90E5-A5EE2E27D973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2C25F5-DB3D-4C64-9A92-53F02C6AD3D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10E38-351E-4EF2-8D0A-8247F32250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843A83-44D3-4DBA-A2F7-CD6AF29BEC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FB51D-109B-426B-997A-8EB15D1366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42F3B-5C3D-460C-832E-981E99E4A6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A928C-3FD5-4D19-88B5-4E138A0781ED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3615D-9314-4AB7-81BD-CEA008CF5AB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AADCD-921B-444A-B32D-5EB959B1BDA9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F0D50E-06EA-46A8-9FAC-90A69970C8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F4DD4-B6F0-4803-BC73-5363DB88C67A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057243-63E9-4D13-ADAC-1BD76251D71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6A026-1027-4B72-9BB6-35B6AE51C626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49468-CA62-4A92-A780-EF8B7F8D5B4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DF18F-49EF-4F87-A728-77C8004A6CEB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9DB681-D27E-4974-BFAF-C748AF9743D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D1877-712D-419B-B659-DEF220A18BA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61139-01AF-495B-BBF3-366D20DFFA4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69361-FFCD-46DE-84F5-FB07044B9E22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075" name="Picture 7" descr="LogoForPPGRA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7" y="5886451"/>
            <a:ext cx="144780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3">
                <a:lumMod val="5000"/>
                <a:lumOff val="95000"/>
              </a:schemeClr>
            </a:gs>
            <a:gs pos="6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9008"/>
            <a:ext cx="12192000" cy="349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31" y="-1897415"/>
            <a:ext cx="9470275" cy="6700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695" y="87464"/>
            <a:ext cx="12009748" cy="668098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892" y="6030902"/>
            <a:ext cx="11302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Advancing Research. Improving Lives. 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T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ogether.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166" y="3363310"/>
            <a:ext cx="62326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Head and Neck Cancer Committee</a:t>
            </a:r>
          </a:p>
          <a:p>
            <a:pPr algn="ctr"/>
            <a:r>
              <a:rPr lang="en-US" sz="3200" dirty="0" smtClean="0"/>
              <a:t>Quynh-Thu </a:t>
            </a:r>
            <a:r>
              <a:rPr lang="en-US" sz="3200" dirty="0"/>
              <a:t>Le</a:t>
            </a:r>
            <a:r>
              <a:rPr lang="en-US" sz="3200" dirty="0" smtClean="0"/>
              <a:t>, MD, FACR</a:t>
            </a:r>
            <a:r>
              <a:rPr lang="en-US" sz="3200" dirty="0"/>
              <a:t>, FASTRO </a:t>
            </a:r>
            <a:endParaRPr lang="en-US" sz="3200" dirty="0" smtClean="0"/>
          </a:p>
          <a:p>
            <a:pPr algn="ctr"/>
            <a:r>
              <a:rPr lang="en-US" sz="3200" dirty="0" smtClean="0"/>
              <a:t>July 17, 2020  1:00 – 2:30 ET</a:t>
            </a:r>
          </a:p>
        </p:txBody>
      </p:sp>
    </p:spTree>
    <p:extLst>
      <p:ext uri="{BB962C8B-B14F-4D97-AF65-F5344CB8AC3E}">
        <p14:creationId xmlns:p14="http://schemas.microsoft.com/office/powerpoint/2010/main" val="43501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625600" y="381000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About this Webinar Format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384800" cy="40990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Attendees will join in “listen only” mode; only the Zoom Host can unmute you.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You participation is encouraged! 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 the chat for questions and comments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Raise your hand, the Host can unmute you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830552" y="375745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Your NRG Team for this Session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0564" y="3853511"/>
            <a:ext cx="241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Chair: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Quynh-Thu Le, MD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1838" y="3863679"/>
            <a:ext cx="242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Chat Moderator: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Stuart J. Wong, MD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64" y="1574276"/>
            <a:ext cx="2071844" cy="207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82" y="1579545"/>
            <a:ext cx="1492357" cy="2089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31838" y="5120821"/>
            <a:ext cx="256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Zoom Co-Host: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Treena Davis-Trotman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0564" y="5120821"/>
            <a:ext cx="242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Zoom Host: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Thien Nu Do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2" y="1939199"/>
            <a:ext cx="3934961" cy="2213416"/>
          </a:xfrm>
        </p:spPr>
      </p:pic>
      <p:sp>
        <p:nvSpPr>
          <p:cNvPr id="4" name="TextBox 3"/>
          <p:cNvSpPr txBox="1"/>
          <p:nvPr/>
        </p:nvSpPr>
        <p:spPr>
          <a:xfrm>
            <a:off x="4215620" y="875329"/>
            <a:ext cx="7472833" cy="550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Session may be </a:t>
            </a:r>
            <a:r>
              <a:rPr lang="en-US" sz="3200" dirty="0" smtClean="0">
                <a:solidFill>
                  <a:srgbClr val="C00000"/>
                </a:solidFill>
              </a:rPr>
              <a:t>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Unauthorized use of any materials viewed during this session is strictly prohibited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These are working </a:t>
            </a:r>
            <a:r>
              <a:rPr lang="en-US" sz="3200" dirty="0" smtClean="0">
                <a:solidFill>
                  <a:srgbClr val="C00000"/>
                </a:solidFill>
              </a:rPr>
              <a:t>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While we’d love to see you on social media #NRG2020 @</a:t>
            </a:r>
            <a:r>
              <a:rPr lang="en-US" sz="3200" dirty="0" err="1" smtClean="0">
                <a:solidFill>
                  <a:schemeClr val="bg1"/>
                </a:solidFill>
              </a:rPr>
              <a:t>NRGonc</a:t>
            </a:r>
            <a:r>
              <a:rPr lang="en-US" sz="3200" dirty="0" smtClean="0">
                <a:solidFill>
                  <a:schemeClr val="bg1"/>
                </a:solidFill>
              </a:rPr>
              <a:t>, we don’t want to see any session content that isn’t explicitly authorized for such!</a:t>
            </a:r>
          </a:p>
          <a:p>
            <a:pPr lvl="1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225"/>
            <a:ext cx="10972800" cy="884858"/>
          </a:xfrm>
        </p:spPr>
        <p:txBody>
          <a:bodyPr/>
          <a:lstStyle/>
          <a:p>
            <a:r>
              <a:rPr lang="en-US" altLang="en-US" sz="4200" b="1" dirty="0" smtClean="0">
                <a:solidFill>
                  <a:prstClr val="white"/>
                </a:solidFill>
              </a:rPr>
              <a:t>Agenda</a:t>
            </a:r>
            <a:endParaRPr lang="en-US" altLang="en-US" sz="42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4083"/>
            <a:ext cx="11051357" cy="4675694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Head and Neck portfolio overview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Actively developing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NRG-HN007</a:t>
            </a:r>
            <a:r>
              <a:rPr lang="en-US" sz="1800" b="1" dirty="0"/>
              <a:t>, NRG-</a:t>
            </a:r>
            <a:r>
              <a:rPr lang="en-US" sz="1800" b="1" dirty="0" smtClean="0"/>
              <a:t>HN008</a:t>
            </a:r>
            <a:r>
              <a:rPr lang="en-US" sz="1800" b="1" dirty="0"/>
              <a:t>, NRG-</a:t>
            </a:r>
            <a:r>
              <a:rPr lang="en-US" sz="1800" b="1" dirty="0" smtClean="0"/>
              <a:t>HN1937, </a:t>
            </a:r>
            <a:r>
              <a:rPr lang="en-US" sz="1800" b="1" dirty="0"/>
              <a:t>NRG-</a:t>
            </a:r>
            <a:r>
              <a:rPr lang="en-US" sz="1800" b="1" dirty="0" smtClean="0"/>
              <a:t>HN2004, </a:t>
            </a:r>
            <a:r>
              <a:rPr lang="en-US" sz="1800" b="1" dirty="0"/>
              <a:t>NRG-</a:t>
            </a:r>
            <a:r>
              <a:rPr lang="en-US" sz="1800" b="1" dirty="0" smtClean="0"/>
              <a:t>HN2001, </a:t>
            </a:r>
            <a:r>
              <a:rPr lang="en-US" sz="1800" b="1" dirty="0"/>
              <a:t>NRG-</a:t>
            </a:r>
            <a:r>
              <a:rPr lang="en-US" sz="1800" b="1" dirty="0" smtClean="0"/>
              <a:t>HN1936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Review on active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RTOG 1008, RTOG 1216</a:t>
            </a:r>
            <a:r>
              <a:rPr lang="en-US" sz="1800" b="1" dirty="0"/>
              <a:t>, NRG-HN001, </a:t>
            </a:r>
            <a:r>
              <a:rPr lang="en-US" sz="1800" b="1" dirty="0" smtClean="0"/>
              <a:t>NRG-HN004,</a:t>
            </a:r>
            <a:r>
              <a:rPr lang="en-US" sz="1800" b="1" dirty="0"/>
              <a:t> </a:t>
            </a:r>
            <a:r>
              <a:rPr lang="en-US" sz="1800" b="1" dirty="0" smtClean="0"/>
              <a:t>NRG-</a:t>
            </a:r>
            <a:r>
              <a:rPr lang="en-US" sz="1800" b="1" dirty="0"/>
              <a:t>HN005, </a:t>
            </a:r>
            <a:r>
              <a:rPr lang="en-US" sz="1800" b="1" dirty="0" smtClean="0"/>
              <a:t>NRG-HN006, RTOG 35007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Report on publications and protocols closed to active accrual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NRG-HN003, RTOG 3504, NRG-HN002, RTOG 0912, RTOG 3501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ECOG trials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EA3132, EA3161, EA3163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NCI Head and Neck Steering Committee update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NRG Biobank/Navigator update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NCI COVID-19 Trial Registry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b="1" dirty="0" smtClean="0"/>
              <a:t>New Investigator Resources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041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B6CCE3-A119-4CCC-940F-EC3F2AB19A29}"/>
</file>

<file path=customXml/itemProps2.xml><?xml version="1.0" encoding="utf-8"?>
<ds:datastoreItem xmlns:ds="http://schemas.openxmlformats.org/officeDocument/2006/customXml" ds:itemID="{CD427638-2956-4BE3-BEB0-CAD47E9ED884}"/>
</file>

<file path=customXml/itemProps3.xml><?xml version="1.0" encoding="utf-8"?>
<ds:datastoreItem xmlns:ds="http://schemas.openxmlformats.org/officeDocument/2006/customXml" ds:itemID="{210F9F8B-E72F-4F34-87C0-5B41F23FAF49}"/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241</Words>
  <Application>Microsoft Office PowerPoint</Application>
  <PresentationFormat>Widescreen</PresentationFormat>
  <Paragraphs>38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Edwardian Script ITC</vt:lpstr>
      <vt:lpstr>Garamond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kati.stoermer@nsabp.org</dc:creator>
  <cp:lastModifiedBy>Do, Thien Nu</cp:lastModifiedBy>
  <cp:revision>38</cp:revision>
  <dcterms:created xsi:type="dcterms:W3CDTF">2020-05-18T19:58:01Z</dcterms:created>
  <dcterms:modified xsi:type="dcterms:W3CDTF">2020-07-15T17:32:29Z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