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  <p:sldMasterId id="2147483710" r:id="rId2"/>
  </p:sldMasterIdLst>
  <p:notesMasterIdLst>
    <p:notesMasterId r:id="rId6"/>
  </p:notesMasterIdLst>
  <p:handoutMasterIdLst>
    <p:handoutMasterId r:id="rId7"/>
  </p:handoutMasterIdLst>
  <p:sldIdLst>
    <p:sldId id="565" r:id="rId3"/>
    <p:sldId id="573" r:id="rId4"/>
    <p:sldId id="634" r:id="rId5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lker, Kelly" initials="WK" lastIdx="2" clrIdx="0"/>
  <p:cmAuthor id="1" name="Karen Padilla" initials="KP" lastIdx="8" clrIdx="1"/>
  <p:cmAuthor id="2" name="Lambersky, Ruth" initials="LR" lastIdx="5" clrIdx="2"/>
  <p:cmAuthor id="3" name="Green, Lauren" initials="GL" lastIdx="4" clrIdx="3">
    <p:extLst>
      <p:ext uri="{19B8F6BF-5375-455C-9EA6-DF929625EA0E}">
        <p15:presenceInfo xmlns:p15="http://schemas.microsoft.com/office/powerpoint/2012/main" userId="S-1-5-21-1484341928-983260991-1231754661-94136" providerId="AD"/>
      </p:ext>
    </p:extLst>
  </p:cmAuthor>
  <p:cmAuthor id="4" name="Bricker, Alison" initials="BA" lastIdx="15" clrIdx="4">
    <p:extLst>
      <p:ext uri="{19B8F6BF-5375-455C-9EA6-DF929625EA0E}">
        <p15:presenceInfo xmlns:p15="http://schemas.microsoft.com/office/powerpoint/2012/main" userId="S-1-5-21-1484341928-983260991-1231754661-1387" providerId="AD"/>
      </p:ext>
    </p:extLst>
  </p:cmAuthor>
  <p:cmAuthor id="5" name="Shah, Rucha" initials="SR" lastIdx="14" clrIdx="5">
    <p:extLst>
      <p:ext uri="{19B8F6BF-5375-455C-9EA6-DF929625EA0E}">
        <p15:presenceInfo xmlns:p15="http://schemas.microsoft.com/office/powerpoint/2012/main" userId="S-1-5-21-1484341928-983260991-1231754661-971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2E398E"/>
    <a:srgbClr val="ECECEC"/>
    <a:srgbClr val="C1C1C1"/>
    <a:srgbClr val="181314"/>
    <a:srgbClr val="39166C"/>
    <a:srgbClr val="8C8C8E"/>
    <a:srgbClr val="2AA9E0"/>
    <a:srgbClr val="363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62" autoAdjust="0"/>
    <p:restoredTop sz="99420" autoAdjust="0"/>
  </p:normalViewPr>
  <p:slideViewPr>
    <p:cSldViewPr snapToGrid="0">
      <p:cViewPr varScale="1">
        <p:scale>
          <a:sx n="83" d="100"/>
          <a:sy n="83" d="100"/>
        </p:scale>
        <p:origin x="77" y="149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838" y="-114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4393" cy="465773"/>
          </a:xfrm>
          <a:prstGeom prst="rect">
            <a:avLst/>
          </a:prstGeom>
        </p:spPr>
        <p:txBody>
          <a:bodyPr vert="horz" lIns="91189" tIns="45595" rIns="91189" bIns="455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871" y="0"/>
            <a:ext cx="3014393" cy="465773"/>
          </a:xfrm>
          <a:prstGeom prst="rect">
            <a:avLst/>
          </a:prstGeom>
        </p:spPr>
        <p:txBody>
          <a:bodyPr vert="horz" lIns="91189" tIns="45595" rIns="91189" bIns="45595" rtlCol="0"/>
          <a:lstStyle>
            <a:lvl1pPr algn="r">
              <a:defRPr sz="1200"/>
            </a:lvl1pPr>
          </a:lstStyle>
          <a:p>
            <a:fld id="{F468D1F5-2B68-4821-B9B5-6A946CFF738E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7"/>
            <a:ext cx="3014393" cy="465773"/>
          </a:xfrm>
          <a:prstGeom prst="rect">
            <a:avLst/>
          </a:prstGeom>
        </p:spPr>
        <p:txBody>
          <a:bodyPr vert="horz" lIns="91189" tIns="45595" rIns="91189" bIns="455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871" y="8841737"/>
            <a:ext cx="3014393" cy="465773"/>
          </a:xfrm>
          <a:prstGeom prst="rect">
            <a:avLst/>
          </a:prstGeom>
        </p:spPr>
        <p:txBody>
          <a:bodyPr vert="horz" lIns="91189" tIns="45595" rIns="91189" bIns="45595" rtlCol="0" anchor="b"/>
          <a:lstStyle>
            <a:lvl1pPr algn="r">
              <a:defRPr sz="1200"/>
            </a:lvl1pPr>
          </a:lstStyle>
          <a:p>
            <a:fld id="{2F059E20-D855-402D-BBF4-E2D77F8CA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03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3763" cy="465455"/>
          </a:xfrm>
          <a:prstGeom prst="rect">
            <a:avLst/>
          </a:prstGeom>
        </p:spPr>
        <p:txBody>
          <a:bodyPr vert="horz" lIns="92920" tIns="46460" rIns="92920" bIns="464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2"/>
            <a:ext cx="3013763" cy="465455"/>
          </a:xfrm>
          <a:prstGeom prst="rect">
            <a:avLst/>
          </a:prstGeom>
        </p:spPr>
        <p:txBody>
          <a:bodyPr vert="horz" lIns="92920" tIns="46460" rIns="92920" bIns="46460" rtlCol="0"/>
          <a:lstStyle>
            <a:lvl1pPr algn="r">
              <a:defRPr sz="1200"/>
            </a:lvl1pPr>
          </a:lstStyle>
          <a:p>
            <a:fld id="{57A7F26E-578E-4B99-AE90-EA5581CD0BE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0" tIns="46460" rIns="92920" bIns="464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2"/>
            <a:ext cx="5563870" cy="4189095"/>
          </a:xfrm>
          <a:prstGeom prst="rect">
            <a:avLst/>
          </a:prstGeom>
        </p:spPr>
        <p:txBody>
          <a:bodyPr vert="horz" lIns="92920" tIns="46460" rIns="92920" bIns="4646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5455"/>
          </a:xfrm>
          <a:prstGeom prst="rect">
            <a:avLst/>
          </a:prstGeom>
        </p:spPr>
        <p:txBody>
          <a:bodyPr vert="horz" lIns="92920" tIns="46460" rIns="92920" bIns="464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1"/>
            <a:ext cx="3013763" cy="465455"/>
          </a:xfrm>
          <a:prstGeom prst="rect">
            <a:avLst/>
          </a:prstGeom>
        </p:spPr>
        <p:txBody>
          <a:bodyPr vert="horz" lIns="92920" tIns="46460" rIns="92920" bIns="46460" rtlCol="0" anchor="b"/>
          <a:lstStyle>
            <a:lvl1pPr algn="r">
              <a:defRPr sz="1200"/>
            </a:lvl1pPr>
          </a:lstStyle>
          <a:p>
            <a:fld id="{8A066F93-B2D7-4731-9B44-4DC4058E0F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76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- Dk Bl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1758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 Dk Blue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079067" y="6645275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8151" y="283701"/>
            <a:ext cx="11446639" cy="7477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r">
              <a:buFontTx/>
              <a:buNone/>
              <a:defRPr sz="4400" b="1" baseline="0">
                <a:solidFill>
                  <a:srgbClr val="2E398E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289956"/>
            <a:ext cx="11446933" cy="490129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82613" indent="-58261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  <a:defRPr sz="3600" baseline="0">
                <a:solidFill>
                  <a:schemeClr val="tx1"/>
                </a:solidFill>
              </a:defRPr>
            </a:lvl1pPr>
            <a:lvl2pPr marL="1371600" indent="-62547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‒"/>
              <a:defRPr sz="3600" baseline="0">
                <a:solidFill>
                  <a:schemeClr val="tx1"/>
                </a:solidFill>
              </a:defRPr>
            </a:lvl2pPr>
            <a:lvl3pPr marL="2062163" indent="-51752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Arial"/>
              <a:buChar char="•"/>
              <a:defRPr sz="3600" baseline="0">
                <a:solidFill>
                  <a:schemeClr val="tx1"/>
                </a:solidFill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3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.a. Outline Dk Bl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079067" y="6645275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8151" y="283701"/>
            <a:ext cx="11446639" cy="7477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r">
              <a:buFontTx/>
              <a:buNone/>
              <a:defRPr sz="4400" b="1" baseline="0">
                <a:solidFill>
                  <a:srgbClr val="2E398E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306286"/>
            <a:ext cx="11446933" cy="48849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81038" indent="-68103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+mj-lt"/>
              <a:buAutoNum type="arabicPeriod"/>
              <a:defRPr sz="3600" baseline="0">
                <a:solidFill>
                  <a:schemeClr val="tx1"/>
                </a:solidFill>
              </a:defRPr>
            </a:lvl1pPr>
            <a:lvl2pPr marL="1371600" indent="-62547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LcPeriod"/>
              <a:defRPr sz="3600" baseline="0">
                <a:solidFill>
                  <a:schemeClr val="tx1"/>
                </a:solidFill>
              </a:defRPr>
            </a:lvl2pPr>
            <a:lvl3pPr marL="2062163" indent="-63023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arenR"/>
              <a:defRPr sz="3600" baseline="0">
                <a:solidFill>
                  <a:schemeClr val="tx1"/>
                </a:solidFill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3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1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.A. Outline Dk Bl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079067" y="6645275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8151" y="283701"/>
            <a:ext cx="11446639" cy="7477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r">
              <a:buFontTx/>
              <a:buNone/>
              <a:defRPr sz="4400" b="1" baseline="0">
                <a:solidFill>
                  <a:srgbClr val="2E398E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322614"/>
            <a:ext cx="11446933" cy="48686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82613" indent="-58261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+mj-lt"/>
              <a:buAutoNum type="romanUcPeriod"/>
              <a:defRPr sz="3600" baseline="0">
                <a:solidFill>
                  <a:schemeClr val="tx1"/>
                </a:solidFill>
              </a:defRPr>
            </a:lvl1pPr>
            <a:lvl2pPr marL="1371600" indent="-69056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UcPeriod"/>
              <a:defRPr sz="3600" baseline="0">
                <a:solidFill>
                  <a:schemeClr val="tx1"/>
                </a:solidFill>
              </a:defRPr>
            </a:lvl2pPr>
            <a:lvl3pPr marL="2003425" indent="-52546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romanLcPeriod"/>
              <a:defRPr sz="3600" baseline="0">
                <a:solidFill>
                  <a:schemeClr val="tx1"/>
                </a:solidFill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3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5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335314"/>
            <a:ext cx="11324357" cy="48559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23888" indent="-62388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  <a:defRPr sz="36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371600" indent="-62547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Calibri" panose="020F0502020204030204" pitchFamily="34" charset="0"/>
              <a:buChar char="–"/>
              <a:defRPr sz="36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120900" indent="-63023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/>
              <a:defRPr sz="36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2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- L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89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.a. Outline Lt Bl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079067" y="6645275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8151" y="283701"/>
            <a:ext cx="11446639" cy="7477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r">
              <a:buFontTx/>
              <a:buNone/>
              <a:defRPr sz="4400" b="1" baseline="0"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306286"/>
            <a:ext cx="11446933" cy="48849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81038" indent="-68103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+mj-lt"/>
              <a:buAutoNum type="arabicPeriod"/>
              <a:defRPr sz="3600" baseline="0">
                <a:solidFill>
                  <a:schemeClr val="tx1"/>
                </a:solidFill>
              </a:defRPr>
            </a:lvl1pPr>
            <a:lvl2pPr marL="1371600" indent="-62547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LcPeriod"/>
              <a:defRPr sz="3600" baseline="0">
                <a:solidFill>
                  <a:schemeClr val="tx1"/>
                </a:solidFill>
              </a:defRPr>
            </a:lvl2pPr>
            <a:lvl3pPr marL="2062163" indent="-63023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arenR"/>
              <a:defRPr sz="3600" baseline="0">
                <a:solidFill>
                  <a:schemeClr val="tx1"/>
                </a:solidFill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3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1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.A. Outline Lt Bl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079067" y="6645275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8151" y="283701"/>
            <a:ext cx="11446639" cy="7477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r">
              <a:buFontTx/>
              <a:buNone/>
              <a:defRPr sz="4400" b="1" baseline="0"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blackWhite">
          <a:xfrm>
            <a:off x="438151" y="1322614"/>
            <a:ext cx="11446933" cy="48686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82613" indent="-58261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+mj-lt"/>
              <a:buAutoNum type="romanUcPeriod"/>
              <a:defRPr sz="3600" baseline="0">
                <a:solidFill>
                  <a:schemeClr val="tx1"/>
                </a:solidFill>
              </a:defRPr>
            </a:lvl1pPr>
            <a:lvl2pPr marL="1371600" indent="-69056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lphaUcPeriod"/>
              <a:defRPr sz="3600" baseline="0">
                <a:solidFill>
                  <a:schemeClr val="tx1"/>
                </a:solidFill>
              </a:defRPr>
            </a:lvl2pPr>
            <a:lvl3pPr marL="2003425" indent="-525463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romanLcPeriod"/>
              <a:defRPr sz="3600" baseline="0">
                <a:solidFill>
                  <a:schemeClr val="tx1"/>
                </a:solidFill>
              </a:defRPr>
            </a:lvl3pPr>
            <a:lvl4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3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3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3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6417" y="365126"/>
            <a:ext cx="11326091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4" descr="ECOG-ACRIN_Logo_Colorrev.04.2012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6119" y="6432550"/>
            <a:ext cx="2944281" cy="36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11723784" y="6416678"/>
            <a:ext cx="601133" cy="381000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"/>
          <p:cNvSpPr txBox="1">
            <a:spLocks/>
          </p:cNvSpPr>
          <p:nvPr userDrawn="1"/>
        </p:nvSpPr>
        <p:spPr>
          <a:xfrm>
            <a:off x="9187813" y="6454826"/>
            <a:ext cx="2574695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chemeClr val="tx2"/>
                </a:solidFill>
                <a:ea typeface="Geneva" charset="-128"/>
              </a:rPr>
              <a:t>v.06/02/20</a:t>
            </a:r>
          </a:p>
        </p:txBody>
      </p:sp>
      <p:sp>
        <p:nvSpPr>
          <p:cNvPr id="10" name="Footer Placeholder 1"/>
          <p:cNvSpPr txBox="1">
            <a:spLocks/>
          </p:cNvSpPr>
          <p:nvPr userDrawn="1"/>
        </p:nvSpPr>
        <p:spPr>
          <a:xfrm>
            <a:off x="3524767" y="6454826"/>
            <a:ext cx="1314519" cy="1602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chemeClr val="tx2"/>
              </a:solidFill>
              <a:ea typeface="Geneva" charset="-128"/>
            </a:endParaRPr>
          </a:p>
        </p:txBody>
      </p:sp>
      <p:sp>
        <p:nvSpPr>
          <p:cNvPr id="11" name="Footer Placeholder 1"/>
          <p:cNvSpPr txBox="1">
            <a:spLocks/>
          </p:cNvSpPr>
          <p:nvPr userDrawn="1"/>
        </p:nvSpPr>
        <p:spPr>
          <a:xfrm>
            <a:off x="5547584" y="6302646"/>
            <a:ext cx="3829016" cy="31246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chemeClr val="tx2"/>
                </a:solidFill>
                <a:ea typeface="Geneva" charset="-128"/>
              </a:rPr>
              <a:t>Confidential information and property</a:t>
            </a:r>
            <a:r>
              <a:rPr lang="en-US" sz="1000" baseline="0" dirty="0">
                <a:solidFill>
                  <a:schemeClr val="tx2"/>
                </a:solidFill>
                <a:ea typeface="Geneva" charset="-128"/>
              </a:rPr>
              <a:t> of ECOG-ACRIN; may not be distributed or reproduced without written permission of ECOG-ACRIN.</a:t>
            </a:r>
            <a:endParaRPr lang="en-US" sz="1000" dirty="0">
              <a:solidFill>
                <a:schemeClr val="tx2"/>
              </a:solidFill>
              <a:ea typeface="Genev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91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6" r:id="rId2"/>
    <p:sldLayoutId id="2147483692" r:id="rId3"/>
    <p:sldLayoutId id="2147483693" r:id="rId4"/>
    <p:sldLayoutId id="2147483715" r:id="rId5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b="1" kern="1200" baseline="0">
          <a:solidFill>
            <a:srgbClr val="2E398E"/>
          </a:solidFill>
          <a:latin typeface="+mn-lt"/>
          <a:ea typeface="+mj-ea"/>
          <a:cs typeface="+mj-cs"/>
        </a:defRPr>
      </a:lvl1pPr>
    </p:titleStyle>
    <p:bodyStyle>
      <a:lvl1pPr marL="582613" indent="-582613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SzPct val="75000"/>
        <a:buFont typeface="Wingdings" panose="05000000000000000000" pitchFamily="2" charset="2"/>
        <a:buChar char="t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1309688" indent="-56197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Calibri" panose="020F050202020403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6417" y="365126"/>
            <a:ext cx="11326091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1"/>
          <p:cNvSpPr txBox="1">
            <a:spLocks/>
          </p:cNvSpPr>
          <p:nvPr userDrawn="1"/>
        </p:nvSpPr>
        <p:spPr>
          <a:xfrm>
            <a:off x="9187813" y="6454826"/>
            <a:ext cx="2574695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chemeClr val="tx2"/>
                </a:solidFill>
                <a:ea typeface="Geneva" charset="-128"/>
              </a:rPr>
              <a:t>Optional </a:t>
            </a:r>
            <a:r>
              <a:rPr lang="en-US" sz="1000" baseline="0" dirty="0">
                <a:solidFill>
                  <a:schemeClr val="tx2"/>
                </a:solidFill>
                <a:ea typeface="Geneva" charset="-128"/>
              </a:rPr>
              <a:t>institutional logo, insert here</a:t>
            </a:r>
            <a:endParaRPr lang="en-US" sz="1000" dirty="0">
              <a:solidFill>
                <a:schemeClr val="tx2"/>
              </a:solidFill>
              <a:ea typeface="Geneva" charset="-128"/>
            </a:endParaRPr>
          </a:p>
        </p:txBody>
      </p:sp>
      <p:sp>
        <p:nvSpPr>
          <p:cNvPr id="4" name="Footer Placeholder 1"/>
          <p:cNvSpPr txBox="1">
            <a:spLocks/>
          </p:cNvSpPr>
          <p:nvPr userDrawn="1"/>
        </p:nvSpPr>
        <p:spPr>
          <a:xfrm>
            <a:off x="3524767" y="6454826"/>
            <a:ext cx="2574695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chemeClr val="tx2"/>
                </a:solidFill>
                <a:ea typeface="Geneva" charset="-128"/>
              </a:rPr>
              <a:t>Meeting name</a:t>
            </a:r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6423829" y="6454826"/>
            <a:ext cx="2574695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chemeClr val="tx2"/>
                </a:solidFill>
                <a:ea typeface="Geneva" charset="-128"/>
              </a:rPr>
              <a:t>Intellectual property statement</a:t>
            </a:r>
          </a:p>
        </p:txBody>
      </p:sp>
      <p:pic>
        <p:nvPicPr>
          <p:cNvPr id="6" name="Picture 4" descr="ECOG-ACRIN_Logo_Colorrev.04.2012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6119" y="6432550"/>
            <a:ext cx="2944281" cy="36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061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b="1" kern="1200" baseline="0">
          <a:solidFill>
            <a:srgbClr val="00B0F0"/>
          </a:solidFill>
          <a:latin typeface="+mn-lt"/>
          <a:ea typeface="+mj-ea"/>
          <a:cs typeface="+mj-cs"/>
        </a:defRPr>
      </a:lvl1pPr>
    </p:titleStyle>
    <p:bodyStyle>
      <a:lvl1pPr marL="582613" indent="-582613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SzPct val="75000"/>
        <a:buFont typeface="Wingdings" panose="05000000000000000000" pitchFamily="2" charset="2"/>
        <a:buChar char="t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1309688" indent="-56197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Calibri" panose="020F050202020403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2100" y="342900"/>
            <a:ext cx="10998200" cy="2612571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cs typeface="RotisSerif"/>
              </a:rPr>
              <a:t>EA8143: A Phase 3 </a:t>
            </a:r>
            <a:r>
              <a:rPr lang="en-US" sz="4400" dirty="0" err="1">
                <a:cs typeface="RotisSerif"/>
              </a:rPr>
              <a:t>RandOmized</a:t>
            </a:r>
            <a:r>
              <a:rPr lang="en-US" sz="4400" dirty="0">
                <a:cs typeface="RotisSerif"/>
              </a:rPr>
              <a:t> Study Comparing </a:t>
            </a:r>
            <a:r>
              <a:rPr lang="en-US" sz="4400" dirty="0" err="1">
                <a:cs typeface="RotisSerif"/>
              </a:rPr>
              <a:t>PErioperative</a:t>
            </a:r>
            <a:r>
              <a:rPr lang="en-US" sz="4400" dirty="0">
                <a:cs typeface="RotisSerif"/>
              </a:rPr>
              <a:t> Nivolumab vs. Observation in Patients with Renal Cell Carcinoma Undergoing Nephrectomy (PROSPER RCC)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3386667"/>
            <a:ext cx="10905067" cy="2573865"/>
          </a:xfrm>
          <a:solidFill>
            <a:srgbClr val="2AA9E0"/>
          </a:solidFill>
        </p:spPr>
        <p:txBody>
          <a:bodyPr anchor="ctr"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chemeClr val="bg1"/>
                </a:solidFill>
              </a:rPr>
              <a:t>Study Chair: Mo Allaf, M.D.- </a:t>
            </a:r>
            <a:r>
              <a:rPr lang="en-US" sz="2400" dirty="0">
                <a:solidFill>
                  <a:schemeClr val="bg1"/>
                </a:solidFill>
              </a:rPr>
              <a:t>Johns Hopkins</a:t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>Study Co-Study Co-Chair: David F. McDermott, M.D. </a:t>
            </a:r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400" dirty="0">
                <a:solidFill>
                  <a:schemeClr val="bg1"/>
                </a:solidFill>
              </a:rPr>
              <a:t>Beth Israel Deaconess Medical Center</a:t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>Urology Co-Chair: </a:t>
            </a:r>
            <a:r>
              <a:rPr lang="en-US" sz="2600" b="1" dirty="0" err="1">
                <a:solidFill>
                  <a:schemeClr val="bg1"/>
                </a:solidFill>
              </a:rPr>
              <a:t>Viraj</a:t>
            </a:r>
            <a:r>
              <a:rPr lang="en-US" sz="2600" b="1" dirty="0">
                <a:solidFill>
                  <a:schemeClr val="bg1"/>
                </a:solidFill>
              </a:rPr>
              <a:t> Master, M.D. </a:t>
            </a:r>
            <a:r>
              <a:rPr lang="en-US" sz="2600" dirty="0">
                <a:solidFill>
                  <a:schemeClr val="bg1"/>
                </a:solidFill>
              </a:rPr>
              <a:t>-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Emory, </a:t>
            </a:r>
            <a:r>
              <a:rPr lang="en-US" sz="2400" dirty="0" err="1">
                <a:solidFill>
                  <a:schemeClr val="bg1"/>
                </a:solidFill>
              </a:rPr>
              <a:t>Winship</a:t>
            </a:r>
            <a:r>
              <a:rPr lang="en-US" sz="2400" dirty="0">
                <a:solidFill>
                  <a:schemeClr val="bg1"/>
                </a:solidFill>
              </a:rPr>
              <a:t> Cancer Institute</a:t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>Community Co-Chair: Suzanne Cole, M.D.</a:t>
            </a:r>
            <a:r>
              <a:rPr lang="en-US" sz="2600" dirty="0">
                <a:solidFill>
                  <a:schemeClr val="bg1"/>
                </a:solidFill>
              </a:rPr>
              <a:t> - </a:t>
            </a:r>
            <a:r>
              <a:rPr lang="en-US" sz="2400" dirty="0">
                <a:solidFill>
                  <a:schemeClr val="bg1"/>
                </a:solidFill>
              </a:rPr>
              <a:t>UT Southwestern</a:t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>Renal Subcommittee Chair: Naomi Haas, M.D. </a:t>
            </a:r>
            <a:r>
              <a:rPr lang="en-US" sz="2600" dirty="0">
                <a:solidFill>
                  <a:schemeClr val="bg1"/>
                </a:solidFill>
              </a:rPr>
              <a:t>-</a:t>
            </a:r>
            <a:r>
              <a:rPr lang="en-US" sz="26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University of Pennsylvania</a:t>
            </a:r>
            <a:br>
              <a:rPr lang="en-US" sz="2600" b="1" dirty="0">
                <a:solidFill>
                  <a:schemeClr val="bg1"/>
                </a:solidFill>
              </a:rPr>
            </a:br>
            <a:endParaRPr lang="en-US" sz="2600" b="1" dirty="0">
              <a:solidFill>
                <a:schemeClr val="bg1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</a:rPr>
              <a:t>NCTN Champions: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 err="1">
                <a:solidFill>
                  <a:schemeClr val="bg1"/>
                </a:solidFill>
              </a:rPr>
              <a:t>Dror</a:t>
            </a:r>
            <a:r>
              <a:rPr lang="en-US" sz="2600" b="1" dirty="0">
                <a:solidFill>
                  <a:schemeClr val="bg1"/>
                </a:solidFill>
              </a:rPr>
              <a:t> Michaelson, M.D. (NRG)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</a:rPr>
              <a:t>Brian Shuch, M.D. and Primo Lara M.D. (SWOG)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</a:rPr>
              <a:t>Toni Choueiri M.D. and Bradley </a:t>
            </a:r>
            <a:r>
              <a:rPr lang="en-US" sz="2600" b="1" dirty="0" err="1">
                <a:solidFill>
                  <a:schemeClr val="bg1"/>
                </a:solidFill>
              </a:rPr>
              <a:t>Leibovich</a:t>
            </a:r>
            <a:r>
              <a:rPr lang="en-US" sz="2600" b="1" dirty="0">
                <a:solidFill>
                  <a:schemeClr val="bg1"/>
                </a:solidFill>
              </a:rPr>
              <a:t> M.D. (Alliance)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schemeClr val="bg1"/>
                </a:solidFill>
              </a:rPr>
              <a:t>Daniel </a:t>
            </a:r>
            <a:r>
              <a:rPr lang="en-US" sz="2600" b="1" dirty="0" err="1">
                <a:solidFill>
                  <a:schemeClr val="bg1"/>
                </a:solidFill>
              </a:rPr>
              <a:t>Heng</a:t>
            </a:r>
            <a:r>
              <a:rPr lang="en-US" sz="2600" b="1" dirty="0">
                <a:solidFill>
                  <a:schemeClr val="bg1"/>
                </a:solidFill>
              </a:rPr>
              <a:t> M.D. and Anil Kapoor M.D (CCTG)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6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8151" y="64654"/>
            <a:ext cx="11446639" cy="591127"/>
          </a:xfrm>
        </p:spPr>
        <p:txBody>
          <a:bodyPr>
            <a:noAutofit/>
          </a:bodyPr>
          <a:lstStyle/>
          <a:p>
            <a:r>
              <a:rPr lang="en-US" dirty="0"/>
              <a:t>Schema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B78F35B-1AA9-4A88-97DB-748ED7B1ED1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992" y="953505"/>
            <a:ext cx="7966813" cy="30448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8151" y="4175458"/>
            <a:ext cx="1119347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the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trifecta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presurgical priming with PD-1 blockade necessary to enhance efficacy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Short neoadjuvant course may not be sufficient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 further engage with adjuvant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Biopsy before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after consent required in treatment arm (encouraged in control arm)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Non-diagnostic biopsy is considered a good faith effort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Study allows: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Bilateral renal masses if can be resected/thermally ablated at the same time or within 12 weeks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M1 if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resectable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at same time/within 12 weeks and patient rendered NED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84254" y="3182286"/>
            <a:ext cx="4157420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  <a:sym typeface="Wingdings"/>
              </a:rPr>
              <a:t>Primary endpoint: RFS</a:t>
            </a:r>
          </a:p>
          <a:p>
            <a:r>
              <a:rPr lang="en-US" b="1" dirty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  <a:sym typeface="Wingdings"/>
              </a:rPr>
              <a:t>Secondary EP: OS, RFS in clear cell subset </a:t>
            </a:r>
            <a:endParaRPr lang="en-US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0992" y="825791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0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93449" y="81795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69580" y="1049498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ARM 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9580" y="210660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ARM 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9783" y="1334478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ARM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59783" y="210660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ARM 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3787" y="3420813"/>
            <a:ext cx="3184227" cy="8156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Clear cell or Non-clear cell     ≥T2*, N </a:t>
            </a:r>
            <a:r>
              <a:rPr lang="en-US" baseline="-25000" dirty="0"/>
              <a:t>any</a:t>
            </a:r>
            <a:r>
              <a:rPr lang="en-US" dirty="0"/>
              <a:t>, MO or oligo M1</a:t>
            </a:r>
          </a:p>
          <a:p>
            <a:r>
              <a:rPr lang="en-US" sz="1100" dirty="0"/>
              <a:t>                                                           *T1 permitted if N+</a:t>
            </a:r>
          </a:p>
        </p:txBody>
      </p:sp>
    </p:spTree>
    <p:extLst>
      <p:ext uri="{BB962C8B-B14F-4D97-AF65-F5344CB8AC3E}">
        <p14:creationId xmlns:p14="http://schemas.microsoft.com/office/powerpoint/2010/main" val="13643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6417" y="263526"/>
            <a:ext cx="11326091" cy="715529"/>
          </a:xfrm>
        </p:spPr>
        <p:txBody>
          <a:bodyPr>
            <a:normAutofit/>
          </a:bodyPr>
          <a:lstStyle/>
          <a:p>
            <a:r>
              <a:rPr lang="en-US" sz="3000" dirty="0"/>
              <a:t>Current Study Status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9"/>
          <a:stretch>
            <a:fillRect/>
          </a:stretch>
        </p:blipFill>
        <p:spPr bwMode="auto">
          <a:xfrm>
            <a:off x="278330" y="1166327"/>
            <a:ext cx="5364163" cy="390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82139" y="1315616"/>
            <a:ext cx="504786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of June 30, 2020: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330+ sites are 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142 sites in US, Canada and Israel have enrolled 500 patients (N=805); </a:t>
            </a:r>
            <a:r>
              <a:rPr lang="en-US" dirty="0">
                <a:solidFill>
                  <a:srgbClr val="FF0000"/>
                </a:solidFill>
              </a:rPr>
              <a:t>62% enrolled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Society of Urologic Oncology (SUO) has endorsed the study and SUO Urologists are actively participating in this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NRG has contributed 40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Top NRG enrollers: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University of Cincinnati/Barrett Cancer Center- </a:t>
            </a:r>
            <a:r>
              <a:rPr lang="en-US" i="1" dirty="0"/>
              <a:t>Dr. </a:t>
            </a:r>
            <a:r>
              <a:rPr lang="en-US" i="1" dirty="0" err="1"/>
              <a:t>Abhinav</a:t>
            </a:r>
            <a:r>
              <a:rPr lang="en-US" i="1" dirty="0"/>
              <a:t> </a:t>
            </a:r>
            <a:r>
              <a:rPr lang="en-US" i="1" dirty="0" err="1"/>
              <a:t>Sidana</a:t>
            </a:r>
            <a:r>
              <a:rPr lang="en-US" i="1" dirty="0"/>
              <a:t> </a:t>
            </a:r>
            <a:r>
              <a:rPr lang="en-US" dirty="0"/>
              <a:t>(8 patients)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University of Florida Health Science Center – Gainesville- </a:t>
            </a:r>
            <a:r>
              <a:rPr lang="en-US" i="1" dirty="0"/>
              <a:t>Dr. Jonathan </a:t>
            </a:r>
            <a:r>
              <a:rPr lang="en-US" i="1" dirty="0" err="1"/>
              <a:t>Chatzkel</a:t>
            </a:r>
            <a:r>
              <a:rPr lang="en-US" i="1" dirty="0"/>
              <a:t> </a:t>
            </a:r>
            <a:r>
              <a:rPr lang="en-US" dirty="0"/>
              <a:t>(4 patients)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Edward Hospital/Cancer Center- </a:t>
            </a:r>
            <a:r>
              <a:rPr lang="en-US" i="1" dirty="0"/>
              <a:t>Drs. Myer, Siegel and </a:t>
            </a:r>
            <a:r>
              <a:rPr lang="en-US" i="1" dirty="0" err="1"/>
              <a:t>Undevia</a:t>
            </a:r>
            <a:r>
              <a:rPr lang="en-US" i="1" dirty="0"/>
              <a:t> </a:t>
            </a:r>
            <a:r>
              <a:rPr lang="en-US" dirty="0"/>
              <a:t>(4 patients)</a:t>
            </a:r>
          </a:p>
          <a:p>
            <a:pPr algn="ctr"/>
            <a:r>
              <a:rPr lang="en-US" dirty="0"/>
              <a:t>Thank you!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3461" y="1744825"/>
            <a:ext cx="132494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33461" y="4687803"/>
            <a:ext cx="16935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=enrolling sites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468" y="4769159"/>
            <a:ext cx="133333" cy="1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224328"/>
      </p:ext>
    </p:extLst>
  </p:cSld>
  <p:clrMapOvr>
    <a:masterClrMapping/>
  </p:clrMapOvr>
</p:sld>
</file>

<file path=ppt/theme/theme1.xml><?xml version="1.0" encoding="utf-8"?>
<a:theme xmlns:a="http://schemas.openxmlformats.org/drawingml/2006/main" name="EA White Background Lt Bl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A White Background Lt Bl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2A2FD3-B173-4017-BA68-28B71026287D}"/>
</file>

<file path=customXml/itemProps2.xml><?xml version="1.0" encoding="utf-8"?>
<ds:datastoreItem xmlns:ds="http://schemas.openxmlformats.org/officeDocument/2006/customXml" ds:itemID="{F104E14A-BD69-4BFD-8246-7F24703EF0D9}"/>
</file>

<file path=customXml/itemProps3.xml><?xml version="1.0" encoding="utf-8"?>
<ds:datastoreItem xmlns:ds="http://schemas.openxmlformats.org/officeDocument/2006/customXml" ds:itemID="{D2771D7C-76C9-4E38-A790-575F6ACF20B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5745</TotalTime>
  <Words>287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ＭＳ Ｐゴシック</vt:lpstr>
      <vt:lpstr>Arial</vt:lpstr>
      <vt:lpstr>Calibri</vt:lpstr>
      <vt:lpstr>Courier New</vt:lpstr>
      <vt:lpstr>Geneva</vt:lpstr>
      <vt:lpstr>RotisSerif</vt:lpstr>
      <vt:lpstr>Wingdings</vt:lpstr>
      <vt:lpstr>EA White Background Lt Bl Title</vt:lpstr>
      <vt:lpstr>1_EA White Background Lt Bl Title</vt:lpstr>
      <vt:lpstr>EA8143: A Phase 3 RandOmized Study Comparing PErioperative Nivolumab vs. Observation in Patients with Renal Cell Carcinoma Undergoing Nephrectomy (PROSPER RCC)</vt:lpstr>
      <vt:lpstr>PowerPoint Presentation</vt:lpstr>
      <vt:lpstr>Current Study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Dragaud, Diane</dc:creator>
  <cp:lastModifiedBy>Michaelson, M. Dror,M.D.</cp:lastModifiedBy>
  <cp:revision>141</cp:revision>
  <cp:lastPrinted>2015-11-06T16:18:54Z</cp:lastPrinted>
  <dcterms:created xsi:type="dcterms:W3CDTF">2014-09-11T11:06:34Z</dcterms:created>
  <dcterms:modified xsi:type="dcterms:W3CDTF">2020-07-08T13:46:04Z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