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7" r:id="rId2"/>
  </p:sldMasterIdLst>
  <p:notesMasterIdLst>
    <p:notesMasterId r:id="rId25"/>
  </p:notesMasterIdLst>
  <p:handoutMasterIdLst>
    <p:handoutMasterId r:id="rId26"/>
  </p:handoutMasterIdLst>
  <p:sldIdLst>
    <p:sldId id="445" r:id="rId3"/>
    <p:sldId id="440" r:id="rId4"/>
    <p:sldId id="452" r:id="rId5"/>
    <p:sldId id="453" r:id="rId6"/>
    <p:sldId id="454" r:id="rId7"/>
    <p:sldId id="458" r:id="rId8"/>
    <p:sldId id="456" r:id="rId9"/>
    <p:sldId id="443" r:id="rId10"/>
    <p:sldId id="461" r:id="rId11"/>
    <p:sldId id="444" r:id="rId12"/>
    <p:sldId id="442" r:id="rId13"/>
    <p:sldId id="448" r:id="rId14"/>
    <p:sldId id="467" r:id="rId15"/>
    <p:sldId id="463" r:id="rId16"/>
    <p:sldId id="466" r:id="rId17"/>
    <p:sldId id="465" r:id="rId18"/>
    <p:sldId id="464" r:id="rId19"/>
    <p:sldId id="468" r:id="rId20"/>
    <p:sldId id="451" r:id="rId21"/>
    <p:sldId id="460" r:id="rId22"/>
    <p:sldId id="469" r:id="rId23"/>
    <p:sldId id="470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ss, Anne" initials="NA" lastIdx="2" clrIdx="0">
    <p:extLst/>
  </p:cmAuthor>
  <p:cmAuthor id="2" name="Hannah W Hazard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9FF"/>
    <a:srgbClr val="030303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88" d="100"/>
          <a:sy n="88" d="100"/>
        </p:scale>
        <p:origin x="57" y="30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6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A87C21-A847-4F7E-B142-FDDE07B6F1EC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2D06D6-6C91-45B0-BC9E-54922ABB8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38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2A0602-82D5-4A63-BCCC-A3C9FB938E65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BDDFB7-9862-41C4-A0E9-D5A5ACFC5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3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39324-191F-4695-A946-1BAD1A657B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3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64EE69CB-78A7-4524-A7BF-474BCF0C211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283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64EE69CB-78A7-4524-A7BF-474BCF0C211C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42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1640777F-E477-484E-955C-A0DEBC92D9F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333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39324-191F-4695-A946-1BAD1A657B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2C39-AE66-4B13-9EA1-D89BA0A4E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1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2C39-AE66-4B13-9EA1-D89BA0A4E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4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2C39-AE66-4B13-9EA1-D89BA0A4E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49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1419" y="9530"/>
            <a:ext cx="2743200" cy="365125"/>
          </a:xfrm>
          <a:prstGeom prst="rect">
            <a:avLst/>
          </a:prstGeom>
        </p:spPr>
        <p:txBody>
          <a:bodyPr/>
          <a:lstStyle/>
          <a:p>
            <a:fld id="{4F592C39-AE66-4B13-9EA1-D89BA0A4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 marL="971550" indent="-285750">
              <a:buFont typeface="Wingdings" panose="05000000000000000000" pitchFamily="2" charset="2"/>
              <a:buChar char="Ø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1419" y="9530"/>
            <a:ext cx="2743200" cy="365125"/>
          </a:xfrm>
          <a:prstGeom prst="rect">
            <a:avLst/>
          </a:prstGeom>
        </p:spPr>
        <p:txBody>
          <a:bodyPr/>
          <a:lstStyle/>
          <a:p>
            <a:fld id="{4F592C39-AE66-4B13-9EA1-D89BA0A4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1419" y="9530"/>
            <a:ext cx="2743200" cy="365125"/>
          </a:xfrm>
          <a:prstGeom prst="rect">
            <a:avLst/>
          </a:prstGeom>
        </p:spPr>
        <p:txBody>
          <a:bodyPr/>
          <a:lstStyle/>
          <a:p>
            <a:fld id="{4F592C39-AE66-4B13-9EA1-D89BA0A4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7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1419" y="9530"/>
            <a:ext cx="2743200" cy="365125"/>
          </a:xfrm>
          <a:prstGeom prst="rect">
            <a:avLst/>
          </a:prstGeom>
        </p:spPr>
        <p:txBody>
          <a:bodyPr/>
          <a:lstStyle/>
          <a:p>
            <a:fld id="{4F592C39-AE66-4B13-9EA1-D89BA0A4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22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1419" y="9530"/>
            <a:ext cx="2743200" cy="365125"/>
          </a:xfrm>
          <a:prstGeom prst="rect">
            <a:avLst/>
          </a:prstGeom>
        </p:spPr>
        <p:txBody>
          <a:bodyPr/>
          <a:lstStyle/>
          <a:p>
            <a:fld id="{4F592C39-AE66-4B13-9EA1-D89BA0A4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30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81419" y="9530"/>
            <a:ext cx="2743200" cy="365125"/>
          </a:xfrm>
          <a:prstGeom prst="rect">
            <a:avLst/>
          </a:prstGeom>
        </p:spPr>
        <p:txBody>
          <a:bodyPr/>
          <a:lstStyle/>
          <a:p>
            <a:fld id="{4F592C39-AE66-4B13-9EA1-D89BA0A4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04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1419" y="9530"/>
            <a:ext cx="2743200" cy="365125"/>
          </a:xfrm>
          <a:prstGeom prst="rect">
            <a:avLst/>
          </a:prstGeom>
        </p:spPr>
        <p:txBody>
          <a:bodyPr/>
          <a:lstStyle/>
          <a:p>
            <a:fld id="{4F592C39-AE66-4B13-9EA1-D89BA0A4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59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1419" y="9530"/>
            <a:ext cx="2743200" cy="365125"/>
          </a:xfrm>
          <a:prstGeom prst="rect">
            <a:avLst/>
          </a:prstGeom>
        </p:spPr>
        <p:txBody>
          <a:bodyPr/>
          <a:lstStyle/>
          <a:p>
            <a:fld id="{4F592C39-AE66-4B13-9EA1-D89BA0A4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8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2C39-AE66-4B13-9EA1-D89BA0A4E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12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1419" y="9530"/>
            <a:ext cx="2743200" cy="365125"/>
          </a:xfrm>
          <a:prstGeom prst="rect">
            <a:avLst/>
          </a:prstGeom>
        </p:spPr>
        <p:txBody>
          <a:bodyPr/>
          <a:lstStyle/>
          <a:p>
            <a:fld id="{4F592C39-AE66-4B13-9EA1-D89BA0A4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74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1419" y="9530"/>
            <a:ext cx="2743200" cy="365125"/>
          </a:xfrm>
          <a:prstGeom prst="rect">
            <a:avLst/>
          </a:prstGeom>
        </p:spPr>
        <p:txBody>
          <a:bodyPr/>
          <a:lstStyle/>
          <a:p>
            <a:fld id="{4F592C39-AE66-4B13-9EA1-D89BA0A4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8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1419" y="9530"/>
            <a:ext cx="2743200" cy="365125"/>
          </a:xfrm>
          <a:prstGeom prst="rect">
            <a:avLst/>
          </a:prstGeom>
        </p:spPr>
        <p:txBody>
          <a:bodyPr/>
          <a:lstStyle/>
          <a:p>
            <a:fld id="{4F592C39-AE66-4B13-9EA1-D89BA0A4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0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2C39-AE66-4B13-9EA1-D89BA0A4E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2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2C39-AE66-4B13-9EA1-D89BA0A4E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2C39-AE66-4B13-9EA1-D89BA0A4E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8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2C39-AE66-4B13-9EA1-D89BA0A4E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4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2C39-AE66-4B13-9EA1-D89BA0A4E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2C39-AE66-4B13-9EA1-D89BA0A4E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7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2C39-AE66-4B13-9EA1-D89BA0A4E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4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6"/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86"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6"/>
            <a:fld id="{4F592C39-AE66-4B13-9EA1-D89BA0A4E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8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7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>
            <a:off x="2" y="-1"/>
            <a:ext cx="12192001" cy="6863789"/>
            <a:chOff x="0" y="-1"/>
            <a:chExt cx="12192001" cy="6863789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-1"/>
              <a:ext cx="12192000" cy="264249"/>
            </a:xfrm>
            <a:prstGeom prst="rect">
              <a:avLst/>
            </a:prstGeom>
            <a:solidFill>
              <a:srgbClr val="002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" y="6176963"/>
              <a:ext cx="12192000" cy="681038"/>
            </a:xfrm>
            <a:prstGeom prst="rect">
              <a:avLst/>
            </a:prstGeom>
            <a:solidFill>
              <a:srgbClr val="002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7582895" y="9526"/>
              <a:ext cx="4609105" cy="6854262"/>
            </a:xfrm>
            <a:custGeom>
              <a:avLst/>
              <a:gdLst>
                <a:gd name="connsiteX0" fmla="*/ 4606724 w 4618298"/>
                <a:gd name="connsiteY0" fmla="*/ 0 h 6863787"/>
                <a:gd name="connsiteX1" fmla="*/ 0 w 4618298"/>
                <a:gd name="connsiteY1" fmla="*/ 6863787 h 6863787"/>
                <a:gd name="connsiteX2" fmla="*/ 4606724 w 4618298"/>
                <a:gd name="connsiteY2" fmla="*/ 6863787 h 6863787"/>
                <a:gd name="connsiteX3" fmla="*/ 4618298 w 4618298"/>
                <a:gd name="connsiteY3" fmla="*/ 69448 h 6863787"/>
                <a:gd name="connsiteX0" fmla="*/ 4606724 w 4606724"/>
                <a:gd name="connsiteY0" fmla="*/ 0 h 6863787"/>
                <a:gd name="connsiteX1" fmla="*/ 0 w 4606724"/>
                <a:gd name="connsiteY1" fmla="*/ 6863787 h 6863787"/>
                <a:gd name="connsiteX2" fmla="*/ 4606724 w 4606724"/>
                <a:gd name="connsiteY2" fmla="*/ 6863787 h 6863787"/>
                <a:gd name="connsiteX0" fmla="*/ 4609105 w 4609105"/>
                <a:gd name="connsiteY0" fmla="*/ 0 h 6854262"/>
                <a:gd name="connsiteX1" fmla="*/ 0 w 4609105"/>
                <a:gd name="connsiteY1" fmla="*/ 6854262 h 6854262"/>
                <a:gd name="connsiteX2" fmla="*/ 4606724 w 4609105"/>
                <a:gd name="connsiteY2" fmla="*/ 6854262 h 685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9105" h="6854262">
                  <a:moveTo>
                    <a:pt x="4609105" y="0"/>
                  </a:moveTo>
                  <a:lnTo>
                    <a:pt x="0" y="6854262"/>
                  </a:lnTo>
                  <a:lnTo>
                    <a:pt x="4606724" y="6854262"/>
                  </a:lnTo>
                </a:path>
              </a:pathLst>
            </a:custGeom>
            <a:solidFill>
              <a:srgbClr val="F1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8045335" y="264319"/>
              <a:ext cx="4146665" cy="5916050"/>
            </a:xfrm>
            <a:custGeom>
              <a:avLst/>
              <a:gdLst>
                <a:gd name="connsiteX0" fmla="*/ 4606724 w 4618298"/>
                <a:gd name="connsiteY0" fmla="*/ 0 h 6863787"/>
                <a:gd name="connsiteX1" fmla="*/ 0 w 4618298"/>
                <a:gd name="connsiteY1" fmla="*/ 6863787 h 6863787"/>
                <a:gd name="connsiteX2" fmla="*/ 4606724 w 4618298"/>
                <a:gd name="connsiteY2" fmla="*/ 6863787 h 6863787"/>
                <a:gd name="connsiteX3" fmla="*/ 4618298 w 4618298"/>
                <a:gd name="connsiteY3" fmla="*/ 69448 h 6863787"/>
                <a:gd name="connsiteX0" fmla="*/ 4606724 w 4606724"/>
                <a:gd name="connsiteY0" fmla="*/ 0 h 6863787"/>
                <a:gd name="connsiteX1" fmla="*/ 0 w 4606724"/>
                <a:gd name="connsiteY1" fmla="*/ 6863787 h 6863787"/>
                <a:gd name="connsiteX2" fmla="*/ 4606724 w 4606724"/>
                <a:gd name="connsiteY2" fmla="*/ 6863787 h 6863787"/>
                <a:gd name="connsiteX0" fmla="*/ 4609105 w 4609105"/>
                <a:gd name="connsiteY0" fmla="*/ 0 h 6854262"/>
                <a:gd name="connsiteX1" fmla="*/ 0 w 4609105"/>
                <a:gd name="connsiteY1" fmla="*/ 6854262 h 6854262"/>
                <a:gd name="connsiteX2" fmla="*/ 4606724 w 4609105"/>
                <a:gd name="connsiteY2" fmla="*/ 6854262 h 6854262"/>
                <a:gd name="connsiteX0" fmla="*/ 4609105 w 4609105"/>
                <a:gd name="connsiteY0" fmla="*/ 0 h 6854262"/>
                <a:gd name="connsiteX1" fmla="*/ 4439132 w 4609105"/>
                <a:gd name="connsiteY1" fmla="*/ 254793 h 6854262"/>
                <a:gd name="connsiteX2" fmla="*/ 0 w 4609105"/>
                <a:gd name="connsiteY2" fmla="*/ 6854262 h 6854262"/>
                <a:gd name="connsiteX3" fmla="*/ 4606724 w 4609105"/>
                <a:gd name="connsiteY3" fmla="*/ 6854262 h 6854262"/>
                <a:gd name="connsiteX0" fmla="*/ 4609105 w 4609105"/>
                <a:gd name="connsiteY0" fmla="*/ 0 h 6854262"/>
                <a:gd name="connsiteX1" fmla="*/ 4439132 w 4609105"/>
                <a:gd name="connsiteY1" fmla="*/ 254793 h 6854262"/>
                <a:gd name="connsiteX2" fmla="*/ 462445 w 4609105"/>
                <a:gd name="connsiteY2" fmla="*/ 6162674 h 6854262"/>
                <a:gd name="connsiteX3" fmla="*/ 0 w 4609105"/>
                <a:gd name="connsiteY3" fmla="*/ 6854262 h 6854262"/>
                <a:gd name="connsiteX4" fmla="*/ 4606724 w 4609105"/>
                <a:gd name="connsiteY4" fmla="*/ 6854262 h 6854262"/>
                <a:gd name="connsiteX0" fmla="*/ 4609105 w 4609105"/>
                <a:gd name="connsiteY0" fmla="*/ 1 h 6599469"/>
                <a:gd name="connsiteX1" fmla="*/ 4439132 w 4609105"/>
                <a:gd name="connsiteY1" fmla="*/ 0 h 6599469"/>
                <a:gd name="connsiteX2" fmla="*/ 462445 w 4609105"/>
                <a:gd name="connsiteY2" fmla="*/ 5907881 h 6599469"/>
                <a:gd name="connsiteX3" fmla="*/ 0 w 4609105"/>
                <a:gd name="connsiteY3" fmla="*/ 6599469 h 6599469"/>
                <a:gd name="connsiteX4" fmla="*/ 4606724 w 4609105"/>
                <a:gd name="connsiteY4" fmla="*/ 6599469 h 6599469"/>
                <a:gd name="connsiteX0" fmla="*/ 4609105 w 4609105"/>
                <a:gd name="connsiteY0" fmla="*/ 1 h 6599469"/>
                <a:gd name="connsiteX1" fmla="*/ 4439132 w 4609105"/>
                <a:gd name="connsiteY1" fmla="*/ 0 h 6599469"/>
                <a:gd name="connsiteX2" fmla="*/ 462445 w 4609105"/>
                <a:gd name="connsiteY2" fmla="*/ 5907881 h 6599469"/>
                <a:gd name="connsiteX3" fmla="*/ 0 w 4609105"/>
                <a:gd name="connsiteY3" fmla="*/ 6599469 h 6599469"/>
                <a:gd name="connsiteX4" fmla="*/ 4606724 w 4609105"/>
                <a:gd name="connsiteY4" fmla="*/ 5916050 h 6599469"/>
                <a:gd name="connsiteX0" fmla="*/ 4609105 w 4609105"/>
                <a:gd name="connsiteY0" fmla="*/ 1 h 6599469"/>
                <a:gd name="connsiteX1" fmla="*/ 4439132 w 4609105"/>
                <a:gd name="connsiteY1" fmla="*/ 0 h 6599469"/>
                <a:gd name="connsiteX2" fmla="*/ 0 w 4609105"/>
                <a:gd name="connsiteY2" fmla="*/ 6599469 h 6599469"/>
                <a:gd name="connsiteX3" fmla="*/ 4606724 w 4609105"/>
                <a:gd name="connsiteY3" fmla="*/ 5916050 h 6599469"/>
                <a:gd name="connsiteX0" fmla="*/ 4609105 w 4609105"/>
                <a:gd name="connsiteY0" fmla="*/ 1 h 6599469"/>
                <a:gd name="connsiteX1" fmla="*/ 4439132 w 4609105"/>
                <a:gd name="connsiteY1" fmla="*/ 0 h 6599469"/>
                <a:gd name="connsiteX2" fmla="*/ 462440 w 4609105"/>
                <a:gd name="connsiteY2" fmla="*/ 5915025 h 6599469"/>
                <a:gd name="connsiteX3" fmla="*/ 0 w 4609105"/>
                <a:gd name="connsiteY3" fmla="*/ 6599469 h 6599469"/>
                <a:gd name="connsiteX4" fmla="*/ 4606724 w 4609105"/>
                <a:gd name="connsiteY4" fmla="*/ 5916050 h 6599469"/>
                <a:gd name="connsiteX0" fmla="*/ 4146665 w 4146665"/>
                <a:gd name="connsiteY0" fmla="*/ 1 h 5916050"/>
                <a:gd name="connsiteX1" fmla="*/ 3976692 w 4146665"/>
                <a:gd name="connsiteY1" fmla="*/ 0 h 5916050"/>
                <a:gd name="connsiteX2" fmla="*/ 0 w 4146665"/>
                <a:gd name="connsiteY2" fmla="*/ 5915025 h 5916050"/>
                <a:gd name="connsiteX3" fmla="*/ 4144284 w 4146665"/>
                <a:gd name="connsiteY3" fmla="*/ 5916050 h 5916050"/>
                <a:gd name="connsiteX0" fmla="*/ 4146665 w 4146665"/>
                <a:gd name="connsiteY0" fmla="*/ 1 h 5916050"/>
                <a:gd name="connsiteX1" fmla="*/ 3976692 w 4146665"/>
                <a:gd name="connsiteY1" fmla="*/ 0 h 5916050"/>
                <a:gd name="connsiteX2" fmla="*/ 0 w 4146665"/>
                <a:gd name="connsiteY2" fmla="*/ 5915025 h 5916050"/>
                <a:gd name="connsiteX3" fmla="*/ 4146665 w 4146665"/>
                <a:gd name="connsiteY3" fmla="*/ 5916050 h 59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6665" h="5916050">
                  <a:moveTo>
                    <a:pt x="4146665" y="1"/>
                  </a:moveTo>
                  <a:lnTo>
                    <a:pt x="3976692" y="0"/>
                  </a:lnTo>
                  <a:lnTo>
                    <a:pt x="0" y="5915025"/>
                  </a:lnTo>
                  <a:lnTo>
                    <a:pt x="4146665" y="5916050"/>
                  </a:lnTo>
                </a:path>
              </a:pathLst>
            </a:custGeom>
            <a:solidFill>
              <a:srgbClr val="FFF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369575" y="6357622"/>
              <a:ext cx="3168963" cy="286842"/>
              <a:chOff x="76201" y="3016833"/>
              <a:chExt cx="8610600" cy="77939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6201" y="3034093"/>
                <a:ext cx="800289" cy="407867"/>
              </a:xfrm>
              <a:custGeom>
                <a:avLst/>
                <a:gdLst>
                  <a:gd name="T0" fmla="*/ 746 w 746"/>
                  <a:gd name="T1" fmla="*/ 0 h 379"/>
                  <a:gd name="T2" fmla="*/ 621 w 746"/>
                  <a:gd name="T3" fmla="*/ 0 h 379"/>
                  <a:gd name="T4" fmla="*/ 614 w 746"/>
                  <a:gd name="T5" fmla="*/ 1 h 379"/>
                  <a:gd name="T6" fmla="*/ 575 w 746"/>
                  <a:gd name="T7" fmla="*/ 19 h 379"/>
                  <a:gd name="T8" fmla="*/ 477 w 746"/>
                  <a:gd name="T9" fmla="*/ 165 h 379"/>
                  <a:gd name="T10" fmla="*/ 383 w 746"/>
                  <a:gd name="T11" fmla="*/ 22 h 379"/>
                  <a:gd name="T12" fmla="*/ 380 w 746"/>
                  <a:gd name="T13" fmla="*/ 18 h 379"/>
                  <a:gd name="T14" fmla="*/ 373 w 746"/>
                  <a:gd name="T15" fmla="*/ 13 h 379"/>
                  <a:gd name="T16" fmla="*/ 373 w 746"/>
                  <a:gd name="T17" fmla="*/ 13 h 379"/>
                  <a:gd name="T18" fmla="*/ 373 w 746"/>
                  <a:gd name="T19" fmla="*/ 13 h 379"/>
                  <a:gd name="T20" fmla="*/ 366 w 746"/>
                  <a:gd name="T21" fmla="*/ 18 h 379"/>
                  <a:gd name="T22" fmla="*/ 363 w 746"/>
                  <a:gd name="T23" fmla="*/ 22 h 379"/>
                  <a:gd name="T24" fmla="*/ 272 w 746"/>
                  <a:gd name="T25" fmla="*/ 165 h 379"/>
                  <a:gd name="T26" fmla="*/ 171 w 746"/>
                  <a:gd name="T27" fmla="*/ 19 h 379"/>
                  <a:gd name="T28" fmla="*/ 132 w 746"/>
                  <a:gd name="T29" fmla="*/ 1 h 379"/>
                  <a:gd name="T30" fmla="*/ 125 w 746"/>
                  <a:gd name="T31" fmla="*/ 0 h 379"/>
                  <a:gd name="T32" fmla="*/ 0 w 746"/>
                  <a:gd name="T33" fmla="*/ 0 h 379"/>
                  <a:gd name="T34" fmla="*/ 0 w 746"/>
                  <a:gd name="T35" fmla="*/ 119 h 379"/>
                  <a:gd name="T36" fmla="*/ 74 w 746"/>
                  <a:gd name="T37" fmla="*/ 119 h 379"/>
                  <a:gd name="T38" fmla="*/ 107 w 746"/>
                  <a:gd name="T39" fmla="*/ 133 h 379"/>
                  <a:gd name="T40" fmla="*/ 111 w 746"/>
                  <a:gd name="T41" fmla="*/ 139 h 379"/>
                  <a:gd name="T42" fmla="*/ 260 w 746"/>
                  <a:gd name="T43" fmla="*/ 372 h 379"/>
                  <a:gd name="T44" fmla="*/ 273 w 746"/>
                  <a:gd name="T45" fmla="*/ 379 h 379"/>
                  <a:gd name="T46" fmla="*/ 286 w 746"/>
                  <a:gd name="T47" fmla="*/ 371 h 379"/>
                  <a:gd name="T48" fmla="*/ 373 w 746"/>
                  <a:gd name="T49" fmla="*/ 242 h 379"/>
                  <a:gd name="T50" fmla="*/ 373 w 746"/>
                  <a:gd name="T51" fmla="*/ 242 h 379"/>
                  <a:gd name="T52" fmla="*/ 373 w 746"/>
                  <a:gd name="T53" fmla="*/ 242 h 379"/>
                  <a:gd name="T54" fmla="*/ 463 w 746"/>
                  <a:gd name="T55" fmla="*/ 371 h 379"/>
                  <a:gd name="T56" fmla="*/ 476 w 746"/>
                  <a:gd name="T57" fmla="*/ 379 h 379"/>
                  <a:gd name="T58" fmla="*/ 488 w 746"/>
                  <a:gd name="T59" fmla="*/ 371 h 379"/>
                  <a:gd name="T60" fmla="*/ 635 w 746"/>
                  <a:gd name="T61" fmla="*/ 139 h 379"/>
                  <a:gd name="T62" fmla="*/ 639 w 746"/>
                  <a:gd name="T63" fmla="*/ 133 h 379"/>
                  <a:gd name="T64" fmla="*/ 672 w 746"/>
                  <a:gd name="T65" fmla="*/ 120 h 379"/>
                  <a:gd name="T66" fmla="*/ 745 w 746"/>
                  <a:gd name="T67" fmla="*/ 119 h 379"/>
                  <a:gd name="T68" fmla="*/ 746 w 746"/>
                  <a:gd name="T69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46" h="379">
                    <a:moveTo>
                      <a:pt x="746" y="0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14" y="1"/>
                      <a:pt x="614" y="1"/>
                      <a:pt x="614" y="1"/>
                    </a:cubicBezTo>
                    <a:cubicBezTo>
                      <a:pt x="591" y="0"/>
                      <a:pt x="582" y="9"/>
                      <a:pt x="575" y="19"/>
                    </a:cubicBezTo>
                    <a:cubicBezTo>
                      <a:pt x="477" y="165"/>
                      <a:pt x="477" y="165"/>
                      <a:pt x="477" y="165"/>
                    </a:cubicBezTo>
                    <a:cubicBezTo>
                      <a:pt x="383" y="22"/>
                      <a:pt x="383" y="22"/>
                      <a:pt x="383" y="22"/>
                    </a:cubicBezTo>
                    <a:cubicBezTo>
                      <a:pt x="380" y="18"/>
                      <a:pt x="380" y="18"/>
                      <a:pt x="380" y="18"/>
                    </a:cubicBezTo>
                    <a:cubicBezTo>
                      <a:pt x="380" y="18"/>
                      <a:pt x="378" y="13"/>
                      <a:pt x="373" y="13"/>
                    </a:cubicBezTo>
                    <a:cubicBezTo>
                      <a:pt x="373" y="13"/>
                      <a:pt x="373" y="13"/>
                      <a:pt x="373" y="13"/>
                    </a:cubicBezTo>
                    <a:cubicBezTo>
                      <a:pt x="373" y="13"/>
                      <a:pt x="373" y="13"/>
                      <a:pt x="373" y="13"/>
                    </a:cubicBezTo>
                    <a:cubicBezTo>
                      <a:pt x="368" y="13"/>
                      <a:pt x="366" y="18"/>
                      <a:pt x="366" y="18"/>
                    </a:cubicBezTo>
                    <a:cubicBezTo>
                      <a:pt x="363" y="22"/>
                      <a:pt x="363" y="22"/>
                      <a:pt x="363" y="22"/>
                    </a:cubicBezTo>
                    <a:cubicBezTo>
                      <a:pt x="272" y="165"/>
                      <a:pt x="272" y="165"/>
                      <a:pt x="272" y="165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64" y="9"/>
                      <a:pt x="155" y="0"/>
                      <a:pt x="132" y="1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74" y="119"/>
                      <a:pt x="74" y="119"/>
                      <a:pt x="74" y="119"/>
                    </a:cubicBezTo>
                    <a:cubicBezTo>
                      <a:pt x="89" y="119"/>
                      <a:pt x="96" y="120"/>
                      <a:pt x="107" y="133"/>
                    </a:cubicBezTo>
                    <a:cubicBezTo>
                      <a:pt x="111" y="139"/>
                      <a:pt x="111" y="139"/>
                      <a:pt x="111" y="139"/>
                    </a:cubicBezTo>
                    <a:cubicBezTo>
                      <a:pt x="260" y="372"/>
                      <a:pt x="260" y="372"/>
                      <a:pt x="260" y="372"/>
                    </a:cubicBezTo>
                    <a:cubicBezTo>
                      <a:pt x="260" y="372"/>
                      <a:pt x="264" y="379"/>
                      <a:pt x="273" y="379"/>
                    </a:cubicBezTo>
                    <a:cubicBezTo>
                      <a:pt x="281" y="379"/>
                      <a:pt x="286" y="371"/>
                      <a:pt x="286" y="371"/>
                    </a:cubicBezTo>
                    <a:cubicBezTo>
                      <a:pt x="373" y="242"/>
                      <a:pt x="373" y="242"/>
                      <a:pt x="373" y="242"/>
                    </a:cubicBezTo>
                    <a:cubicBezTo>
                      <a:pt x="373" y="242"/>
                      <a:pt x="373" y="242"/>
                      <a:pt x="373" y="242"/>
                    </a:cubicBezTo>
                    <a:cubicBezTo>
                      <a:pt x="373" y="242"/>
                      <a:pt x="373" y="242"/>
                      <a:pt x="373" y="242"/>
                    </a:cubicBezTo>
                    <a:cubicBezTo>
                      <a:pt x="463" y="371"/>
                      <a:pt x="463" y="371"/>
                      <a:pt x="463" y="371"/>
                    </a:cubicBezTo>
                    <a:cubicBezTo>
                      <a:pt x="463" y="371"/>
                      <a:pt x="468" y="379"/>
                      <a:pt x="476" y="379"/>
                    </a:cubicBezTo>
                    <a:cubicBezTo>
                      <a:pt x="484" y="379"/>
                      <a:pt x="488" y="371"/>
                      <a:pt x="488" y="371"/>
                    </a:cubicBezTo>
                    <a:cubicBezTo>
                      <a:pt x="635" y="139"/>
                      <a:pt x="635" y="139"/>
                      <a:pt x="635" y="139"/>
                    </a:cubicBezTo>
                    <a:cubicBezTo>
                      <a:pt x="639" y="133"/>
                      <a:pt x="639" y="133"/>
                      <a:pt x="639" y="133"/>
                    </a:cubicBezTo>
                    <a:cubicBezTo>
                      <a:pt x="647" y="121"/>
                      <a:pt x="656" y="119"/>
                      <a:pt x="672" y="120"/>
                    </a:cubicBezTo>
                    <a:cubicBezTo>
                      <a:pt x="745" y="119"/>
                      <a:pt x="745" y="119"/>
                      <a:pt x="745" y="119"/>
                    </a:cubicBezTo>
                    <a:lnTo>
                      <a:pt x="746" y="0"/>
                    </a:ln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392773" y="3367472"/>
                <a:ext cx="483716" cy="421038"/>
              </a:xfrm>
              <a:custGeom>
                <a:avLst/>
                <a:gdLst>
                  <a:gd name="T0" fmla="*/ 263 w 451"/>
                  <a:gd name="T1" fmla="*/ 23 h 391"/>
                  <a:gd name="T2" fmla="*/ 183 w 451"/>
                  <a:gd name="T3" fmla="*/ 150 h 391"/>
                  <a:gd name="T4" fmla="*/ 80 w 451"/>
                  <a:gd name="T5" fmla="*/ 0 h 391"/>
                  <a:gd name="T6" fmla="*/ 0 w 451"/>
                  <a:gd name="T7" fmla="*/ 117 h 391"/>
                  <a:gd name="T8" fmla="*/ 167 w 451"/>
                  <a:gd name="T9" fmla="*/ 380 h 391"/>
                  <a:gd name="T10" fmla="*/ 180 w 451"/>
                  <a:gd name="T11" fmla="*/ 391 h 391"/>
                  <a:gd name="T12" fmla="*/ 194 w 451"/>
                  <a:gd name="T13" fmla="*/ 380 h 391"/>
                  <a:gd name="T14" fmla="*/ 325 w 451"/>
                  <a:gd name="T15" fmla="*/ 140 h 391"/>
                  <a:gd name="T16" fmla="*/ 356 w 451"/>
                  <a:gd name="T17" fmla="*/ 119 h 391"/>
                  <a:gd name="T18" fmla="*/ 451 w 451"/>
                  <a:gd name="T19" fmla="*/ 119 h 391"/>
                  <a:gd name="T20" fmla="*/ 451 w 451"/>
                  <a:gd name="T21" fmla="*/ 1 h 391"/>
                  <a:gd name="T22" fmla="*/ 303 w 451"/>
                  <a:gd name="T23" fmla="*/ 1 h 391"/>
                  <a:gd name="T24" fmla="*/ 263 w 451"/>
                  <a:gd name="T25" fmla="*/ 23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1" h="391">
                    <a:moveTo>
                      <a:pt x="263" y="23"/>
                    </a:moveTo>
                    <a:cubicBezTo>
                      <a:pt x="183" y="150"/>
                      <a:pt x="183" y="150"/>
                      <a:pt x="183" y="15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67" y="380"/>
                      <a:pt x="167" y="380"/>
                      <a:pt x="167" y="380"/>
                    </a:cubicBezTo>
                    <a:cubicBezTo>
                      <a:pt x="173" y="390"/>
                      <a:pt x="178" y="391"/>
                      <a:pt x="180" y="391"/>
                    </a:cubicBezTo>
                    <a:cubicBezTo>
                      <a:pt x="185" y="391"/>
                      <a:pt x="188" y="389"/>
                      <a:pt x="194" y="380"/>
                    </a:cubicBezTo>
                    <a:cubicBezTo>
                      <a:pt x="325" y="140"/>
                      <a:pt x="325" y="140"/>
                      <a:pt x="325" y="140"/>
                    </a:cubicBezTo>
                    <a:cubicBezTo>
                      <a:pt x="337" y="119"/>
                      <a:pt x="356" y="119"/>
                      <a:pt x="356" y="119"/>
                    </a:cubicBezTo>
                    <a:cubicBezTo>
                      <a:pt x="451" y="119"/>
                      <a:pt x="451" y="119"/>
                      <a:pt x="451" y="119"/>
                    </a:cubicBezTo>
                    <a:cubicBezTo>
                      <a:pt x="451" y="1"/>
                      <a:pt x="451" y="1"/>
                      <a:pt x="451" y="1"/>
                    </a:cubicBezTo>
                    <a:cubicBezTo>
                      <a:pt x="303" y="1"/>
                      <a:pt x="303" y="1"/>
                      <a:pt x="303" y="1"/>
                    </a:cubicBezTo>
                    <a:cubicBezTo>
                      <a:pt x="276" y="1"/>
                      <a:pt x="263" y="23"/>
                      <a:pt x="263" y="23"/>
                    </a:cubicBezTo>
                  </a:path>
                </a:pathLst>
              </a:custGeom>
              <a:solidFill>
                <a:srgbClr val="EA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982771" y="3034093"/>
                <a:ext cx="1964387" cy="634055"/>
                <a:chOff x="982771" y="3034093"/>
                <a:chExt cx="1964387" cy="634055"/>
              </a:xfrm>
              <a:solidFill>
                <a:schemeClr val="bg1"/>
              </a:solidFill>
            </p:grpSpPr>
            <p:sp>
              <p:nvSpPr>
                <p:cNvPr id="40" name="Freeform 7"/>
                <p:cNvSpPr>
                  <a:spLocks/>
                </p:cNvSpPr>
                <p:nvPr/>
              </p:nvSpPr>
              <p:spPr bwMode="auto">
                <a:xfrm>
                  <a:off x="2418022" y="3034093"/>
                  <a:ext cx="529136" cy="634055"/>
                </a:xfrm>
                <a:custGeom>
                  <a:avLst/>
                  <a:gdLst>
                    <a:gd name="T0" fmla="*/ 354 w 493"/>
                    <a:gd name="T1" fmla="*/ 0 h 589"/>
                    <a:gd name="T2" fmla="*/ 354 w 493"/>
                    <a:gd name="T3" fmla="*/ 357 h 589"/>
                    <a:gd name="T4" fmla="*/ 331 w 493"/>
                    <a:gd name="T5" fmla="*/ 446 h 589"/>
                    <a:gd name="T6" fmla="*/ 246 w 493"/>
                    <a:gd name="T7" fmla="*/ 473 h 589"/>
                    <a:gd name="T8" fmla="*/ 189 w 493"/>
                    <a:gd name="T9" fmla="*/ 463 h 589"/>
                    <a:gd name="T10" fmla="*/ 157 w 493"/>
                    <a:gd name="T11" fmla="*/ 437 h 589"/>
                    <a:gd name="T12" fmla="*/ 142 w 493"/>
                    <a:gd name="T13" fmla="*/ 401 h 589"/>
                    <a:gd name="T14" fmla="*/ 139 w 493"/>
                    <a:gd name="T15" fmla="*/ 357 h 589"/>
                    <a:gd name="T16" fmla="*/ 139 w 493"/>
                    <a:gd name="T17" fmla="*/ 0 h 589"/>
                    <a:gd name="T18" fmla="*/ 0 w 493"/>
                    <a:gd name="T19" fmla="*/ 0 h 589"/>
                    <a:gd name="T20" fmla="*/ 0 w 493"/>
                    <a:gd name="T21" fmla="*/ 357 h 589"/>
                    <a:gd name="T22" fmla="*/ 65 w 493"/>
                    <a:gd name="T23" fmla="*/ 532 h 589"/>
                    <a:gd name="T24" fmla="*/ 246 w 493"/>
                    <a:gd name="T25" fmla="*/ 589 h 589"/>
                    <a:gd name="T26" fmla="*/ 427 w 493"/>
                    <a:gd name="T27" fmla="*/ 532 h 589"/>
                    <a:gd name="T28" fmla="*/ 493 w 493"/>
                    <a:gd name="T29" fmla="*/ 357 h 589"/>
                    <a:gd name="T30" fmla="*/ 493 w 493"/>
                    <a:gd name="T31" fmla="*/ 0 h 589"/>
                    <a:gd name="T32" fmla="*/ 354 w 493"/>
                    <a:gd name="T33" fmla="*/ 0 h 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3" h="589">
                      <a:moveTo>
                        <a:pt x="354" y="0"/>
                      </a:moveTo>
                      <a:cubicBezTo>
                        <a:pt x="354" y="357"/>
                        <a:pt x="354" y="357"/>
                        <a:pt x="354" y="357"/>
                      </a:cubicBezTo>
                      <a:cubicBezTo>
                        <a:pt x="354" y="396"/>
                        <a:pt x="346" y="427"/>
                        <a:pt x="331" y="446"/>
                      </a:cubicBezTo>
                      <a:cubicBezTo>
                        <a:pt x="316" y="464"/>
                        <a:pt x="287" y="473"/>
                        <a:pt x="246" y="473"/>
                      </a:cubicBezTo>
                      <a:cubicBezTo>
                        <a:pt x="222" y="473"/>
                        <a:pt x="203" y="470"/>
                        <a:pt x="189" y="463"/>
                      </a:cubicBezTo>
                      <a:cubicBezTo>
                        <a:pt x="176" y="457"/>
                        <a:pt x="165" y="448"/>
                        <a:pt x="157" y="437"/>
                      </a:cubicBezTo>
                      <a:cubicBezTo>
                        <a:pt x="150" y="427"/>
                        <a:pt x="145" y="415"/>
                        <a:pt x="142" y="401"/>
                      </a:cubicBezTo>
                      <a:cubicBezTo>
                        <a:pt x="140" y="387"/>
                        <a:pt x="139" y="371"/>
                        <a:pt x="139" y="357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0" y="435"/>
                        <a:pt x="21" y="494"/>
                        <a:pt x="65" y="532"/>
                      </a:cubicBezTo>
                      <a:cubicBezTo>
                        <a:pt x="108" y="570"/>
                        <a:pt x="169" y="589"/>
                        <a:pt x="246" y="589"/>
                      </a:cubicBezTo>
                      <a:cubicBezTo>
                        <a:pt x="322" y="589"/>
                        <a:pt x="383" y="570"/>
                        <a:pt x="427" y="532"/>
                      </a:cubicBezTo>
                      <a:cubicBezTo>
                        <a:pt x="471" y="493"/>
                        <a:pt x="493" y="435"/>
                        <a:pt x="493" y="357"/>
                      </a:cubicBezTo>
                      <a:cubicBezTo>
                        <a:pt x="493" y="0"/>
                        <a:pt x="493" y="0"/>
                        <a:pt x="493" y="0"/>
                      </a:cubicBezTo>
                      <a:lnTo>
                        <a:pt x="35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/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Freeform 8"/>
                <p:cNvSpPr>
                  <a:spLocks/>
                </p:cNvSpPr>
                <p:nvPr/>
              </p:nvSpPr>
              <p:spPr bwMode="auto">
                <a:xfrm>
                  <a:off x="982771" y="3034093"/>
                  <a:ext cx="814823" cy="619975"/>
                </a:xfrm>
                <a:custGeom>
                  <a:avLst/>
                  <a:gdLst>
                    <a:gd name="T0" fmla="*/ 1468 w 1794"/>
                    <a:gd name="T1" fmla="*/ 0 h 1365"/>
                    <a:gd name="T2" fmla="*/ 1267 w 1794"/>
                    <a:gd name="T3" fmla="*/ 924 h 1365"/>
                    <a:gd name="T4" fmla="*/ 1260 w 1794"/>
                    <a:gd name="T5" fmla="*/ 924 h 1365"/>
                    <a:gd name="T6" fmla="*/ 1050 w 1794"/>
                    <a:gd name="T7" fmla="*/ 0 h 1365"/>
                    <a:gd name="T8" fmla="*/ 747 w 1794"/>
                    <a:gd name="T9" fmla="*/ 0 h 1365"/>
                    <a:gd name="T10" fmla="*/ 534 w 1794"/>
                    <a:gd name="T11" fmla="*/ 912 h 1365"/>
                    <a:gd name="T12" fmla="*/ 530 w 1794"/>
                    <a:gd name="T13" fmla="*/ 912 h 1365"/>
                    <a:gd name="T14" fmla="*/ 334 w 1794"/>
                    <a:gd name="T15" fmla="*/ 0 h 1365"/>
                    <a:gd name="T16" fmla="*/ 0 w 1794"/>
                    <a:gd name="T17" fmla="*/ 0 h 1365"/>
                    <a:gd name="T18" fmla="*/ 364 w 1794"/>
                    <a:gd name="T19" fmla="*/ 1365 h 1365"/>
                    <a:gd name="T20" fmla="*/ 688 w 1794"/>
                    <a:gd name="T21" fmla="*/ 1365 h 1365"/>
                    <a:gd name="T22" fmla="*/ 894 w 1794"/>
                    <a:gd name="T23" fmla="*/ 514 h 1365"/>
                    <a:gd name="T24" fmla="*/ 898 w 1794"/>
                    <a:gd name="T25" fmla="*/ 514 h 1365"/>
                    <a:gd name="T26" fmla="*/ 1109 w 1794"/>
                    <a:gd name="T27" fmla="*/ 1365 h 1365"/>
                    <a:gd name="T28" fmla="*/ 1425 w 1794"/>
                    <a:gd name="T29" fmla="*/ 1365 h 1365"/>
                    <a:gd name="T30" fmla="*/ 1794 w 1794"/>
                    <a:gd name="T31" fmla="*/ 0 h 1365"/>
                    <a:gd name="T32" fmla="*/ 1468 w 1794"/>
                    <a:gd name="T33" fmla="*/ 0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94" h="1365">
                      <a:moveTo>
                        <a:pt x="1468" y="0"/>
                      </a:moveTo>
                      <a:lnTo>
                        <a:pt x="1267" y="924"/>
                      </a:lnTo>
                      <a:lnTo>
                        <a:pt x="1260" y="924"/>
                      </a:lnTo>
                      <a:lnTo>
                        <a:pt x="1050" y="0"/>
                      </a:lnTo>
                      <a:lnTo>
                        <a:pt x="747" y="0"/>
                      </a:lnTo>
                      <a:lnTo>
                        <a:pt x="534" y="912"/>
                      </a:lnTo>
                      <a:lnTo>
                        <a:pt x="530" y="912"/>
                      </a:lnTo>
                      <a:lnTo>
                        <a:pt x="334" y="0"/>
                      </a:lnTo>
                      <a:lnTo>
                        <a:pt x="0" y="0"/>
                      </a:lnTo>
                      <a:lnTo>
                        <a:pt x="364" y="1365"/>
                      </a:lnTo>
                      <a:lnTo>
                        <a:pt x="688" y="1365"/>
                      </a:lnTo>
                      <a:lnTo>
                        <a:pt x="894" y="514"/>
                      </a:lnTo>
                      <a:lnTo>
                        <a:pt x="898" y="514"/>
                      </a:lnTo>
                      <a:lnTo>
                        <a:pt x="1109" y="1365"/>
                      </a:lnTo>
                      <a:lnTo>
                        <a:pt x="1425" y="1365"/>
                      </a:lnTo>
                      <a:lnTo>
                        <a:pt x="1794" y="0"/>
                      </a:lnTo>
                      <a:lnTo>
                        <a:pt x="146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/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Freeform 9"/>
                <p:cNvSpPr>
                  <a:spLocks/>
                </p:cNvSpPr>
                <p:nvPr/>
              </p:nvSpPr>
              <p:spPr bwMode="auto">
                <a:xfrm>
                  <a:off x="1816670" y="3034093"/>
                  <a:ext cx="570013" cy="619975"/>
                </a:xfrm>
                <a:custGeom>
                  <a:avLst/>
                  <a:gdLst>
                    <a:gd name="T0" fmla="*/ 913 w 1255"/>
                    <a:gd name="T1" fmla="*/ 0 h 1365"/>
                    <a:gd name="T2" fmla="*/ 629 w 1255"/>
                    <a:gd name="T3" fmla="*/ 957 h 1365"/>
                    <a:gd name="T4" fmla="*/ 622 w 1255"/>
                    <a:gd name="T5" fmla="*/ 957 h 1365"/>
                    <a:gd name="T6" fmla="*/ 343 w 1255"/>
                    <a:gd name="T7" fmla="*/ 0 h 1365"/>
                    <a:gd name="T8" fmla="*/ 0 w 1255"/>
                    <a:gd name="T9" fmla="*/ 0 h 1365"/>
                    <a:gd name="T10" fmla="*/ 445 w 1255"/>
                    <a:gd name="T11" fmla="*/ 1365 h 1365"/>
                    <a:gd name="T12" fmla="*/ 799 w 1255"/>
                    <a:gd name="T13" fmla="*/ 1365 h 1365"/>
                    <a:gd name="T14" fmla="*/ 1255 w 1255"/>
                    <a:gd name="T15" fmla="*/ 0 h 1365"/>
                    <a:gd name="T16" fmla="*/ 913 w 1255"/>
                    <a:gd name="T17" fmla="*/ 0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55" h="1365">
                      <a:moveTo>
                        <a:pt x="913" y="0"/>
                      </a:moveTo>
                      <a:lnTo>
                        <a:pt x="629" y="957"/>
                      </a:lnTo>
                      <a:lnTo>
                        <a:pt x="622" y="957"/>
                      </a:lnTo>
                      <a:lnTo>
                        <a:pt x="343" y="0"/>
                      </a:lnTo>
                      <a:lnTo>
                        <a:pt x="0" y="0"/>
                      </a:lnTo>
                      <a:lnTo>
                        <a:pt x="445" y="1365"/>
                      </a:lnTo>
                      <a:lnTo>
                        <a:pt x="799" y="1365"/>
                      </a:lnTo>
                      <a:lnTo>
                        <a:pt x="1255" y="0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40"/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" name="Freeform 10"/>
              <p:cNvSpPr>
                <a:spLocks noEditPoints="1"/>
              </p:cNvSpPr>
              <p:nvPr/>
            </p:nvSpPr>
            <p:spPr bwMode="auto">
              <a:xfrm>
                <a:off x="638493" y="3737186"/>
                <a:ext cx="59954" cy="59045"/>
              </a:xfrm>
              <a:custGeom>
                <a:avLst/>
                <a:gdLst>
                  <a:gd name="T0" fmla="*/ 56 w 56"/>
                  <a:gd name="T1" fmla="*/ 28 h 55"/>
                  <a:gd name="T2" fmla="*/ 28 w 56"/>
                  <a:gd name="T3" fmla="*/ 55 h 55"/>
                  <a:gd name="T4" fmla="*/ 0 w 56"/>
                  <a:gd name="T5" fmla="*/ 28 h 55"/>
                  <a:gd name="T6" fmla="*/ 28 w 56"/>
                  <a:gd name="T7" fmla="*/ 0 h 55"/>
                  <a:gd name="T8" fmla="*/ 56 w 56"/>
                  <a:gd name="T9" fmla="*/ 28 h 55"/>
                  <a:gd name="T10" fmla="*/ 7 w 56"/>
                  <a:gd name="T11" fmla="*/ 28 h 55"/>
                  <a:gd name="T12" fmla="*/ 28 w 56"/>
                  <a:gd name="T13" fmla="*/ 49 h 55"/>
                  <a:gd name="T14" fmla="*/ 49 w 56"/>
                  <a:gd name="T15" fmla="*/ 28 h 55"/>
                  <a:gd name="T16" fmla="*/ 28 w 56"/>
                  <a:gd name="T17" fmla="*/ 6 h 55"/>
                  <a:gd name="T18" fmla="*/ 7 w 56"/>
                  <a:gd name="T19" fmla="*/ 28 h 55"/>
                  <a:gd name="T20" fmla="*/ 24 w 56"/>
                  <a:gd name="T21" fmla="*/ 42 h 55"/>
                  <a:gd name="T22" fmla="*/ 18 w 56"/>
                  <a:gd name="T23" fmla="*/ 42 h 55"/>
                  <a:gd name="T24" fmla="*/ 18 w 56"/>
                  <a:gd name="T25" fmla="*/ 14 h 55"/>
                  <a:gd name="T26" fmla="*/ 28 w 56"/>
                  <a:gd name="T27" fmla="*/ 14 h 55"/>
                  <a:gd name="T28" fmla="*/ 37 w 56"/>
                  <a:gd name="T29" fmla="*/ 16 h 55"/>
                  <a:gd name="T30" fmla="*/ 40 w 56"/>
                  <a:gd name="T31" fmla="*/ 22 h 55"/>
                  <a:gd name="T32" fmla="*/ 34 w 56"/>
                  <a:gd name="T33" fmla="*/ 28 h 55"/>
                  <a:gd name="T34" fmla="*/ 34 w 56"/>
                  <a:gd name="T35" fmla="*/ 28 h 55"/>
                  <a:gd name="T36" fmla="*/ 39 w 56"/>
                  <a:gd name="T37" fmla="*/ 35 h 55"/>
                  <a:gd name="T38" fmla="*/ 41 w 56"/>
                  <a:gd name="T39" fmla="*/ 42 h 55"/>
                  <a:gd name="T40" fmla="*/ 35 w 56"/>
                  <a:gd name="T41" fmla="*/ 42 h 55"/>
                  <a:gd name="T42" fmla="*/ 32 w 56"/>
                  <a:gd name="T43" fmla="*/ 35 h 55"/>
                  <a:gd name="T44" fmla="*/ 27 w 56"/>
                  <a:gd name="T45" fmla="*/ 31 h 55"/>
                  <a:gd name="T46" fmla="*/ 24 w 56"/>
                  <a:gd name="T47" fmla="*/ 31 h 55"/>
                  <a:gd name="T48" fmla="*/ 24 w 56"/>
                  <a:gd name="T49" fmla="*/ 42 h 55"/>
                  <a:gd name="T50" fmla="*/ 24 w 56"/>
                  <a:gd name="T51" fmla="*/ 26 h 55"/>
                  <a:gd name="T52" fmla="*/ 27 w 56"/>
                  <a:gd name="T53" fmla="*/ 26 h 55"/>
                  <a:gd name="T54" fmla="*/ 33 w 56"/>
                  <a:gd name="T55" fmla="*/ 22 h 55"/>
                  <a:gd name="T56" fmla="*/ 27 w 56"/>
                  <a:gd name="T57" fmla="*/ 18 h 55"/>
                  <a:gd name="T58" fmla="*/ 24 w 56"/>
                  <a:gd name="T59" fmla="*/ 19 h 55"/>
                  <a:gd name="T60" fmla="*/ 24 w 56"/>
                  <a:gd name="T61" fmla="*/ 2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55">
                    <a:moveTo>
                      <a:pt x="56" y="28"/>
                    </a:moveTo>
                    <a:cubicBezTo>
                      <a:pt x="56" y="43"/>
                      <a:pt x="44" y="55"/>
                      <a:pt x="28" y="55"/>
                    </a:cubicBezTo>
                    <a:cubicBezTo>
                      <a:pt x="13" y="55"/>
                      <a:pt x="0" y="43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44" y="0"/>
                      <a:pt x="56" y="12"/>
                      <a:pt x="56" y="28"/>
                    </a:cubicBezTo>
                    <a:moveTo>
                      <a:pt x="7" y="28"/>
                    </a:moveTo>
                    <a:cubicBezTo>
                      <a:pt x="7" y="40"/>
                      <a:pt x="16" y="49"/>
                      <a:pt x="28" y="49"/>
                    </a:cubicBezTo>
                    <a:cubicBezTo>
                      <a:pt x="40" y="49"/>
                      <a:pt x="49" y="40"/>
                      <a:pt x="49" y="28"/>
                    </a:cubicBezTo>
                    <a:cubicBezTo>
                      <a:pt x="49" y="16"/>
                      <a:pt x="40" y="6"/>
                      <a:pt x="28" y="6"/>
                    </a:cubicBezTo>
                    <a:cubicBezTo>
                      <a:pt x="16" y="6"/>
                      <a:pt x="7" y="16"/>
                      <a:pt x="7" y="28"/>
                    </a:cubicBezTo>
                    <a:moveTo>
                      <a:pt x="24" y="42"/>
                    </a:move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4"/>
                      <a:pt x="23" y="14"/>
                      <a:pt x="28" y="14"/>
                    </a:cubicBezTo>
                    <a:cubicBezTo>
                      <a:pt x="33" y="14"/>
                      <a:pt x="35" y="14"/>
                      <a:pt x="37" y="16"/>
                    </a:cubicBezTo>
                    <a:cubicBezTo>
                      <a:pt x="39" y="17"/>
                      <a:pt x="40" y="19"/>
                      <a:pt x="40" y="22"/>
                    </a:cubicBezTo>
                    <a:cubicBezTo>
                      <a:pt x="40" y="25"/>
                      <a:pt x="38" y="27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7" y="29"/>
                      <a:pt x="38" y="31"/>
                      <a:pt x="39" y="35"/>
                    </a:cubicBezTo>
                    <a:cubicBezTo>
                      <a:pt x="40" y="39"/>
                      <a:pt x="41" y="41"/>
                      <a:pt x="41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4" y="41"/>
                      <a:pt x="33" y="38"/>
                      <a:pt x="32" y="35"/>
                    </a:cubicBezTo>
                    <a:cubicBezTo>
                      <a:pt x="32" y="32"/>
                      <a:pt x="30" y="31"/>
                      <a:pt x="27" y="31"/>
                    </a:cubicBezTo>
                    <a:cubicBezTo>
                      <a:pt x="24" y="31"/>
                      <a:pt x="24" y="31"/>
                      <a:pt x="24" y="31"/>
                    </a:cubicBezTo>
                    <a:lnTo>
                      <a:pt x="24" y="42"/>
                    </a:lnTo>
                    <a:close/>
                    <a:moveTo>
                      <a:pt x="24" y="26"/>
                    </a:moveTo>
                    <a:cubicBezTo>
                      <a:pt x="27" y="26"/>
                      <a:pt x="27" y="26"/>
                      <a:pt x="27" y="26"/>
                    </a:cubicBezTo>
                    <a:cubicBezTo>
                      <a:pt x="30" y="26"/>
                      <a:pt x="33" y="25"/>
                      <a:pt x="33" y="22"/>
                    </a:cubicBezTo>
                    <a:cubicBezTo>
                      <a:pt x="33" y="20"/>
                      <a:pt x="31" y="18"/>
                      <a:pt x="27" y="18"/>
                    </a:cubicBezTo>
                    <a:cubicBezTo>
                      <a:pt x="26" y="18"/>
                      <a:pt x="25" y="18"/>
                      <a:pt x="24" y="19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8610496" y="3615462"/>
                <a:ext cx="31339" cy="39515"/>
              </a:xfrm>
              <a:custGeom>
                <a:avLst/>
                <a:gdLst>
                  <a:gd name="T0" fmla="*/ 0 w 69"/>
                  <a:gd name="T1" fmla="*/ 9 h 87"/>
                  <a:gd name="T2" fmla="*/ 0 w 69"/>
                  <a:gd name="T3" fmla="*/ 0 h 87"/>
                  <a:gd name="T4" fmla="*/ 69 w 69"/>
                  <a:gd name="T5" fmla="*/ 0 h 87"/>
                  <a:gd name="T6" fmla="*/ 69 w 69"/>
                  <a:gd name="T7" fmla="*/ 9 h 87"/>
                  <a:gd name="T8" fmla="*/ 40 w 69"/>
                  <a:gd name="T9" fmla="*/ 9 h 87"/>
                  <a:gd name="T10" fmla="*/ 40 w 69"/>
                  <a:gd name="T11" fmla="*/ 87 h 87"/>
                  <a:gd name="T12" fmla="*/ 29 w 69"/>
                  <a:gd name="T13" fmla="*/ 87 h 87"/>
                  <a:gd name="T14" fmla="*/ 29 w 69"/>
                  <a:gd name="T15" fmla="*/ 9 h 87"/>
                  <a:gd name="T16" fmla="*/ 0 w 69"/>
                  <a:gd name="T17" fmla="*/ 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87">
                    <a:moveTo>
                      <a:pt x="0" y="9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9"/>
                    </a:lnTo>
                    <a:lnTo>
                      <a:pt x="40" y="9"/>
                    </a:lnTo>
                    <a:lnTo>
                      <a:pt x="40" y="87"/>
                    </a:lnTo>
                    <a:lnTo>
                      <a:pt x="29" y="87"/>
                    </a:lnTo>
                    <a:lnTo>
                      <a:pt x="29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8647286" y="3615462"/>
                <a:ext cx="39515" cy="39515"/>
              </a:xfrm>
              <a:custGeom>
                <a:avLst/>
                <a:gdLst>
                  <a:gd name="T0" fmla="*/ 14 w 87"/>
                  <a:gd name="T1" fmla="*/ 0 h 87"/>
                  <a:gd name="T2" fmla="*/ 42 w 87"/>
                  <a:gd name="T3" fmla="*/ 73 h 87"/>
                  <a:gd name="T4" fmla="*/ 71 w 87"/>
                  <a:gd name="T5" fmla="*/ 0 h 87"/>
                  <a:gd name="T6" fmla="*/ 87 w 87"/>
                  <a:gd name="T7" fmla="*/ 0 h 87"/>
                  <a:gd name="T8" fmla="*/ 87 w 87"/>
                  <a:gd name="T9" fmla="*/ 87 h 87"/>
                  <a:gd name="T10" fmla="*/ 75 w 87"/>
                  <a:gd name="T11" fmla="*/ 87 h 87"/>
                  <a:gd name="T12" fmla="*/ 75 w 87"/>
                  <a:gd name="T13" fmla="*/ 14 h 87"/>
                  <a:gd name="T14" fmla="*/ 75 w 87"/>
                  <a:gd name="T15" fmla="*/ 14 h 87"/>
                  <a:gd name="T16" fmla="*/ 47 w 87"/>
                  <a:gd name="T17" fmla="*/ 87 h 87"/>
                  <a:gd name="T18" fmla="*/ 37 w 87"/>
                  <a:gd name="T19" fmla="*/ 87 h 87"/>
                  <a:gd name="T20" fmla="*/ 9 w 87"/>
                  <a:gd name="T21" fmla="*/ 14 h 87"/>
                  <a:gd name="T22" fmla="*/ 9 w 87"/>
                  <a:gd name="T23" fmla="*/ 14 h 87"/>
                  <a:gd name="T24" fmla="*/ 9 w 87"/>
                  <a:gd name="T25" fmla="*/ 87 h 87"/>
                  <a:gd name="T26" fmla="*/ 0 w 87"/>
                  <a:gd name="T27" fmla="*/ 87 h 87"/>
                  <a:gd name="T28" fmla="*/ 0 w 87"/>
                  <a:gd name="T29" fmla="*/ 0 h 87"/>
                  <a:gd name="T30" fmla="*/ 14 w 87"/>
                  <a:gd name="T3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87">
                    <a:moveTo>
                      <a:pt x="14" y="0"/>
                    </a:moveTo>
                    <a:lnTo>
                      <a:pt x="42" y="73"/>
                    </a:lnTo>
                    <a:lnTo>
                      <a:pt x="71" y="0"/>
                    </a:lnTo>
                    <a:lnTo>
                      <a:pt x="87" y="0"/>
                    </a:lnTo>
                    <a:lnTo>
                      <a:pt x="87" y="87"/>
                    </a:lnTo>
                    <a:lnTo>
                      <a:pt x="75" y="87"/>
                    </a:lnTo>
                    <a:lnTo>
                      <a:pt x="75" y="14"/>
                    </a:lnTo>
                    <a:lnTo>
                      <a:pt x="75" y="14"/>
                    </a:lnTo>
                    <a:lnTo>
                      <a:pt x="47" y="87"/>
                    </a:lnTo>
                    <a:lnTo>
                      <a:pt x="37" y="8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87"/>
                    </a:lnTo>
                    <a:lnTo>
                      <a:pt x="0" y="87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3019829" y="3016833"/>
                <a:ext cx="558204" cy="654493"/>
              </a:xfrm>
              <a:custGeom>
                <a:avLst/>
                <a:gdLst>
                  <a:gd name="T0" fmla="*/ 379 w 520"/>
                  <a:gd name="T1" fmla="*/ 96 h 608"/>
                  <a:gd name="T2" fmla="*/ 274 w 520"/>
                  <a:gd name="T3" fmla="*/ 66 h 608"/>
                  <a:gd name="T4" fmla="*/ 185 w 520"/>
                  <a:gd name="T5" fmla="*/ 85 h 608"/>
                  <a:gd name="T6" fmla="*/ 124 w 520"/>
                  <a:gd name="T7" fmla="*/ 138 h 608"/>
                  <a:gd name="T8" fmla="*/ 89 w 520"/>
                  <a:gd name="T9" fmla="*/ 213 h 608"/>
                  <a:gd name="T10" fmla="*/ 77 w 520"/>
                  <a:gd name="T11" fmla="*/ 301 h 608"/>
                  <a:gd name="T12" fmla="*/ 89 w 520"/>
                  <a:gd name="T13" fmla="*/ 395 h 608"/>
                  <a:gd name="T14" fmla="*/ 124 w 520"/>
                  <a:gd name="T15" fmla="*/ 472 h 608"/>
                  <a:gd name="T16" fmla="*/ 185 w 520"/>
                  <a:gd name="T17" fmla="*/ 524 h 608"/>
                  <a:gd name="T18" fmla="*/ 275 w 520"/>
                  <a:gd name="T19" fmla="*/ 544 h 608"/>
                  <a:gd name="T20" fmla="*/ 343 w 520"/>
                  <a:gd name="T21" fmla="*/ 531 h 608"/>
                  <a:gd name="T22" fmla="*/ 394 w 520"/>
                  <a:gd name="T23" fmla="*/ 496 h 608"/>
                  <a:gd name="T24" fmla="*/ 428 w 520"/>
                  <a:gd name="T25" fmla="*/ 443 h 608"/>
                  <a:gd name="T26" fmla="*/ 442 w 520"/>
                  <a:gd name="T27" fmla="*/ 376 h 608"/>
                  <a:gd name="T28" fmla="*/ 520 w 520"/>
                  <a:gd name="T29" fmla="*/ 376 h 608"/>
                  <a:gd name="T30" fmla="*/ 444 w 520"/>
                  <a:gd name="T31" fmla="*/ 547 h 608"/>
                  <a:gd name="T32" fmla="*/ 268 w 520"/>
                  <a:gd name="T33" fmla="*/ 608 h 608"/>
                  <a:gd name="T34" fmla="*/ 150 w 520"/>
                  <a:gd name="T35" fmla="*/ 585 h 608"/>
                  <a:gd name="T36" fmla="*/ 67 w 520"/>
                  <a:gd name="T37" fmla="*/ 521 h 608"/>
                  <a:gd name="T38" fmla="*/ 17 w 520"/>
                  <a:gd name="T39" fmla="*/ 425 h 608"/>
                  <a:gd name="T40" fmla="*/ 0 w 520"/>
                  <a:gd name="T41" fmla="*/ 306 h 608"/>
                  <a:gd name="T42" fmla="*/ 18 w 520"/>
                  <a:gd name="T43" fmla="*/ 187 h 608"/>
                  <a:gd name="T44" fmla="*/ 70 w 520"/>
                  <a:gd name="T45" fmla="*/ 90 h 608"/>
                  <a:gd name="T46" fmla="*/ 157 w 520"/>
                  <a:gd name="T47" fmla="*/ 24 h 608"/>
                  <a:gd name="T48" fmla="*/ 275 w 520"/>
                  <a:gd name="T49" fmla="*/ 0 h 608"/>
                  <a:gd name="T50" fmla="*/ 361 w 520"/>
                  <a:gd name="T51" fmla="*/ 13 h 608"/>
                  <a:gd name="T52" fmla="*/ 434 w 520"/>
                  <a:gd name="T53" fmla="*/ 48 h 608"/>
                  <a:gd name="T54" fmla="*/ 486 w 520"/>
                  <a:gd name="T55" fmla="*/ 107 h 608"/>
                  <a:gd name="T56" fmla="*/ 514 w 520"/>
                  <a:gd name="T57" fmla="*/ 189 h 608"/>
                  <a:gd name="T58" fmla="*/ 437 w 520"/>
                  <a:gd name="T59" fmla="*/ 189 h 608"/>
                  <a:gd name="T60" fmla="*/ 379 w 520"/>
                  <a:gd name="T61" fmla="*/ 96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20" h="608">
                    <a:moveTo>
                      <a:pt x="379" y="96"/>
                    </a:moveTo>
                    <a:cubicBezTo>
                      <a:pt x="350" y="76"/>
                      <a:pt x="315" y="66"/>
                      <a:pt x="274" y="66"/>
                    </a:cubicBezTo>
                    <a:cubicBezTo>
                      <a:pt x="239" y="66"/>
                      <a:pt x="210" y="72"/>
                      <a:pt x="185" y="85"/>
                    </a:cubicBezTo>
                    <a:cubicBezTo>
                      <a:pt x="160" y="98"/>
                      <a:pt x="140" y="116"/>
                      <a:pt x="124" y="138"/>
                    </a:cubicBezTo>
                    <a:cubicBezTo>
                      <a:pt x="108" y="160"/>
                      <a:pt x="96" y="185"/>
                      <a:pt x="89" y="213"/>
                    </a:cubicBezTo>
                    <a:cubicBezTo>
                      <a:pt x="81" y="241"/>
                      <a:pt x="77" y="270"/>
                      <a:pt x="77" y="301"/>
                    </a:cubicBezTo>
                    <a:cubicBezTo>
                      <a:pt x="77" y="334"/>
                      <a:pt x="81" y="365"/>
                      <a:pt x="89" y="395"/>
                    </a:cubicBezTo>
                    <a:cubicBezTo>
                      <a:pt x="96" y="424"/>
                      <a:pt x="108" y="450"/>
                      <a:pt x="124" y="472"/>
                    </a:cubicBezTo>
                    <a:cubicBezTo>
                      <a:pt x="140" y="494"/>
                      <a:pt x="160" y="511"/>
                      <a:pt x="185" y="524"/>
                    </a:cubicBezTo>
                    <a:cubicBezTo>
                      <a:pt x="210" y="537"/>
                      <a:pt x="240" y="544"/>
                      <a:pt x="275" y="544"/>
                    </a:cubicBezTo>
                    <a:cubicBezTo>
                      <a:pt x="300" y="544"/>
                      <a:pt x="323" y="540"/>
                      <a:pt x="343" y="531"/>
                    </a:cubicBezTo>
                    <a:cubicBezTo>
                      <a:pt x="363" y="523"/>
                      <a:pt x="380" y="511"/>
                      <a:pt x="394" y="496"/>
                    </a:cubicBezTo>
                    <a:cubicBezTo>
                      <a:pt x="408" y="481"/>
                      <a:pt x="420" y="464"/>
                      <a:pt x="428" y="443"/>
                    </a:cubicBezTo>
                    <a:cubicBezTo>
                      <a:pt x="436" y="422"/>
                      <a:pt x="441" y="400"/>
                      <a:pt x="442" y="376"/>
                    </a:cubicBezTo>
                    <a:cubicBezTo>
                      <a:pt x="520" y="376"/>
                      <a:pt x="520" y="376"/>
                      <a:pt x="520" y="376"/>
                    </a:cubicBezTo>
                    <a:cubicBezTo>
                      <a:pt x="512" y="450"/>
                      <a:pt x="487" y="506"/>
                      <a:pt x="444" y="547"/>
                    </a:cubicBezTo>
                    <a:cubicBezTo>
                      <a:pt x="401" y="588"/>
                      <a:pt x="343" y="608"/>
                      <a:pt x="268" y="608"/>
                    </a:cubicBezTo>
                    <a:cubicBezTo>
                      <a:pt x="223" y="608"/>
                      <a:pt x="184" y="600"/>
                      <a:pt x="150" y="585"/>
                    </a:cubicBezTo>
                    <a:cubicBezTo>
                      <a:pt x="117" y="569"/>
                      <a:pt x="89" y="548"/>
                      <a:pt x="67" y="521"/>
                    </a:cubicBezTo>
                    <a:cubicBezTo>
                      <a:pt x="44" y="494"/>
                      <a:pt x="28" y="462"/>
                      <a:pt x="17" y="425"/>
                    </a:cubicBezTo>
                    <a:cubicBezTo>
                      <a:pt x="6" y="388"/>
                      <a:pt x="0" y="349"/>
                      <a:pt x="0" y="306"/>
                    </a:cubicBezTo>
                    <a:cubicBezTo>
                      <a:pt x="0" y="264"/>
                      <a:pt x="6" y="224"/>
                      <a:pt x="18" y="187"/>
                    </a:cubicBezTo>
                    <a:cubicBezTo>
                      <a:pt x="30" y="150"/>
                      <a:pt x="47" y="118"/>
                      <a:pt x="70" y="90"/>
                    </a:cubicBezTo>
                    <a:cubicBezTo>
                      <a:pt x="93" y="62"/>
                      <a:pt x="122" y="40"/>
                      <a:pt x="157" y="24"/>
                    </a:cubicBezTo>
                    <a:cubicBezTo>
                      <a:pt x="191" y="8"/>
                      <a:pt x="230" y="0"/>
                      <a:pt x="275" y="0"/>
                    </a:cubicBezTo>
                    <a:cubicBezTo>
                      <a:pt x="305" y="0"/>
                      <a:pt x="334" y="5"/>
                      <a:pt x="361" y="13"/>
                    </a:cubicBezTo>
                    <a:cubicBezTo>
                      <a:pt x="388" y="21"/>
                      <a:pt x="412" y="33"/>
                      <a:pt x="434" y="48"/>
                    </a:cubicBezTo>
                    <a:cubicBezTo>
                      <a:pt x="455" y="64"/>
                      <a:pt x="472" y="84"/>
                      <a:pt x="486" y="107"/>
                    </a:cubicBezTo>
                    <a:cubicBezTo>
                      <a:pt x="501" y="131"/>
                      <a:pt x="510" y="158"/>
                      <a:pt x="514" y="189"/>
                    </a:cubicBezTo>
                    <a:cubicBezTo>
                      <a:pt x="437" y="189"/>
                      <a:pt x="437" y="189"/>
                      <a:pt x="437" y="189"/>
                    </a:cubicBezTo>
                    <a:cubicBezTo>
                      <a:pt x="428" y="148"/>
                      <a:pt x="409" y="117"/>
                      <a:pt x="379" y="96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4"/>
              <p:cNvSpPr>
                <a:spLocks noEditPoints="1"/>
              </p:cNvSpPr>
              <p:nvPr/>
            </p:nvSpPr>
            <p:spPr bwMode="auto">
              <a:xfrm>
                <a:off x="3602559" y="3194424"/>
                <a:ext cx="425125" cy="472816"/>
              </a:xfrm>
              <a:custGeom>
                <a:avLst/>
                <a:gdLst>
                  <a:gd name="T0" fmla="*/ 346 w 396"/>
                  <a:gd name="T1" fmla="*/ 439 h 439"/>
                  <a:gd name="T2" fmla="*/ 303 w 396"/>
                  <a:gd name="T3" fmla="*/ 424 h 439"/>
                  <a:gd name="T4" fmla="*/ 287 w 396"/>
                  <a:gd name="T5" fmla="*/ 375 h 439"/>
                  <a:gd name="T6" fmla="*/ 221 w 396"/>
                  <a:gd name="T7" fmla="*/ 424 h 439"/>
                  <a:gd name="T8" fmla="*/ 139 w 396"/>
                  <a:gd name="T9" fmla="*/ 439 h 439"/>
                  <a:gd name="T10" fmla="*/ 86 w 396"/>
                  <a:gd name="T11" fmla="*/ 433 h 439"/>
                  <a:gd name="T12" fmla="*/ 41 w 396"/>
                  <a:gd name="T13" fmla="*/ 413 h 439"/>
                  <a:gd name="T14" fmla="*/ 11 w 396"/>
                  <a:gd name="T15" fmla="*/ 376 h 439"/>
                  <a:gd name="T16" fmla="*/ 0 w 396"/>
                  <a:gd name="T17" fmla="*/ 322 h 439"/>
                  <a:gd name="T18" fmla="*/ 12 w 396"/>
                  <a:gd name="T19" fmla="*/ 263 h 439"/>
                  <a:gd name="T20" fmla="*/ 45 w 396"/>
                  <a:gd name="T21" fmla="*/ 226 h 439"/>
                  <a:gd name="T22" fmla="*/ 90 w 396"/>
                  <a:gd name="T23" fmla="*/ 205 h 439"/>
                  <a:gd name="T24" fmla="*/ 143 w 396"/>
                  <a:gd name="T25" fmla="*/ 193 h 439"/>
                  <a:gd name="T26" fmla="*/ 197 w 396"/>
                  <a:gd name="T27" fmla="*/ 184 h 439"/>
                  <a:gd name="T28" fmla="*/ 242 w 396"/>
                  <a:gd name="T29" fmla="*/ 176 h 439"/>
                  <a:gd name="T30" fmla="*/ 273 w 396"/>
                  <a:gd name="T31" fmla="*/ 160 h 439"/>
                  <a:gd name="T32" fmla="*/ 284 w 396"/>
                  <a:gd name="T33" fmla="*/ 131 h 439"/>
                  <a:gd name="T34" fmla="*/ 276 w 396"/>
                  <a:gd name="T35" fmla="*/ 94 h 439"/>
                  <a:gd name="T36" fmla="*/ 254 w 396"/>
                  <a:gd name="T37" fmla="*/ 73 h 439"/>
                  <a:gd name="T38" fmla="*/ 224 w 396"/>
                  <a:gd name="T39" fmla="*/ 63 h 439"/>
                  <a:gd name="T40" fmla="*/ 191 w 396"/>
                  <a:gd name="T41" fmla="*/ 61 h 439"/>
                  <a:gd name="T42" fmla="*/ 117 w 396"/>
                  <a:gd name="T43" fmla="*/ 77 h 439"/>
                  <a:gd name="T44" fmla="*/ 86 w 396"/>
                  <a:gd name="T45" fmla="*/ 141 h 439"/>
                  <a:gd name="T46" fmla="*/ 17 w 396"/>
                  <a:gd name="T47" fmla="*/ 141 h 439"/>
                  <a:gd name="T48" fmla="*/ 33 w 396"/>
                  <a:gd name="T49" fmla="*/ 75 h 439"/>
                  <a:gd name="T50" fmla="*/ 72 w 396"/>
                  <a:gd name="T51" fmla="*/ 31 h 439"/>
                  <a:gd name="T52" fmla="*/ 128 w 396"/>
                  <a:gd name="T53" fmla="*/ 7 h 439"/>
                  <a:gd name="T54" fmla="*/ 195 w 396"/>
                  <a:gd name="T55" fmla="*/ 0 h 439"/>
                  <a:gd name="T56" fmla="*/ 251 w 396"/>
                  <a:gd name="T57" fmla="*/ 4 h 439"/>
                  <a:gd name="T58" fmla="*/ 302 w 396"/>
                  <a:gd name="T59" fmla="*/ 21 h 439"/>
                  <a:gd name="T60" fmla="*/ 339 w 396"/>
                  <a:gd name="T61" fmla="*/ 56 h 439"/>
                  <a:gd name="T62" fmla="*/ 352 w 396"/>
                  <a:gd name="T63" fmla="*/ 115 h 439"/>
                  <a:gd name="T64" fmla="*/ 352 w 396"/>
                  <a:gd name="T65" fmla="*/ 332 h 439"/>
                  <a:gd name="T66" fmla="*/ 355 w 396"/>
                  <a:gd name="T67" fmla="*/ 367 h 439"/>
                  <a:gd name="T68" fmla="*/ 374 w 396"/>
                  <a:gd name="T69" fmla="*/ 379 h 439"/>
                  <a:gd name="T70" fmla="*/ 396 w 396"/>
                  <a:gd name="T71" fmla="*/ 375 h 439"/>
                  <a:gd name="T72" fmla="*/ 396 w 396"/>
                  <a:gd name="T73" fmla="*/ 428 h 439"/>
                  <a:gd name="T74" fmla="*/ 346 w 396"/>
                  <a:gd name="T75" fmla="*/ 439 h 439"/>
                  <a:gd name="T76" fmla="*/ 249 w 396"/>
                  <a:gd name="T77" fmla="*/ 227 h 439"/>
                  <a:gd name="T78" fmla="*/ 205 w 396"/>
                  <a:gd name="T79" fmla="*/ 234 h 439"/>
                  <a:gd name="T80" fmla="*/ 158 w 396"/>
                  <a:gd name="T81" fmla="*/ 241 h 439"/>
                  <a:gd name="T82" fmla="*/ 116 w 396"/>
                  <a:gd name="T83" fmla="*/ 253 h 439"/>
                  <a:gd name="T84" fmla="*/ 85 w 396"/>
                  <a:gd name="T85" fmla="*/ 276 h 439"/>
                  <a:gd name="T86" fmla="*/ 73 w 396"/>
                  <a:gd name="T87" fmla="*/ 317 h 439"/>
                  <a:gd name="T88" fmla="*/ 80 w 396"/>
                  <a:gd name="T89" fmla="*/ 346 h 439"/>
                  <a:gd name="T90" fmla="*/ 98 w 396"/>
                  <a:gd name="T91" fmla="*/ 365 h 439"/>
                  <a:gd name="T92" fmla="*/ 124 w 396"/>
                  <a:gd name="T93" fmla="*/ 376 h 439"/>
                  <a:gd name="T94" fmla="*/ 155 w 396"/>
                  <a:gd name="T95" fmla="*/ 379 h 439"/>
                  <a:gd name="T96" fmla="*/ 213 w 396"/>
                  <a:gd name="T97" fmla="*/ 370 h 439"/>
                  <a:gd name="T98" fmla="*/ 253 w 396"/>
                  <a:gd name="T99" fmla="*/ 346 h 439"/>
                  <a:gd name="T100" fmla="*/ 276 w 396"/>
                  <a:gd name="T101" fmla="*/ 315 h 439"/>
                  <a:gd name="T102" fmla="*/ 283 w 396"/>
                  <a:gd name="T103" fmla="*/ 284 h 439"/>
                  <a:gd name="T104" fmla="*/ 283 w 396"/>
                  <a:gd name="T105" fmla="*/ 213 h 439"/>
                  <a:gd name="T106" fmla="*/ 249 w 396"/>
                  <a:gd name="T107" fmla="*/ 227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6" h="439">
                    <a:moveTo>
                      <a:pt x="346" y="439"/>
                    </a:moveTo>
                    <a:cubicBezTo>
                      <a:pt x="328" y="439"/>
                      <a:pt x="314" y="434"/>
                      <a:pt x="303" y="424"/>
                    </a:cubicBezTo>
                    <a:cubicBezTo>
                      <a:pt x="293" y="414"/>
                      <a:pt x="287" y="398"/>
                      <a:pt x="287" y="375"/>
                    </a:cubicBezTo>
                    <a:cubicBezTo>
                      <a:pt x="268" y="398"/>
                      <a:pt x="246" y="414"/>
                      <a:pt x="221" y="424"/>
                    </a:cubicBezTo>
                    <a:cubicBezTo>
                      <a:pt x="196" y="434"/>
                      <a:pt x="169" y="439"/>
                      <a:pt x="139" y="439"/>
                    </a:cubicBezTo>
                    <a:cubicBezTo>
                      <a:pt x="120" y="439"/>
                      <a:pt x="102" y="437"/>
                      <a:pt x="86" y="433"/>
                    </a:cubicBezTo>
                    <a:cubicBezTo>
                      <a:pt x="69" y="429"/>
                      <a:pt x="54" y="422"/>
                      <a:pt x="41" y="413"/>
                    </a:cubicBezTo>
                    <a:cubicBezTo>
                      <a:pt x="29" y="403"/>
                      <a:pt x="19" y="391"/>
                      <a:pt x="11" y="376"/>
                    </a:cubicBezTo>
                    <a:cubicBezTo>
                      <a:pt x="4" y="361"/>
                      <a:pt x="0" y="343"/>
                      <a:pt x="0" y="322"/>
                    </a:cubicBezTo>
                    <a:cubicBezTo>
                      <a:pt x="0" y="298"/>
                      <a:pt x="4" y="279"/>
                      <a:pt x="12" y="263"/>
                    </a:cubicBezTo>
                    <a:cubicBezTo>
                      <a:pt x="21" y="248"/>
                      <a:pt x="31" y="236"/>
                      <a:pt x="45" y="226"/>
                    </a:cubicBezTo>
                    <a:cubicBezTo>
                      <a:pt x="58" y="217"/>
                      <a:pt x="73" y="210"/>
                      <a:pt x="90" y="205"/>
                    </a:cubicBezTo>
                    <a:cubicBezTo>
                      <a:pt x="107" y="200"/>
                      <a:pt x="125" y="196"/>
                      <a:pt x="143" y="193"/>
                    </a:cubicBezTo>
                    <a:cubicBezTo>
                      <a:pt x="162" y="189"/>
                      <a:pt x="180" y="186"/>
                      <a:pt x="197" y="184"/>
                    </a:cubicBezTo>
                    <a:cubicBezTo>
                      <a:pt x="214" y="182"/>
                      <a:pt x="229" y="179"/>
                      <a:pt x="242" y="176"/>
                    </a:cubicBezTo>
                    <a:cubicBezTo>
                      <a:pt x="255" y="172"/>
                      <a:pt x="265" y="167"/>
                      <a:pt x="273" y="160"/>
                    </a:cubicBezTo>
                    <a:cubicBezTo>
                      <a:pt x="280" y="154"/>
                      <a:pt x="284" y="144"/>
                      <a:pt x="284" y="131"/>
                    </a:cubicBezTo>
                    <a:cubicBezTo>
                      <a:pt x="284" y="116"/>
                      <a:pt x="281" y="103"/>
                      <a:pt x="276" y="94"/>
                    </a:cubicBezTo>
                    <a:cubicBezTo>
                      <a:pt x="270" y="85"/>
                      <a:pt x="263" y="78"/>
                      <a:pt x="254" y="73"/>
                    </a:cubicBezTo>
                    <a:cubicBezTo>
                      <a:pt x="245" y="68"/>
                      <a:pt x="235" y="65"/>
                      <a:pt x="224" y="63"/>
                    </a:cubicBezTo>
                    <a:cubicBezTo>
                      <a:pt x="212" y="62"/>
                      <a:pt x="201" y="61"/>
                      <a:pt x="191" y="61"/>
                    </a:cubicBezTo>
                    <a:cubicBezTo>
                      <a:pt x="161" y="61"/>
                      <a:pt x="137" y="66"/>
                      <a:pt x="117" y="77"/>
                    </a:cubicBezTo>
                    <a:cubicBezTo>
                      <a:pt x="98" y="89"/>
                      <a:pt x="87" y="110"/>
                      <a:pt x="86" y="141"/>
                    </a:cubicBezTo>
                    <a:cubicBezTo>
                      <a:pt x="17" y="141"/>
                      <a:pt x="17" y="141"/>
                      <a:pt x="17" y="141"/>
                    </a:cubicBezTo>
                    <a:cubicBezTo>
                      <a:pt x="18" y="114"/>
                      <a:pt x="23" y="93"/>
                      <a:pt x="33" y="75"/>
                    </a:cubicBezTo>
                    <a:cubicBezTo>
                      <a:pt x="43" y="57"/>
                      <a:pt x="56" y="42"/>
                      <a:pt x="72" y="31"/>
                    </a:cubicBezTo>
                    <a:cubicBezTo>
                      <a:pt x="88" y="20"/>
                      <a:pt x="107" y="12"/>
                      <a:pt x="128" y="7"/>
                    </a:cubicBezTo>
                    <a:cubicBezTo>
                      <a:pt x="149" y="2"/>
                      <a:pt x="171" y="0"/>
                      <a:pt x="195" y="0"/>
                    </a:cubicBezTo>
                    <a:cubicBezTo>
                      <a:pt x="214" y="0"/>
                      <a:pt x="232" y="1"/>
                      <a:pt x="251" y="4"/>
                    </a:cubicBezTo>
                    <a:cubicBezTo>
                      <a:pt x="270" y="7"/>
                      <a:pt x="287" y="12"/>
                      <a:pt x="302" y="21"/>
                    </a:cubicBezTo>
                    <a:cubicBezTo>
                      <a:pt x="317" y="29"/>
                      <a:pt x="329" y="41"/>
                      <a:pt x="339" y="56"/>
                    </a:cubicBezTo>
                    <a:cubicBezTo>
                      <a:pt x="348" y="71"/>
                      <a:pt x="352" y="91"/>
                      <a:pt x="352" y="115"/>
                    </a:cubicBezTo>
                    <a:cubicBezTo>
                      <a:pt x="352" y="332"/>
                      <a:pt x="352" y="332"/>
                      <a:pt x="352" y="332"/>
                    </a:cubicBezTo>
                    <a:cubicBezTo>
                      <a:pt x="352" y="348"/>
                      <a:pt x="353" y="360"/>
                      <a:pt x="355" y="367"/>
                    </a:cubicBezTo>
                    <a:cubicBezTo>
                      <a:pt x="357" y="375"/>
                      <a:pt x="364" y="379"/>
                      <a:pt x="374" y="379"/>
                    </a:cubicBezTo>
                    <a:cubicBezTo>
                      <a:pt x="380" y="379"/>
                      <a:pt x="387" y="378"/>
                      <a:pt x="396" y="375"/>
                    </a:cubicBezTo>
                    <a:cubicBezTo>
                      <a:pt x="396" y="428"/>
                      <a:pt x="396" y="428"/>
                      <a:pt x="396" y="428"/>
                    </a:cubicBezTo>
                    <a:cubicBezTo>
                      <a:pt x="384" y="436"/>
                      <a:pt x="367" y="439"/>
                      <a:pt x="346" y="439"/>
                    </a:cubicBezTo>
                    <a:close/>
                    <a:moveTo>
                      <a:pt x="249" y="227"/>
                    </a:moveTo>
                    <a:cubicBezTo>
                      <a:pt x="235" y="230"/>
                      <a:pt x="220" y="233"/>
                      <a:pt x="205" y="234"/>
                    </a:cubicBezTo>
                    <a:cubicBezTo>
                      <a:pt x="189" y="236"/>
                      <a:pt x="174" y="239"/>
                      <a:pt x="158" y="241"/>
                    </a:cubicBezTo>
                    <a:cubicBezTo>
                      <a:pt x="142" y="243"/>
                      <a:pt x="128" y="247"/>
                      <a:pt x="116" y="253"/>
                    </a:cubicBezTo>
                    <a:cubicBezTo>
                      <a:pt x="103" y="258"/>
                      <a:pt x="93" y="266"/>
                      <a:pt x="85" y="276"/>
                    </a:cubicBezTo>
                    <a:cubicBezTo>
                      <a:pt x="77" y="286"/>
                      <a:pt x="73" y="300"/>
                      <a:pt x="73" y="317"/>
                    </a:cubicBezTo>
                    <a:cubicBezTo>
                      <a:pt x="73" y="328"/>
                      <a:pt x="76" y="338"/>
                      <a:pt x="80" y="346"/>
                    </a:cubicBezTo>
                    <a:cubicBezTo>
                      <a:pt x="85" y="354"/>
                      <a:pt x="91" y="360"/>
                      <a:pt x="98" y="365"/>
                    </a:cubicBezTo>
                    <a:cubicBezTo>
                      <a:pt x="106" y="370"/>
                      <a:pt x="114" y="373"/>
                      <a:pt x="124" y="376"/>
                    </a:cubicBezTo>
                    <a:cubicBezTo>
                      <a:pt x="134" y="378"/>
                      <a:pt x="145" y="379"/>
                      <a:pt x="155" y="379"/>
                    </a:cubicBezTo>
                    <a:cubicBezTo>
                      <a:pt x="178" y="379"/>
                      <a:pt x="197" y="376"/>
                      <a:pt x="213" y="370"/>
                    </a:cubicBezTo>
                    <a:cubicBezTo>
                      <a:pt x="230" y="363"/>
                      <a:pt x="243" y="355"/>
                      <a:pt x="253" y="346"/>
                    </a:cubicBezTo>
                    <a:cubicBezTo>
                      <a:pt x="264" y="336"/>
                      <a:pt x="271" y="326"/>
                      <a:pt x="276" y="315"/>
                    </a:cubicBezTo>
                    <a:cubicBezTo>
                      <a:pt x="281" y="304"/>
                      <a:pt x="283" y="293"/>
                      <a:pt x="283" y="284"/>
                    </a:cubicBezTo>
                    <a:cubicBezTo>
                      <a:pt x="283" y="213"/>
                      <a:pt x="283" y="213"/>
                      <a:pt x="283" y="213"/>
                    </a:cubicBezTo>
                    <a:cubicBezTo>
                      <a:pt x="275" y="219"/>
                      <a:pt x="263" y="224"/>
                      <a:pt x="249" y="227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4066290" y="3194424"/>
                <a:ext cx="373801" cy="462824"/>
              </a:xfrm>
              <a:custGeom>
                <a:avLst/>
                <a:gdLst>
                  <a:gd name="T0" fmla="*/ 65 w 348"/>
                  <a:gd name="T1" fmla="*/ 10 h 430"/>
                  <a:gd name="T2" fmla="*/ 65 w 348"/>
                  <a:gd name="T3" fmla="*/ 76 h 430"/>
                  <a:gd name="T4" fmla="*/ 66 w 348"/>
                  <a:gd name="T5" fmla="*/ 76 h 430"/>
                  <a:gd name="T6" fmla="*/ 203 w 348"/>
                  <a:gd name="T7" fmla="*/ 0 h 430"/>
                  <a:gd name="T8" fmla="*/ 272 w 348"/>
                  <a:gd name="T9" fmla="*/ 11 h 430"/>
                  <a:gd name="T10" fmla="*/ 317 w 348"/>
                  <a:gd name="T11" fmla="*/ 43 h 430"/>
                  <a:gd name="T12" fmla="*/ 341 w 348"/>
                  <a:gd name="T13" fmla="*/ 91 h 430"/>
                  <a:gd name="T14" fmla="*/ 348 w 348"/>
                  <a:gd name="T15" fmla="*/ 154 h 430"/>
                  <a:gd name="T16" fmla="*/ 348 w 348"/>
                  <a:gd name="T17" fmla="*/ 430 h 430"/>
                  <a:gd name="T18" fmla="*/ 279 w 348"/>
                  <a:gd name="T19" fmla="*/ 430 h 430"/>
                  <a:gd name="T20" fmla="*/ 279 w 348"/>
                  <a:gd name="T21" fmla="*/ 145 h 430"/>
                  <a:gd name="T22" fmla="*/ 256 w 348"/>
                  <a:gd name="T23" fmla="*/ 84 h 430"/>
                  <a:gd name="T24" fmla="*/ 193 w 348"/>
                  <a:gd name="T25" fmla="*/ 61 h 430"/>
                  <a:gd name="T26" fmla="*/ 138 w 348"/>
                  <a:gd name="T27" fmla="*/ 71 h 430"/>
                  <a:gd name="T28" fmla="*/ 100 w 348"/>
                  <a:gd name="T29" fmla="*/ 98 h 430"/>
                  <a:gd name="T30" fmla="*/ 77 w 348"/>
                  <a:gd name="T31" fmla="*/ 140 h 430"/>
                  <a:gd name="T32" fmla="*/ 69 w 348"/>
                  <a:gd name="T33" fmla="*/ 193 h 430"/>
                  <a:gd name="T34" fmla="*/ 69 w 348"/>
                  <a:gd name="T35" fmla="*/ 430 h 430"/>
                  <a:gd name="T36" fmla="*/ 0 w 348"/>
                  <a:gd name="T37" fmla="*/ 430 h 430"/>
                  <a:gd name="T38" fmla="*/ 0 w 348"/>
                  <a:gd name="T39" fmla="*/ 10 h 430"/>
                  <a:gd name="T40" fmla="*/ 65 w 348"/>
                  <a:gd name="T41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8" h="430">
                    <a:moveTo>
                      <a:pt x="65" y="10"/>
                    </a:moveTo>
                    <a:cubicBezTo>
                      <a:pt x="65" y="76"/>
                      <a:pt x="65" y="76"/>
                      <a:pt x="65" y="76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95" y="25"/>
                      <a:pt x="141" y="0"/>
                      <a:pt x="203" y="0"/>
                    </a:cubicBezTo>
                    <a:cubicBezTo>
                      <a:pt x="231" y="0"/>
                      <a:pt x="254" y="4"/>
                      <a:pt x="272" y="11"/>
                    </a:cubicBezTo>
                    <a:cubicBezTo>
                      <a:pt x="291" y="19"/>
                      <a:pt x="306" y="29"/>
                      <a:pt x="317" y="43"/>
                    </a:cubicBezTo>
                    <a:cubicBezTo>
                      <a:pt x="328" y="56"/>
                      <a:pt x="336" y="73"/>
                      <a:pt x="341" y="91"/>
                    </a:cubicBezTo>
                    <a:cubicBezTo>
                      <a:pt x="346" y="110"/>
                      <a:pt x="348" y="131"/>
                      <a:pt x="348" y="154"/>
                    </a:cubicBezTo>
                    <a:cubicBezTo>
                      <a:pt x="348" y="430"/>
                      <a:pt x="348" y="430"/>
                      <a:pt x="348" y="430"/>
                    </a:cubicBezTo>
                    <a:cubicBezTo>
                      <a:pt x="279" y="430"/>
                      <a:pt x="279" y="430"/>
                      <a:pt x="279" y="430"/>
                    </a:cubicBezTo>
                    <a:cubicBezTo>
                      <a:pt x="279" y="145"/>
                      <a:pt x="279" y="145"/>
                      <a:pt x="279" y="145"/>
                    </a:cubicBezTo>
                    <a:cubicBezTo>
                      <a:pt x="279" y="119"/>
                      <a:pt x="271" y="99"/>
                      <a:pt x="256" y="84"/>
                    </a:cubicBezTo>
                    <a:cubicBezTo>
                      <a:pt x="241" y="68"/>
                      <a:pt x="220" y="61"/>
                      <a:pt x="193" y="61"/>
                    </a:cubicBezTo>
                    <a:cubicBezTo>
                      <a:pt x="172" y="61"/>
                      <a:pt x="154" y="64"/>
                      <a:pt x="138" y="71"/>
                    </a:cubicBezTo>
                    <a:cubicBezTo>
                      <a:pt x="123" y="77"/>
                      <a:pt x="110" y="86"/>
                      <a:pt x="100" y="98"/>
                    </a:cubicBezTo>
                    <a:cubicBezTo>
                      <a:pt x="90" y="110"/>
                      <a:pt x="82" y="124"/>
                      <a:pt x="77" y="140"/>
                    </a:cubicBezTo>
                    <a:cubicBezTo>
                      <a:pt x="71" y="156"/>
                      <a:pt x="69" y="174"/>
                      <a:pt x="69" y="193"/>
                    </a:cubicBezTo>
                    <a:cubicBezTo>
                      <a:pt x="69" y="430"/>
                      <a:pt x="69" y="430"/>
                      <a:pt x="69" y="430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4493687" y="3194424"/>
                <a:ext cx="411045" cy="472816"/>
              </a:xfrm>
              <a:custGeom>
                <a:avLst/>
                <a:gdLst>
                  <a:gd name="T0" fmla="*/ 274 w 383"/>
                  <a:gd name="T1" fmla="*/ 83 h 439"/>
                  <a:gd name="T2" fmla="*/ 204 w 383"/>
                  <a:gd name="T3" fmla="*/ 61 h 439"/>
                  <a:gd name="T4" fmla="*/ 142 w 383"/>
                  <a:gd name="T5" fmla="*/ 75 h 439"/>
                  <a:gd name="T6" fmla="*/ 101 w 383"/>
                  <a:gd name="T7" fmla="*/ 111 h 439"/>
                  <a:gd name="T8" fmla="*/ 80 w 383"/>
                  <a:gd name="T9" fmla="*/ 164 h 439"/>
                  <a:gd name="T10" fmla="*/ 73 w 383"/>
                  <a:gd name="T11" fmla="*/ 225 h 439"/>
                  <a:gd name="T12" fmla="*/ 80 w 383"/>
                  <a:gd name="T13" fmla="*/ 282 h 439"/>
                  <a:gd name="T14" fmla="*/ 102 w 383"/>
                  <a:gd name="T15" fmla="*/ 331 h 439"/>
                  <a:gd name="T16" fmla="*/ 140 w 383"/>
                  <a:gd name="T17" fmla="*/ 366 h 439"/>
                  <a:gd name="T18" fmla="*/ 196 w 383"/>
                  <a:gd name="T19" fmla="*/ 379 h 439"/>
                  <a:gd name="T20" fmla="*/ 276 w 383"/>
                  <a:gd name="T21" fmla="*/ 352 h 439"/>
                  <a:gd name="T22" fmla="*/ 312 w 383"/>
                  <a:gd name="T23" fmla="*/ 276 h 439"/>
                  <a:gd name="T24" fmla="*/ 383 w 383"/>
                  <a:gd name="T25" fmla="*/ 276 h 439"/>
                  <a:gd name="T26" fmla="*/ 324 w 383"/>
                  <a:gd name="T27" fmla="*/ 397 h 439"/>
                  <a:gd name="T28" fmla="*/ 197 w 383"/>
                  <a:gd name="T29" fmla="*/ 439 h 439"/>
                  <a:gd name="T30" fmla="*/ 112 w 383"/>
                  <a:gd name="T31" fmla="*/ 424 h 439"/>
                  <a:gd name="T32" fmla="*/ 50 w 383"/>
                  <a:gd name="T33" fmla="*/ 380 h 439"/>
                  <a:gd name="T34" fmla="*/ 13 w 383"/>
                  <a:gd name="T35" fmla="*/ 312 h 439"/>
                  <a:gd name="T36" fmla="*/ 0 w 383"/>
                  <a:gd name="T37" fmla="*/ 225 h 439"/>
                  <a:gd name="T38" fmla="*/ 12 w 383"/>
                  <a:gd name="T39" fmla="*/ 137 h 439"/>
                  <a:gd name="T40" fmla="*/ 49 w 383"/>
                  <a:gd name="T41" fmla="*/ 65 h 439"/>
                  <a:gd name="T42" fmla="*/ 112 w 383"/>
                  <a:gd name="T43" fmla="*/ 17 h 439"/>
                  <a:gd name="T44" fmla="*/ 199 w 383"/>
                  <a:gd name="T45" fmla="*/ 0 h 439"/>
                  <a:gd name="T46" fmla="*/ 266 w 383"/>
                  <a:gd name="T47" fmla="*/ 8 h 439"/>
                  <a:gd name="T48" fmla="*/ 321 w 383"/>
                  <a:gd name="T49" fmla="*/ 35 h 439"/>
                  <a:gd name="T50" fmla="*/ 361 w 383"/>
                  <a:gd name="T51" fmla="*/ 80 h 439"/>
                  <a:gd name="T52" fmla="*/ 380 w 383"/>
                  <a:gd name="T53" fmla="*/ 145 h 439"/>
                  <a:gd name="T54" fmla="*/ 308 w 383"/>
                  <a:gd name="T55" fmla="*/ 145 h 439"/>
                  <a:gd name="T56" fmla="*/ 274 w 383"/>
                  <a:gd name="T57" fmla="*/ 8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3" h="439">
                    <a:moveTo>
                      <a:pt x="274" y="83"/>
                    </a:moveTo>
                    <a:cubicBezTo>
                      <a:pt x="257" y="68"/>
                      <a:pt x="234" y="61"/>
                      <a:pt x="204" y="61"/>
                    </a:cubicBezTo>
                    <a:cubicBezTo>
                      <a:pt x="179" y="61"/>
                      <a:pt x="159" y="65"/>
                      <a:pt x="142" y="75"/>
                    </a:cubicBezTo>
                    <a:cubicBezTo>
                      <a:pt x="125" y="84"/>
                      <a:pt x="112" y="96"/>
                      <a:pt x="101" y="111"/>
                    </a:cubicBezTo>
                    <a:cubicBezTo>
                      <a:pt x="91" y="126"/>
                      <a:pt x="84" y="144"/>
                      <a:pt x="80" y="164"/>
                    </a:cubicBezTo>
                    <a:cubicBezTo>
                      <a:pt x="76" y="184"/>
                      <a:pt x="73" y="204"/>
                      <a:pt x="73" y="225"/>
                    </a:cubicBezTo>
                    <a:cubicBezTo>
                      <a:pt x="73" y="245"/>
                      <a:pt x="76" y="264"/>
                      <a:pt x="80" y="282"/>
                    </a:cubicBezTo>
                    <a:cubicBezTo>
                      <a:pt x="85" y="301"/>
                      <a:pt x="92" y="317"/>
                      <a:pt x="102" y="331"/>
                    </a:cubicBezTo>
                    <a:cubicBezTo>
                      <a:pt x="112" y="346"/>
                      <a:pt x="124" y="357"/>
                      <a:pt x="140" y="366"/>
                    </a:cubicBezTo>
                    <a:cubicBezTo>
                      <a:pt x="156" y="375"/>
                      <a:pt x="175" y="379"/>
                      <a:pt x="196" y="379"/>
                    </a:cubicBezTo>
                    <a:cubicBezTo>
                      <a:pt x="230" y="379"/>
                      <a:pt x="257" y="370"/>
                      <a:pt x="276" y="352"/>
                    </a:cubicBezTo>
                    <a:cubicBezTo>
                      <a:pt x="296" y="334"/>
                      <a:pt x="307" y="309"/>
                      <a:pt x="312" y="276"/>
                    </a:cubicBezTo>
                    <a:cubicBezTo>
                      <a:pt x="383" y="276"/>
                      <a:pt x="383" y="276"/>
                      <a:pt x="383" y="276"/>
                    </a:cubicBezTo>
                    <a:cubicBezTo>
                      <a:pt x="375" y="328"/>
                      <a:pt x="356" y="369"/>
                      <a:pt x="324" y="397"/>
                    </a:cubicBezTo>
                    <a:cubicBezTo>
                      <a:pt x="293" y="425"/>
                      <a:pt x="251" y="439"/>
                      <a:pt x="197" y="439"/>
                    </a:cubicBezTo>
                    <a:cubicBezTo>
                      <a:pt x="165" y="439"/>
                      <a:pt x="137" y="434"/>
                      <a:pt x="112" y="424"/>
                    </a:cubicBezTo>
                    <a:cubicBezTo>
                      <a:pt x="87" y="413"/>
                      <a:pt x="67" y="399"/>
                      <a:pt x="50" y="380"/>
                    </a:cubicBezTo>
                    <a:cubicBezTo>
                      <a:pt x="34" y="361"/>
                      <a:pt x="21" y="338"/>
                      <a:pt x="13" y="312"/>
                    </a:cubicBezTo>
                    <a:cubicBezTo>
                      <a:pt x="4" y="285"/>
                      <a:pt x="0" y="257"/>
                      <a:pt x="0" y="225"/>
                    </a:cubicBezTo>
                    <a:cubicBezTo>
                      <a:pt x="0" y="194"/>
                      <a:pt x="4" y="164"/>
                      <a:pt x="12" y="137"/>
                    </a:cubicBezTo>
                    <a:cubicBezTo>
                      <a:pt x="21" y="109"/>
                      <a:pt x="33" y="86"/>
                      <a:pt x="49" y="65"/>
                    </a:cubicBezTo>
                    <a:cubicBezTo>
                      <a:pt x="66" y="45"/>
                      <a:pt x="87" y="29"/>
                      <a:pt x="112" y="17"/>
                    </a:cubicBezTo>
                    <a:cubicBezTo>
                      <a:pt x="137" y="6"/>
                      <a:pt x="166" y="0"/>
                      <a:pt x="199" y="0"/>
                    </a:cubicBezTo>
                    <a:cubicBezTo>
                      <a:pt x="223" y="0"/>
                      <a:pt x="245" y="3"/>
                      <a:pt x="266" y="8"/>
                    </a:cubicBezTo>
                    <a:cubicBezTo>
                      <a:pt x="287" y="14"/>
                      <a:pt x="305" y="23"/>
                      <a:pt x="321" y="35"/>
                    </a:cubicBezTo>
                    <a:cubicBezTo>
                      <a:pt x="337" y="47"/>
                      <a:pt x="350" y="62"/>
                      <a:pt x="361" y="80"/>
                    </a:cubicBezTo>
                    <a:cubicBezTo>
                      <a:pt x="371" y="98"/>
                      <a:pt x="377" y="120"/>
                      <a:pt x="380" y="145"/>
                    </a:cubicBezTo>
                    <a:cubicBezTo>
                      <a:pt x="308" y="145"/>
                      <a:pt x="308" y="145"/>
                      <a:pt x="308" y="145"/>
                    </a:cubicBezTo>
                    <a:cubicBezTo>
                      <a:pt x="303" y="118"/>
                      <a:pt x="292" y="97"/>
                      <a:pt x="274" y="83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7"/>
              <p:cNvSpPr>
                <a:spLocks noEditPoints="1"/>
              </p:cNvSpPr>
              <p:nvPr/>
            </p:nvSpPr>
            <p:spPr bwMode="auto">
              <a:xfrm>
                <a:off x="4930621" y="3194424"/>
                <a:ext cx="417404" cy="472816"/>
              </a:xfrm>
              <a:custGeom>
                <a:avLst/>
                <a:gdLst>
                  <a:gd name="T0" fmla="*/ 320 w 389"/>
                  <a:gd name="T1" fmla="*/ 403 h 439"/>
                  <a:gd name="T2" fmla="*/ 201 w 389"/>
                  <a:gd name="T3" fmla="*/ 439 h 439"/>
                  <a:gd name="T4" fmla="*/ 114 w 389"/>
                  <a:gd name="T5" fmla="*/ 423 h 439"/>
                  <a:gd name="T6" fmla="*/ 52 w 389"/>
                  <a:gd name="T7" fmla="*/ 377 h 439"/>
                  <a:gd name="T8" fmla="*/ 14 w 389"/>
                  <a:gd name="T9" fmla="*/ 307 h 439"/>
                  <a:gd name="T10" fmla="*/ 0 w 389"/>
                  <a:gd name="T11" fmla="*/ 219 h 439"/>
                  <a:gd name="T12" fmla="*/ 14 w 389"/>
                  <a:gd name="T13" fmla="*/ 131 h 439"/>
                  <a:gd name="T14" fmla="*/ 55 w 389"/>
                  <a:gd name="T15" fmla="*/ 62 h 439"/>
                  <a:gd name="T16" fmla="*/ 118 w 389"/>
                  <a:gd name="T17" fmla="*/ 16 h 439"/>
                  <a:gd name="T18" fmla="*/ 197 w 389"/>
                  <a:gd name="T19" fmla="*/ 0 h 439"/>
                  <a:gd name="T20" fmla="*/ 291 w 389"/>
                  <a:gd name="T21" fmla="*/ 23 h 439"/>
                  <a:gd name="T22" fmla="*/ 350 w 389"/>
                  <a:gd name="T23" fmla="*/ 82 h 439"/>
                  <a:gd name="T24" fmla="*/ 381 w 389"/>
                  <a:gd name="T25" fmla="*/ 160 h 439"/>
                  <a:gd name="T26" fmla="*/ 388 w 389"/>
                  <a:gd name="T27" fmla="*/ 241 h 439"/>
                  <a:gd name="T28" fmla="*/ 73 w 389"/>
                  <a:gd name="T29" fmla="*/ 241 h 439"/>
                  <a:gd name="T30" fmla="*/ 79 w 389"/>
                  <a:gd name="T31" fmla="*/ 293 h 439"/>
                  <a:gd name="T32" fmla="*/ 103 w 389"/>
                  <a:gd name="T33" fmla="*/ 337 h 439"/>
                  <a:gd name="T34" fmla="*/ 145 w 389"/>
                  <a:gd name="T35" fmla="*/ 367 h 439"/>
                  <a:gd name="T36" fmla="*/ 204 w 389"/>
                  <a:gd name="T37" fmla="*/ 379 h 439"/>
                  <a:gd name="T38" fmla="*/ 276 w 389"/>
                  <a:gd name="T39" fmla="*/ 359 h 439"/>
                  <a:gd name="T40" fmla="*/ 313 w 389"/>
                  <a:gd name="T41" fmla="*/ 297 h 439"/>
                  <a:gd name="T42" fmla="*/ 381 w 389"/>
                  <a:gd name="T43" fmla="*/ 297 h 439"/>
                  <a:gd name="T44" fmla="*/ 320 w 389"/>
                  <a:gd name="T45" fmla="*/ 403 h 439"/>
                  <a:gd name="T46" fmla="*/ 304 w 389"/>
                  <a:gd name="T47" fmla="*/ 133 h 439"/>
                  <a:gd name="T48" fmla="*/ 278 w 389"/>
                  <a:gd name="T49" fmla="*/ 95 h 439"/>
                  <a:gd name="T50" fmla="*/ 241 w 389"/>
                  <a:gd name="T51" fmla="*/ 70 h 439"/>
                  <a:gd name="T52" fmla="*/ 193 w 389"/>
                  <a:gd name="T53" fmla="*/ 61 h 439"/>
                  <a:gd name="T54" fmla="*/ 145 w 389"/>
                  <a:gd name="T55" fmla="*/ 70 h 439"/>
                  <a:gd name="T56" fmla="*/ 108 w 389"/>
                  <a:gd name="T57" fmla="*/ 96 h 439"/>
                  <a:gd name="T58" fmla="*/ 84 w 389"/>
                  <a:gd name="T59" fmla="*/ 134 h 439"/>
                  <a:gd name="T60" fmla="*/ 73 w 389"/>
                  <a:gd name="T61" fmla="*/ 180 h 439"/>
                  <a:gd name="T62" fmla="*/ 315 w 389"/>
                  <a:gd name="T63" fmla="*/ 180 h 439"/>
                  <a:gd name="T64" fmla="*/ 304 w 389"/>
                  <a:gd name="T65" fmla="*/ 13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9" h="439">
                    <a:moveTo>
                      <a:pt x="320" y="403"/>
                    </a:moveTo>
                    <a:cubicBezTo>
                      <a:pt x="289" y="427"/>
                      <a:pt x="249" y="439"/>
                      <a:pt x="201" y="439"/>
                    </a:cubicBezTo>
                    <a:cubicBezTo>
                      <a:pt x="168" y="439"/>
                      <a:pt x="139" y="434"/>
                      <a:pt x="114" y="423"/>
                    </a:cubicBezTo>
                    <a:cubicBezTo>
                      <a:pt x="89" y="412"/>
                      <a:pt x="69" y="397"/>
                      <a:pt x="52" y="377"/>
                    </a:cubicBezTo>
                    <a:cubicBezTo>
                      <a:pt x="35" y="358"/>
                      <a:pt x="22" y="334"/>
                      <a:pt x="14" y="307"/>
                    </a:cubicBezTo>
                    <a:cubicBezTo>
                      <a:pt x="6" y="280"/>
                      <a:pt x="1" y="251"/>
                      <a:pt x="0" y="219"/>
                    </a:cubicBezTo>
                    <a:cubicBezTo>
                      <a:pt x="0" y="187"/>
                      <a:pt x="5" y="157"/>
                      <a:pt x="14" y="131"/>
                    </a:cubicBezTo>
                    <a:cubicBezTo>
                      <a:pt x="24" y="104"/>
                      <a:pt x="38" y="81"/>
                      <a:pt x="55" y="62"/>
                    </a:cubicBezTo>
                    <a:cubicBezTo>
                      <a:pt x="73" y="42"/>
                      <a:pt x="94" y="27"/>
                      <a:pt x="118" y="16"/>
                    </a:cubicBezTo>
                    <a:cubicBezTo>
                      <a:pt x="142" y="5"/>
                      <a:pt x="169" y="0"/>
                      <a:pt x="197" y="0"/>
                    </a:cubicBezTo>
                    <a:cubicBezTo>
                      <a:pt x="235" y="0"/>
                      <a:pt x="266" y="8"/>
                      <a:pt x="291" y="23"/>
                    </a:cubicBezTo>
                    <a:cubicBezTo>
                      <a:pt x="315" y="38"/>
                      <a:pt x="335" y="58"/>
                      <a:pt x="350" y="82"/>
                    </a:cubicBezTo>
                    <a:cubicBezTo>
                      <a:pt x="365" y="106"/>
                      <a:pt x="375" y="132"/>
                      <a:pt x="381" y="160"/>
                    </a:cubicBezTo>
                    <a:cubicBezTo>
                      <a:pt x="387" y="188"/>
                      <a:pt x="389" y="215"/>
                      <a:pt x="388" y="241"/>
                    </a:cubicBezTo>
                    <a:cubicBezTo>
                      <a:pt x="73" y="241"/>
                      <a:pt x="73" y="241"/>
                      <a:pt x="73" y="241"/>
                    </a:cubicBezTo>
                    <a:cubicBezTo>
                      <a:pt x="72" y="259"/>
                      <a:pt x="75" y="277"/>
                      <a:pt x="79" y="293"/>
                    </a:cubicBezTo>
                    <a:cubicBezTo>
                      <a:pt x="84" y="310"/>
                      <a:pt x="92" y="324"/>
                      <a:pt x="103" y="337"/>
                    </a:cubicBezTo>
                    <a:cubicBezTo>
                      <a:pt x="114" y="350"/>
                      <a:pt x="128" y="360"/>
                      <a:pt x="145" y="367"/>
                    </a:cubicBezTo>
                    <a:cubicBezTo>
                      <a:pt x="161" y="375"/>
                      <a:pt x="181" y="379"/>
                      <a:pt x="204" y="379"/>
                    </a:cubicBezTo>
                    <a:cubicBezTo>
                      <a:pt x="233" y="379"/>
                      <a:pt x="257" y="372"/>
                      <a:pt x="276" y="359"/>
                    </a:cubicBezTo>
                    <a:cubicBezTo>
                      <a:pt x="295" y="345"/>
                      <a:pt x="307" y="324"/>
                      <a:pt x="313" y="297"/>
                    </a:cubicBezTo>
                    <a:cubicBezTo>
                      <a:pt x="381" y="297"/>
                      <a:pt x="381" y="297"/>
                      <a:pt x="381" y="297"/>
                    </a:cubicBezTo>
                    <a:cubicBezTo>
                      <a:pt x="372" y="344"/>
                      <a:pt x="352" y="379"/>
                      <a:pt x="320" y="403"/>
                    </a:cubicBezTo>
                    <a:close/>
                    <a:moveTo>
                      <a:pt x="304" y="133"/>
                    </a:moveTo>
                    <a:cubicBezTo>
                      <a:pt x="297" y="119"/>
                      <a:pt x="289" y="106"/>
                      <a:pt x="278" y="95"/>
                    </a:cubicBezTo>
                    <a:cubicBezTo>
                      <a:pt x="268" y="85"/>
                      <a:pt x="255" y="76"/>
                      <a:pt x="241" y="70"/>
                    </a:cubicBezTo>
                    <a:cubicBezTo>
                      <a:pt x="227" y="64"/>
                      <a:pt x="211" y="61"/>
                      <a:pt x="193" y="61"/>
                    </a:cubicBezTo>
                    <a:cubicBezTo>
                      <a:pt x="175" y="61"/>
                      <a:pt x="159" y="64"/>
                      <a:pt x="145" y="70"/>
                    </a:cubicBezTo>
                    <a:cubicBezTo>
                      <a:pt x="131" y="76"/>
                      <a:pt x="118" y="85"/>
                      <a:pt x="108" y="96"/>
                    </a:cubicBezTo>
                    <a:cubicBezTo>
                      <a:pt x="98" y="107"/>
                      <a:pt x="89" y="119"/>
                      <a:pt x="84" y="134"/>
                    </a:cubicBezTo>
                    <a:cubicBezTo>
                      <a:pt x="78" y="148"/>
                      <a:pt x="74" y="163"/>
                      <a:pt x="73" y="180"/>
                    </a:cubicBezTo>
                    <a:cubicBezTo>
                      <a:pt x="315" y="180"/>
                      <a:pt x="315" y="180"/>
                      <a:pt x="315" y="180"/>
                    </a:cubicBezTo>
                    <a:cubicBezTo>
                      <a:pt x="313" y="163"/>
                      <a:pt x="310" y="148"/>
                      <a:pt x="304" y="133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5393898" y="3193061"/>
                <a:ext cx="237543" cy="464186"/>
              </a:xfrm>
              <a:custGeom>
                <a:avLst/>
                <a:gdLst>
                  <a:gd name="T0" fmla="*/ 65 w 221"/>
                  <a:gd name="T1" fmla="*/ 11 h 431"/>
                  <a:gd name="T2" fmla="*/ 65 w 221"/>
                  <a:gd name="T3" fmla="*/ 99 h 431"/>
                  <a:gd name="T4" fmla="*/ 67 w 221"/>
                  <a:gd name="T5" fmla="*/ 99 h 431"/>
                  <a:gd name="T6" fmla="*/ 129 w 221"/>
                  <a:gd name="T7" fmla="*/ 24 h 431"/>
                  <a:gd name="T8" fmla="*/ 221 w 221"/>
                  <a:gd name="T9" fmla="*/ 1 h 431"/>
                  <a:gd name="T10" fmla="*/ 221 w 221"/>
                  <a:gd name="T11" fmla="*/ 74 h 431"/>
                  <a:gd name="T12" fmla="*/ 150 w 221"/>
                  <a:gd name="T13" fmla="*/ 85 h 431"/>
                  <a:gd name="T14" fmla="*/ 103 w 221"/>
                  <a:gd name="T15" fmla="*/ 119 h 431"/>
                  <a:gd name="T16" fmla="*/ 77 w 221"/>
                  <a:gd name="T17" fmla="*/ 172 h 431"/>
                  <a:gd name="T18" fmla="*/ 69 w 221"/>
                  <a:gd name="T19" fmla="*/ 244 h 431"/>
                  <a:gd name="T20" fmla="*/ 69 w 221"/>
                  <a:gd name="T21" fmla="*/ 431 h 431"/>
                  <a:gd name="T22" fmla="*/ 0 w 221"/>
                  <a:gd name="T23" fmla="*/ 431 h 431"/>
                  <a:gd name="T24" fmla="*/ 0 w 221"/>
                  <a:gd name="T25" fmla="*/ 11 h 431"/>
                  <a:gd name="T26" fmla="*/ 65 w 221"/>
                  <a:gd name="T27" fmla="*/ 1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431">
                    <a:moveTo>
                      <a:pt x="65" y="11"/>
                    </a:moveTo>
                    <a:cubicBezTo>
                      <a:pt x="65" y="99"/>
                      <a:pt x="65" y="99"/>
                      <a:pt x="65" y="99"/>
                    </a:cubicBezTo>
                    <a:cubicBezTo>
                      <a:pt x="67" y="99"/>
                      <a:pt x="67" y="99"/>
                      <a:pt x="67" y="99"/>
                    </a:cubicBezTo>
                    <a:cubicBezTo>
                      <a:pt x="84" y="65"/>
                      <a:pt x="104" y="40"/>
                      <a:pt x="129" y="24"/>
                    </a:cubicBezTo>
                    <a:cubicBezTo>
                      <a:pt x="153" y="7"/>
                      <a:pt x="184" y="0"/>
                      <a:pt x="221" y="1"/>
                    </a:cubicBezTo>
                    <a:cubicBezTo>
                      <a:pt x="221" y="74"/>
                      <a:pt x="221" y="74"/>
                      <a:pt x="221" y="74"/>
                    </a:cubicBezTo>
                    <a:cubicBezTo>
                      <a:pt x="194" y="74"/>
                      <a:pt x="170" y="78"/>
                      <a:pt x="150" y="85"/>
                    </a:cubicBezTo>
                    <a:cubicBezTo>
                      <a:pt x="131" y="93"/>
                      <a:pt x="115" y="104"/>
                      <a:pt x="103" y="119"/>
                    </a:cubicBezTo>
                    <a:cubicBezTo>
                      <a:pt x="91" y="133"/>
                      <a:pt x="83" y="151"/>
                      <a:pt x="77" y="172"/>
                    </a:cubicBezTo>
                    <a:cubicBezTo>
                      <a:pt x="72" y="193"/>
                      <a:pt x="69" y="217"/>
                      <a:pt x="69" y="244"/>
                    </a:cubicBezTo>
                    <a:cubicBezTo>
                      <a:pt x="69" y="431"/>
                      <a:pt x="69" y="431"/>
                      <a:pt x="69" y="431"/>
                    </a:cubicBezTo>
                    <a:cubicBezTo>
                      <a:pt x="0" y="431"/>
                      <a:pt x="0" y="431"/>
                      <a:pt x="0" y="43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5736360" y="3031822"/>
                <a:ext cx="83571" cy="6254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5918037" y="3194424"/>
                <a:ext cx="374255" cy="462824"/>
              </a:xfrm>
              <a:custGeom>
                <a:avLst/>
                <a:gdLst>
                  <a:gd name="T0" fmla="*/ 65 w 349"/>
                  <a:gd name="T1" fmla="*/ 10 h 430"/>
                  <a:gd name="T2" fmla="*/ 65 w 349"/>
                  <a:gd name="T3" fmla="*/ 76 h 430"/>
                  <a:gd name="T4" fmla="*/ 67 w 349"/>
                  <a:gd name="T5" fmla="*/ 76 h 430"/>
                  <a:gd name="T6" fmla="*/ 204 w 349"/>
                  <a:gd name="T7" fmla="*/ 0 h 430"/>
                  <a:gd name="T8" fmla="*/ 273 w 349"/>
                  <a:gd name="T9" fmla="*/ 11 h 430"/>
                  <a:gd name="T10" fmla="*/ 318 w 349"/>
                  <a:gd name="T11" fmla="*/ 43 h 430"/>
                  <a:gd name="T12" fmla="*/ 342 w 349"/>
                  <a:gd name="T13" fmla="*/ 91 h 430"/>
                  <a:gd name="T14" fmla="*/ 349 w 349"/>
                  <a:gd name="T15" fmla="*/ 154 h 430"/>
                  <a:gd name="T16" fmla="*/ 349 w 349"/>
                  <a:gd name="T17" fmla="*/ 430 h 430"/>
                  <a:gd name="T18" fmla="*/ 279 w 349"/>
                  <a:gd name="T19" fmla="*/ 430 h 430"/>
                  <a:gd name="T20" fmla="*/ 279 w 349"/>
                  <a:gd name="T21" fmla="*/ 145 h 430"/>
                  <a:gd name="T22" fmla="*/ 257 w 349"/>
                  <a:gd name="T23" fmla="*/ 84 h 430"/>
                  <a:gd name="T24" fmla="*/ 194 w 349"/>
                  <a:gd name="T25" fmla="*/ 61 h 430"/>
                  <a:gd name="T26" fmla="*/ 139 w 349"/>
                  <a:gd name="T27" fmla="*/ 71 h 430"/>
                  <a:gd name="T28" fmla="*/ 100 w 349"/>
                  <a:gd name="T29" fmla="*/ 98 h 430"/>
                  <a:gd name="T30" fmla="*/ 77 w 349"/>
                  <a:gd name="T31" fmla="*/ 140 h 430"/>
                  <a:gd name="T32" fmla="*/ 70 w 349"/>
                  <a:gd name="T33" fmla="*/ 193 h 430"/>
                  <a:gd name="T34" fmla="*/ 70 w 349"/>
                  <a:gd name="T35" fmla="*/ 430 h 430"/>
                  <a:gd name="T36" fmla="*/ 0 w 349"/>
                  <a:gd name="T37" fmla="*/ 430 h 430"/>
                  <a:gd name="T38" fmla="*/ 0 w 349"/>
                  <a:gd name="T39" fmla="*/ 10 h 430"/>
                  <a:gd name="T40" fmla="*/ 65 w 349"/>
                  <a:gd name="T41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9" h="430">
                    <a:moveTo>
                      <a:pt x="65" y="10"/>
                    </a:moveTo>
                    <a:cubicBezTo>
                      <a:pt x="65" y="76"/>
                      <a:pt x="65" y="76"/>
                      <a:pt x="65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96" y="25"/>
                      <a:pt x="141" y="0"/>
                      <a:pt x="204" y="0"/>
                    </a:cubicBezTo>
                    <a:cubicBezTo>
                      <a:pt x="231" y="0"/>
                      <a:pt x="254" y="4"/>
                      <a:pt x="273" y="11"/>
                    </a:cubicBezTo>
                    <a:cubicBezTo>
                      <a:pt x="291" y="19"/>
                      <a:pt x="306" y="29"/>
                      <a:pt x="318" y="43"/>
                    </a:cubicBezTo>
                    <a:cubicBezTo>
                      <a:pt x="329" y="56"/>
                      <a:pt x="337" y="73"/>
                      <a:pt x="342" y="91"/>
                    </a:cubicBezTo>
                    <a:cubicBezTo>
                      <a:pt x="346" y="110"/>
                      <a:pt x="349" y="131"/>
                      <a:pt x="349" y="154"/>
                    </a:cubicBezTo>
                    <a:cubicBezTo>
                      <a:pt x="349" y="430"/>
                      <a:pt x="349" y="430"/>
                      <a:pt x="349" y="430"/>
                    </a:cubicBezTo>
                    <a:cubicBezTo>
                      <a:pt x="279" y="430"/>
                      <a:pt x="279" y="430"/>
                      <a:pt x="279" y="430"/>
                    </a:cubicBezTo>
                    <a:cubicBezTo>
                      <a:pt x="279" y="145"/>
                      <a:pt x="279" y="145"/>
                      <a:pt x="279" y="145"/>
                    </a:cubicBezTo>
                    <a:cubicBezTo>
                      <a:pt x="279" y="119"/>
                      <a:pt x="272" y="99"/>
                      <a:pt x="257" y="84"/>
                    </a:cubicBezTo>
                    <a:cubicBezTo>
                      <a:pt x="241" y="68"/>
                      <a:pt x="221" y="61"/>
                      <a:pt x="194" y="61"/>
                    </a:cubicBezTo>
                    <a:cubicBezTo>
                      <a:pt x="173" y="61"/>
                      <a:pt x="155" y="64"/>
                      <a:pt x="139" y="71"/>
                    </a:cubicBezTo>
                    <a:cubicBezTo>
                      <a:pt x="124" y="77"/>
                      <a:pt x="111" y="86"/>
                      <a:pt x="100" y="98"/>
                    </a:cubicBezTo>
                    <a:cubicBezTo>
                      <a:pt x="90" y="110"/>
                      <a:pt x="82" y="124"/>
                      <a:pt x="77" y="140"/>
                    </a:cubicBezTo>
                    <a:cubicBezTo>
                      <a:pt x="72" y="156"/>
                      <a:pt x="70" y="174"/>
                      <a:pt x="70" y="193"/>
                    </a:cubicBezTo>
                    <a:cubicBezTo>
                      <a:pt x="70" y="430"/>
                      <a:pt x="70" y="430"/>
                      <a:pt x="70" y="430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65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6351338" y="3194424"/>
                <a:ext cx="383339" cy="472816"/>
              </a:xfrm>
              <a:custGeom>
                <a:avLst/>
                <a:gdLst>
                  <a:gd name="T0" fmla="*/ 79 w 357"/>
                  <a:gd name="T1" fmla="*/ 336 h 439"/>
                  <a:gd name="T2" fmla="*/ 105 w 357"/>
                  <a:gd name="T3" fmla="*/ 361 h 439"/>
                  <a:gd name="T4" fmla="*/ 141 w 357"/>
                  <a:gd name="T5" fmla="*/ 375 h 439"/>
                  <a:gd name="T6" fmla="*/ 182 w 357"/>
                  <a:gd name="T7" fmla="*/ 379 h 439"/>
                  <a:gd name="T8" fmla="*/ 216 w 357"/>
                  <a:gd name="T9" fmla="*/ 376 h 439"/>
                  <a:gd name="T10" fmla="*/ 249 w 357"/>
                  <a:gd name="T11" fmla="*/ 367 h 439"/>
                  <a:gd name="T12" fmla="*/ 274 w 357"/>
                  <a:gd name="T13" fmla="*/ 348 h 439"/>
                  <a:gd name="T14" fmla="*/ 284 w 357"/>
                  <a:gd name="T15" fmla="*/ 316 h 439"/>
                  <a:gd name="T16" fmla="*/ 263 w 357"/>
                  <a:gd name="T17" fmla="*/ 276 h 439"/>
                  <a:gd name="T18" fmla="*/ 212 w 357"/>
                  <a:gd name="T19" fmla="*/ 253 h 439"/>
                  <a:gd name="T20" fmla="*/ 146 w 357"/>
                  <a:gd name="T21" fmla="*/ 238 h 439"/>
                  <a:gd name="T22" fmla="*/ 80 w 357"/>
                  <a:gd name="T23" fmla="*/ 218 h 439"/>
                  <a:gd name="T24" fmla="*/ 29 w 357"/>
                  <a:gd name="T25" fmla="*/ 183 h 439"/>
                  <a:gd name="T26" fmla="*/ 9 w 357"/>
                  <a:gd name="T27" fmla="*/ 119 h 439"/>
                  <a:gd name="T28" fmla="*/ 23 w 357"/>
                  <a:gd name="T29" fmla="*/ 65 h 439"/>
                  <a:gd name="T30" fmla="*/ 59 w 357"/>
                  <a:gd name="T31" fmla="*/ 28 h 439"/>
                  <a:gd name="T32" fmla="*/ 110 w 357"/>
                  <a:gd name="T33" fmla="*/ 7 h 439"/>
                  <a:gd name="T34" fmla="*/ 166 w 357"/>
                  <a:gd name="T35" fmla="*/ 0 h 439"/>
                  <a:gd name="T36" fmla="*/ 232 w 357"/>
                  <a:gd name="T37" fmla="*/ 6 h 439"/>
                  <a:gd name="T38" fmla="*/ 285 w 357"/>
                  <a:gd name="T39" fmla="*/ 27 h 439"/>
                  <a:gd name="T40" fmla="*/ 322 w 357"/>
                  <a:gd name="T41" fmla="*/ 68 h 439"/>
                  <a:gd name="T42" fmla="*/ 338 w 357"/>
                  <a:gd name="T43" fmla="*/ 132 h 439"/>
                  <a:gd name="T44" fmla="*/ 269 w 357"/>
                  <a:gd name="T45" fmla="*/ 132 h 439"/>
                  <a:gd name="T46" fmla="*/ 258 w 357"/>
                  <a:gd name="T47" fmla="*/ 98 h 439"/>
                  <a:gd name="T48" fmla="*/ 236 w 357"/>
                  <a:gd name="T49" fmla="*/ 76 h 439"/>
                  <a:gd name="T50" fmla="*/ 205 w 357"/>
                  <a:gd name="T51" fmla="*/ 64 h 439"/>
                  <a:gd name="T52" fmla="*/ 171 w 357"/>
                  <a:gd name="T53" fmla="*/ 61 h 439"/>
                  <a:gd name="T54" fmla="*/ 140 w 357"/>
                  <a:gd name="T55" fmla="*/ 63 h 439"/>
                  <a:gd name="T56" fmla="*/ 111 w 357"/>
                  <a:gd name="T57" fmla="*/ 72 h 439"/>
                  <a:gd name="T58" fmla="*/ 90 w 357"/>
                  <a:gd name="T59" fmla="*/ 88 h 439"/>
                  <a:gd name="T60" fmla="*/ 82 w 357"/>
                  <a:gd name="T61" fmla="*/ 114 h 439"/>
                  <a:gd name="T62" fmla="*/ 94 w 357"/>
                  <a:gd name="T63" fmla="*/ 144 h 439"/>
                  <a:gd name="T64" fmla="*/ 127 w 357"/>
                  <a:gd name="T65" fmla="*/ 164 h 439"/>
                  <a:gd name="T66" fmla="*/ 171 w 357"/>
                  <a:gd name="T67" fmla="*/ 177 h 439"/>
                  <a:gd name="T68" fmla="*/ 219 w 357"/>
                  <a:gd name="T69" fmla="*/ 188 h 439"/>
                  <a:gd name="T70" fmla="*/ 270 w 357"/>
                  <a:gd name="T71" fmla="*/ 202 h 439"/>
                  <a:gd name="T72" fmla="*/ 314 w 357"/>
                  <a:gd name="T73" fmla="*/ 223 h 439"/>
                  <a:gd name="T74" fmla="*/ 345 w 357"/>
                  <a:gd name="T75" fmla="*/ 257 h 439"/>
                  <a:gd name="T76" fmla="*/ 357 w 357"/>
                  <a:gd name="T77" fmla="*/ 307 h 439"/>
                  <a:gd name="T78" fmla="*/ 341 w 357"/>
                  <a:gd name="T79" fmla="*/ 371 h 439"/>
                  <a:gd name="T80" fmla="*/ 299 w 357"/>
                  <a:gd name="T81" fmla="*/ 411 h 439"/>
                  <a:gd name="T82" fmla="*/ 242 w 357"/>
                  <a:gd name="T83" fmla="*/ 433 h 439"/>
                  <a:gd name="T84" fmla="*/ 178 w 357"/>
                  <a:gd name="T85" fmla="*/ 439 h 439"/>
                  <a:gd name="T86" fmla="*/ 111 w 357"/>
                  <a:gd name="T87" fmla="*/ 432 h 439"/>
                  <a:gd name="T88" fmla="*/ 55 w 357"/>
                  <a:gd name="T89" fmla="*/ 408 h 439"/>
                  <a:gd name="T90" fmla="*/ 16 w 357"/>
                  <a:gd name="T91" fmla="*/ 364 h 439"/>
                  <a:gd name="T92" fmla="*/ 0 w 357"/>
                  <a:gd name="T93" fmla="*/ 298 h 439"/>
                  <a:gd name="T94" fmla="*/ 69 w 357"/>
                  <a:gd name="T95" fmla="*/ 298 h 439"/>
                  <a:gd name="T96" fmla="*/ 79 w 357"/>
                  <a:gd name="T97" fmla="*/ 33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7" h="439">
                    <a:moveTo>
                      <a:pt x="79" y="336"/>
                    </a:moveTo>
                    <a:cubicBezTo>
                      <a:pt x="86" y="347"/>
                      <a:pt x="94" y="355"/>
                      <a:pt x="105" y="361"/>
                    </a:cubicBezTo>
                    <a:cubicBezTo>
                      <a:pt x="116" y="368"/>
                      <a:pt x="128" y="372"/>
                      <a:pt x="141" y="375"/>
                    </a:cubicBezTo>
                    <a:cubicBezTo>
                      <a:pt x="154" y="378"/>
                      <a:pt x="168" y="379"/>
                      <a:pt x="182" y="379"/>
                    </a:cubicBezTo>
                    <a:cubicBezTo>
                      <a:pt x="193" y="379"/>
                      <a:pt x="204" y="378"/>
                      <a:pt x="216" y="376"/>
                    </a:cubicBezTo>
                    <a:cubicBezTo>
                      <a:pt x="228" y="375"/>
                      <a:pt x="239" y="372"/>
                      <a:pt x="249" y="367"/>
                    </a:cubicBezTo>
                    <a:cubicBezTo>
                      <a:pt x="259" y="363"/>
                      <a:pt x="267" y="357"/>
                      <a:pt x="274" y="348"/>
                    </a:cubicBezTo>
                    <a:cubicBezTo>
                      <a:pt x="280" y="340"/>
                      <a:pt x="284" y="329"/>
                      <a:pt x="284" y="316"/>
                    </a:cubicBezTo>
                    <a:cubicBezTo>
                      <a:pt x="284" y="298"/>
                      <a:pt x="277" y="285"/>
                      <a:pt x="263" y="276"/>
                    </a:cubicBezTo>
                    <a:cubicBezTo>
                      <a:pt x="250" y="266"/>
                      <a:pt x="233" y="259"/>
                      <a:pt x="212" y="253"/>
                    </a:cubicBezTo>
                    <a:cubicBezTo>
                      <a:pt x="192" y="247"/>
                      <a:pt x="170" y="242"/>
                      <a:pt x="146" y="238"/>
                    </a:cubicBezTo>
                    <a:cubicBezTo>
                      <a:pt x="122" y="233"/>
                      <a:pt x="100" y="227"/>
                      <a:pt x="80" y="218"/>
                    </a:cubicBezTo>
                    <a:cubicBezTo>
                      <a:pt x="59" y="210"/>
                      <a:pt x="43" y="198"/>
                      <a:pt x="29" y="183"/>
                    </a:cubicBezTo>
                    <a:cubicBezTo>
                      <a:pt x="15" y="168"/>
                      <a:pt x="9" y="146"/>
                      <a:pt x="9" y="119"/>
                    </a:cubicBezTo>
                    <a:cubicBezTo>
                      <a:pt x="9" y="98"/>
                      <a:pt x="13" y="80"/>
                      <a:pt x="23" y="65"/>
                    </a:cubicBezTo>
                    <a:cubicBezTo>
                      <a:pt x="32" y="50"/>
                      <a:pt x="45" y="37"/>
                      <a:pt x="59" y="28"/>
                    </a:cubicBezTo>
                    <a:cubicBezTo>
                      <a:pt x="74" y="18"/>
                      <a:pt x="91" y="11"/>
                      <a:pt x="110" y="7"/>
                    </a:cubicBezTo>
                    <a:cubicBezTo>
                      <a:pt x="129" y="2"/>
                      <a:pt x="147" y="0"/>
                      <a:pt x="166" y="0"/>
                    </a:cubicBezTo>
                    <a:cubicBezTo>
                      <a:pt x="189" y="0"/>
                      <a:pt x="211" y="2"/>
                      <a:pt x="232" y="6"/>
                    </a:cubicBezTo>
                    <a:cubicBezTo>
                      <a:pt x="252" y="10"/>
                      <a:pt x="269" y="17"/>
                      <a:pt x="285" y="27"/>
                    </a:cubicBezTo>
                    <a:cubicBezTo>
                      <a:pt x="300" y="37"/>
                      <a:pt x="313" y="51"/>
                      <a:pt x="322" y="68"/>
                    </a:cubicBezTo>
                    <a:cubicBezTo>
                      <a:pt x="331" y="85"/>
                      <a:pt x="336" y="106"/>
                      <a:pt x="338" y="132"/>
                    </a:cubicBezTo>
                    <a:cubicBezTo>
                      <a:pt x="269" y="132"/>
                      <a:pt x="269" y="132"/>
                      <a:pt x="269" y="132"/>
                    </a:cubicBezTo>
                    <a:cubicBezTo>
                      <a:pt x="268" y="118"/>
                      <a:pt x="264" y="107"/>
                      <a:pt x="258" y="98"/>
                    </a:cubicBezTo>
                    <a:cubicBezTo>
                      <a:pt x="252" y="89"/>
                      <a:pt x="245" y="82"/>
                      <a:pt x="236" y="76"/>
                    </a:cubicBezTo>
                    <a:cubicBezTo>
                      <a:pt x="226" y="71"/>
                      <a:pt x="216" y="67"/>
                      <a:pt x="205" y="64"/>
                    </a:cubicBezTo>
                    <a:cubicBezTo>
                      <a:pt x="194" y="62"/>
                      <a:pt x="183" y="61"/>
                      <a:pt x="171" y="61"/>
                    </a:cubicBezTo>
                    <a:cubicBezTo>
                      <a:pt x="161" y="61"/>
                      <a:pt x="151" y="62"/>
                      <a:pt x="140" y="63"/>
                    </a:cubicBezTo>
                    <a:cubicBezTo>
                      <a:pt x="129" y="65"/>
                      <a:pt x="120" y="68"/>
                      <a:pt x="111" y="72"/>
                    </a:cubicBezTo>
                    <a:cubicBezTo>
                      <a:pt x="102" y="76"/>
                      <a:pt x="95" y="81"/>
                      <a:pt x="90" y="88"/>
                    </a:cubicBezTo>
                    <a:cubicBezTo>
                      <a:pt x="85" y="95"/>
                      <a:pt x="82" y="104"/>
                      <a:pt x="82" y="114"/>
                    </a:cubicBezTo>
                    <a:cubicBezTo>
                      <a:pt x="82" y="126"/>
                      <a:pt x="86" y="136"/>
                      <a:pt x="94" y="144"/>
                    </a:cubicBezTo>
                    <a:cubicBezTo>
                      <a:pt x="103" y="152"/>
                      <a:pt x="114" y="159"/>
                      <a:pt x="127" y="164"/>
                    </a:cubicBezTo>
                    <a:cubicBezTo>
                      <a:pt x="140" y="169"/>
                      <a:pt x="154" y="173"/>
                      <a:pt x="171" y="177"/>
                    </a:cubicBezTo>
                    <a:cubicBezTo>
                      <a:pt x="187" y="180"/>
                      <a:pt x="203" y="184"/>
                      <a:pt x="219" y="188"/>
                    </a:cubicBezTo>
                    <a:cubicBezTo>
                      <a:pt x="237" y="192"/>
                      <a:pt x="254" y="196"/>
                      <a:pt x="270" y="202"/>
                    </a:cubicBezTo>
                    <a:cubicBezTo>
                      <a:pt x="287" y="207"/>
                      <a:pt x="301" y="214"/>
                      <a:pt x="314" y="223"/>
                    </a:cubicBezTo>
                    <a:cubicBezTo>
                      <a:pt x="327" y="232"/>
                      <a:pt x="337" y="243"/>
                      <a:pt x="345" y="257"/>
                    </a:cubicBezTo>
                    <a:cubicBezTo>
                      <a:pt x="353" y="270"/>
                      <a:pt x="357" y="287"/>
                      <a:pt x="357" y="307"/>
                    </a:cubicBezTo>
                    <a:cubicBezTo>
                      <a:pt x="357" y="333"/>
                      <a:pt x="351" y="354"/>
                      <a:pt x="341" y="371"/>
                    </a:cubicBezTo>
                    <a:cubicBezTo>
                      <a:pt x="330" y="388"/>
                      <a:pt x="317" y="401"/>
                      <a:pt x="299" y="411"/>
                    </a:cubicBezTo>
                    <a:cubicBezTo>
                      <a:pt x="282" y="422"/>
                      <a:pt x="263" y="429"/>
                      <a:pt x="242" y="433"/>
                    </a:cubicBezTo>
                    <a:cubicBezTo>
                      <a:pt x="220" y="437"/>
                      <a:pt x="199" y="439"/>
                      <a:pt x="178" y="439"/>
                    </a:cubicBezTo>
                    <a:cubicBezTo>
                      <a:pt x="155" y="439"/>
                      <a:pt x="132" y="437"/>
                      <a:pt x="111" y="432"/>
                    </a:cubicBezTo>
                    <a:cubicBezTo>
                      <a:pt x="90" y="427"/>
                      <a:pt x="71" y="419"/>
                      <a:pt x="55" y="408"/>
                    </a:cubicBezTo>
                    <a:cubicBezTo>
                      <a:pt x="39" y="397"/>
                      <a:pt x="26" y="382"/>
                      <a:pt x="16" y="364"/>
                    </a:cubicBezTo>
                    <a:cubicBezTo>
                      <a:pt x="6" y="346"/>
                      <a:pt x="1" y="324"/>
                      <a:pt x="0" y="298"/>
                    </a:cubicBezTo>
                    <a:cubicBezTo>
                      <a:pt x="69" y="298"/>
                      <a:pt x="69" y="298"/>
                      <a:pt x="69" y="298"/>
                    </a:cubicBezTo>
                    <a:cubicBezTo>
                      <a:pt x="69" y="313"/>
                      <a:pt x="73" y="326"/>
                      <a:pt x="79" y="3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6743307" y="3068158"/>
                <a:ext cx="241177" cy="589090"/>
              </a:xfrm>
              <a:custGeom>
                <a:avLst/>
                <a:gdLst>
                  <a:gd name="T0" fmla="*/ 225 w 225"/>
                  <a:gd name="T1" fmla="*/ 127 h 547"/>
                  <a:gd name="T2" fmla="*/ 225 w 225"/>
                  <a:gd name="T3" fmla="*/ 188 h 547"/>
                  <a:gd name="T4" fmla="*/ 141 w 225"/>
                  <a:gd name="T5" fmla="*/ 188 h 547"/>
                  <a:gd name="T6" fmla="*/ 141 w 225"/>
                  <a:gd name="T7" fmla="*/ 449 h 547"/>
                  <a:gd name="T8" fmla="*/ 143 w 225"/>
                  <a:gd name="T9" fmla="*/ 468 h 547"/>
                  <a:gd name="T10" fmla="*/ 150 w 225"/>
                  <a:gd name="T11" fmla="*/ 480 h 547"/>
                  <a:gd name="T12" fmla="*/ 166 w 225"/>
                  <a:gd name="T13" fmla="*/ 485 h 547"/>
                  <a:gd name="T14" fmla="*/ 193 w 225"/>
                  <a:gd name="T15" fmla="*/ 486 h 547"/>
                  <a:gd name="T16" fmla="*/ 225 w 225"/>
                  <a:gd name="T17" fmla="*/ 486 h 547"/>
                  <a:gd name="T18" fmla="*/ 225 w 225"/>
                  <a:gd name="T19" fmla="*/ 547 h 547"/>
                  <a:gd name="T20" fmla="*/ 172 w 225"/>
                  <a:gd name="T21" fmla="*/ 547 h 547"/>
                  <a:gd name="T22" fmla="*/ 126 w 225"/>
                  <a:gd name="T23" fmla="*/ 543 h 547"/>
                  <a:gd name="T24" fmla="*/ 95 w 225"/>
                  <a:gd name="T25" fmla="*/ 530 h 547"/>
                  <a:gd name="T26" fmla="*/ 77 w 225"/>
                  <a:gd name="T27" fmla="*/ 502 h 547"/>
                  <a:gd name="T28" fmla="*/ 72 w 225"/>
                  <a:gd name="T29" fmla="*/ 455 h 547"/>
                  <a:gd name="T30" fmla="*/ 72 w 225"/>
                  <a:gd name="T31" fmla="*/ 188 h 547"/>
                  <a:gd name="T32" fmla="*/ 0 w 225"/>
                  <a:gd name="T33" fmla="*/ 188 h 547"/>
                  <a:gd name="T34" fmla="*/ 0 w 225"/>
                  <a:gd name="T35" fmla="*/ 127 h 547"/>
                  <a:gd name="T36" fmla="*/ 72 w 225"/>
                  <a:gd name="T37" fmla="*/ 127 h 547"/>
                  <a:gd name="T38" fmla="*/ 72 w 225"/>
                  <a:gd name="T39" fmla="*/ 0 h 547"/>
                  <a:gd name="T40" fmla="*/ 141 w 225"/>
                  <a:gd name="T41" fmla="*/ 0 h 547"/>
                  <a:gd name="T42" fmla="*/ 141 w 225"/>
                  <a:gd name="T43" fmla="*/ 127 h 547"/>
                  <a:gd name="T44" fmla="*/ 225 w 225"/>
                  <a:gd name="T45" fmla="*/ 12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5" h="547">
                    <a:moveTo>
                      <a:pt x="225" y="127"/>
                    </a:moveTo>
                    <a:cubicBezTo>
                      <a:pt x="225" y="188"/>
                      <a:pt x="225" y="188"/>
                      <a:pt x="225" y="188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1" y="449"/>
                      <a:pt x="141" y="449"/>
                      <a:pt x="141" y="449"/>
                    </a:cubicBezTo>
                    <a:cubicBezTo>
                      <a:pt x="141" y="457"/>
                      <a:pt x="141" y="463"/>
                      <a:pt x="143" y="468"/>
                    </a:cubicBezTo>
                    <a:cubicBezTo>
                      <a:pt x="144" y="473"/>
                      <a:pt x="147" y="477"/>
                      <a:pt x="150" y="480"/>
                    </a:cubicBezTo>
                    <a:cubicBezTo>
                      <a:pt x="154" y="482"/>
                      <a:pt x="160" y="484"/>
                      <a:pt x="166" y="485"/>
                    </a:cubicBezTo>
                    <a:cubicBezTo>
                      <a:pt x="173" y="486"/>
                      <a:pt x="182" y="486"/>
                      <a:pt x="193" y="486"/>
                    </a:cubicBezTo>
                    <a:cubicBezTo>
                      <a:pt x="225" y="486"/>
                      <a:pt x="225" y="486"/>
                      <a:pt x="225" y="486"/>
                    </a:cubicBezTo>
                    <a:cubicBezTo>
                      <a:pt x="225" y="547"/>
                      <a:pt x="225" y="547"/>
                      <a:pt x="225" y="547"/>
                    </a:cubicBezTo>
                    <a:cubicBezTo>
                      <a:pt x="172" y="547"/>
                      <a:pt x="172" y="547"/>
                      <a:pt x="172" y="547"/>
                    </a:cubicBezTo>
                    <a:cubicBezTo>
                      <a:pt x="154" y="547"/>
                      <a:pt x="138" y="546"/>
                      <a:pt x="126" y="543"/>
                    </a:cubicBezTo>
                    <a:cubicBezTo>
                      <a:pt x="113" y="541"/>
                      <a:pt x="103" y="537"/>
                      <a:pt x="95" y="530"/>
                    </a:cubicBezTo>
                    <a:cubicBezTo>
                      <a:pt x="87" y="524"/>
                      <a:pt x="81" y="514"/>
                      <a:pt x="77" y="502"/>
                    </a:cubicBezTo>
                    <a:cubicBezTo>
                      <a:pt x="73" y="490"/>
                      <a:pt x="72" y="475"/>
                      <a:pt x="72" y="455"/>
                    </a:cubicBezTo>
                    <a:cubicBezTo>
                      <a:pt x="72" y="188"/>
                      <a:pt x="72" y="188"/>
                      <a:pt x="72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127"/>
                      <a:pt x="141" y="127"/>
                      <a:pt x="141" y="127"/>
                    </a:cubicBezTo>
                    <a:lnTo>
                      <a:pt x="225" y="1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3"/>
              <p:cNvSpPr>
                <a:spLocks noEditPoints="1"/>
              </p:cNvSpPr>
              <p:nvPr/>
            </p:nvSpPr>
            <p:spPr bwMode="auto">
              <a:xfrm>
                <a:off x="7039441" y="3031822"/>
                <a:ext cx="74034" cy="625426"/>
              </a:xfrm>
              <a:custGeom>
                <a:avLst/>
                <a:gdLst>
                  <a:gd name="T0" fmla="*/ 0 w 163"/>
                  <a:gd name="T1" fmla="*/ 201 h 1377"/>
                  <a:gd name="T2" fmla="*/ 0 w 163"/>
                  <a:gd name="T3" fmla="*/ 0 h 1377"/>
                  <a:gd name="T4" fmla="*/ 163 w 163"/>
                  <a:gd name="T5" fmla="*/ 0 h 1377"/>
                  <a:gd name="T6" fmla="*/ 163 w 163"/>
                  <a:gd name="T7" fmla="*/ 201 h 1377"/>
                  <a:gd name="T8" fmla="*/ 0 w 163"/>
                  <a:gd name="T9" fmla="*/ 201 h 1377"/>
                  <a:gd name="T10" fmla="*/ 163 w 163"/>
                  <a:gd name="T11" fmla="*/ 382 h 1377"/>
                  <a:gd name="T12" fmla="*/ 163 w 163"/>
                  <a:gd name="T13" fmla="*/ 1377 h 1377"/>
                  <a:gd name="T14" fmla="*/ 0 w 163"/>
                  <a:gd name="T15" fmla="*/ 1377 h 1377"/>
                  <a:gd name="T16" fmla="*/ 0 w 163"/>
                  <a:gd name="T17" fmla="*/ 382 h 1377"/>
                  <a:gd name="T18" fmla="*/ 163 w 163"/>
                  <a:gd name="T19" fmla="*/ 382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1377">
                    <a:moveTo>
                      <a:pt x="0" y="201"/>
                    </a:moveTo>
                    <a:lnTo>
                      <a:pt x="0" y="0"/>
                    </a:lnTo>
                    <a:lnTo>
                      <a:pt x="163" y="0"/>
                    </a:lnTo>
                    <a:lnTo>
                      <a:pt x="163" y="201"/>
                    </a:lnTo>
                    <a:lnTo>
                      <a:pt x="0" y="201"/>
                    </a:lnTo>
                    <a:close/>
                    <a:moveTo>
                      <a:pt x="163" y="382"/>
                    </a:moveTo>
                    <a:lnTo>
                      <a:pt x="163" y="1377"/>
                    </a:lnTo>
                    <a:lnTo>
                      <a:pt x="0" y="1377"/>
                    </a:lnTo>
                    <a:lnTo>
                      <a:pt x="0" y="382"/>
                    </a:lnTo>
                    <a:lnTo>
                      <a:pt x="163" y="3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7172520" y="3068158"/>
                <a:ext cx="240268" cy="589090"/>
              </a:xfrm>
              <a:custGeom>
                <a:avLst/>
                <a:gdLst>
                  <a:gd name="T0" fmla="*/ 224 w 224"/>
                  <a:gd name="T1" fmla="*/ 127 h 547"/>
                  <a:gd name="T2" fmla="*/ 224 w 224"/>
                  <a:gd name="T3" fmla="*/ 188 h 547"/>
                  <a:gd name="T4" fmla="*/ 141 w 224"/>
                  <a:gd name="T5" fmla="*/ 188 h 547"/>
                  <a:gd name="T6" fmla="*/ 141 w 224"/>
                  <a:gd name="T7" fmla="*/ 449 h 547"/>
                  <a:gd name="T8" fmla="*/ 143 w 224"/>
                  <a:gd name="T9" fmla="*/ 468 h 547"/>
                  <a:gd name="T10" fmla="*/ 150 w 224"/>
                  <a:gd name="T11" fmla="*/ 480 h 547"/>
                  <a:gd name="T12" fmla="*/ 166 w 224"/>
                  <a:gd name="T13" fmla="*/ 485 h 547"/>
                  <a:gd name="T14" fmla="*/ 193 w 224"/>
                  <a:gd name="T15" fmla="*/ 486 h 547"/>
                  <a:gd name="T16" fmla="*/ 224 w 224"/>
                  <a:gd name="T17" fmla="*/ 486 h 547"/>
                  <a:gd name="T18" fmla="*/ 224 w 224"/>
                  <a:gd name="T19" fmla="*/ 547 h 547"/>
                  <a:gd name="T20" fmla="*/ 171 w 224"/>
                  <a:gd name="T21" fmla="*/ 547 h 547"/>
                  <a:gd name="T22" fmla="*/ 125 w 224"/>
                  <a:gd name="T23" fmla="*/ 543 h 547"/>
                  <a:gd name="T24" fmla="*/ 95 w 224"/>
                  <a:gd name="T25" fmla="*/ 530 h 547"/>
                  <a:gd name="T26" fmla="*/ 77 w 224"/>
                  <a:gd name="T27" fmla="*/ 502 h 547"/>
                  <a:gd name="T28" fmla="*/ 71 w 224"/>
                  <a:gd name="T29" fmla="*/ 455 h 547"/>
                  <a:gd name="T30" fmla="*/ 71 w 224"/>
                  <a:gd name="T31" fmla="*/ 188 h 547"/>
                  <a:gd name="T32" fmla="*/ 0 w 224"/>
                  <a:gd name="T33" fmla="*/ 188 h 547"/>
                  <a:gd name="T34" fmla="*/ 0 w 224"/>
                  <a:gd name="T35" fmla="*/ 127 h 547"/>
                  <a:gd name="T36" fmla="*/ 71 w 224"/>
                  <a:gd name="T37" fmla="*/ 127 h 547"/>
                  <a:gd name="T38" fmla="*/ 71 w 224"/>
                  <a:gd name="T39" fmla="*/ 0 h 547"/>
                  <a:gd name="T40" fmla="*/ 141 w 224"/>
                  <a:gd name="T41" fmla="*/ 0 h 547"/>
                  <a:gd name="T42" fmla="*/ 141 w 224"/>
                  <a:gd name="T43" fmla="*/ 127 h 547"/>
                  <a:gd name="T44" fmla="*/ 224 w 224"/>
                  <a:gd name="T45" fmla="*/ 12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547">
                    <a:moveTo>
                      <a:pt x="224" y="127"/>
                    </a:moveTo>
                    <a:cubicBezTo>
                      <a:pt x="224" y="188"/>
                      <a:pt x="224" y="188"/>
                      <a:pt x="224" y="188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1" y="449"/>
                      <a:pt x="141" y="449"/>
                      <a:pt x="141" y="449"/>
                    </a:cubicBezTo>
                    <a:cubicBezTo>
                      <a:pt x="141" y="457"/>
                      <a:pt x="141" y="463"/>
                      <a:pt x="143" y="468"/>
                    </a:cubicBezTo>
                    <a:cubicBezTo>
                      <a:pt x="144" y="473"/>
                      <a:pt x="146" y="477"/>
                      <a:pt x="150" y="480"/>
                    </a:cubicBezTo>
                    <a:cubicBezTo>
                      <a:pt x="154" y="482"/>
                      <a:pt x="159" y="484"/>
                      <a:pt x="166" y="485"/>
                    </a:cubicBezTo>
                    <a:cubicBezTo>
                      <a:pt x="173" y="486"/>
                      <a:pt x="182" y="486"/>
                      <a:pt x="193" y="486"/>
                    </a:cubicBezTo>
                    <a:cubicBezTo>
                      <a:pt x="224" y="486"/>
                      <a:pt x="224" y="486"/>
                      <a:pt x="224" y="486"/>
                    </a:cubicBezTo>
                    <a:cubicBezTo>
                      <a:pt x="224" y="547"/>
                      <a:pt x="224" y="547"/>
                      <a:pt x="224" y="547"/>
                    </a:cubicBezTo>
                    <a:cubicBezTo>
                      <a:pt x="171" y="547"/>
                      <a:pt x="171" y="547"/>
                      <a:pt x="171" y="547"/>
                    </a:cubicBezTo>
                    <a:cubicBezTo>
                      <a:pt x="154" y="547"/>
                      <a:pt x="138" y="546"/>
                      <a:pt x="125" y="543"/>
                    </a:cubicBezTo>
                    <a:cubicBezTo>
                      <a:pt x="113" y="541"/>
                      <a:pt x="102" y="537"/>
                      <a:pt x="95" y="530"/>
                    </a:cubicBezTo>
                    <a:cubicBezTo>
                      <a:pt x="87" y="524"/>
                      <a:pt x="81" y="514"/>
                      <a:pt x="77" y="502"/>
                    </a:cubicBezTo>
                    <a:cubicBezTo>
                      <a:pt x="73" y="490"/>
                      <a:pt x="71" y="475"/>
                      <a:pt x="71" y="455"/>
                    </a:cubicBezTo>
                    <a:cubicBezTo>
                      <a:pt x="71" y="188"/>
                      <a:pt x="71" y="188"/>
                      <a:pt x="71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127"/>
                      <a:pt x="141" y="127"/>
                      <a:pt x="141" y="127"/>
                    </a:cubicBezTo>
                    <a:lnTo>
                      <a:pt x="224" y="1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7461387" y="3205325"/>
                <a:ext cx="373347" cy="461915"/>
              </a:xfrm>
              <a:custGeom>
                <a:avLst/>
                <a:gdLst>
                  <a:gd name="T0" fmla="*/ 283 w 348"/>
                  <a:gd name="T1" fmla="*/ 420 h 429"/>
                  <a:gd name="T2" fmla="*/ 283 w 348"/>
                  <a:gd name="T3" fmla="*/ 353 h 429"/>
                  <a:gd name="T4" fmla="*/ 281 w 348"/>
                  <a:gd name="T5" fmla="*/ 353 h 429"/>
                  <a:gd name="T6" fmla="*/ 225 w 348"/>
                  <a:gd name="T7" fmla="*/ 411 h 429"/>
                  <a:gd name="T8" fmla="*/ 145 w 348"/>
                  <a:gd name="T9" fmla="*/ 429 h 429"/>
                  <a:gd name="T10" fmla="*/ 75 w 348"/>
                  <a:gd name="T11" fmla="*/ 418 h 429"/>
                  <a:gd name="T12" fmla="*/ 31 w 348"/>
                  <a:gd name="T13" fmla="*/ 387 h 429"/>
                  <a:gd name="T14" fmla="*/ 7 w 348"/>
                  <a:gd name="T15" fmla="*/ 338 h 429"/>
                  <a:gd name="T16" fmla="*/ 0 w 348"/>
                  <a:gd name="T17" fmla="*/ 276 h 429"/>
                  <a:gd name="T18" fmla="*/ 0 w 348"/>
                  <a:gd name="T19" fmla="*/ 0 h 429"/>
                  <a:gd name="T20" fmla="*/ 69 w 348"/>
                  <a:gd name="T21" fmla="*/ 0 h 429"/>
                  <a:gd name="T22" fmla="*/ 69 w 348"/>
                  <a:gd name="T23" fmla="*/ 284 h 429"/>
                  <a:gd name="T24" fmla="*/ 92 w 348"/>
                  <a:gd name="T25" fmla="*/ 346 h 429"/>
                  <a:gd name="T26" fmla="*/ 154 w 348"/>
                  <a:gd name="T27" fmla="*/ 369 h 429"/>
                  <a:gd name="T28" fmla="*/ 209 w 348"/>
                  <a:gd name="T29" fmla="*/ 359 h 429"/>
                  <a:gd name="T30" fmla="*/ 248 w 348"/>
                  <a:gd name="T31" fmla="*/ 331 h 429"/>
                  <a:gd name="T32" fmla="*/ 271 w 348"/>
                  <a:gd name="T33" fmla="*/ 290 h 429"/>
                  <a:gd name="T34" fmla="*/ 279 w 348"/>
                  <a:gd name="T35" fmla="*/ 237 h 429"/>
                  <a:gd name="T36" fmla="*/ 279 w 348"/>
                  <a:gd name="T37" fmla="*/ 0 h 429"/>
                  <a:gd name="T38" fmla="*/ 348 w 348"/>
                  <a:gd name="T39" fmla="*/ 0 h 429"/>
                  <a:gd name="T40" fmla="*/ 348 w 348"/>
                  <a:gd name="T41" fmla="*/ 420 h 429"/>
                  <a:gd name="T42" fmla="*/ 283 w 348"/>
                  <a:gd name="T43" fmla="*/ 42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8" h="429">
                    <a:moveTo>
                      <a:pt x="283" y="420"/>
                    </a:moveTo>
                    <a:cubicBezTo>
                      <a:pt x="283" y="353"/>
                      <a:pt x="283" y="353"/>
                      <a:pt x="283" y="353"/>
                    </a:cubicBezTo>
                    <a:cubicBezTo>
                      <a:pt x="281" y="353"/>
                      <a:pt x="281" y="353"/>
                      <a:pt x="281" y="353"/>
                    </a:cubicBezTo>
                    <a:cubicBezTo>
                      <a:pt x="267" y="379"/>
                      <a:pt x="248" y="399"/>
                      <a:pt x="225" y="411"/>
                    </a:cubicBezTo>
                    <a:cubicBezTo>
                      <a:pt x="202" y="423"/>
                      <a:pt x="175" y="429"/>
                      <a:pt x="145" y="429"/>
                    </a:cubicBezTo>
                    <a:cubicBezTo>
                      <a:pt x="117" y="429"/>
                      <a:pt x="94" y="425"/>
                      <a:pt x="75" y="418"/>
                    </a:cubicBezTo>
                    <a:cubicBezTo>
                      <a:pt x="57" y="411"/>
                      <a:pt x="42" y="400"/>
                      <a:pt x="31" y="387"/>
                    </a:cubicBezTo>
                    <a:cubicBezTo>
                      <a:pt x="19" y="373"/>
                      <a:pt x="11" y="357"/>
                      <a:pt x="7" y="338"/>
                    </a:cubicBezTo>
                    <a:cubicBezTo>
                      <a:pt x="2" y="320"/>
                      <a:pt x="0" y="299"/>
                      <a:pt x="0" y="27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84"/>
                      <a:pt x="69" y="284"/>
                      <a:pt x="69" y="284"/>
                    </a:cubicBezTo>
                    <a:cubicBezTo>
                      <a:pt x="69" y="310"/>
                      <a:pt x="77" y="331"/>
                      <a:pt x="92" y="346"/>
                    </a:cubicBezTo>
                    <a:cubicBezTo>
                      <a:pt x="107" y="361"/>
                      <a:pt x="128" y="369"/>
                      <a:pt x="154" y="369"/>
                    </a:cubicBezTo>
                    <a:cubicBezTo>
                      <a:pt x="175" y="369"/>
                      <a:pt x="194" y="366"/>
                      <a:pt x="209" y="359"/>
                    </a:cubicBezTo>
                    <a:cubicBezTo>
                      <a:pt x="225" y="353"/>
                      <a:pt x="238" y="343"/>
                      <a:pt x="248" y="331"/>
                    </a:cubicBezTo>
                    <a:cubicBezTo>
                      <a:pt x="258" y="320"/>
                      <a:pt x="266" y="306"/>
                      <a:pt x="271" y="290"/>
                    </a:cubicBezTo>
                    <a:cubicBezTo>
                      <a:pt x="276" y="274"/>
                      <a:pt x="279" y="256"/>
                      <a:pt x="279" y="237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8" y="420"/>
                      <a:pt x="348" y="420"/>
                      <a:pt x="348" y="420"/>
                    </a:cubicBezTo>
                    <a:lnTo>
                      <a:pt x="283" y="4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7873340" y="3068158"/>
                <a:ext cx="241631" cy="589090"/>
              </a:xfrm>
              <a:custGeom>
                <a:avLst/>
                <a:gdLst>
                  <a:gd name="T0" fmla="*/ 225 w 225"/>
                  <a:gd name="T1" fmla="*/ 127 h 547"/>
                  <a:gd name="T2" fmla="*/ 225 w 225"/>
                  <a:gd name="T3" fmla="*/ 188 h 547"/>
                  <a:gd name="T4" fmla="*/ 141 w 225"/>
                  <a:gd name="T5" fmla="*/ 188 h 547"/>
                  <a:gd name="T6" fmla="*/ 141 w 225"/>
                  <a:gd name="T7" fmla="*/ 449 h 547"/>
                  <a:gd name="T8" fmla="*/ 143 w 225"/>
                  <a:gd name="T9" fmla="*/ 468 h 547"/>
                  <a:gd name="T10" fmla="*/ 151 w 225"/>
                  <a:gd name="T11" fmla="*/ 480 h 547"/>
                  <a:gd name="T12" fmla="*/ 167 w 225"/>
                  <a:gd name="T13" fmla="*/ 485 h 547"/>
                  <a:gd name="T14" fmla="*/ 193 w 225"/>
                  <a:gd name="T15" fmla="*/ 486 h 547"/>
                  <a:gd name="T16" fmla="*/ 225 w 225"/>
                  <a:gd name="T17" fmla="*/ 486 h 547"/>
                  <a:gd name="T18" fmla="*/ 225 w 225"/>
                  <a:gd name="T19" fmla="*/ 547 h 547"/>
                  <a:gd name="T20" fmla="*/ 172 w 225"/>
                  <a:gd name="T21" fmla="*/ 547 h 547"/>
                  <a:gd name="T22" fmla="*/ 126 w 225"/>
                  <a:gd name="T23" fmla="*/ 543 h 547"/>
                  <a:gd name="T24" fmla="*/ 95 w 225"/>
                  <a:gd name="T25" fmla="*/ 530 h 547"/>
                  <a:gd name="T26" fmla="*/ 78 w 225"/>
                  <a:gd name="T27" fmla="*/ 502 h 547"/>
                  <a:gd name="T28" fmla="*/ 72 w 225"/>
                  <a:gd name="T29" fmla="*/ 455 h 547"/>
                  <a:gd name="T30" fmla="*/ 72 w 225"/>
                  <a:gd name="T31" fmla="*/ 188 h 547"/>
                  <a:gd name="T32" fmla="*/ 0 w 225"/>
                  <a:gd name="T33" fmla="*/ 188 h 547"/>
                  <a:gd name="T34" fmla="*/ 0 w 225"/>
                  <a:gd name="T35" fmla="*/ 127 h 547"/>
                  <a:gd name="T36" fmla="*/ 72 w 225"/>
                  <a:gd name="T37" fmla="*/ 127 h 547"/>
                  <a:gd name="T38" fmla="*/ 72 w 225"/>
                  <a:gd name="T39" fmla="*/ 0 h 547"/>
                  <a:gd name="T40" fmla="*/ 141 w 225"/>
                  <a:gd name="T41" fmla="*/ 0 h 547"/>
                  <a:gd name="T42" fmla="*/ 141 w 225"/>
                  <a:gd name="T43" fmla="*/ 127 h 547"/>
                  <a:gd name="T44" fmla="*/ 225 w 225"/>
                  <a:gd name="T45" fmla="*/ 12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5" h="547">
                    <a:moveTo>
                      <a:pt x="225" y="127"/>
                    </a:moveTo>
                    <a:cubicBezTo>
                      <a:pt x="225" y="188"/>
                      <a:pt x="225" y="188"/>
                      <a:pt x="225" y="188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1" y="449"/>
                      <a:pt x="141" y="449"/>
                      <a:pt x="141" y="449"/>
                    </a:cubicBezTo>
                    <a:cubicBezTo>
                      <a:pt x="141" y="457"/>
                      <a:pt x="142" y="463"/>
                      <a:pt x="143" y="468"/>
                    </a:cubicBezTo>
                    <a:cubicBezTo>
                      <a:pt x="144" y="473"/>
                      <a:pt x="147" y="477"/>
                      <a:pt x="151" y="480"/>
                    </a:cubicBezTo>
                    <a:cubicBezTo>
                      <a:pt x="155" y="482"/>
                      <a:pt x="160" y="484"/>
                      <a:pt x="167" y="485"/>
                    </a:cubicBezTo>
                    <a:cubicBezTo>
                      <a:pt x="173" y="486"/>
                      <a:pt x="182" y="486"/>
                      <a:pt x="193" y="486"/>
                    </a:cubicBezTo>
                    <a:cubicBezTo>
                      <a:pt x="225" y="486"/>
                      <a:pt x="225" y="486"/>
                      <a:pt x="225" y="486"/>
                    </a:cubicBezTo>
                    <a:cubicBezTo>
                      <a:pt x="225" y="547"/>
                      <a:pt x="225" y="547"/>
                      <a:pt x="225" y="547"/>
                    </a:cubicBezTo>
                    <a:cubicBezTo>
                      <a:pt x="172" y="547"/>
                      <a:pt x="172" y="547"/>
                      <a:pt x="172" y="547"/>
                    </a:cubicBezTo>
                    <a:cubicBezTo>
                      <a:pt x="154" y="547"/>
                      <a:pt x="139" y="546"/>
                      <a:pt x="126" y="543"/>
                    </a:cubicBezTo>
                    <a:cubicBezTo>
                      <a:pt x="113" y="541"/>
                      <a:pt x="103" y="537"/>
                      <a:pt x="95" y="530"/>
                    </a:cubicBezTo>
                    <a:cubicBezTo>
                      <a:pt x="87" y="524"/>
                      <a:pt x="81" y="514"/>
                      <a:pt x="78" y="502"/>
                    </a:cubicBezTo>
                    <a:cubicBezTo>
                      <a:pt x="74" y="490"/>
                      <a:pt x="72" y="475"/>
                      <a:pt x="72" y="455"/>
                    </a:cubicBezTo>
                    <a:cubicBezTo>
                      <a:pt x="72" y="188"/>
                      <a:pt x="72" y="188"/>
                      <a:pt x="72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127"/>
                      <a:pt x="141" y="127"/>
                      <a:pt x="141" y="127"/>
                    </a:cubicBezTo>
                    <a:lnTo>
                      <a:pt x="225" y="1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7"/>
              <p:cNvSpPr>
                <a:spLocks noEditPoints="1"/>
              </p:cNvSpPr>
              <p:nvPr/>
            </p:nvSpPr>
            <p:spPr bwMode="auto">
              <a:xfrm>
                <a:off x="8129959" y="3194424"/>
                <a:ext cx="417404" cy="472816"/>
              </a:xfrm>
              <a:custGeom>
                <a:avLst/>
                <a:gdLst>
                  <a:gd name="T0" fmla="*/ 320 w 389"/>
                  <a:gd name="T1" fmla="*/ 403 h 439"/>
                  <a:gd name="T2" fmla="*/ 202 w 389"/>
                  <a:gd name="T3" fmla="*/ 439 h 439"/>
                  <a:gd name="T4" fmla="*/ 114 w 389"/>
                  <a:gd name="T5" fmla="*/ 423 h 439"/>
                  <a:gd name="T6" fmla="*/ 52 w 389"/>
                  <a:gd name="T7" fmla="*/ 377 h 439"/>
                  <a:gd name="T8" fmla="*/ 14 w 389"/>
                  <a:gd name="T9" fmla="*/ 307 h 439"/>
                  <a:gd name="T10" fmla="*/ 0 w 389"/>
                  <a:gd name="T11" fmla="*/ 219 h 439"/>
                  <a:gd name="T12" fmla="*/ 15 w 389"/>
                  <a:gd name="T13" fmla="*/ 131 h 439"/>
                  <a:gd name="T14" fmla="*/ 56 w 389"/>
                  <a:gd name="T15" fmla="*/ 62 h 439"/>
                  <a:gd name="T16" fmla="*/ 118 w 389"/>
                  <a:gd name="T17" fmla="*/ 16 h 439"/>
                  <a:gd name="T18" fmla="*/ 198 w 389"/>
                  <a:gd name="T19" fmla="*/ 0 h 439"/>
                  <a:gd name="T20" fmla="*/ 291 w 389"/>
                  <a:gd name="T21" fmla="*/ 23 h 439"/>
                  <a:gd name="T22" fmla="*/ 350 w 389"/>
                  <a:gd name="T23" fmla="*/ 82 h 439"/>
                  <a:gd name="T24" fmla="*/ 381 w 389"/>
                  <a:gd name="T25" fmla="*/ 160 h 439"/>
                  <a:gd name="T26" fmla="*/ 388 w 389"/>
                  <a:gd name="T27" fmla="*/ 241 h 439"/>
                  <a:gd name="T28" fmla="*/ 73 w 389"/>
                  <a:gd name="T29" fmla="*/ 241 h 439"/>
                  <a:gd name="T30" fmla="*/ 80 w 389"/>
                  <a:gd name="T31" fmla="*/ 293 h 439"/>
                  <a:gd name="T32" fmla="*/ 103 w 389"/>
                  <a:gd name="T33" fmla="*/ 337 h 439"/>
                  <a:gd name="T34" fmla="*/ 145 w 389"/>
                  <a:gd name="T35" fmla="*/ 367 h 439"/>
                  <a:gd name="T36" fmla="*/ 204 w 389"/>
                  <a:gd name="T37" fmla="*/ 379 h 439"/>
                  <a:gd name="T38" fmla="*/ 276 w 389"/>
                  <a:gd name="T39" fmla="*/ 359 h 439"/>
                  <a:gd name="T40" fmla="*/ 313 w 389"/>
                  <a:gd name="T41" fmla="*/ 297 h 439"/>
                  <a:gd name="T42" fmla="*/ 381 w 389"/>
                  <a:gd name="T43" fmla="*/ 297 h 439"/>
                  <a:gd name="T44" fmla="*/ 320 w 389"/>
                  <a:gd name="T45" fmla="*/ 403 h 439"/>
                  <a:gd name="T46" fmla="*/ 304 w 389"/>
                  <a:gd name="T47" fmla="*/ 133 h 439"/>
                  <a:gd name="T48" fmla="*/ 279 w 389"/>
                  <a:gd name="T49" fmla="*/ 95 h 439"/>
                  <a:gd name="T50" fmla="*/ 241 w 389"/>
                  <a:gd name="T51" fmla="*/ 70 h 439"/>
                  <a:gd name="T52" fmla="*/ 194 w 389"/>
                  <a:gd name="T53" fmla="*/ 61 h 439"/>
                  <a:gd name="T54" fmla="*/ 145 w 389"/>
                  <a:gd name="T55" fmla="*/ 70 h 439"/>
                  <a:gd name="T56" fmla="*/ 108 w 389"/>
                  <a:gd name="T57" fmla="*/ 96 h 439"/>
                  <a:gd name="T58" fmla="*/ 84 w 389"/>
                  <a:gd name="T59" fmla="*/ 134 h 439"/>
                  <a:gd name="T60" fmla="*/ 73 w 389"/>
                  <a:gd name="T61" fmla="*/ 180 h 439"/>
                  <a:gd name="T62" fmla="*/ 315 w 389"/>
                  <a:gd name="T63" fmla="*/ 180 h 439"/>
                  <a:gd name="T64" fmla="*/ 304 w 389"/>
                  <a:gd name="T65" fmla="*/ 13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9" h="439">
                    <a:moveTo>
                      <a:pt x="320" y="403"/>
                    </a:moveTo>
                    <a:cubicBezTo>
                      <a:pt x="289" y="427"/>
                      <a:pt x="249" y="439"/>
                      <a:pt x="202" y="439"/>
                    </a:cubicBezTo>
                    <a:cubicBezTo>
                      <a:pt x="168" y="439"/>
                      <a:pt x="139" y="434"/>
                      <a:pt x="114" y="423"/>
                    </a:cubicBezTo>
                    <a:cubicBezTo>
                      <a:pt x="90" y="412"/>
                      <a:pt x="69" y="397"/>
                      <a:pt x="52" y="377"/>
                    </a:cubicBezTo>
                    <a:cubicBezTo>
                      <a:pt x="35" y="358"/>
                      <a:pt x="23" y="334"/>
                      <a:pt x="14" y="307"/>
                    </a:cubicBezTo>
                    <a:cubicBezTo>
                      <a:pt x="6" y="280"/>
                      <a:pt x="1" y="251"/>
                      <a:pt x="0" y="219"/>
                    </a:cubicBezTo>
                    <a:cubicBezTo>
                      <a:pt x="0" y="187"/>
                      <a:pt x="5" y="157"/>
                      <a:pt x="15" y="131"/>
                    </a:cubicBezTo>
                    <a:cubicBezTo>
                      <a:pt x="24" y="104"/>
                      <a:pt x="38" y="81"/>
                      <a:pt x="56" y="62"/>
                    </a:cubicBezTo>
                    <a:cubicBezTo>
                      <a:pt x="73" y="42"/>
                      <a:pt x="94" y="27"/>
                      <a:pt x="118" y="16"/>
                    </a:cubicBezTo>
                    <a:cubicBezTo>
                      <a:pt x="142" y="5"/>
                      <a:pt x="169" y="0"/>
                      <a:pt x="198" y="0"/>
                    </a:cubicBezTo>
                    <a:cubicBezTo>
                      <a:pt x="235" y="0"/>
                      <a:pt x="266" y="8"/>
                      <a:pt x="291" y="23"/>
                    </a:cubicBezTo>
                    <a:cubicBezTo>
                      <a:pt x="315" y="38"/>
                      <a:pt x="335" y="58"/>
                      <a:pt x="350" y="82"/>
                    </a:cubicBezTo>
                    <a:cubicBezTo>
                      <a:pt x="365" y="106"/>
                      <a:pt x="375" y="132"/>
                      <a:pt x="381" y="160"/>
                    </a:cubicBezTo>
                    <a:cubicBezTo>
                      <a:pt x="387" y="188"/>
                      <a:pt x="389" y="215"/>
                      <a:pt x="388" y="241"/>
                    </a:cubicBezTo>
                    <a:cubicBezTo>
                      <a:pt x="73" y="241"/>
                      <a:pt x="73" y="241"/>
                      <a:pt x="73" y="241"/>
                    </a:cubicBezTo>
                    <a:cubicBezTo>
                      <a:pt x="73" y="259"/>
                      <a:pt x="75" y="277"/>
                      <a:pt x="80" y="293"/>
                    </a:cubicBezTo>
                    <a:cubicBezTo>
                      <a:pt x="85" y="310"/>
                      <a:pt x="92" y="324"/>
                      <a:pt x="103" y="337"/>
                    </a:cubicBezTo>
                    <a:cubicBezTo>
                      <a:pt x="114" y="350"/>
                      <a:pt x="128" y="360"/>
                      <a:pt x="145" y="367"/>
                    </a:cubicBezTo>
                    <a:cubicBezTo>
                      <a:pt x="162" y="375"/>
                      <a:pt x="181" y="379"/>
                      <a:pt x="204" y="379"/>
                    </a:cubicBezTo>
                    <a:cubicBezTo>
                      <a:pt x="233" y="379"/>
                      <a:pt x="257" y="372"/>
                      <a:pt x="276" y="359"/>
                    </a:cubicBezTo>
                    <a:cubicBezTo>
                      <a:pt x="295" y="345"/>
                      <a:pt x="307" y="324"/>
                      <a:pt x="313" y="297"/>
                    </a:cubicBezTo>
                    <a:cubicBezTo>
                      <a:pt x="381" y="297"/>
                      <a:pt x="381" y="297"/>
                      <a:pt x="381" y="297"/>
                    </a:cubicBezTo>
                    <a:cubicBezTo>
                      <a:pt x="372" y="344"/>
                      <a:pt x="352" y="379"/>
                      <a:pt x="320" y="403"/>
                    </a:cubicBezTo>
                    <a:close/>
                    <a:moveTo>
                      <a:pt x="304" y="133"/>
                    </a:moveTo>
                    <a:cubicBezTo>
                      <a:pt x="298" y="119"/>
                      <a:pt x="289" y="106"/>
                      <a:pt x="279" y="95"/>
                    </a:cubicBezTo>
                    <a:cubicBezTo>
                      <a:pt x="268" y="85"/>
                      <a:pt x="255" y="76"/>
                      <a:pt x="241" y="70"/>
                    </a:cubicBezTo>
                    <a:cubicBezTo>
                      <a:pt x="227" y="64"/>
                      <a:pt x="211" y="61"/>
                      <a:pt x="194" y="61"/>
                    </a:cubicBezTo>
                    <a:cubicBezTo>
                      <a:pt x="176" y="61"/>
                      <a:pt x="160" y="64"/>
                      <a:pt x="145" y="70"/>
                    </a:cubicBezTo>
                    <a:cubicBezTo>
                      <a:pt x="131" y="76"/>
                      <a:pt x="118" y="85"/>
                      <a:pt x="108" y="96"/>
                    </a:cubicBezTo>
                    <a:cubicBezTo>
                      <a:pt x="98" y="107"/>
                      <a:pt x="90" y="119"/>
                      <a:pt x="84" y="134"/>
                    </a:cubicBezTo>
                    <a:cubicBezTo>
                      <a:pt x="78" y="148"/>
                      <a:pt x="74" y="163"/>
                      <a:pt x="73" y="180"/>
                    </a:cubicBezTo>
                    <a:cubicBezTo>
                      <a:pt x="315" y="180"/>
                      <a:pt x="315" y="180"/>
                      <a:pt x="315" y="180"/>
                    </a:cubicBezTo>
                    <a:cubicBezTo>
                      <a:pt x="314" y="163"/>
                      <a:pt x="310" y="148"/>
                      <a:pt x="304" y="1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0"/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0"/>
            <a:fld id="{A50B52B9-5CE2-4E90-8CA3-75DFC6FC2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40"/>
              <a:t>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5200" y="6248405"/>
            <a:ext cx="172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defTabSz="685640"/>
            <a:fld id="{4A3FBA54-5C1B-D348-9A99-18A91FDE7B7F}" type="slidenum">
              <a:rPr lang="en-US" smtClean="0"/>
              <a:pPr defTabSz="68564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regulatoryinformation/lawsenforcedbyfda/significantamendmentstothefdcact/21stcenturycuresact/default.htm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46438ED-4313-4125-AB0E-867CB77D767E}"/>
              </a:ext>
            </a:extLst>
          </p:cNvPr>
          <p:cNvSpPr/>
          <p:nvPr/>
        </p:nvSpPr>
        <p:spPr>
          <a:xfrm>
            <a:off x="0" y="-25400"/>
            <a:ext cx="12192000" cy="143814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AFAB4-9B6D-4966-AF92-8EA226F05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1295400"/>
          </a:xfrm>
        </p:spPr>
        <p:txBody>
          <a:bodyPr>
            <a:noAutofit/>
          </a:bodyPr>
          <a:lstStyle/>
          <a:p>
            <a:r>
              <a:rPr lang="en-US" sz="2400"/>
              <a:t>Hannah W. Hazard-Jenkins, MD FACS</a:t>
            </a:r>
          </a:p>
          <a:p>
            <a:r>
              <a:rPr lang="en-US" sz="2400"/>
              <a:t>Director of Clinical Services</a:t>
            </a:r>
          </a:p>
          <a:p>
            <a:r>
              <a:rPr lang="en-US" sz="2400"/>
              <a:t>West Virginia University Cancer Institute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E4A95-B94F-4BCB-86B4-7C528713B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</a:rPr>
              <a:t>Embedding PROs in the EMR: The Potential of Smart Devices to Impact Cancer Outcomes – SIMPRO Research Center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41FBCC-1468-4B97-BF80-7F9C0327FE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5957" y="630945"/>
            <a:ext cx="2407428" cy="6811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304CB5-26FD-4FD4-9B10-D3E03749F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8" b="21678"/>
          <a:stretch/>
        </p:blipFill>
        <p:spPr>
          <a:xfrm>
            <a:off x="5909512" y="492332"/>
            <a:ext cx="2091488" cy="8792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125BE1-AD10-497F-AC57-1EAAE0FBD3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8" b="24476"/>
          <a:stretch/>
        </p:blipFill>
        <p:spPr>
          <a:xfrm>
            <a:off x="2848119" y="593513"/>
            <a:ext cx="2340026" cy="7755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C3F2D6-A982-464F-A21A-5D8E2FEE5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2397310" cy="4177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7531CB-CA1D-4343-852D-D18A4074FF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32884" b="28879"/>
          <a:stretch/>
        </p:blipFill>
        <p:spPr>
          <a:xfrm>
            <a:off x="4492209" y="76200"/>
            <a:ext cx="1936408" cy="370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0C7E0A-74D3-4537-A78B-3AD066A360F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91487" y="76200"/>
            <a:ext cx="2957513" cy="41613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606" y="750506"/>
            <a:ext cx="1849749" cy="538441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38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studied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218" b="13218"/>
          <a:stretch>
            <a:fillRect/>
          </a:stretch>
        </p:blipFill>
        <p:spPr bwMode="auto">
          <a:xfrm>
            <a:off x="597036" y="1524000"/>
            <a:ext cx="1068056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49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3434-D6AA-4360-AF3A-524E3E3E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16248-506C-4D83-B889-7C2FA87B8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30357-06E9-4D02-AB96-8BB8D6F2B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078"/>
          <a:stretch/>
        </p:blipFill>
        <p:spPr>
          <a:xfrm>
            <a:off x="474615" y="304800"/>
            <a:ext cx="11183985" cy="5845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AC581-29E9-4B43-9900-3FB9298BEC4C}"/>
              </a:ext>
            </a:extLst>
          </p:cNvPr>
          <p:cNvSpPr txBox="1"/>
          <p:nvPr/>
        </p:nvSpPr>
        <p:spPr>
          <a:xfrm>
            <a:off x="2541485" y="1660606"/>
            <a:ext cx="14717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Baptist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54E89-D6C0-4A36-A5C0-47E947DEA08C}"/>
              </a:ext>
            </a:extLst>
          </p:cNvPr>
          <p:cNvSpPr txBox="1"/>
          <p:nvPr/>
        </p:nvSpPr>
        <p:spPr>
          <a:xfrm>
            <a:off x="2566885" y="2405067"/>
            <a:ext cx="14293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Times New Roman" panose="02020603050405020304" pitchFamily="18" charset="0"/>
              </a:rPr>
              <a:t>Maine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48033-32C3-4595-9D19-D3AB33778CA8}"/>
              </a:ext>
            </a:extLst>
          </p:cNvPr>
          <p:cNvSpPr txBox="1"/>
          <p:nvPr/>
        </p:nvSpPr>
        <p:spPr>
          <a:xfrm>
            <a:off x="2541484" y="3137378"/>
            <a:ext cx="14632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DF/BW @ South Shore &amp; Milford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C898B-D525-447A-BA5C-95E91C6324AD}"/>
              </a:ext>
            </a:extLst>
          </p:cNvPr>
          <p:cNvSpPr txBox="1"/>
          <p:nvPr/>
        </p:nvSpPr>
        <p:spPr>
          <a:xfrm>
            <a:off x="2558418" y="3946998"/>
            <a:ext cx="14547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Times New Roman" panose="02020603050405020304" pitchFamily="18" charset="0"/>
              </a:rPr>
              <a:t>Lifespan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656EB-F245-4DEA-B282-AFA65368DC26}"/>
              </a:ext>
            </a:extLst>
          </p:cNvPr>
          <p:cNvSpPr txBox="1"/>
          <p:nvPr/>
        </p:nvSpPr>
        <p:spPr>
          <a:xfrm>
            <a:off x="2549952" y="4697105"/>
            <a:ext cx="14717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Times New Roman" panose="02020603050405020304" pitchFamily="18" charset="0"/>
              </a:rPr>
              <a:t>Dartmouth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6AFBC-CF87-4DA5-8812-F76D441C5DE1}"/>
              </a:ext>
            </a:extLst>
          </p:cNvPr>
          <p:cNvSpPr txBox="1"/>
          <p:nvPr/>
        </p:nvSpPr>
        <p:spPr>
          <a:xfrm>
            <a:off x="2575351" y="5543490"/>
            <a:ext cx="14293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Times New Roman" panose="02020603050405020304" pitchFamily="18" charset="0"/>
              </a:rPr>
              <a:t>WVU</a:t>
            </a:r>
          </a:p>
        </p:txBody>
      </p:sp>
    </p:spTree>
    <p:extLst>
      <p:ext uri="{BB962C8B-B14F-4D97-AF65-F5344CB8AC3E}">
        <p14:creationId xmlns:p14="http://schemas.microsoft.com/office/powerpoint/2010/main" val="359602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71643"/>
              </p:ext>
            </p:extLst>
          </p:nvPr>
        </p:nvGraphicFramePr>
        <p:xfrm>
          <a:off x="6477000" y="4419600"/>
          <a:ext cx="55499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21">
                  <a:extLst>
                    <a:ext uri="{9D8B030D-6E8A-4147-A177-3AD203B41FA5}">
                      <a16:colId xmlns:a16="http://schemas.microsoft.com/office/drawing/2014/main" val="3176155518"/>
                    </a:ext>
                  </a:extLst>
                </a:gridCol>
                <a:gridCol w="4595079">
                  <a:extLst>
                    <a:ext uri="{9D8B030D-6E8A-4147-A177-3AD203B41FA5}">
                      <a16:colId xmlns:a16="http://schemas.microsoft.com/office/drawing/2014/main" val="179437192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Legend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679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Administer item at 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</a:rPr>
                        <a:t>each session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81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</a:rPr>
                        <a:t>Purple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Administer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u="sng" baseline="0" dirty="0">
                          <a:solidFill>
                            <a:schemeClr val="tx1"/>
                          </a:solidFill>
                        </a:rPr>
                        <a:t>every other session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to MO patients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417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Administer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u="sng" baseline="0" dirty="0">
                          <a:solidFill>
                            <a:schemeClr val="tx1"/>
                          </a:solidFill>
                        </a:rPr>
                        <a:t>every other session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to SO patients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3072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24D3E0E-8FE4-4D82-A134-DAA289E2CB4D}"/>
              </a:ext>
            </a:extLst>
          </p:cNvPr>
          <p:cNvSpPr/>
          <p:nvPr/>
        </p:nvSpPr>
        <p:spPr>
          <a:xfrm>
            <a:off x="6863589" y="821165"/>
            <a:ext cx="477853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reduce patient survey burnout: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the overall number of questions to a minimum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Alternate long surveys and short surveys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B6E2E78-A0AF-47C6-B9C8-BEDC6C8EC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10677"/>
              </p:ext>
            </p:extLst>
          </p:nvPr>
        </p:nvGraphicFramePr>
        <p:xfrm>
          <a:off x="76200" y="228600"/>
          <a:ext cx="6172200" cy="5970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020">
                  <a:extLst>
                    <a:ext uri="{9D8B030D-6E8A-4147-A177-3AD203B41FA5}">
                      <a16:colId xmlns:a16="http://schemas.microsoft.com/office/drawing/2014/main" val="2506979639"/>
                    </a:ext>
                  </a:extLst>
                </a:gridCol>
                <a:gridCol w="1254589">
                  <a:extLst>
                    <a:ext uri="{9D8B030D-6E8A-4147-A177-3AD203B41FA5}">
                      <a16:colId xmlns:a16="http://schemas.microsoft.com/office/drawing/2014/main" val="3788314975"/>
                    </a:ext>
                  </a:extLst>
                </a:gridCol>
                <a:gridCol w="1291591">
                  <a:extLst>
                    <a:ext uri="{9D8B030D-6E8A-4147-A177-3AD203B41FA5}">
                      <a16:colId xmlns:a16="http://schemas.microsoft.com/office/drawing/2014/main" val="424923614"/>
                    </a:ext>
                  </a:extLst>
                </a:gridCol>
              </a:tblGrid>
              <a:tr h="3581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Symptom Item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Med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Onc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Surg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Onc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13010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Pain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02387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Nausea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362295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Vomiting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08735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Diarrhea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853785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Constipation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46819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Shortness of breath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567284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Wound redness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143797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Wound discharge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64962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Overall well being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783259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chemeClr val="accent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69317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Fatigue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7030A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80176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Anxiety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7030A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44568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Rash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7030A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Trouble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drinking fluids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7030A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61522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Numbness and tingling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7030A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30120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Poor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appetite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7030A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6919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Trouble urinating</a:t>
                      </a: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1500" dirty="0">
                        <a:solidFill>
                          <a:srgbClr val="7030A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076242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Physical function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7030A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500" b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</a:t>
                      </a:r>
                      <a:endParaRPr lang="en-US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9245" marR="79245" marT="39622" marB="396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59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16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02E4-7B7F-4353-920E-1F33C4A3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</a:t>
            </a:r>
            <a:r>
              <a:rPr lang="en-US" b="1" i="1" u="sng" dirty="0"/>
              <a:t>OTHER</a:t>
            </a:r>
            <a:r>
              <a:rPr lang="en-US" dirty="0"/>
              <a:t> symptoms have you experienced since your last report? </a:t>
            </a:r>
            <a:r>
              <a:rPr lang="en-US" sz="3100" i="1" dirty="0"/>
              <a:t>(select all that apply)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83AE7-4661-4789-B882-AC9EA8054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5" y="2108200"/>
            <a:ext cx="11773989" cy="4165599"/>
          </a:xfrm>
        </p:spPr>
        <p:txBody>
          <a:bodyPr numCol="3">
            <a:normAutofit fontScale="32500" lnSpcReduction="20000"/>
          </a:bodyPr>
          <a:lstStyle/>
          <a:p>
            <a:pPr marL="0" indent="0">
              <a:buNone/>
            </a:pPr>
            <a:r>
              <a:rPr lang="en-US" sz="4900" dirty="0">
                <a:solidFill>
                  <a:schemeClr val="accent1"/>
                </a:solidFill>
              </a:rPr>
              <a:t>Oral and Gastrointestinal Symptoms</a:t>
            </a:r>
            <a:endParaRPr lang="en-US" sz="49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Difficulty swallowing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Mouth or throat sores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Difficulty drinking fluids</a:t>
            </a:r>
            <a:endParaRPr lang="en-US" sz="4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Heartburn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Diarrhea </a:t>
            </a:r>
            <a:r>
              <a:rPr lang="en-US" sz="4800" b="1" i="1" dirty="0">
                <a:solidFill>
                  <a:srgbClr val="C00000"/>
                </a:solidFill>
              </a:rPr>
              <a:t>(Other for </a:t>
            </a:r>
            <a:r>
              <a:rPr lang="en-US" sz="4800" b="1" i="1" dirty="0" err="1">
                <a:solidFill>
                  <a:srgbClr val="C00000"/>
                </a:solidFill>
              </a:rPr>
              <a:t>Surg</a:t>
            </a:r>
            <a:r>
              <a:rPr lang="en-US" sz="4800" b="1" i="1" dirty="0">
                <a:solidFill>
                  <a:srgbClr val="C00000"/>
                </a:solidFill>
              </a:rPr>
              <a:t> Onc ONLY)</a:t>
            </a:r>
            <a:endParaRPr lang="en-US" sz="4800" b="1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Heart and Lung Symptoms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Cough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Wheezing</a:t>
            </a:r>
            <a:endParaRPr lang="en-US" sz="56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Heart palpitations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Swelling</a:t>
            </a:r>
            <a:endParaRPr lang="en-US" sz="3800" dirty="0"/>
          </a:p>
          <a:p>
            <a:pPr marL="0" indent="0">
              <a:buNone/>
            </a:pPr>
            <a:endParaRPr lang="en-US" sz="5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5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5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5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Skin symptoms</a:t>
            </a:r>
            <a:endParaRPr lang="en-US" sz="4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Itching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Hand foot syndrome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Rash </a:t>
            </a:r>
            <a:r>
              <a:rPr lang="en-US" sz="4800" b="1" i="1" dirty="0">
                <a:solidFill>
                  <a:srgbClr val="C00000"/>
                </a:solidFill>
              </a:rPr>
              <a:t>(Other for </a:t>
            </a:r>
            <a:r>
              <a:rPr lang="en-US" sz="4800" b="1" i="1" dirty="0" err="1">
                <a:solidFill>
                  <a:srgbClr val="C00000"/>
                </a:solidFill>
              </a:rPr>
              <a:t>Surg</a:t>
            </a:r>
            <a:r>
              <a:rPr lang="en-US" sz="4800" b="1" i="1" dirty="0">
                <a:solidFill>
                  <a:srgbClr val="C00000"/>
                </a:solidFill>
              </a:rPr>
              <a:t> Onc ONLY)</a:t>
            </a:r>
          </a:p>
          <a:p>
            <a:pPr marL="457200" lvl="1" indent="0">
              <a:buNone/>
            </a:pPr>
            <a:endParaRPr lang="en-US" sz="48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Neurological</a:t>
            </a:r>
            <a:endParaRPr lang="en-US" sz="49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Dizziness</a:t>
            </a:r>
            <a:endParaRPr lang="en-US" sz="4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Difficulty concentrating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Specific Types of Pain</a:t>
            </a:r>
            <a:endParaRPr lang="en-US" sz="49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Joint Pain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Muscle Pain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Headache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Abdominal pain</a:t>
            </a:r>
          </a:p>
          <a:p>
            <a:pPr marL="0" indent="0">
              <a:buNone/>
            </a:pPr>
            <a:endParaRPr lang="en-US" sz="5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5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Mood</a:t>
            </a:r>
            <a:endParaRPr lang="en-US" sz="49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Feeling discouraged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Feeling sad</a:t>
            </a:r>
          </a:p>
          <a:p>
            <a:pPr marL="457200" lvl="1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Urinary</a:t>
            </a:r>
            <a:endParaRPr lang="en-US" sz="49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Trouble urinating </a:t>
            </a:r>
            <a:r>
              <a:rPr lang="en-US" sz="4800" b="1" i="1" dirty="0">
                <a:solidFill>
                  <a:srgbClr val="C00000"/>
                </a:solidFill>
              </a:rPr>
              <a:t>(Other for Med Onc ONLY)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5600" dirty="0">
                <a:solidFill>
                  <a:schemeClr val="accent1"/>
                </a:solidFill>
              </a:rPr>
              <a:t>Miscellaneous</a:t>
            </a:r>
            <a:r>
              <a:rPr lang="en-US" sz="4400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Difficulty sleeping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200" dirty="0"/>
              <a:t>Bleeding </a:t>
            </a:r>
          </a:p>
          <a:p>
            <a:pPr marL="0" indent="0">
              <a:buNone/>
            </a:pPr>
            <a:endParaRPr lang="en-US" sz="4400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6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8E1F7EC-19A1-40DE-9A37-9871D2B2A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76602"/>
              </p:ext>
            </p:extLst>
          </p:nvPr>
        </p:nvGraphicFramePr>
        <p:xfrm>
          <a:off x="1" y="533400"/>
          <a:ext cx="5791198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1186745957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640963426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61145662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407544739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2997735584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2001805969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344743343"/>
                    </a:ext>
                  </a:extLst>
                </a:gridCol>
              </a:tblGrid>
              <a:tr h="193590">
                <a:tc gridSpan="7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Typical Month – </a:t>
                      </a:r>
                      <a:r>
                        <a:rPr lang="en-US" b="1" u="sng" dirty="0"/>
                        <a:t>Medical Oncology </a:t>
                      </a:r>
                      <a:r>
                        <a:rPr lang="en-US" b="1" dirty="0"/>
                        <a:t>Patients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730667"/>
                  </a:ext>
                </a:extLst>
              </a:tr>
              <a:tr h="19359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31472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endParaRPr lang="en-US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823144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33618"/>
                  </a:ext>
                </a:extLst>
              </a:tr>
              <a:tr h="1611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66840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28230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04258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baseline="24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45409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5866BF3E-63C4-4AB6-99F6-E4DC35860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07214"/>
              </p:ext>
            </p:extLst>
          </p:nvPr>
        </p:nvGraphicFramePr>
        <p:xfrm>
          <a:off x="6383869" y="541867"/>
          <a:ext cx="5791198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1186745957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640963426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61145662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407544739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2997735584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2001805969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344743343"/>
                    </a:ext>
                  </a:extLst>
                </a:gridCol>
              </a:tblGrid>
              <a:tr h="19359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Typical Month – </a:t>
                      </a:r>
                      <a:r>
                        <a:rPr lang="en-US" u="sng" dirty="0"/>
                        <a:t>Surgical Oncology </a:t>
                      </a:r>
                      <a:r>
                        <a:rPr lang="en-US" dirty="0"/>
                        <a:t>Patients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730667"/>
                  </a:ext>
                </a:extLst>
              </a:tr>
              <a:tr h="19359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31472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endParaRPr lang="en-US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823144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133618"/>
                  </a:ext>
                </a:extLst>
              </a:tr>
              <a:tr h="1611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66840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528230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  <a:p>
                      <a:pPr algn="r"/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4258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baseline="2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445409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0B72B526-D9A7-4184-9355-71BF747B95D8}"/>
              </a:ext>
            </a:extLst>
          </p:cNvPr>
          <p:cNvSpPr/>
          <p:nvPr/>
        </p:nvSpPr>
        <p:spPr>
          <a:xfrm>
            <a:off x="-76200" y="1295400"/>
            <a:ext cx="990600" cy="417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dose of new chemo regimen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C850568-0132-48F2-ADB8-369BF8195003}"/>
              </a:ext>
            </a:extLst>
          </p:cNvPr>
          <p:cNvSpPr/>
          <p:nvPr/>
        </p:nvSpPr>
        <p:spPr>
          <a:xfrm>
            <a:off x="2438400" y="1336565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40" name="Graphic 39" descr="Smart Phone">
            <a:extLst>
              <a:ext uri="{FF2B5EF4-FFF2-40B4-BE49-F238E27FC236}">
                <a16:creationId xmlns:a16="http://schemas.microsoft.com/office/drawing/2014/main" id="{E28DF907-57CE-44DB-B33F-297D874C1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2596" y="1332124"/>
            <a:ext cx="410204" cy="41020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2A1D062-C012-4065-934D-CDE09C4CC179}"/>
              </a:ext>
            </a:extLst>
          </p:cNvPr>
          <p:cNvSpPr/>
          <p:nvPr/>
        </p:nvSpPr>
        <p:spPr>
          <a:xfrm>
            <a:off x="2438400" y="2130848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42" name="Graphic 41" descr="Smart Phone">
            <a:extLst>
              <a:ext uri="{FF2B5EF4-FFF2-40B4-BE49-F238E27FC236}">
                <a16:creationId xmlns:a16="http://schemas.microsoft.com/office/drawing/2014/main" id="{C60521B3-A5A5-4C79-8090-6612C5E0A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2596" y="2126407"/>
            <a:ext cx="410204" cy="41020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24AF93F-21F7-47F9-A1F7-582ED587B6F2}"/>
              </a:ext>
            </a:extLst>
          </p:cNvPr>
          <p:cNvSpPr/>
          <p:nvPr/>
        </p:nvSpPr>
        <p:spPr>
          <a:xfrm>
            <a:off x="2451100" y="2916249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18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44" name="Graphic 43" descr="Smart Phone">
            <a:extLst>
              <a:ext uri="{FF2B5EF4-FFF2-40B4-BE49-F238E27FC236}">
                <a16:creationId xmlns:a16="http://schemas.microsoft.com/office/drawing/2014/main" id="{2212EAED-1FF1-41CF-8B54-131633762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2596" y="2911808"/>
            <a:ext cx="410204" cy="41020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2632D03-17D3-432B-B352-8A677336AD7A}"/>
              </a:ext>
            </a:extLst>
          </p:cNvPr>
          <p:cNvSpPr/>
          <p:nvPr/>
        </p:nvSpPr>
        <p:spPr>
          <a:xfrm>
            <a:off x="2438400" y="3709073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46" name="Graphic 45" descr="Smart Phone">
            <a:extLst>
              <a:ext uri="{FF2B5EF4-FFF2-40B4-BE49-F238E27FC236}">
                <a16:creationId xmlns:a16="http://schemas.microsoft.com/office/drawing/2014/main" id="{513758DA-426B-4550-A52C-B38EDBF9F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2596" y="3704632"/>
            <a:ext cx="410204" cy="410204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5C1735F-6D79-4B4A-83D0-2A49D70326C0}"/>
              </a:ext>
            </a:extLst>
          </p:cNvPr>
          <p:cNvSpPr/>
          <p:nvPr/>
        </p:nvSpPr>
        <p:spPr>
          <a:xfrm>
            <a:off x="2451100" y="4504815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32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48" name="Graphic 47" descr="Smart Phone">
            <a:extLst>
              <a:ext uri="{FF2B5EF4-FFF2-40B4-BE49-F238E27FC236}">
                <a16:creationId xmlns:a16="http://schemas.microsoft.com/office/drawing/2014/main" id="{F186FC56-6E38-47F9-A0D3-69D70CB4A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2596" y="4500374"/>
            <a:ext cx="410204" cy="41020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EF36E4F-3C5F-4B53-9FBD-A1ABECA1F220}"/>
              </a:ext>
            </a:extLst>
          </p:cNvPr>
          <p:cNvSpPr/>
          <p:nvPr/>
        </p:nvSpPr>
        <p:spPr>
          <a:xfrm>
            <a:off x="2451100" y="5299162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39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50" name="Graphic 49" descr="Smart Phone">
            <a:extLst>
              <a:ext uri="{FF2B5EF4-FFF2-40B4-BE49-F238E27FC236}">
                <a16:creationId xmlns:a16="http://schemas.microsoft.com/office/drawing/2014/main" id="{820955D5-8903-436B-A1E6-23D8D8AAA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2596" y="5294721"/>
            <a:ext cx="410204" cy="410204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56BDC7E0-ADD3-40EB-8474-B5EF7BEAB767}"/>
              </a:ext>
            </a:extLst>
          </p:cNvPr>
          <p:cNvSpPr/>
          <p:nvPr/>
        </p:nvSpPr>
        <p:spPr>
          <a:xfrm>
            <a:off x="4921036" y="1336565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52" name="Graphic 51" descr="Smart Phone">
            <a:extLst>
              <a:ext uri="{FF2B5EF4-FFF2-40B4-BE49-F238E27FC236}">
                <a16:creationId xmlns:a16="http://schemas.microsoft.com/office/drawing/2014/main" id="{E24279B3-E927-48DE-B7F3-F1B7F98B7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5232" y="1332124"/>
            <a:ext cx="410204" cy="41020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F68A6BC4-04B4-4367-8167-A28A85B0A0DD}"/>
              </a:ext>
            </a:extLst>
          </p:cNvPr>
          <p:cNvSpPr/>
          <p:nvPr/>
        </p:nvSpPr>
        <p:spPr>
          <a:xfrm>
            <a:off x="4921036" y="2126488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14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54" name="Graphic 53" descr="Smart Phone">
            <a:extLst>
              <a:ext uri="{FF2B5EF4-FFF2-40B4-BE49-F238E27FC236}">
                <a16:creationId xmlns:a16="http://schemas.microsoft.com/office/drawing/2014/main" id="{42CBC731-E3C1-4384-B413-0B491B7FA7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5232" y="2122047"/>
            <a:ext cx="410204" cy="41020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964E3DF-AC39-402F-BC3B-8C30D29ABE04}"/>
              </a:ext>
            </a:extLst>
          </p:cNvPr>
          <p:cNvSpPr/>
          <p:nvPr/>
        </p:nvSpPr>
        <p:spPr>
          <a:xfrm>
            <a:off x="4897538" y="2911970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21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56" name="Graphic 55" descr="Smart Phone">
            <a:extLst>
              <a:ext uri="{FF2B5EF4-FFF2-40B4-BE49-F238E27FC236}">
                <a16:creationId xmlns:a16="http://schemas.microsoft.com/office/drawing/2014/main" id="{29B0CCE3-F34B-4436-8D2F-EEDE24ACB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1734" y="2907529"/>
            <a:ext cx="410204" cy="410204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A4F4E70-459C-4A10-BCF7-105C01738F16}"/>
              </a:ext>
            </a:extLst>
          </p:cNvPr>
          <p:cNvSpPr/>
          <p:nvPr/>
        </p:nvSpPr>
        <p:spPr>
          <a:xfrm>
            <a:off x="4893732" y="3701893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28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58" name="Graphic 57" descr="Smart Phone">
            <a:extLst>
              <a:ext uri="{FF2B5EF4-FFF2-40B4-BE49-F238E27FC236}">
                <a16:creationId xmlns:a16="http://schemas.microsoft.com/office/drawing/2014/main" id="{E2AE7FF1-E84A-4953-8320-D74FED7D3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928" y="3697452"/>
            <a:ext cx="410204" cy="41020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E5FD17A-67A3-46EF-A75C-EA27D7F2AAE9}"/>
              </a:ext>
            </a:extLst>
          </p:cNvPr>
          <p:cNvSpPr/>
          <p:nvPr/>
        </p:nvSpPr>
        <p:spPr>
          <a:xfrm>
            <a:off x="4893732" y="4504815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35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60" name="Graphic 59" descr="Smart Phone">
            <a:extLst>
              <a:ext uri="{FF2B5EF4-FFF2-40B4-BE49-F238E27FC236}">
                <a16:creationId xmlns:a16="http://schemas.microsoft.com/office/drawing/2014/main" id="{3A10CBDF-14E7-4B64-BE57-D17D8C6CD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928" y="4500374"/>
            <a:ext cx="410204" cy="410204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C4CADA0-2FA9-40B1-8FFB-DCE2CF634545}"/>
              </a:ext>
            </a:extLst>
          </p:cNvPr>
          <p:cNvSpPr/>
          <p:nvPr/>
        </p:nvSpPr>
        <p:spPr>
          <a:xfrm>
            <a:off x="4921036" y="5292957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42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62" name="Graphic 61" descr="Smart Phone">
            <a:extLst>
              <a:ext uri="{FF2B5EF4-FFF2-40B4-BE49-F238E27FC236}">
                <a16:creationId xmlns:a16="http://schemas.microsoft.com/office/drawing/2014/main" id="{D8FC82E2-BB15-4B76-BBD3-7BBF89746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5232" y="5288516"/>
            <a:ext cx="410204" cy="410204"/>
          </a:xfrm>
          <a:prstGeom prst="rect">
            <a:avLst/>
          </a:prstGeom>
        </p:spPr>
      </p:pic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1D36F160-F093-4681-A6A4-4A46B05FB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81322"/>
              </p:ext>
            </p:extLst>
          </p:nvPr>
        </p:nvGraphicFramePr>
        <p:xfrm>
          <a:off x="6041308" y="5882640"/>
          <a:ext cx="180729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65">
                  <a:extLst>
                    <a:ext uri="{9D8B030D-6E8A-4147-A177-3AD203B41FA5}">
                      <a16:colId xmlns:a16="http://schemas.microsoft.com/office/drawing/2014/main" val="3085666195"/>
                    </a:ext>
                  </a:extLst>
                </a:gridCol>
                <a:gridCol w="1464027">
                  <a:extLst>
                    <a:ext uri="{9D8B030D-6E8A-4147-A177-3AD203B41FA5}">
                      <a16:colId xmlns:a16="http://schemas.microsoft.com/office/drawing/2014/main" val="191232797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Legend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670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Long survey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33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Short</a:t>
                      </a:r>
                      <a:r>
                        <a:rPr lang="en-US" sz="1200" baseline="0" dirty="0"/>
                        <a:t> survey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16234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E2C14CDF-29A6-41EC-B2C2-AA257F596183}"/>
              </a:ext>
            </a:extLst>
          </p:cNvPr>
          <p:cNvSpPr/>
          <p:nvPr/>
        </p:nvSpPr>
        <p:spPr>
          <a:xfrm>
            <a:off x="6209186" y="1281521"/>
            <a:ext cx="1194486" cy="44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of Discharge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84CB187-4831-436C-8FD4-7EDFCC661144}"/>
              </a:ext>
            </a:extLst>
          </p:cNvPr>
          <p:cNvSpPr/>
          <p:nvPr/>
        </p:nvSpPr>
        <p:spPr>
          <a:xfrm>
            <a:off x="7175072" y="1335395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66" name="Graphic 65" descr="Smart Phone">
            <a:extLst>
              <a:ext uri="{FF2B5EF4-FFF2-40B4-BE49-F238E27FC236}">
                <a16:creationId xmlns:a16="http://schemas.microsoft.com/office/drawing/2014/main" id="{CB2DCE4B-E4B6-4E52-95D7-9F03B72D1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268" y="1330954"/>
            <a:ext cx="410204" cy="410204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5D3F20A2-A3D4-41AF-AF91-21B05C0D6DA0}"/>
              </a:ext>
            </a:extLst>
          </p:cNvPr>
          <p:cNvSpPr/>
          <p:nvPr/>
        </p:nvSpPr>
        <p:spPr>
          <a:xfrm>
            <a:off x="7175072" y="2122047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68" name="Graphic 67" descr="Smart Phone">
            <a:extLst>
              <a:ext uri="{FF2B5EF4-FFF2-40B4-BE49-F238E27FC236}">
                <a16:creationId xmlns:a16="http://schemas.microsoft.com/office/drawing/2014/main" id="{4A2D364D-72AB-4F72-AD7B-846712EDF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268" y="2117606"/>
            <a:ext cx="410204" cy="410204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848BB1A1-C81B-49CB-821D-C6C115058423}"/>
              </a:ext>
            </a:extLst>
          </p:cNvPr>
          <p:cNvSpPr/>
          <p:nvPr/>
        </p:nvSpPr>
        <p:spPr>
          <a:xfrm>
            <a:off x="7175072" y="2911970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15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70" name="Graphic 69" descr="Smart Phone">
            <a:extLst>
              <a:ext uri="{FF2B5EF4-FFF2-40B4-BE49-F238E27FC236}">
                <a16:creationId xmlns:a16="http://schemas.microsoft.com/office/drawing/2014/main" id="{3C280D28-6DD7-4F44-9FB9-4D67DEF4E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268" y="2907529"/>
            <a:ext cx="410204" cy="410204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7EAD36E-62D5-407C-9E2E-70B678A7A32F}"/>
              </a:ext>
            </a:extLst>
          </p:cNvPr>
          <p:cNvSpPr/>
          <p:nvPr/>
        </p:nvSpPr>
        <p:spPr>
          <a:xfrm>
            <a:off x="7175072" y="3706334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22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72" name="Graphic 71" descr="Smart Phone">
            <a:extLst>
              <a:ext uri="{FF2B5EF4-FFF2-40B4-BE49-F238E27FC236}">
                <a16:creationId xmlns:a16="http://schemas.microsoft.com/office/drawing/2014/main" id="{CEF71ED4-CA2E-4678-8DF3-AEB67D343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268" y="3701893"/>
            <a:ext cx="410204" cy="41020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4994C08-CCA8-4D9D-ABD0-68BE0699A376}"/>
              </a:ext>
            </a:extLst>
          </p:cNvPr>
          <p:cNvSpPr/>
          <p:nvPr/>
        </p:nvSpPr>
        <p:spPr>
          <a:xfrm>
            <a:off x="8818033" y="1336230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74" name="Graphic 73" descr="Smart Phone">
            <a:extLst>
              <a:ext uri="{FF2B5EF4-FFF2-40B4-BE49-F238E27FC236}">
                <a16:creationId xmlns:a16="http://schemas.microsoft.com/office/drawing/2014/main" id="{C077CBAE-905E-4F21-A1D4-D0654AEFB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2229" y="1331789"/>
            <a:ext cx="410204" cy="41020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14D7FE9D-C981-458B-8B18-C415D2C940D5}"/>
              </a:ext>
            </a:extLst>
          </p:cNvPr>
          <p:cNvSpPr/>
          <p:nvPr/>
        </p:nvSpPr>
        <p:spPr>
          <a:xfrm>
            <a:off x="8813371" y="2131223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10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76" name="Graphic 75" descr="Smart Phone">
            <a:extLst>
              <a:ext uri="{FF2B5EF4-FFF2-40B4-BE49-F238E27FC236}">
                <a16:creationId xmlns:a16="http://schemas.microsoft.com/office/drawing/2014/main" id="{D9A74A22-E28F-47B5-B46F-3CBDE2210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7567" y="2126782"/>
            <a:ext cx="410204" cy="41020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514E29B-E6A0-4E98-AB5B-ED6820E37020}"/>
              </a:ext>
            </a:extLst>
          </p:cNvPr>
          <p:cNvSpPr/>
          <p:nvPr/>
        </p:nvSpPr>
        <p:spPr>
          <a:xfrm>
            <a:off x="9649669" y="2919743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18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78" name="Graphic 77" descr="Smart Phone">
            <a:extLst>
              <a:ext uri="{FF2B5EF4-FFF2-40B4-BE49-F238E27FC236}">
                <a16:creationId xmlns:a16="http://schemas.microsoft.com/office/drawing/2014/main" id="{EE5B83B4-7939-4F3D-81B0-32AD98F42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3865" y="2915302"/>
            <a:ext cx="410204" cy="410204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E4F615A-9ACA-4BA7-BE10-556B53571F37}"/>
              </a:ext>
            </a:extLst>
          </p:cNvPr>
          <p:cNvSpPr/>
          <p:nvPr/>
        </p:nvSpPr>
        <p:spPr>
          <a:xfrm>
            <a:off x="9651571" y="3701893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80" name="Graphic 79" descr="Smart Phone">
            <a:extLst>
              <a:ext uri="{FF2B5EF4-FFF2-40B4-BE49-F238E27FC236}">
                <a16:creationId xmlns:a16="http://schemas.microsoft.com/office/drawing/2014/main" id="{6CF4EFB2-9E9A-4D12-A19E-D999A6406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5767" y="3697452"/>
            <a:ext cx="410204" cy="4102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C5A0127B-4375-480E-9883-98B0327706B0}"/>
              </a:ext>
            </a:extLst>
          </p:cNvPr>
          <p:cNvSpPr/>
          <p:nvPr/>
        </p:nvSpPr>
        <p:spPr>
          <a:xfrm>
            <a:off x="9649669" y="4504658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32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82" name="Graphic 81" descr="Smart Phone">
            <a:extLst>
              <a:ext uri="{FF2B5EF4-FFF2-40B4-BE49-F238E27FC236}">
                <a16:creationId xmlns:a16="http://schemas.microsoft.com/office/drawing/2014/main" id="{F129B086-BDD0-431B-A39B-B76502131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3865" y="4500217"/>
            <a:ext cx="410204" cy="410204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309DFD3-00A6-4D06-91C4-20FD19BD4559}"/>
              </a:ext>
            </a:extLst>
          </p:cNvPr>
          <p:cNvSpPr/>
          <p:nvPr/>
        </p:nvSpPr>
        <p:spPr>
          <a:xfrm>
            <a:off x="9649669" y="5286808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39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84" name="Graphic 83" descr="Smart Phone">
            <a:extLst>
              <a:ext uri="{FF2B5EF4-FFF2-40B4-BE49-F238E27FC236}">
                <a16:creationId xmlns:a16="http://schemas.microsoft.com/office/drawing/2014/main" id="{6AB6D423-E045-4AC1-A576-19A8430AA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3865" y="5282367"/>
            <a:ext cx="410204" cy="410204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B3F2E5FD-3A57-4318-9486-B3A6226B0CD2}"/>
              </a:ext>
            </a:extLst>
          </p:cNvPr>
          <p:cNvSpPr/>
          <p:nvPr/>
        </p:nvSpPr>
        <p:spPr>
          <a:xfrm>
            <a:off x="10475597" y="1302364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86" name="Graphic 85" descr="Smart Phone">
            <a:extLst>
              <a:ext uri="{FF2B5EF4-FFF2-40B4-BE49-F238E27FC236}">
                <a16:creationId xmlns:a16="http://schemas.microsoft.com/office/drawing/2014/main" id="{9397BC06-DBC1-477E-A56E-4C782B7D5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793" y="1297923"/>
            <a:ext cx="410204" cy="410204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51633D11-6659-4BC0-A8CC-89FB8E424D4B}"/>
              </a:ext>
            </a:extLst>
          </p:cNvPr>
          <p:cNvSpPr/>
          <p:nvPr/>
        </p:nvSpPr>
        <p:spPr>
          <a:xfrm>
            <a:off x="10475597" y="2122047"/>
            <a:ext cx="685800" cy="41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 12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“Ping!”</a:t>
            </a:r>
          </a:p>
        </p:txBody>
      </p:sp>
      <p:pic>
        <p:nvPicPr>
          <p:cNvPr id="88" name="Graphic 87" descr="Smart Phone">
            <a:extLst>
              <a:ext uri="{FF2B5EF4-FFF2-40B4-BE49-F238E27FC236}">
                <a16:creationId xmlns:a16="http://schemas.microsoft.com/office/drawing/2014/main" id="{1EF9FC00-6B99-43D8-A660-8A3A4471D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793" y="2117606"/>
            <a:ext cx="410204" cy="4102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3D3964-80A7-4C71-9FB3-2D3A18561B3E}"/>
              </a:ext>
            </a:extLst>
          </p:cNvPr>
          <p:cNvSpPr/>
          <p:nvPr/>
        </p:nvSpPr>
        <p:spPr>
          <a:xfrm>
            <a:off x="5483492" y="5710279"/>
            <a:ext cx="388036" cy="248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BDDC3A6-597F-4497-89CA-E193A8894099}"/>
              </a:ext>
            </a:extLst>
          </p:cNvPr>
          <p:cNvSpPr/>
          <p:nvPr/>
        </p:nvSpPr>
        <p:spPr>
          <a:xfrm>
            <a:off x="11812431" y="5703161"/>
            <a:ext cx="388036" cy="248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90F579D-D05A-41A3-A271-0A00EEBC4A07}"/>
              </a:ext>
            </a:extLst>
          </p:cNvPr>
          <p:cNvSpPr/>
          <p:nvPr/>
        </p:nvSpPr>
        <p:spPr>
          <a:xfrm>
            <a:off x="1219200" y="152400"/>
            <a:ext cx="9725870" cy="44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**Day 1 through Day 30 will assess primary outcome. Surveys will then continue through day 90 to assess secondary outcomes. </a:t>
            </a:r>
          </a:p>
        </p:txBody>
      </p:sp>
    </p:spTree>
    <p:extLst>
      <p:ext uri="{BB962C8B-B14F-4D97-AF65-F5344CB8AC3E}">
        <p14:creationId xmlns:p14="http://schemas.microsoft.com/office/powerpoint/2010/main" val="183053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D0B9-263B-466C-A265-1C4D3C48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u="sng" dirty="0"/>
              <a:t>Example of PRO-CTCAE symptom domain with 3 items – </a:t>
            </a:r>
            <a:r>
              <a:rPr lang="en-US" sz="3200" b="1" u="sng" dirty="0"/>
              <a:t>PAIN</a:t>
            </a:r>
            <a:r>
              <a:rPr lang="en-US" sz="3200" u="sng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27189-66A9-444F-AA11-111729B1A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037"/>
            <a:ext cx="10515600" cy="63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Since your last report, how OFTEN did you have PAIN?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6DCCB7-CFD9-403F-A914-5D31EB4EB0EB}"/>
              </a:ext>
            </a:extLst>
          </p:cNvPr>
          <p:cNvSpPr/>
          <p:nvPr/>
        </p:nvSpPr>
        <p:spPr>
          <a:xfrm>
            <a:off x="10007600" y="6100763"/>
            <a:ext cx="1993900" cy="635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70F70A-F90E-4DC7-85D5-DC6852AE10CF}"/>
              </a:ext>
            </a:extLst>
          </p:cNvPr>
          <p:cNvSpPr/>
          <p:nvPr/>
        </p:nvSpPr>
        <p:spPr>
          <a:xfrm>
            <a:off x="1346200" y="2068012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Never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8F19C5-D9B1-471F-AA68-0657D69E003A}"/>
              </a:ext>
            </a:extLst>
          </p:cNvPr>
          <p:cNvSpPr/>
          <p:nvPr/>
        </p:nvSpPr>
        <p:spPr>
          <a:xfrm>
            <a:off x="3302000" y="2068012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Rarely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A809DF-9522-4467-8485-597772E20900}"/>
              </a:ext>
            </a:extLst>
          </p:cNvPr>
          <p:cNvSpPr/>
          <p:nvPr/>
        </p:nvSpPr>
        <p:spPr>
          <a:xfrm>
            <a:off x="5257800" y="2068012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Occasionally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1876A4-B807-4E3C-8961-E1ABC2827D05}"/>
              </a:ext>
            </a:extLst>
          </p:cNvPr>
          <p:cNvSpPr/>
          <p:nvPr/>
        </p:nvSpPr>
        <p:spPr>
          <a:xfrm>
            <a:off x="7213600" y="2091031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Frequently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E654C3-A881-42D0-AD69-B5CAE25789DE}"/>
              </a:ext>
            </a:extLst>
          </p:cNvPr>
          <p:cNvSpPr/>
          <p:nvPr/>
        </p:nvSpPr>
        <p:spPr>
          <a:xfrm>
            <a:off x="9169400" y="2091031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Almost constantly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1435BAD-68B4-450F-B4A1-E0F3D02639EB}"/>
              </a:ext>
            </a:extLst>
          </p:cNvPr>
          <p:cNvSpPr txBox="1">
            <a:spLocks/>
          </p:cNvSpPr>
          <p:nvPr/>
        </p:nvSpPr>
        <p:spPr>
          <a:xfrm>
            <a:off x="838200" y="2944313"/>
            <a:ext cx="10515600" cy="63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your last report, what was the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SEVERITY of your PAIN at its WORST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EFDD88-34DF-4C45-9453-5574969F091B}"/>
              </a:ext>
            </a:extLst>
          </p:cNvPr>
          <p:cNvSpPr/>
          <p:nvPr/>
        </p:nvSpPr>
        <p:spPr>
          <a:xfrm>
            <a:off x="1346200" y="3633288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None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1E3BC0-2F0A-4431-91DD-C2FAC4F89B03}"/>
              </a:ext>
            </a:extLst>
          </p:cNvPr>
          <p:cNvSpPr/>
          <p:nvPr/>
        </p:nvSpPr>
        <p:spPr>
          <a:xfrm>
            <a:off x="3302000" y="3633288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Mild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7674EB2-35B1-402B-A7B8-A860F0410FAB}"/>
              </a:ext>
            </a:extLst>
          </p:cNvPr>
          <p:cNvSpPr/>
          <p:nvPr/>
        </p:nvSpPr>
        <p:spPr>
          <a:xfrm>
            <a:off x="5257800" y="3633288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Moderate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FE4F96-2011-480C-9438-59D9A1D00694}"/>
              </a:ext>
            </a:extLst>
          </p:cNvPr>
          <p:cNvSpPr/>
          <p:nvPr/>
        </p:nvSpPr>
        <p:spPr>
          <a:xfrm>
            <a:off x="7213600" y="3656307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Severe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773A2A-0CB5-4FA5-94EB-81EAF02F1664}"/>
              </a:ext>
            </a:extLst>
          </p:cNvPr>
          <p:cNvSpPr/>
          <p:nvPr/>
        </p:nvSpPr>
        <p:spPr>
          <a:xfrm>
            <a:off x="9169400" y="3656307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Very severe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241A185-BFC5-4307-A160-4DA05AAB3879}"/>
              </a:ext>
            </a:extLst>
          </p:cNvPr>
          <p:cNvSpPr txBox="1">
            <a:spLocks/>
          </p:cNvSpPr>
          <p:nvPr/>
        </p:nvSpPr>
        <p:spPr>
          <a:xfrm>
            <a:off x="838200" y="4583406"/>
            <a:ext cx="10515600" cy="63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your last report, how much did PAIN INTERFERE with your usual or daily activities?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1B76475-1219-496A-9492-366F6EDE629F}"/>
              </a:ext>
            </a:extLst>
          </p:cNvPr>
          <p:cNvSpPr/>
          <p:nvPr/>
        </p:nvSpPr>
        <p:spPr>
          <a:xfrm>
            <a:off x="1346200" y="5272381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Not at all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20E61C-CD63-49BA-99D3-500DE6EA199A}"/>
              </a:ext>
            </a:extLst>
          </p:cNvPr>
          <p:cNvSpPr/>
          <p:nvPr/>
        </p:nvSpPr>
        <p:spPr>
          <a:xfrm>
            <a:off x="3302000" y="5272381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 little bit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40ED26-44DE-4E36-A86C-F3E53AE1BBE8}"/>
              </a:ext>
            </a:extLst>
          </p:cNvPr>
          <p:cNvSpPr/>
          <p:nvPr/>
        </p:nvSpPr>
        <p:spPr>
          <a:xfrm>
            <a:off x="5257800" y="5272381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Somewhat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4B2EA5-6FCD-4ED6-8178-ECE3CCA94D5B}"/>
              </a:ext>
            </a:extLst>
          </p:cNvPr>
          <p:cNvSpPr/>
          <p:nvPr/>
        </p:nvSpPr>
        <p:spPr>
          <a:xfrm>
            <a:off x="7213600" y="5295400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Quite a bit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1B266DB-82C7-48BB-BADC-EC25891F77BA}"/>
              </a:ext>
            </a:extLst>
          </p:cNvPr>
          <p:cNvSpPr/>
          <p:nvPr/>
        </p:nvSpPr>
        <p:spPr>
          <a:xfrm>
            <a:off x="9169400" y="5295400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Very much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EC975F-A59B-42EE-8B65-47513C7930E0}"/>
              </a:ext>
            </a:extLst>
          </p:cNvPr>
          <p:cNvSpPr txBox="1"/>
          <p:nvPr/>
        </p:nvSpPr>
        <p:spPr>
          <a:xfrm>
            <a:off x="0" y="2813508"/>
            <a:ext cx="41633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 out only if answer to OFTEN PAIN question is not equal to “never”: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B5FC0E-F54B-481E-9B11-6CE0AAA23BCB}"/>
              </a:ext>
            </a:extLst>
          </p:cNvPr>
          <p:cNvSpPr txBox="1"/>
          <p:nvPr/>
        </p:nvSpPr>
        <p:spPr>
          <a:xfrm>
            <a:off x="0" y="4409412"/>
            <a:ext cx="41633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 out only if answer to OFTEN PAIN question is not equal to “never”:</a:t>
            </a:r>
          </a:p>
        </p:txBody>
      </p:sp>
    </p:spTree>
    <p:extLst>
      <p:ext uri="{BB962C8B-B14F-4D97-AF65-F5344CB8AC3E}">
        <p14:creationId xmlns:p14="http://schemas.microsoft.com/office/powerpoint/2010/main" val="137441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D0B9-263B-466C-A265-1C4D3C48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u="sng" dirty="0"/>
              <a:t>Composite Scoring Example </a:t>
            </a:r>
            <a:br>
              <a:rPr lang="en-US" sz="3200" u="sng" dirty="0"/>
            </a:br>
            <a:r>
              <a:rPr lang="en-US" sz="2000" i="1" dirty="0"/>
              <a:t>**This combination of responses would be scored: </a:t>
            </a:r>
            <a:r>
              <a:rPr lang="en-US" sz="2000" i="1" dirty="0">
                <a:highlight>
                  <a:srgbClr val="FFFF00"/>
                </a:highlight>
              </a:rPr>
              <a:t>2</a:t>
            </a:r>
            <a:endParaRPr lang="en-US" sz="3200" i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27189-66A9-444F-AA11-111729B1A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59"/>
            <a:ext cx="10515600" cy="63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Since your last report, how OFTEN did you have PAIN?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6DCCB7-CFD9-403F-A914-5D31EB4EB0EB}"/>
              </a:ext>
            </a:extLst>
          </p:cNvPr>
          <p:cNvSpPr/>
          <p:nvPr/>
        </p:nvSpPr>
        <p:spPr>
          <a:xfrm>
            <a:off x="10007600" y="6100763"/>
            <a:ext cx="1993900" cy="635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70F70A-F90E-4DC7-85D5-DC6852AE10CF}"/>
              </a:ext>
            </a:extLst>
          </p:cNvPr>
          <p:cNvSpPr/>
          <p:nvPr/>
        </p:nvSpPr>
        <p:spPr>
          <a:xfrm>
            <a:off x="1346200" y="2030434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Never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8F19C5-D9B1-471F-AA68-0657D69E003A}"/>
              </a:ext>
            </a:extLst>
          </p:cNvPr>
          <p:cNvSpPr/>
          <p:nvPr/>
        </p:nvSpPr>
        <p:spPr>
          <a:xfrm>
            <a:off x="3302000" y="2030434"/>
            <a:ext cx="1625600" cy="635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Rarely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A809DF-9522-4467-8485-597772E20900}"/>
              </a:ext>
            </a:extLst>
          </p:cNvPr>
          <p:cNvSpPr/>
          <p:nvPr/>
        </p:nvSpPr>
        <p:spPr>
          <a:xfrm>
            <a:off x="5257800" y="2030434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Occasionally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1876A4-B807-4E3C-8961-E1ABC2827D05}"/>
              </a:ext>
            </a:extLst>
          </p:cNvPr>
          <p:cNvSpPr/>
          <p:nvPr/>
        </p:nvSpPr>
        <p:spPr>
          <a:xfrm>
            <a:off x="7213600" y="2053453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Frequently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E654C3-A881-42D0-AD69-B5CAE25789DE}"/>
              </a:ext>
            </a:extLst>
          </p:cNvPr>
          <p:cNvSpPr/>
          <p:nvPr/>
        </p:nvSpPr>
        <p:spPr>
          <a:xfrm>
            <a:off x="9169400" y="2053453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Almost constantly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1435BAD-68B4-450F-B4A1-E0F3D02639EB}"/>
              </a:ext>
            </a:extLst>
          </p:cNvPr>
          <p:cNvSpPr txBox="1">
            <a:spLocks/>
          </p:cNvSpPr>
          <p:nvPr/>
        </p:nvSpPr>
        <p:spPr>
          <a:xfrm>
            <a:off x="838200" y="2906735"/>
            <a:ext cx="10515600" cy="63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Since your last report, what was the SEVERITY of your PAIN at its WORST?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EFDD88-34DF-4C45-9453-5574969F091B}"/>
              </a:ext>
            </a:extLst>
          </p:cNvPr>
          <p:cNvSpPr/>
          <p:nvPr/>
        </p:nvSpPr>
        <p:spPr>
          <a:xfrm>
            <a:off x="1346200" y="3595710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None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1E3BC0-2F0A-4431-91DD-C2FAC4F89B03}"/>
              </a:ext>
            </a:extLst>
          </p:cNvPr>
          <p:cNvSpPr/>
          <p:nvPr/>
        </p:nvSpPr>
        <p:spPr>
          <a:xfrm>
            <a:off x="3302000" y="3595710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Mild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7674EB2-35B1-402B-A7B8-A860F0410FAB}"/>
              </a:ext>
            </a:extLst>
          </p:cNvPr>
          <p:cNvSpPr/>
          <p:nvPr/>
        </p:nvSpPr>
        <p:spPr>
          <a:xfrm>
            <a:off x="5257800" y="3595710"/>
            <a:ext cx="1625600" cy="635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Moderate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FE4F96-2011-480C-9438-59D9A1D00694}"/>
              </a:ext>
            </a:extLst>
          </p:cNvPr>
          <p:cNvSpPr/>
          <p:nvPr/>
        </p:nvSpPr>
        <p:spPr>
          <a:xfrm>
            <a:off x="7213600" y="3618729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Severe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773A2A-0CB5-4FA5-94EB-81EAF02F1664}"/>
              </a:ext>
            </a:extLst>
          </p:cNvPr>
          <p:cNvSpPr/>
          <p:nvPr/>
        </p:nvSpPr>
        <p:spPr>
          <a:xfrm>
            <a:off x="9169400" y="3618729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Very severe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241A185-BFC5-4307-A160-4DA05AAB3879}"/>
              </a:ext>
            </a:extLst>
          </p:cNvPr>
          <p:cNvSpPr txBox="1">
            <a:spLocks/>
          </p:cNvSpPr>
          <p:nvPr/>
        </p:nvSpPr>
        <p:spPr>
          <a:xfrm>
            <a:off x="838200" y="4545828"/>
            <a:ext cx="10515600" cy="63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Since your last report, how much did PAIN INTERFERE with your usual or daily activities?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1B76475-1219-496A-9492-366F6EDE629F}"/>
              </a:ext>
            </a:extLst>
          </p:cNvPr>
          <p:cNvSpPr/>
          <p:nvPr/>
        </p:nvSpPr>
        <p:spPr>
          <a:xfrm>
            <a:off x="1346200" y="5234803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Not at all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20E61C-CD63-49BA-99D3-500DE6EA199A}"/>
              </a:ext>
            </a:extLst>
          </p:cNvPr>
          <p:cNvSpPr/>
          <p:nvPr/>
        </p:nvSpPr>
        <p:spPr>
          <a:xfrm>
            <a:off x="3302000" y="5234803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A little bit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40ED26-44DE-4E36-A86C-F3E53AE1BBE8}"/>
              </a:ext>
            </a:extLst>
          </p:cNvPr>
          <p:cNvSpPr/>
          <p:nvPr/>
        </p:nvSpPr>
        <p:spPr>
          <a:xfrm>
            <a:off x="5257800" y="5234803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Somewhat</a:t>
            </a: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4B2EA5-6FCD-4ED6-8178-ECE3CCA94D5B}"/>
              </a:ext>
            </a:extLst>
          </p:cNvPr>
          <p:cNvSpPr/>
          <p:nvPr/>
        </p:nvSpPr>
        <p:spPr>
          <a:xfrm>
            <a:off x="7213600" y="5257822"/>
            <a:ext cx="1625600" cy="635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Quite a bit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1B266DB-82C7-48BB-BADC-EC25891F77BA}"/>
              </a:ext>
            </a:extLst>
          </p:cNvPr>
          <p:cNvSpPr/>
          <p:nvPr/>
        </p:nvSpPr>
        <p:spPr>
          <a:xfrm>
            <a:off x="9169400" y="5257822"/>
            <a:ext cx="1625600" cy="6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Very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07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B09B-A4A7-4160-9EC6-086935416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en-US" u="sng" dirty="0"/>
              <a:t>Composite Scoring &amp; App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DF6D2-7FF7-4768-9BF4-153CEE76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Based on the combination of patient answers, each symptom report is given a score of 0, 1, 2, or 3.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E4A041-5EFB-4F3A-A735-FEE63E87D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84975"/>
              </p:ext>
            </p:extLst>
          </p:nvPr>
        </p:nvGraphicFramePr>
        <p:xfrm>
          <a:off x="1066800" y="2281766"/>
          <a:ext cx="10134600" cy="191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03928703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59961709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54018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PRO-CTCAE Composite Scoring – Already Programmed into EPIC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Patient-Facing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Clinician-Facing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7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 will not receive any messaging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Dashboard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Patients will receive tips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Dashboard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94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Patients will receive more intensive tips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Dashboard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489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Patients will receive a prompt  to call their care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Dashboard plus </a:t>
                      </a:r>
                      <a:r>
                        <a:rPr lang="en-US" dirty="0" err="1"/>
                        <a:t>InBasket</a:t>
                      </a:r>
                      <a:r>
                        <a:rPr lang="en-US" dirty="0"/>
                        <a:t> Message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800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1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epic emr">
            <a:extLst>
              <a:ext uri="{FF2B5EF4-FFF2-40B4-BE49-F238E27FC236}">
                <a16:creationId xmlns:a16="http://schemas.microsoft.com/office/drawing/2014/main" id="{A34CE5B6-F34A-4B8E-AA0E-B444AF0A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6" y="440375"/>
            <a:ext cx="2220686" cy="85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C057C8F-8C22-4BAF-A326-C96A6C5A52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388" y="2406239"/>
          <a:ext cx="9724568" cy="2613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571">
                  <a:extLst>
                    <a:ext uri="{9D8B030D-6E8A-4147-A177-3AD203B41FA5}">
                      <a16:colId xmlns:a16="http://schemas.microsoft.com/office/drawing/2014/main" val="4038134471"/>
                    </a:ext>
                  </a:extLst>
                </a:gridCol>
                <a:gridCol w="1215571">
                  <a:extLst>
                    <a:ext uri="{9D8B030D-6E8A-4147-A177-3AD203B41FA5}">
                      <a16:colId xmlns:a16="http://schemas.microsoft.com/office/drawing/2014/main" val="2501958241"/>
                    </a:ext>
                  </a:extLst>
                </a:gridCol>
                <a:gridCol w="1215571">
                  <a:extLst>
                    <a:ext uri="{9D8B030D-6E8A-4147-A177-3AD203B41FA5}">
                      <a16:colId xmlns:a16="http://schemas.microsoft.com/office/drawing/2014/main" val="712662137"/>
                    </a:ext>
                  </a:extLst>
                </a:gridCol>
                <a:gridCol w="1215571">
                  <a:extLst>
                    <a:ext uri="{9D8B030D-6E8A-4147-A177-3AD203B41FA5}">
                      <a16:colId xmlns:a16="http://schemas.microsoft.com/office/drawing/2014/main" val="890781629"/>
                    </a:ext>
                  </a:extLst>
                </a:gridCol>
                <a:gridCol w="1215571">
                  <a:extLst>
                    <a:ext uri="{9D8B030D-6E8A-4147-A177-3AD203B41FA5}">
                      <a16:colId xmlns:a16="http://schemas.microsoft.com/office/drawing/2014/main" val="983459804"/>
                    </a:ext>
                  </a:extLst>
                </a:gridCol>
                <a:gridCol w="1215571">
                  <a:extLst>
                    <a:ext uri="{9D8B030D-6E8A-4147-A177-3AD203B41FA5}">
                      <a16:colId xmlns:a16="http://schemas.microsoft.com/office/drawing/2014/main" val="448981761"/>
                    </a:ext>
                  </a:extLst>
                </a:gridCol>
                <a:gridCol w="1215571">
                  <a:extLst>
                    <a:ext uri="{9D8B030D-6E8A-4147-A177-3AD203B41FA5}">
                      <a16:colId xmlns:a16="http://schemas.microsoft.com/office/drawing/2014/main" val="1341838638"/>
                    </a:ext>
                  </a:extLst>
                </a:gridCol>
                <a:gridCol w="1215571">
                  <a:extLst>
                    <a:ext uri="{9D8B030D-6E8A-4147-A177-3AD203B41FA5}">
                      <a16:colId xmlns:a16="http://schemas.microsoft.com/office/drawing/2014/main" val="4211292092"/>
                    </a:ext>
                  </a:extLst>
                </a:gridCol>
              </a:tblGrid>
              <a:tr h="757488">
                <a:tc gridSpan="8">
                  <a:txBody>
                    <a:bodyPr/>
                    <a:lstStyle/>
                    <a:p>
                      <a:pPr algn="ctr"/>
                      <a:r>
                        <a:rPr lang="en-US" sz="3200" i="1" u="sng" dirty="0"/>
                        <a:t>SAMPLE</a:t>
                      </a:r>
                      <a:r>
                        <a:rPr lang="en-US" sz="3200" dirty="0"/>
                        <a:t> eSyM Dashboard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039075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70C0"/>
                          </a:solidFill>
                        </a:rPr>
                        <a:t>Patient MRN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70C0"/>
                          </a:solidFill>
                        </a:rPr>
                        <a:t>Pain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70C0"/>
                          </a:solidFill>
                        </a:rPr>
                        <a:t>Diarrhea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</a:rPr>
                        <a:t>Fatigue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70C0"/>
                          </a:solidFill>
                        </a:rPr>
                        <a:t>Nausea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70C0"/>
                          </a:solidFill>
                        </a:rPr>
                        <a:t>Rash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70C0"/>
                          </a:solidFill>
                        </a:rPr>
                        <a:t>CPIN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70C0"/>
                          </a:solidFill>
                        </a:rPr>
                        <a:t>Date of last report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462411"/>
                  </a:ext>
                </a:extLst>
              </a:tr>
              <a:tr h="449133"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rgbClr val="0000CC"/>
                          </a:solidFill>
                        </a:rPr>
                        <a:t>Doe, John </a:t>
                      </a:r>
                    </a:p>
                    <a:p>
                      <a:r>
                        <a:rPr lang="en-US" sz="1200" u="sng" dirty="0">
                          <a:solidFill>
                            <a:srgbClr val="0000CC"/>
                          </a:solidFill>
                        </a:rPr>
                        <a:t>123456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2</a:t>
                      </a:r>
                      <a:r>
                        <a:rPr lang="en-US" sz="1600" b="1" baseline="30000" dirty="0"/>
                        <a:t>PERSIST</a:t>
                      </a:r>
                      <a:endParaRPr lang="en-US" sz="1600" b="1" u="sng" baseline="30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800" b="1" baseline="30000" dirty="0">
                          <a:solidFill>
                            <a:srgbClr val="FF0000"/>
                          </a:solidFill>
                        </a:rPr>
                        <a:t>NEW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ym typeface="Symbol" panose="05050102010706020507" pitchFamily="18" charset="2"/>
                        </a:rPr>
                        <a:t>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1/4/18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89275"/>
                  </a:ext>
                </a:extLst>
              </a:tr>
              <a:tr h="478821"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rgbClr val="0000CC"/>
                          </a:solidFill>
                        </a:rPr>
                        <a:t>Baker, Joyce</a:t>
                      </a:r>
                    </a:p>
                    <a:p>
                      <a:r>
                        <a:rPr lang="en-US" sz="1200" u="sng" dirty="0">
                          <a:solidFill>
                            <a:srgbClr val="0000CC"/>
                          </a:solidFill>
                        </a:rPr>
                        <a:t>789456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1/7/18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09592"/>
                  </a:ext>
                </a:extLst>
              </a:tr>
              <a:tr h="463138"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rgbClr val="0000CC"/>
                          </a:solidFill>
                        </a:rPr>
                        <a:t>Smith, Jane 654321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r>
                        <a:rPr lang="en-US" b="1" baseline="30000" dirty="0"/>
                        <a:t>NEW</a:t>
                      </a:r>
                      <a:endParaRPr lang="en-US" sz="1200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1/15/18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95092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B6F39133-EFD5-4916-B543-24A128A623F1}"/>
              </a:ext>
            </a:extLst>
          </p:cNvPr>
          <p:cNvSpPr/>
          <p:nvPr/>
        </p:nvSpPr>
        <p:spPr>
          <a:xfrm>
            <a:off x="1790039" y="3645395"/>
            <a:ext cx="711861" cy="3918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985F3D-11FC-4C41-9DE2-AC85FE1ABA5F}"/>
              </a:ext>
            </a:extLst>
          </p:cNvPr>
          <p:cNvSpPr/>
          <p:nvPr/>
        </p:nvSpPr>
        <p:spPr>
          <a:xfrm>
            <a:off x="5527798" y="3681020"/>
            <a:ext cx="711861" cy="320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04C49A-5EEE-4BA8-BBD3-1B348749DB58}"/>
              </a:ext>
            </a:extLst>
          </p:cNvPr>
          <p:cNvSpPr/>
          <p:nvPr/>
        </p:nvSpPr>
        <p:spPr>
          <a:xfrm>
            <a:off x="1815439" y="4560732"/>
            <a:ext cx="711861" cy="3918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8C5A6D-14E6-4DB6-A159-AAA5AAF4279E}"/>
              </a:ext>
            </a:extLst>
          </p:cNvPr>
          <p:cNvSpPr/>
          <p:nvPr/>
        </p:nvSpPr>
        <p:spPr>
          <a:xfrm>
            <a:off x="6727047" y="3645395"/>
            <a:ext cx="540163" cy="3918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60183E-46E2-4732-98E2-A4E225736C72}"/>
              </a:ext>
            </a:extLst>
          </p:cNvPr>
          <p:cNvSpPr/>
          <p:nvPr/>
        </p:nvSpPr>
        <p:spPr>
          <a:xfrm>
            <a:off x="3040412" y="4628201"/>
            <a:ext cx="718788" cy="3918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F3B461-7646-4A68-AB6B-8487310AFC2D}"/>
              </a:ext>
            </a:extLst>
          </p:cNvPr>
          <p:cNvSpPr txBox="1"/>
          <p:nvPr/>
        </p:nvSpPr>
        <p:spPr>
          <a:xfrm>
            <a:off x="10299700" y="2496343"/>
            <a:ext cx="1892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Oval = low/moderate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Square = severe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“NEW” = 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 reported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“PERSIST” = 4 or more reports in a row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D8F8C6-AF6A-405D-AB2E-3AD481E73302}"/>
              </a:ext>
            </a:extLst>
          </p:cNvPr>
          <p:cNvSpPr txBox="1">
            <a:spLocks/>
          </p:cNvSpPr>
          <p:nvPr/>
        </p:nvSpPr>
        <p:spPr>
          <a:xfrm>
            <a:off x="3249419" y="240097"/>
            <a:ext cx="63648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PROTO-Sample Dashboard: Population-Level View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A1D574-68B8-487A-888D-019AFC05A85F}"/>
              </a:ext>
            </a:extLst>
          </p:cNvPr>
          <p:cNvCxnSpPr/>
          <p:nvPr/>
        </p:nvCxnSpPr>
        <p:spPr>
          <a:xfrm>
            <a:off x="3366984" y="1696415"/>
            <a:ext cx="40725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0388" y="5078928"/>
            <a:ext cx="11012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+mj-lt"/>
              </a:rPr>
              <a:t>Clinician dashboard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Sort by date of last </a:t>
            </a:r>
            <a:r>
              <a:rPr lang="en-US" sz="1600" dirty="0" err="1">
                <a:latin typeface="+mj-lt"/>
              </a:rPr>
              <a:t>eSyM</a:t>
            </a:r>
            <a:r>
              <a:rPr lang="en-US" sz="1600" dirty="0">
                <a:latin typeface="+mj-lt"/>
              </a:rPr>
              <a:t>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Sort by symptom severity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Ability to select patient groups</a:t>
            </a:r>
          </a:p>
        </p:txBody>
      </p:sp>
    </p:spTree>
    <p:extLst>
      <p:ext uri="{BB962C8B-B14F-4D97-AF65-F5344CB8AC3E}">
        <p14:creationId xmlns:p14="http://schemas.microsoft.com/office/powerpoint/2010/main" val="36519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09C4-14B7-4D65-89A7-965AF41B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134" y="1981200"/>
            <a:ext cx="6101665" cy="1875449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u="sng" dirty="0"/>
              <a:t>Symptom Coaching:</a:t>
            </a:r>
            <a:br>
              <a:rPr lang="en-US" b="1" dirty="0"/>
            </a:br>
            <a:br>
              <a:rPr lang="en-US" b="1" dirty="0"/>
            </a:br>
            <a:r>
              <a:rPr lang="en-US" sz="2700" b="1" dirty="0">
                <a:latin typeface="+mn-lt"/>
              </a:rPr>
              <a:t>Inside the eSyM app, patients will receive:</a:t>
            </a: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2700" dirty="0">
                <a:latin typeface="+mn-lt"/>
              </a:rPr>
              <a:t>1) tips to promote self-management of symptoms</a:t>
            </a: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>2) links to other resources</a:t>
            </a: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>3) ability to view trends over time</a:t>
            </a: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8CBD6-1F9A-461A-91F4-E16A9026BA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0750" y="102130"/>
            <a:ext cx="4444450" cy="66121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2D3E50-14CF-4DEB-9609-BCB56D7C10BE}"/>
              </a:ext>
            </a:extLst>
          </p:cNvPr>
          <p:cNvSpPr/>
          <p:nvPr/>
        </p:nvSpPr>
        <p:spPr>
          <a:xfrm>
            <a:off x="6958438" y="856024"/>
            <a:ext cx="3862370" cy="50937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eSyM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Jane - You reported that you are experiencing </a:t>
            </a:r>
            <a:r>
              <a:rPr lang="en-US" sz="1700" b="1" u="sng" dirty="0">
                <a:solidFill>
                  <a:schemeClr val="bg1"/>
                </a:solidFill>
              </a:rPr>
              <a:t>nausea</a:t>
            </a:r>
            <a:r>
              <a:rPr lang="en-US" sz="1700" dirty="0">
                <a:solidFill>
                  <a:schemeClr val="bg1"/>
                </a:solidFill>
              </a:rPr>
              <a:t>.  Here are some ways to manage nausea that you might find helpful: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b="1" u="sng" dirty="0">
                <a:solidFill>
                  <a:schemeClr val="bg1"/>
                </a:solidFill>
              </a:rPr>
              <a:t>Quick tips: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bg1"/>
                </a:solidFill>
              </a:rPr>
              <a:t>Be proactive by taking anti-nausea medication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bg1"/>
                </a:solidFill>
              </a:rPr>
              <a:t>East small amounts of foods high in calories (pudding, ice cream, sherbets, yogurt, and milkshakes)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bg1"/>
                </a:solidFill>
              </a:rPr>
              <a:t>Rest quietly while sitting upright for at least an hour after eating</a:t>
            </a:r>
          </a:p>
          <a:p>
            <a:endParaRPr lang="en-US" sz="1700" b="1" u="sng" dirty="0">
              <a:solidFill>
                <a:schemeClr val="bg1"/>
              </a:solidFill>
            </a:endParaRPr>
          </a:p>
          <a:p>
            <a:r>
              <a:rPr lang="en-US" sz="1700" b="1" u="sng" dirty="0">
                <a:solidFill>
                  <a:schemeClr val="bg1"/>
                </a:solidFill>
              </a:rPr>
              <a:t>To read more about managing nausea:</a:t>
            </a:r>
          </a:p>
          <a:p>
            <a:r>
              <a:rPr lang="en-US" sz="1700" dirty="0">
                <a:solidFill>
                  <a:schemeClr val="bg1"/>
                </a:solidFill>
              </a:rPr>
              <a:t>See what the National Cancer Institute says by clicking </a:t>
            </a:r>
            <a:r>
              <a:rPr lang="en-US" sz="1700" i="1" u="sng" dirty="0">
                <a:solidFill>
                  <a:schemeClr val="bg1"/>
                </a:solidFill>
              </a:rPr>
              <a:t>here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96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National Institutes of Health / National Cancer Institute</a:t>
            </a:r>
          </a:p>
          <a:p>
            <a:pPr marL="0" indent="0">
              <a:buNone/>
            </a:pPr>
            <a:r>
              <a:rPr lang="en-US" dirty="0"/>
              <a:t>	UM1CA233080 funding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83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230F6-0FF2-4D13-BA7B-2359CBB0853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6" t="9040" r="7131"/>
          <a:stretch/>
        </p:blipFill>
        <p:spPr bwMode="auto">
          <a:xfrm>
            <a:off x="94712" y="399083"/>
            <a:ext cx="11995688" cy="56207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054985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06F5B-FC3E-495E-9F0B-02A78C57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Acknowledgement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60155"/>
              </p:ext>
            </p:extLst>
          </p:nvPr>
        </p:nvGraphicFramePr>
        <p:xfrm>
          <a:off x="1638300" y="1690692"/>
          <a:ext cx="8915400" cy="398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342">
                  <a:extLst>
                    <a:ext uri="{9D8B030D-6E8A-4147-A177-3AD203B41FA5}">
                      <a16:colId xmlns:a16="http://schemas.microsoft.com/office/drawing/2014/main" val="3304916892"/>
                    </a:ext>
                  </a:extLst>
                </a:gridCol>
                <a:gridCol w="4640058">
                  <a:extLst>
                    <a:ext uri="{9D8B030D-6E8A-4147-A177-3AD203B41FA5}">
                      <a16:colId xmlns:a16="http://schemas.microsoft.com/office/drawing/2014/main" val="2681545256"/>
                    </a:ext>
                  </a:extLst>
                </a:gridCol>
              </a:tblGrid>
              <a:tr h="15908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Site</a:t>
                      </a:r>
                    </a:p>
                  </a:txBody>
                  <a:tcPr marL="65492" marR="6549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Lead Investigator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2" marR="6549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9815"/>
                  </a:ext>
                </a:extLst>
              </a:tr>
              <a:tr h="15908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Dana-Farber Cancer Institute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2" marR="65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Deb Schrag MD, MPH &amp; Michael Hassett MD 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65492" marR="65492" marT="0" marB="0"/>
                </a:tc>
                <a:extLst>
                  <a:ext uri="{0D108BD9-81ED-4DB2-BD59-A6C34878D82A}">
                    <a16:rowId xmlns:a16="http://schemas.microsoft.com/office/drawing/2014/main" val="2236107526"/>
                  </a:ext>
                </a:extLst>
              </a:tr>
              <a:tr h="15908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Maine Medical Center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2" marR="65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Scot Remick MD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2" marR="65492" marT="0" marB="0"/>
                </a:tc>
                <a:extLst>
                  <a:ext uri="{0D108BD9-81ED-4DB2-BD59-A6C34878D82A}">
                    <a16:rowId xmlns:a16="http://schemas.microsoft.com/office/drawing/2014/main" val="1827942151"/>
                  </a:ext>
                </a:extLst>
              </a:tr>
              <a:tr h="28059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Lifespan/Rhode Island Hospital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2" marR="65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Don Dizon MD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2" marR="65492" marT="0" marB="0"/>
                </a:tc>
                <a:extLst>
                  <a:ext uri="{0D108BD9-81ED-4DB2-BD59-A6C34878D82A}">
                    <a16:rowId xmlns:a16="http://schemas.microsoft.com/office/drawing/2014/main" val="2537241876"/>
                  </a:ext>
                </a:extLst>
              </a:tr>
              <a:tr h="33137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West Virginia University Cancer Institute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2" marR="65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Hannah Hazard-Jenkins MD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2" marR="65492" marT="0" marB="0"/>
                </a:tc>
                <a:extLst>
                  <a:ext uri="{0D108BD9-81ED-4DB2-BD59-A6C34878D82A}">
                    <a16:rowId xmlns:a16="http://schemas.microsoft.com/office/drawing/2014/main" val="2490238778"/>
                  </a:ext>
                </a:extLst>
              </a:tr>
              <a:tr h="28254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Baptist Memorial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2" marR="65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Ray Osarogiagbon MD 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2" marR="65492" marT="0" marB="0"/>
                </a:tc>
                <a:extLst>
                  <a:ext uri="{0D108BD9-81ED-4DB2-BD59-A6C34878D82A}">
                    <a16:rowId xmlns:a16="http://schemas.microsoft.com/office/drawing/2014/main" val="2157617428"/>
                  </a:ext>
                </a:extLst>
              </a:tr>
              <a:tr h="32710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Dartmouth-Hitchcock Medical Center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2" marR="65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Sandra Wong MD 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2" marR="65492" marT="0" marB="0"/>
                </a:tc>
                <a:extLst>
                  <a:ext uri="{0D108BD9-81ED-4DB2-BD59-A6C34878D82A}">
                    <a16:rowId xmlns:a16="http://schemas.microsoft.com/office/drawing/2014/main" val="54525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90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95554-CD65-49C5-8BC2-FA0B9745B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71" y="2819400"/>
            <a:ext cx="3250857" cy="24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Healthcare is by-in-large reactive, not proactive</a:t>
            </a:r>
          </a:p>
          <a:p>
            <a:r>
              <a:rPr lang="en-US" dirty="0"/>
              <a:t>Communication between physician and patient is usually limited to face to face encounters with relative draught between visits</a:t>
            </a:r>
          </a:p>
          <a:p>
            <a:r>
              <a:rPr lang="en-US" dirty="0"/>
              <a:t>Focus at these visits is often on treatment decisions and not on symptoms and quality of life</a:t>
            </a:r>
          </a:p>
          <a:p>
            <a:r>
              <a:rPr lang="en-US" dirty="0"/>
              <a:t>Patient’s voice is inadequate in the current system</a:t>
            </a:r>
          </a:p>
        </p:txBody>
      </p:sp>
    </p:spTree>
    <p:extLst>
      <p:ext uri="{BB962C8B-B14F-4D97-AF65-F5344CB8AC3E}">
        <p14:creationId xmlns:p14="http://schemas.microsoft.com/office/powerpoint/2010/main" val="412048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Reported Outcome (PRO)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FDA </a:t>
            </a:r>
            <a:r>
              <a:rPr lang="en-US" dirty="0"/>
              <a:t> “a measurement based on a  report that comes directly from the patient about the status of a patient’s health condition without amendment or interpretation of the patient’s response by a clinician or anyone else”</a:t>
            </a:r>
          </a:p>
          <a:p>
            <a:r>
              <a:rPr lang="en-US" b="1" dirty="0"/>
              <a:t>PRO Task Force </a:t>
            </a:r>
            <a:r>
              <a:rPr lang="en-US" dirty="0"/>
              <a:t>of the National Patient Centered Clinical Research Network agreed to the above definition in their consensus statement of 2015 but added that a proxy reporter may be necessary in certain situations</a:t>
            </a:r>
          </a:p>
          <a:p>
            <a:endParaRPr lang="en-US" dirty="0"/>
          </a:p>
          <a:p>
            <a:r>
              <a:rPr lang="en-US" dirty="0"/>
              <a:t>Most experience in PRO is with research and paper</a:t>
            </a:r>
          </a:p>
        </p:txBody>
      </p:sp>
    </p:spTree>
    <p:extLst>
      <p:ext uri="{BB962C8B-B14F-4D97-AF65-F5344CB8AC3E}">
        <p14:creationId xmlns:p14="http://schemas.microsoft.com/office/powerpoint/2010/main" val="311309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PRO in Clinical Practice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Landmark paper in 2017 by </a:t>
            </a:r>
            <a:r>
              <a:rPr lang="en-US" dirty="0" err="1"/>
              <a:t>Basch</a:t>
            </a:r>
            <a:r>
              <a:rPr lang="en-US" dirty="0"/>
              <a:t> et al started the push to move PRO into clinical practice and not just research</a:t>
            </a:r>
          </a:p>
          <a:p>
            <a:r>
              <a:rPr lang="en-US" dirty="0"/>
              <a:t>Randomization of patients initiating chemotherapy for metastatic solid tumors 9/07 – 1/11</a:t>
            </a:r>
          </a:p>
          <a:p>
            <a:r>
              <a:rPr lang="en-US" dirty="0"/>
              <a:t>Randomized patients to usual care or asking 12 symptoms of the NCI Common Terminology Criteria for Adverse Events</a:t>
            </a:r>
          </a:p>
          <a:p>
            <a:r>
              <a:rPr lang="en-US" dirty="0"/>
              <a:t>Filled out at each apt and between </a:t>
            </a:r>
            <a:r>
              <a:rPr lang="en-US" dirty="0" err="1"/>
              <a:t>apts</a:t>
            </a:r>
            <a:r>
              <a:rPr lang="en-US" dirty="0"/>
              <a:t> with online web-based PRO questionnaire</a:t>
            </a:r>
          </a:p>
          <a:p>
            <a:r>
              <a:rPr lang="en-US" dirty="0"/>
              <a:t>If a severe or worsening event was reported it triggered an email to the nurse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766 patients enrolled</a:t>
            </a:r>
          </a:p>
          <a:p>
            <a:r>
              <a:rPr lang="en-US" dirty="0"/>
              <a:t>Nurse response rate of 77% in intervention group</a:t>
            </a:r>
          </a:p>
          <a:p>
            <a:endParaRPr lang="en-US" dirty="0"/>
          </a:p>
          <a:p>
            <a:r>
              <a:rPr lang="en-US" dirty="0"/>
              <a:t>Mean age was 61 (26-91)</a:t>
            </a:r>
          </a:p>
          <a:p>
            <a:r>
              <a:rPr lang="en-US" dirty="0"/>
              <a:t>86% white; 58% women; 22% less than HS degree; 30% inexperienced in computers</a:t>
            </a:r>
          </a:p>
          <a:p>
            <a:r>
              <a:rPr lang="en-US" dirty="0"/>
              <a:t>Median follow up 7 years</a:t>
            </a:r>
          </a:p>
          <a:p>
            <a:r>
              <a:rPr lang="en-US" dirty="0"/>
              <a:t>Median OS in PRO was 31.2m v 26m (Standard 95% CI 22.1-30.9, p=0.03)</a:t>
            </a:r>
          </a:p>
          <a:p>
            <a:r>
              <a:rPr lang="en-US" dirty="0"/>
              <a:t>Maintained in multi-variant analysis with HR of 0.83 (p=0.04)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4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Policies,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2015 US Center for Medicare and Medicaid Innovation launched OCM (Oncology Care Model)</a:t>
            </a:r>
          </a:p>
          <a:p>
            <a:pPr lvl="1"/>
            <a:r>
              <a:rPr lang="en-US" dirty="0"/>
              <a:t>Early iteration required PRO-based quality metrics and vendors got on board </a:t>
            </a:r>
          </a:p>
          <a:p>
            <a:pPr lvl="1"/>
            <a:r>
              <a:rPr lang="en-US" dirty="0"/>
              <a:t>Removed as a requirement in 2016 resulted in near abandonment by vendors</a:t>
            </a:r>
          </a:p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Cures Act signed into law 12/2016</a:t>
            </a:r>
          </a:p>
          <a:p>
            <a:pPr lvl="1"/>
            <a:r>
              <a:rPr lang="en-US" dirty="0"/>
              <a:t>Demanded the creation of the Oncology Center of Excellence within the FDA mandating</a:t>
            </a:r>
          </a:p>
          <a:p>
            <a:pPr lvl="2"/>
            <a:r>
              <a:rPr lang="en-US" dirty="0"/>
              <a:t>the law builds on FDA's ongoing work to </a:t>
            </a:r>
            <a:r>
              <a:rPr lang="en-US" u="sng" dirty="0"/>
              <a:t>incorporate the perspectives of patients into the development of drugs, biological products, and devices in FDA's decision-making process</a:t>
            </a:r>
          </a:p>
          <a:p>
            <a:pPr lvl="2"/>
            <a:r>
              <a:rPr lang="en-US" dirty="0"/>
              <a:t>“measurement of the patient experience” for patient centered drug development</a:t>
            </a:r>
          </a:p>
          <a:p>
            <a:pPr lvl="2"/>
            <a:r>
              <a:rPr lang="en-US" dirty="0">
                <a:hlinkClick r:id="rId2"/>
              </a:rPr>
              <a:t>https://www.fda.gov/regulatoryinformation/lawsenforcedbyfda/significantamendmentstothefdcact/21stcenturycuresact/default.htm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4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Electronic PRO (ePRO)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They have been shown to decrease symptom burden, improve quality of life, reduce acute care and extend survival</a:t>
            </a:r>
          </a:p>
          <a:p>
            <a:r>
              <a:rPr lang="en-US" sz="2400" dirty="0"/>
              <a:t>Why?</a:t>
            </a:r>
          </a:p>
          <a:p>
            <a:pPr lvl="1"/>
            <a:r>
              <a:rPr lang="en-US" sz="2000" dirty="0"/>
              <a:t>Engages patients to be more knowledgeable and effect a self-management process</a:t>
            </a:r>
          </a:p>
          <a:p>
            <a:pPr lvl="1"/>
            <a:r>
              <a:rPr lang="en-US" sz="2000" dirty="0"/>
              <a:t>Can trigger between visit physician actions that improve symptoms</a:t>
            </a:r>
            <a:endParaRPr lang="en-US" sz="2400" dirty="0"/>
          </a:p>
          <a:p>
            <a:pPr marL="171450" lvl="1">
              <a:spcBef>
                <a:spcPts val="750"/>
              </a:spcBef>
            </a:pPr>
            <a:r>
              <a:rPr lang="en-US" sz="2400" dirty="0" err="1"/>
              <a:t>ePRO</a:t>
            </a:r>
            <a:r>
              <a:rPr lang="en-US" sz="2400" dirty="0"/>
              <a:t> effectiveness is limited to major cancer centers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sz="2400" dirty="0"/>
          </a:p>
          <a:p>
            <a:r>
              <a:rPr lang="en-US" sz="2400" dirty="0" err="1"/>
              <a:t>ePRO</a:t>
            </a:r>
            <a:r>
              <a:rPr lang="en-US" sz="2400" dirty="0"/>
              <a:t> gaps</a:t>
            </a:r>
            <a:endParaRPr lang="en-US" sz="2000" dirty="0"/>
          </a:p>
          <a:p>
            <a:pPr lvl="1"/>
            <a:r>
              <a:rPr lang="en-US" sz="2000" dirty="0"/>
              <a:t>Most </a:t>
            </a:r>
            <a:r>
              <a:rPr lang="en-US" sz="2000" dirty="0" err="1"/>
              <a:t>ePRO</a:t>
            </a:r>
            <a:r>
              <a:rPr lang="en-US" sz="2000" dirty="0"/>
              <a:t> systems are not fully integrated into the EMR</a:t>
            </a:r>
          </a:p>
          <a:p>
            <a:pPr lvl="1"/>
            <a:r>
              <a:rPr lang="en-US" sz="2000" dirty="0" err="1"/>
              <a:t>ePRO</a:t>
            </a:r>
            <a:r>
              <a:rPr lang="en-US" sz="2000" dirty="0"/>
              <a:t> systems have not worked toward effecting symptom coaching strategies</a:t>
            </a:r>
          </a:p>
          <a:p>
            <a:endParaRPr lang="en-US" sz="2400" dirty="0"/>
          </a:p>
          <a:p>
            <a:r>
              <a:rPr lang="en-US" sz="2400" dirty="0"/>
              <a:t>Clinical staff by-in</a:t>
            </a:r>
          </a:p>
          <a:p>
            <a:pPr lvl="1"/>
            <a:r>
              <a:rPr lang="en-US" sz="2000" dirty="0"/>
              <a:t>Work flow adaptation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2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1D180-F067-4759-A917-409230F9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19600"/>
            <a:ext cx="5996503" cy="156613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Seven Participating Health Systems: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8876A-A561-4853-A83E-A8005F5F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686" y="321732"/>
            <a:ext cx="4055768" cy="6214534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j-lt"/>
              </a:rPr>
              <a:t>Dana-Farber/Brigham and Women’s Cancer Center &amp; DFCI @ South Shore Hospital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j-lt"/>
              </a:rPr>
              <a:t>Dartmouth-Hitchcock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j-lt"/>
              </a:rPr>
              <a:t>Baptist Memorial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j-lt"/>
              </a:rPr>
              <a:t>Maine Medical 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j-lt"/>
              </a:rPr>
              <a:t>Lifespan/Rhode Island Hospital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j-lt"/>
              </a:rPr>
              <a:t>West Virginia University Cancer Institute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j-lt"/>
              </a:rPr>
              <a:t>University of North Carolina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7BF3D89-38E8-4923-AA02-85B08E68E4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732" y="321732"/>
            <a:ext cx="7064121" cy="3716663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6082748" y="2237724"/>
            <a:ext cx="232860" cy="16470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0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Overall Research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Create and refine </a:t>
            </a:r>
            <a:r>
              <a:rPr lang="en-US" dirty="0" err="1"/>
              <a:t>eSyM</a:t>
            </a:r>
            <a:r>
              <a:rPr lang="en-US" dirty="0"/>
              <a:t> – reporting and management system integrating </a:t>
            </a:r>
            <a:r>
              <a:rPr lang="en-US" dirty="0" err="1"/>
              <a:t>ePROs</a:t>
            </a:r>
            <a:r>
              <a:rPr lang="en-US" dirty="0"/>
              <a:t> with HER</a:t>
            </a:r>
          </a:p>
          <a:p>
            <a:r>
              <a:rPr lang="en-US" dirty="0"/>
              <a:t> Evaluate the impact of </a:t>
            </a:r>
            <a:r>
              <a:rPr lang="en-US" dirty="0" err="1"/>
              <a:t>eSyM</a:t>
            </a:r>
            <a:r>
              <a:rPr lang="en-US" dirty="0"/>
              <a:t> on patient outcomes, treatment delivery, and healthcare system utilization using a pragmatic cluster randomized study design</a:t>
            </a:r>
          </a:p>
          <a:p>
            <a:r>
              <a:rPr lang="en-US" dirty="0"/>
              <a:t> Undertake a systematic, deliberative approach to implementation to allow for the identification of barriers and facilitators that contribute to the adoption and sustainability of </a:t>
            </a:r>
            <a:r>
              <a:rPr lang="en-US" dirty="0" err="1"/>
              <a:t>eSyM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6756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-withgol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-withgol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16221</TotalTime>
  <Words>1594</Words>
  <Application>Microsoft Office PowerPoint</Application>
  <PresentationFormat>Widescreen</PresentationFormat>
  <Paragraphs>392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Wingdings</vt:lpstr>
      <vt:lpstr>white-withgold</vt:lpstr>
      <vt:lpstr>1_white-withgold</vt:lpstr>
      <vt:lpstr>Embedding PROs in the EMR: The Potential of Smart Devices to Impact Cancer Outcomes – SIMPRO Research Center </vt:lpstr>
      <vt:lpstr>Disclosures</vt:lpstr>
      <vt:lpstr>Current System</vt:lpstr>
      <vt:lpstr>Patient Reported Outcome (PRO)</vt:lpstr>
      <vt:lpstr>PRO in Clinical Practice</vt:lpstr>
      <vt:lpstr>Healthcare Policies, to date</vt:lpstr>
      <vt:lpstr>Electronic PRO (ePRO)</vt:lpstr>
      <vt:lpstr>Seven Participating Health Systems:</vt:lpstr>
      <vt:lpstr>Overall Research Goals</vt:lpstr>
      <vt:lpstr>Population studied</vt:lpstr>
      <vt:lpstr>PowerPoint Presentation</vt:lpstr>
      <vt:lpstr>PowerPoint Presentation</vt:lpstr>
      <vt:lpstr>Which OTHER symptoms have you experienced since your last report? (select all that apply)</vt:lpstr>
      <vt:lpstr>PowerPoint Presentation</vt:lpstr>
      <vt:lpstr>Example of PRO-CTCAE symptom domain with 3 items – PAIN:</vt:lpstr>
      <vt:lpstr>Composite Scoring Example  **This combination of responses would be scored: 2</vt:lpstr>
      <vt:lpstr>Composite Scoring &amp; App Programming</vt:lpstr>
      <vt:lpstr>PowerPoint Presentation</vt:lpstr>
      <vt:lpstr>   Symptom Coaching:  Inside the eSyM app, patients will receive:  1) tips to promote self-management of symptoms  2) links to other resources  3) ability to view trends over time  </vt:lpstr>
      <vt:lpstr>PowerPoint Presentation</vt:lpstr>
      <vt:lpstr>Acknowledgement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Petros</dc:creator>
  <cp:lastModifiedBy>Hazard Jenkins, Hannah</cp:lastModifiedBy>
  <cp:revision>385</cp:revision>
  <cp:lastPrinted>2018-04-09T20:16:24Z</cp:lastPrinted>
  <dcterms:created xsi:type="dcterms:W3CDTF">2016-02-19T02:18:23Z</dcterms:created>
  <dcterms:modified xsi:type="dcterms:W3CDTF">2019-02-07T23:54:51Z</dcterms:modified>
</cp:coreProperties>
</file>