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8" r:id="rId2"/>
    <p:sldMasterId id="2147483720" r:id="rId3"/>
    <p:sldMasterId id="2147483734" r:id="rId4"/>
    <p:sldMasterId id="2147483744" r:id="rId5"/>
  </p:sldMasterIdLst>
  <p:notesMasterIdLst>
    <p:notesMasterId r:id="rId19"/>
  </p:notesMasterIdLst>
  <p:handoutMasterIdLst>
    <p:handoutMasterId r:id="rId20"/>
  </p:handoutMasterIdLst>
  <p:sldIdLst>
    <p:sldId id="290" r:id="rId6"/>
    <p:sldId id="283" r:id="rId7"/>
    <p:sldId id="291" r:id="rId8"/>
    <p:sldId id="287" r:id="rId9"/>
    <p:sldId id="285" r:id="rId10"/>
    <p:sldId id="286" r:id="rId11"/>
    <p:sldId id="292" r:id="rId12"/>
    <p:sldId id="293" r:id="rId13"/>
    <p:sldId id="294" r:id="rId14"/>
    <p:sldId id="295" r:id="rId15"/>
    <p:sldId id="296" r:id="rId16"/>
    <p:sldId id="298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6327" autoAdjust="0"/>
  </p:normalViewPr>
  <p:slideViewPr>
    <p:cSldViewPr snapToGrid="0" snapToObjects="1">
      <p:cViewPr varScale="1">
        <p:scale>
          <a:sx n="115" d="100"/>
          <a:sy n="115" d="100"/>
        </p:scale>
        <p:origin x="18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-27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FB15-6DAD-47A1-A400-C4B8AC402A0C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C887D-77B7-48D9-BEF2-3AC7DE70C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89C00-D329-4F5D-A5CC-54C32989DB4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71A26-763C-4ED5-832E-3D18C94F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6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F4D4C-4E85-442F-9468-20CE5D0577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</a:t>
            </a:r>
            <a:r>
              <a:rPr lang="en-US" dirty="0" err="1"/>
              <a:t>cvnmedit</a:t>
            </a:r>
            <a:r>
              <a:rPr lang="en-US" dirty="0"/>
              <a:t> Master title </a:t>
            </a:r>
            <a:r>
              <a:rPr lang="en-US" dirty="0" err="1"/>
              <a:t>stylevnnx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</a:t>
            </a:r>
            <a:r>
              <a:rPr lang="en-US" dirty="0" err="1"/>
              <a:t>edcit</a:t>
            </a:r>
            <a:r>
              <a:rPr lang="en-US" dirty="0"/>
              <a:t>\\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2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8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363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89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435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667D9-B624-4EA9-B10C-52675AE738DF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54CEA1-CB4D-4B4F-9615-EEF76C86F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435464"/>
                </a:solidFill>
              </a:defRPr>
            </a:lvl1pPr>
            <a:lvl2pPr>
              <a:defRPr sz="2400" baseline="0">
                <a:solidFill>
                  <a:srgbClr val="435464"/>
                </a:solidFill>
              </a:defRPr>
            </a:lvl2pPr>
            <a:lvl3pPr>
              <a:defRPr sz="2000" baseline="0">
                <a:solidFill>
                  <a:srgbClr val="435464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667D9-B624-4EA9-B10C-52675AE738DF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54CEA1-CB4D-4B4F-9615-EEF76C86F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667D9-B624-4EA9-B10C-52675AE738DF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54CEA1-CB4D-4B4F-9615-EEF76C86F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667D9-B624-4EA9-B10C-52675AE738DF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54CEA1-CB4D-4B4F-9615-EEF76C86F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83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667D9-B624-4EA9-B10C-52675AE738DF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54CEA1-CB4D-4B4F-9615-EEF76C86F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8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667D9-B624-4EA9-B10C-52675AE738DF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54CEA1-CB4D-4B4F-9615-EEF76C86F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9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667D9-B624-4EA9-B10C-52675AE738DF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54CEA1-CB4D-4B4F-9615-EEF76C86F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0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667D9-B624-4EA9-B10C-52675AE738DF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54CEA1-CB4D-4B4F-9615-EEF76C86F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45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667D9-B624-4EA9-B10C-52675AE738DF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54CEA1-CB4D-4B4F-9615-EEF76C86F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6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94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35464"/>
                </a:solidFill>
              </a:defRPr>
            </a:lvl1pPr>
            <a:lvl2pPr>
              <a:defRPr baseline="0">
                <a:solidFill>
                  <a:srgbClr val="435464"/>
                </a:solidFill>
              </a:defRPr>
            </a:lvl2pPr>
            <a:lvl3pPr>
              <a:defRPr baseline="0">
                <a:solidFill>
                  <a:srgbClr val="435464"/>
                </a:solidFill>
              </a:defRPr>
            </a:lvl3pPr>
            <a:lvl4pPr>
              <a:defRPr baseline="0">
                <a:solidFill>
                  <a:srgbClr val="435464"/>
                </a:solidFill>
              </a:defRPr>
            </a:lvl4pPr>
            <a:lvl5pPr>
              <a:defRPr baseline="0">
                <a:solidFill>
                  <a:srgbClr val="435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2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7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53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46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9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0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4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46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3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82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1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4B8ED4-A8FA-4B75-819D-0FAE263524EA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CF194D7-B399-4F69-8478-1FA29F421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68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4ED777-2160-4155-90E9-799CEA1E4BA1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31298A6-48CF-4491-AD2D-58D040305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489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3C9F20-A488-40DB-8609-C41486741729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04807E5-DC9D-4EC9-B979-85DE571DD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49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31AC57-FB4D-416F-8EE8-4BD0356E24BA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253C45-2FD9-4F7B-A402-4E268442A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275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BEC1CC-561E-44E3-B913-4867DDABBB0C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F4D1F35-EF52-447F-8D9F-911C17A84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487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A5637C-CD0A-4F92-BB8E-FCDAB3C283B0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4FDC979-932B-47E7-8BDD-332C7A44D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2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0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7AF7AA-9F23-42F9-8334-675489803E83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66DF823-053C-48FD-916F-D42AB9202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357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F0D84B-095E-4CA6-A54D-170B4CC0A91B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C30A068-D04F-4FDF-B1B1-A6B580284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550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5C5680-844A-411C-9637-36E1A8F02CB3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457CB77-FAF3-40FD-9AD1-A08286405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91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C86B68-8B07-4E93-8E9D-FD0A7AF351BA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7E0E0E-F8F2-4317-8CDF-2CF8080E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21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BDFC8C-814F-4C27-B8A0-183C935EA245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8F2AC8-1B01-413D-82F4-237462FAB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59EC75-7C8D-4E3E-B7E6-C3AF26C5589E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3AA0D1-490F-45E7-B3D3-F6F94BB84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4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FE2016-0F6C-44E7-858A-D163314A4BC7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784715-B517-4702-ABA9-27989EB38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01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1EA366-CC80-4739-B7B1-FA56C5FC802B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05D90A-D216-4C75-8FD1-494662B9E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71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1D0504-38C7-4A4F-B63E-FBC512B37C5B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256390-6DEA-4DDF-88CF-4382D11C9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1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599161-6E6E-4CF6-9867-CA2F70662D87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2FE8E-D948-45D2-84BB-A0263F2B7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20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8657EC-EC4E-40F5-83F0-A3BF5ED6A273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823F6A-878C-4098-B4FA-7E4268D9A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9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415612-6CC6-4A8E-A837-D1BDFE4CF07A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C1D55-282B-4090-9B1C-964748026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02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91657F-CAC0-4C6D-B293-1B2B2FB1F878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37C96E-0439-41D2-97E2-6EED07A5B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8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151494-A63C-41CD-A493-39F7CCA65393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C62C3F-C8D8-420F-8456-0E1259A0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85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cMaster</a:t>
            </a:r>
            <a:r>
              <a:rPr lang="en-US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2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5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GRAY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7" y="5780166"/>
            <a:ext cx="1307921" cy="753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877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3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G PPCoverNewOptionTop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54"/>
            <a:ext cx="9144000" cy="2048256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7467600" cy="3145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9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98012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4354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435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4354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435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rgbClr val="435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whit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" y="5777585"/>
            <a:ext cx="1312402" cy="755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877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6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rgbClr val="43546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rgbClr val="43546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rgbClr val="43546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rgbClr val="43546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rgbClr val="43546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RG PPCoverNewOptionTop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2052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838200" y="3429000"/>
            <a:ext cx="74676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4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801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ForPPwhit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4150" y="5776913"/>
            <a:ext cx="13112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 idx="4294967295"/>
          </p:nvPr>
        </p:nvSpPr>
        <p:spPr>
          <a:xfrm>
            <a:off x="335756" y="2830749"/>
            <a:ext cx="8573698" cy="1470025"/>
          </a:xfrm>
        </p:spPr>
        <p:txBody>
          <a:bodyPr/>
          <a:lstStyle/>
          <a:p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dirty="0" smtClean="0"/>
              <a:t>NRG-HN2001: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dirty="0" smtClean="0"/>
              <a:t> </a:t>
            </a:r>
            <a:r>
              <a:rPr lang="en-US" sz="2800" dirty="0">
                <a:solidFill>
                  <a:schemeClr val="accent1"/>
                </a:solidFill>
              </a:rPr>
              <a:t>A phase II trial of using plasma EBV DNA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to direct adjuvant therapy for high risk nasopharyngeal carcinoma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after definitive treatment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i="1" dirty="0"/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2633663" y="5632529"/>
            <a:ext cx="3904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NRG Oncology Virtual Summer Meeting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17, 2020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509588" y="4603327"/>
            <a:ext cx="80010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r>
              <a:rPr lang="en-US" sz="1800" dirty="0"/>
              <a:t>PI: Nancy Y. Lee, MD, FASTRO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384925"/>
            <a:ext cx="2936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47950" y="6384925"/>
            <a:ext cx="1390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NRG Oncology</a:t>
            </a:r>
          </a:p>
        </p:txBody>
      </p:sp>
      <p:pic>
        <p:nvPicPr>
          <p:cNvPr id="2560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18250"/>
            <a:ext cx="129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05550"/>
            <a:ext cx="1447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357938"/>
            <a:ext cx="33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405563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05563"/>
            <a:ext cx="3476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46138" y="6396038"/>
            <a:ext cx="971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NRGOnc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5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2793" y="498764"/>
            <a:ext cx="5544589" cy="59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cs typeface="Helvetica"/>
              </a:rPr>
              <a:t>Primary Objectives</a:t>
            </a:r>
            <a:endParaRPr lang="en-US" sz="3200" dirty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957" y="1524989"/>
            <a:ext cx="8854043" cy="35575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Font typeface="Arial" charset="0"/>
              <a:buNone/>
            </a:pPr>
            <a:r>
              <a:rPr lang="en-US" sz="2000" u="sng" dirty="0" smtClean="0">
                <a:ea typeface="Times New Roman" pitchFamily="18" charset="0"/>
                <a:cs typeface="Arial" pitchFamily="34" charset="0"/>
              </a:rPr>
              <a:t>Primary Objectives</a:t>
            </a:r>
          </a:p>
          <a:p>
            <a:pPr eaLnBrk="0" hangingPunct="0"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1800" b="1" dirty="0" smtClean="0"/>
              <a:t>Phase II: </a:t>
            </a:r>
            <a:r>
              <a:rPr lang="en-US" sz="1800" dirty="0" smtClean="0"/>
              <a:t>To determine whether adjuvant immunotherapy (anti-PD1 or anti-PDL1) </a:t>
            </a:r>
          </a:p>
          <a:p>
            <a:pPr>
              <a:buFont typeface="Arial" charset="0"/>
              <a:buNone/>
            </a:pPr>
            <a:r>
              <a:rPr lang="en-US" sz="1800" dirty="0" smtClean="0"/>
              <a:t>versus observation will result in superior </a:t>
            </a:r>
            <a:r>
              <a:rPr lang="en-US" sz="1800" b="1" dirty="0" smtClean="0"/>
              <a:t>progression-free survival</a:t>
            </a:r>
            <a:r>
              <a:rPr lang="en-US" sz="1800" dirty="0" smtClean="0"/>
              <a:t> in patients </a:t>
            </a:r>
          </a:p>
          <a:p>
            <a:pPr>
              <a:buFont typeface="Arial" charset="0"/>
              <a:buNone/>
            </a:pPr>
            <a:r>
              <a:rPr lang="en-US" sz="1800" dirty="0" smtClean="0"/>
              <a:t>with detectable EBV DNA after definitive treatment for non-metastatic </a:t>
            </a:r>
          </a:p>
          <a:p>
            <a:pPr>
              <a:buFont typeface="Arial" charset="0"/>
              <a:buNone/>
            </a:pPr>
            <a:r>
              <a:rPr lang="en-US" sz="1800" dirty="0" smtClean="0"/>
              <a:t>nasopharyngeal carcinoma.</a:t>
            </a:r>
            <a:r>
              <a:rPr lang="en-US" sz="1800" b="1" dirty="0" smtClean="0"/>
              <a:t> </a:t>
            </a:r>
          </a:p>
          <a:p>
            <a:pPr>
              <a:buFont typeface="Arial" charset="0"/>
              <a:buNone/>
            </a:pPr>
            <a:endParaRPr lang="en-US" sz="1800" b="1" dirty="0" smtClean="0"/>
          </a:p>
          <a:p>
            <a:pPr>
              <a:buFont typeface="Arial" charset="0"/>
              <a:buNone/>
            </a:pPr>
            <a:r>
              <a:rPr lang="en-US" sz="1800" b="1" dirty="0" smtClean="0"/>
              <a:t>Phase III:</a:t>
            </a:r>
            <a:r>
              <a:rPr lang="en-US" sz="1800" dirty="0" smtClean="0"/>
              <a:t> To determine whether adjuvant immunotherapy </a:t>
            </a:r>
          </a:p>
          <a:p>
            <a:pPr>
              <a:buFont typeface="Arial" charset="0"/>
              <a:buNone/>
            </a:pPr>
            <a:r>
              <a:rPr lang="en-US" sz="1800" dirty="0" smtClean="0"/>
              <a:t>(anti-PD1 or anti-PDL1) versus observation will result in superior </a:t>
            </a:r>
            <a:r>
              <a:rPr lang="en-US" sz="1800" b="1" dirty="0" smtClean="0"/>
              <a:t>overall survival </a:t>
            </a:r>
            <a:r>
              <a:rPr lang="en-US" sz="1800" dirty="0" smtClean="0"/>
              <a:t>in </a:t>
            </a:r>
          </a:p>
          <a:p>
            <a:pPr>
              <a:buFont typeface="Arial" charset="0"/>
              <a:buNone/>
            </a:pPr>
            <a:r>
              <a:rPr lang="en-US" sz="1800" dirty="0" smtClean="0"/>
              <a:t>patients with detectable EBV DNA after definitive treatment for non-metastatic </a:t>
            </a:r>
          </a:p>
          <a:p>
            <a:pPr>
              <a:buFont typeface="Arial" charset="0"/>
              <a:buNone/>
            </a:pPr>
            <a:r>
              <a:rPr lang="en-US" sz="1800" dirty="0" smtClean="0"/>
              <a:t>nasopharyngeal carcinoma.</a:t>
            </a:r>
          </a:p>
          <a:p>
            <a:pPr>
              <a:buFont typeface="Arial" charset="0"/>
              <a:buNone/>
            </a:pPr>
            <a:endParaRPr lang="en-US" sz="1800" dirty="0" smtClean="0"/>
          </a:p>
          <a:p>
            <a:pPr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2793" y="324197"/>
            <a:ext cx="5544589" cy="59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cs typeface="Helvetica"/>
              </a:rPr>
              <a:t>Statistical Analysis</a:t>
            </a:r>
            <a:endParaRPr lang="en-US" sz="3200" dirty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011" y="1097086"/>
            <a:ext cx="8810501" cy="4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 smtClean="0"/>
              <a:t>Phase II: </a:t>
            </a:r>
            <a:r>
              <a:rPr lang="en-US" sz="1600" smtClean="0"/>
              <a:t>The 2-yr PFS for the observation (control) arm is assumed to be 40%. It is hypothesized that the addition of 1 year of adjuvant immunotherapy (anti-PD1 or anti-PDL1) will improve the 2-year PFS from </a:t>
            </a:r>
            <a:r>
              <a:rPr lang="en-US" sz="1600" u="sng" smtClean="0"/>
              <a:t>40% to 45.7%</a:t>
            </a:r>
            <a:r>
              <a:rPr lang="en-US" sz="1600" smtClean="0"/>
              <a:t>, which is equivalent to a HR of 0.60 under the exponential distribution assumption (i.e. median PFS from 18.1 months to 30.2 months). With a 1-sided type I error rate of 0.15, 85% power, the logrank test requires 66 PFS events from </a:t>
            </a:r>
            <a:r>
              <a:rPr lang="en-US" sz="1600" b="1" smtClean="0"/>
              <a:t>112 randomized patients</a:t>
            </a:r>
            <a:r>
              <a:rPr lang="en-US" sz="1600" smtClean="0"/>
              <a:t>.  </a:t>
            </a:r>
          </a:p>
          <a:p>
            <a:endParaRPr lang="en-US" sz="1600" smtClean="0"/>
          </a:p>
          <a:p>
            <a:r>
              <a:rPr lang="en-US" sz="1600" b="1" u="sng" smtClean="0"/>
              <a:t>Phase III: </a:t>
            </a:r>
            <a:r>
              <a:rPr lang="en-US" sz="1600" smtClean="0"/>
              <a:t>The 2-yr OS for the observation (control) arm is assumed to be 53%. It is hypothesized that the addition of 1 year of adjuvant immunotherapy (anti-PD1 or anti-PDL1) will improve the 2-year OS from 53% to 66%, which is equivalent to a HR of 0.65 under the exponential distribution assumption (i.e. median PFS from 26.2 months to 40.3 months. With a 1-sided type I error rate of 0.025, 90% power and two interim efficacy analyses based on the OF boundaries, the logrank test requires 231 OS events from </a:t>
            </a:r>
            <a:r>
              <a:rPr lang="en-US" sz="1600" b="1" smtClean="0"/>
              <a:t>314 randomized patients</a:t>
            </a:r>
            <a:r>
              <a:rPr lang="en-US" sz="1600" smtClean="0"/>
              <a:t>. </a:t>
            </a:r>
          </a:p>
          <a:p>
            <a:endParaRPr lang="en-US" sz="1600" smtClean="0"/>
          </a:p>
          <a:p>
            <a:r>
              <a:rPr lang="en-US" sz="1800" smtClean="0"/>
              <a:t>1:2 (Placebo; Experiemental) randomization</a:t>
            </a:r>
            <a:br>
              <a:rPr lang="en-US" sz="1800" smtClean="0"/>
            </a:br>
            <a:r>
              <a:rPr lang="en-US" sz="1800" smtClean="0"/>
              <a:t>Ph II: 75 PFS events, 125 pts, 85% power, 1-sided alpha=0.15, HR=0.60</a:t>
            </a:r>
            <a:br>
              <a:rPr lang="en-US" sz="1800" smtClean="0"/>
            </a:br>
            <a:r>
              <a:rPr lang="en-US" sz="1800" smtClean="0"/>
              <a:t>Ph III: 260 OS events, 349 pts, 90% power, 1-sided alpha=0.025, HR=0.65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341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604" y="498764"/>
            <a:ext cx="5544589" cy="59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cs typeface="Helvetica"/>
              </a:rPr>
              <a:t>Secondary Objectives</a:t>
            </a:r>
            <a:endParaRPr lang="en-US" sz="3200" dirty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957" y="1504463"/>
            <a:ext cx="8854043" cy="35575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u="sng" smtClean="0"/>
              <a:t>Major Secondary objective(s)</a:t>
            </a:r>
            <a:r>
              <a:rPr lang="en-US" sz="2000" smtClean="0"/>
              <a:t>:</a:t>
            </a:r>
          </a:p>
          <a:p>
            <a:pPr marL="0" indent="0">
              <a:buFont typeface="Arial" charset="0"/>
              <a:buNone/>
            </a:pPr>
            <a:endParaRPr lang="en-US" sz="1800" smtClean="0"/>
          </a:p>
          <a:p>
            <a:r>
              <a:rPr lang="en-US" sz="1800" smtClean="0"/>
              <a:t>To compare the following between arms:  </a:t>
            </a:r>
          </a:p>
          <a:p>
            <a:r>
              <a:rPr lang="en-US" sz="1800" smtClean="0"/>
              <a:t>Progression-free survival (phase III);</a:t>
            </a:r>
          </a:p>
          <a:p>
            <a:r>
              <a:rPr lang="en-US" sz="1800" smtClean="0"/>
              <a:t>Overall survival (phase II)</a:t>
            </a:r>
          </a:p>
          <a:p>
            <a:r>
              <a:rPr lang="en-US" sz="1800" smtClean="0"/>
              <a:t>Locoregional progression;</a:t>
            </a:r>
          </a:p>
          <a:p>
            <a:r>
              <a:rPr lang="en-US" sz="1800" smtClean="0"/>
              <a:t>Distant metastasis;</a:t>
            </a:r>
          </a:p>
          <a:p>
            <a:r>
              <a:rPr lang="en-US" sz="1800" smtClean="0"/>
              <a:t>Quality of life (general and physical well-being) along with PRO’s</a:t>
            </a:r>
          </a:p>
          <a:p>
            <a:r>
              <a:rPr lang="en-US" sz="1800" smtClean="0"/>
              <a:t>Acute and late toxicity profiles based on clinician-reported CTCAE, v. 5;</a:t>
            </a:r>
          </a:p>
          <a:p>
            <a:r>
              <a:rPr lang="en-US" sz="1800" smtClean="0"/>
              <a:t>Death during or within 30 days of end of protocol treatment</a:t>
            </a:r>
          </a:p>
          <a:p>
            <a:pPr>
              <a:buFont typeface="Arial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863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852" y="515390"/>
            <a:ext cx="624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cs typeface="Helvetica"/>
              </a:rPr>
              <a:t>Correlative Science [The Dream]</a:t>
            </a:r>
            <a:endParaRPr lang="en-US" sz="3200" dirty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118" y="1553579"/>
            <a:ext cx="8528998" cy="35575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Correlate pre-treatment tissue (WES, EBV Sequencing, RNA </a:t>
            </a:r>
            <a:r>
              <a:rPr lang="en-US" sz="2000" dirty="0" err="1" smtClean="0"/>
              <a:t>Seq</a:t>
            </a:r>
            <a:r>
              <a:rPr lang="en-US" sz="2000" dirty="0" smtClean="0"/>
              <a:t> [Immune deconvolution </a:t>
            </a:r>
            <a:r>
              <a:rPr lang="en-US" sz="2000" dirty="0" smtClean="0">
                <a:sym typeface="Wingdings"/>
              </a:rPr>
              <a:t> estimate immune cell fractions</a:t>
            </a:r>
            <a:r>
              <a:rPr lang="en-US" sz="2000" dirty="0" smtClean="0"/>
              <a:t>) with PFS and OS [Ideally, multiple biopsies if feasible]</a:t>
            </a:r>
          </a:p>
          <a:p>
            <a:endParaRPr lang="en-US" sz="2000" dirty="0" smtClean="0"/>
          </a:p>
          <a:p>
            <a:r>
              <a:rPr lang="en-US" sz="2000" dirty="0" smtClean="0"/>
              <a:t>Correlate serial plasma EBV DNA level with # of cycles of immunotherapy</a:t>
            </a:r>
          </a:p>
          <a:p>
            <a:endParaRPr lang="en-US" sz="2000" dirty="0" smtClean="0"/>
          </a:p>
          <a:p>
            <a:r>
              <a:rPr lang="en-US" sz="2000" dirty="0" smtClean="0"/>
              <a:t>Correlate serial plasma EBV DNA level with PFS and OS</a:t>
            </a:r>
          </a:p>
          <a:p>
            <a:endParaRPr lang="en-US" sz="2000" dirty="0" smtClean="0"/>
          </a:p>
          <a:p>
            <a:r>
              <a:rPr lang="en-US" sz="2000" dirty="0" smtClean="0"/>
              <a:t>Correlate PFS and OS with blood samples (EBV DNA, HLA type, TCR sequencing </a:t>
            </a:r>
            <a:r>
              <a:rPr lang="en-US" sz="2000" dirty="0" err="1" smtClean="0"/>
              <a:t>clonality</a:t>
            </a:r>
            <a:r>
              <a:rPr lang="en-US" sz="2000" dirty="0" smtClean="0"/>
              <a:t> and diversity)</a:t>
            </a:r>
          </a:p>
          <a:p>
            <a:pPr>
              <a:buFont typeface="Arial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380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06 at 11.2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52927" y="6147475"/>
            <a:ext cx="4254838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High Risk Cohort Completed 10/2020</a:t>
            </a:r>
          </a:p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0358" y="1170498"/>
            <a:ext cx="1556836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Enrolled 626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3290" y="5304841"/>
            <a:ext cx="807057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N= 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4912" y="2762097"/>
            <a:ext cx="935435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N= 346</a:t>
            </a:r>
          </a:p>
        </p:txBody>
      </p:sp>
    </p:spTree>
    <p:extLst>
      <p:ext uri="{BB962C8B-B14F-4D97-AF65-F5344CB8AC3E}">
        <p14:creationId xmlns:p14="http://schemas.microsoft.com/office/powerpoint/2010/main" val="42922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333499" y="485851"/>
            <a:ext cx="8229600" cy="6055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</a:rPr>
              <a:t>Relevant Scientific Background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3992" y="1623412"/>
            <a:ext cx="8810501" cy="359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435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rgbClr val="435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435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435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rgbClr val="435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Since advent of IMRT for non-metastatic NPC, high locoregional control is achieved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 smtClean="0">
              <a:ln>
                <a:noFill/>
              </a:ln>
              <a:solidFill>
                <a:srgbClr val="435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Distant metastasis is can be as high as 17% to 30% across all published series and is the predominant cause of patient death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 smtClean="0">
              <a:ln>
                <a:noFill/>
              </a:ln>
              <a:solidFill>
                <a:srgbClr val="435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T-, N- is limited in their determination of treatment outcomes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 smtClean="0">
              <a:ln>
                <a:noFill/>
              </a:ln>
              <a:solidFill>
                <a:srgbClr val="435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Detectable EBV DNA after definitive treatment that includes radiation consistently have shown to be the most robust poor prognostic marker of survival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 smtClean="0">
              <a:ln>
                <a:noFill/>
              </a:ln>
              <a:solidFill>
                <a:srgbClr val="435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recent meta-analysis of almost 11,000 patients showed that detectable </a:t>
            </a: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0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post-treatment plasma EBV DNA accounted for 5.43 fold increase in death versus the undetectable EBV DNA controlled for all other variables such as T, N stage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35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35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35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29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11 at 1.0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" y="285750"/>
            <a:ext cx="9144000" cy="3035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000" y="3929062"/>
            <a:ext cx="8699500" cy="1742785"/>
          </a:xfrm>
          <a:prstGeom prst="rect">
            <a:avLst/>
          </a:prstGeom>
          <a:ln w="57150" cmpd="sng">
            <a:solidFill>
              <a:srgbClr val="0000FF"/>
            </a:solidFill>
          </a:ln>
        </p:spPr>
        <p:txBody>
          <a:bodyPr wrap="square" lIns="80010" tIns="40005" rIns="80010" bIns="40005">
            <a:spAutoFit/>
          </a:bodyPr>
          <a:lstStyle/>
          <a:p>
            <a:pPr marL="300038" indent="-300038">
              <a:buFont typeface="Arial"/>
              <a:buChar char="•"/>
            </a:pPr>
            <a:r>
              <a:rPr lang="en-US" b="0" i="0" dirty="0">
                <a:solidFill>
                  <a:srgbClr val="06014B"/>
                </a:solidFill>
              </a:rPr>
              <a:t>N=23 eligible studies including 10,732 patients</a:t>
            </a:r>
          </a:p>
          <a:p>
            <a:pPr marL="300038" indent="-300038">
              <a:buFont typeface="Arial"/>
              <a:buChar char="•"/>
            </a:pPr>
            <a:endParaRPr lang="en-US" b="0" i="0" dirty="0">
              <a:solidFill>
                <a:srgbClr val="06014B"/>
              </a:solidFill>
            </a:endParaRPr>
          </a:p>
          <a:p>
            <a:pPr marL="300038" indent="-300038">
              <a:buFont typeface="Arial"/>
              <a:buChar char="•"/>
            </a:pPr>
            <a:r>
              <a:rPr lang="en-US" b="0" i="0" dirty="0">
                <a:solidFill>
                  <a:srgbClr val="06014B"/>
                </a:solidFill>
              </a:rPr>
              <a:t>Pretreatment plasma EBV DNA level for OS was 2.78 </a:t>
            </a:r>
          </a:p>
          <a:p>
            <a:pPr marL="300038" indent="-300038">
              <a:buFont typeface="Arial"/>
              <a:buChar char="•"/>
            </a:pPr>
            <a:endParaRPr lang="en-US" b="0" i="0" dirty="0">
              <a:solidFill>
                <a:srgbClr val="06014B"/>
              </a:solidFill>
            </a:endParaRPr>
          </a:p>
          <a:p>
            <a:pPr marL="300038" indent="-300038">
              <a:buFont typeface="Arial"/>
              <a:buChar char="•"/>
            </a:pPr>
            <a:r>
              <a:rPr lang="en-US" b="0" i="0" dirty="0">
                <a:solidFill>
                  <a:srgbClr val="06014B"/>
                </a:solidFill>
              </a:rPr>
              <a:t>Post-treatment plasma EBV DNA level for OS was 5.43</a:t>
            </a:r>
          </a:p>
          <a:p>
            <a:pPr marL="300038" indent="-300038">
              <a:buFont typeface="Arial"/>
              <a:buChar char="•"/>
            </a:pPr>
            <a:endParaRPr lang="en-US" b="0" i="0" dirty="0">
              <a:solidFill>
                <a:srgbClr val="0601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1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30 at 8.5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4857202" cy="6463765"/>
          </a:xfrm>
          <a:prstGeom prst="rect">
            <a:avLst/>
          </a:prstGeom>
        </p:spPr>
      </p:pic>
      <p:pic>
        <p:nvPicPr>
          <p:cNvPr id="4" name="Picture 3" descr="Screen Shot 2019-09-30 at 8.55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02" y="0"/>
            <a:ext cx="4286797" cy="3118556"/>
          </a:xfrm>
          <a:prstGeom prst="rect">
            <a:avLst/>
          </a:prstGeom>
        </p:spPr>
      </p:pic>
      <p:pic>
        <p:nvPicPr>
          <p:cNvPr id="5" name="Picture 4" descr="Screen Shot 2019-09-30 at 8.54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02" y="3118556"/>
            <a:ext cx="4286798" cy="3739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5723" y="6463764"/>
            <a:ext cx="28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JC Lin et al.  ASCO 2018</a:t>
            </a:r>
          </a:p>
        </p:txBody>
      </p:sp>
    </p:spTree>
    <p:extLst>
      <p:ext uri="{BB962C8B-B14F-4D97-AF65-F5344CB8AC3E}">
        <p14:creationId xmlns:p14="http://schemas.microsoft.com/office/powerpoint/2010/main" val="42165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30 at 8.5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779" y="4797779"/>
            <a:ext cx="2342444" cy="19614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56666" y="4840112"/>
            <a:ext cx="2184401" cy="19614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41067" y="4840113"/>
            <a:ext cx="2232378" cy="19727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779" y="2537178"/>
            <a:ext cx="2342444" cy="19614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28444" y="2562579"/>
            <a:ext cx="2212623" cy="19614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41067" y="2562579"/>
            <a:ext cx="2232378" cy="19614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778" y="42333"/>
            <a:ext cx="2159000" cy="369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0289" y="42333"/>
            <a:ext cx="2159000" cy="369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14445" y="42333"/>
            <a:ext cx="2159000" cy="369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4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40328" y="668838"/>
            <a:ext cx="8229600" cy="7252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100" dirty="0" smtClean="0">
                <a:solidFill>
                  <a:schemeClr val="accent1"/>
                </a:solidFill>
              </a:rPr>
              <a:t>1 Week Post Treatment Plasma EBV DNA </a:t>
            </a:r>
            <a:endParaRPr lang="en-US" sz="31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Screen Shot 2020-01-03 at 12.4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" y="1890072"/>
            <a:ext cx="2626222" cy="2785490"/>
          </a:xfrm>
          <a:prstGeom prst="rect">
            <a:avLst/>
          </a:prstGeom>
          <a:ln w="57150" cmpd="sng">
            <a:solidFill>
              <a:srgbClr val="0000FF"/>
            </a:solidFill>
          </a:ln>
        </p:spPr>
      </p:pic>
      <p:pic>
        <p:nvPicPr>
          <p:cNvPr id="8" name="Picture 7" descr="Screen Shot 2020-01-03 at 12.4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15" y="1844164"/>
            <a:ext cx="3156141" cy="2877306"/>
          </a:xfrm>
          <a:prstGeom prst="rect">
            <a:avLst/>
          </a:prstGeom>
        </p:spPr>
      </p:pic>
      <p:pic>
        <p:nvPicPr>
          <p:cNvPr id="10" name="Picture 9" descr="Screen Shot 2020-01-03 at 12.40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57" y="1797099"/>
            <a:ext cx="3165544" cy="29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5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442755"/>
            <a:ext cx="8230313" cy="835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206" y="1277979"/>
            <a:ext cx="755627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KEYNOTE-028: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 ORR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was impressive at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25.9%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 (95% CI: 11.1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–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46.3), with 26% of patients experiencing partial response (PR) and 52% of patients with stable disease (SD)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435464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NCI-9742 (NCT02339558):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 ORR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for heavily pre-treated NPC was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20.5%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 (CR = 1; PR = 8), 1-year OS rate was 59% (95% CI, 44.3 to 78.5%), and 1-year PFS rate was 19.3% (95% CI, 10.1 to 37.2%)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435464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1 PCD4989g clinical trial: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 Objective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response occurred in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22%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 with median of PFS 2.6 months (range 0.5–48.4), and median OS 6.0 months (0.5–51.6) in patients who received atezolizumab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435464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Camrelizumab monotherapy: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 </a:t>
            </a:r>
            <a:r>
              <a:rPr lang="en-US" sz="1600" kern="0" noProof="0" dirty="0">
                <a:solidFill>
                  <a:srgbClr val="435464"/>
                </a:solidFill>
              </a:rPr>
              <a:t>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bjective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response of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34%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(95% CI: 24–44)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435464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Camrelizumab + Gem/CDDP as first line: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Objective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response in 9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1%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(95% CI: 72–97) with a median follow-up time of 10.2 months (IQR 9.7–10.8), but 3 or 4 toxicities is high at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87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%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35464"/>
                </a:solidFill>
                <a:effectLst/>
                <a:uLnTx/>
                <a:uFillTx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3546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413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8596" y="315884"/>
            <a:ext cx="625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cs typeface="Helvetica"/>
              </a:rPr>
              <a:t>Study Design/Schema</a:t>
            </a:r>
            <a:endParaRPr lang="en-US" sz="3200" dirty="0">
              <a:solidFill>
                <a:schemeClr val="accent1"/>
              </a:solidFill>
              <a:cs typeface="Helvetica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8294BA-D017-594D-81A8-3C378E1F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136"/>
            <a:ext cx="9144000" cy="473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83C1A-71E0-D74C-9631-D671126D53D1}"/>
              </a:ext>
            </a:extLst>
          </p:cNvPr>
          <p:cNvSpPr txBox="1"/>
          <p:nvPr/>
        </p:nvSpPr>
        <p:spPr>
          <a:xfrm>
            <a:off x="5563891" y="1635291"/>
            <a:ext cx="231328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PD1/PDL1 inhibitor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9DE1C-87BE-8643-A250-01B985571C36}"/>
              </a:ext>
            </a:extLst>
          </p:cNvPr>
          <p:cNvSpPr txBox="1"/>
          <p:nvPr/>
        </p:nvSpPr>
        <p:spPr>
          <a:xfrm>
            <a:off x="5405482" y="3871454"/>
            <a:ext cx="314444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Placebo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BC4E0-6582-2340-AB85-57B616023A86}"/>
              </a:ext>
            </a:extLst>
          </p:cNvPr>
          <p:cNvSpPr txBox="1"/>
          <p:nvPr/>
        </p:nvSpPr>
        <p:spPr>
          <a:xfrm>
            <a:off x="5474726" y="447426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2:1 randomization</a:t>
            </a:r>
          </a:p>
        </p:txBody>
      </p:sp>
    </p:spTree>
    <p:extLst>
      <p:ext uri="{BB962C8B-B14F-4D97-AF65-F5344CB8AC3E}">
        <p14:creationId xmlns:p14="http://schemas.microsoft.com/office/powerpoint/2010/main" val="2696939414"/>
      </p:ext>
    </p:extLst>
  </p:cSld>
  <p:clrMapOvr>
    <a:masterClrMapping/>
  </p:clrMapOvr>
</p:sld>
</file>

<file path=ppt/theme/theme1.xml><?xml version="1.0" encoding="utf-8"?>
<a:theme xmlns:a="http://schemas.openxmlformats.org/drawingml/2006/main" name="NRG OncologyOption2PPT_05-09-14">
  <a:themeElements>
    <a:clrScheme name="Custom 1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itle Slide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 Slide">
  <a:themeElements>
    <a:clrScheme name="NRG Color Theme Text">
      <a:dk1>
        <a:srgbClr val="98012E"/>
      </a:dk1>
      <a:lt1>
        <a:srgbClr val="FFFFFF"/>
      </a:lt1>
      <a:dk2>
        <a:srgbClr val="435464"/>
      </a:dk2>
      <a:lt2>
        <a:srgbClr val="FFFFFF"/>
      </a:lt2>
      <a:accent1>
        <a:srgbClr val="98012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accent1"/>
            </a:solidFill>
            <a:cs typeface="Helvetic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RGOncologyOption1_Template03-24-14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accent1"/>
            </a:solidFill>
            <a:cs typeface="Helvetic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FFD1A3-0065-45ED-88B4-2C3D1BC79F82}"/>
</file>

<file path=customXml/itemProps2.xml><?xml version="1.0" encoding="utf-8"?>
<ds:datastoreItem xmlns:ds="http://schemas.openxmlformats.org/officeDocument/2006/customXml" ds:itemID="{94D408E0-6947-465B-975F-A84E8F309AA5}"/>
</file>

<file path=customXml/itemProps3.xml><?xml version="1.0" encoding="utf-8"?>
<ds:datastoreItem xmlns:ds="http://schemas.openxmlformats.org/officeDocument/2006/customXml" ds:itemID="{28CAA8C0-078B-48A5-8333-30684FFA790A}"/>
</file>

<file path=docProps/app.xml><?xml version="1.0" encoding="utf-8"?>
<Properties xmlns="http://schemas.openxmlformats.org/officeDocument/2006/extended-properties" xmlns:vt="http://schemas.openxmlformats.org/officeDocument/2006/docPropsVTypes">
  <Template>NRG OncologyOption2PPT_05-09-14</Template>
  <TotalTime>1133</TotalTime>
  <Words>878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Helvetica</vt:lpstr>
      <vt:lpstr>Times New Roman</vt:lpstr>
      <vt:lpstr>Wingdings</vt:lpstr>
      <vt:lpstr>NRG OncologyOption2PPT_05-09-14</vt:lpstr>
      <vt:lpstr>Title Slide</vt:lpstr>
      <vt:lpstr>Text Slide</vt:lpstr>
      <vt:lpstr>2_Custom Design</vt:lpstr>
      <vt:lpstr>NRGOncologyOption1_Template03-24-14</vt:lpstr>
      <vt:lpstr> NRG-HN2001:  A phase II trial of using plasma EBV DNA  to direct adjuvant therapy for high risk nasopharyngeal carcinoma  after definitive treatment   </vt:lpstr>
      <vt:lpstr>PowerPoint Presentation</vt:lpstr>
      <vt:lpstr>Relevant Scientific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Walters-Page, Linda</dc:creator>
  <cp:lastModifiedBy>Do, Thien Nu</cp:lastModifiedBy>
  <cp:revision>120</cp:revision>
  <dcterms:created xsi:type="dcterms:W3CDTF">2014-10-21T13:20:36Z</dcterms:created>
  <dcterms:modified xsi:type="dcterms:W3CDTF">2020-07-17T13:03:50Z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