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sldIdLst>
    <p:sldId id="257" r:id="rId4"/>
    <p:sldId id="260" r:id="rId5"/>
    <p:sldId id="261" r:id="rId6"/>
    <p:sldId id="262" r:id="rId7"/>
    <p:sldId id="264" r:id="rId8"/>
    <p:sldId id="265" r:id="rId9"/>
    <p:sldId id="266" r:id="rId10"/>
    <p:sldId id="267" r:id="rId11"/>
    <p:sldId id="274"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59"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0000FF"/>
    <a:srgbClr val="000000"/>
    <a:srgbClr val="980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23" autoAdjust="0"/>
  </p:normalViewPr>
  <p:slideViewPr>
    <p:cSldViewPr>
      <p:cViewPr varScale="1">
        <p:scale>
          <a:sx n="97" d="100"/>
          <a:sy n="97" d="100"/>
        </p:scale>
        <p:origin x="384"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1612879-032F-4C87-9FD1-310FBF3F50CF}" type="datetimeFigureOut">
              <a:rPr lang="en-US"/>
              <a:pPr>
                <a:defRPr/>
              </a:pPr>
              <a:t>12/28/2018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A7EF083-4AA8-47DE-8006-94D1CC9A15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BB5743-AE50-450E-A07E-A6A86F937FF7}" type="slidenum">
              <a:rPr lang="en-US" altLang="en-US" smtClean="0">
                <a:latin typeface="Calibri" panose="020F0502020204030204" pitchFamily="34" charset="0"/>
              </a:rPr>
              <a:pPr/>
              <a:t>15</a:t>
            </a:fld>
            <a:endParaRPr lang="en-US" altLang="en-US"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800" b="1" smtClean="0"/>
              <a:t>Last Slide</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ACFDCE-87CF-46AD-8FAE-48A438277801}" type="slidenum">
              <a:rPr lang="en-US" altLang="en-US" smtClean="0">
                <a:latin typeface="Calibri" panose="020F0502020204030204" pitchFamily="34" charset="0"/>
              </a:rPr>
              <a:pPr/>
              <a:t>23</a:t>
            </a:fld>
            <a:endParaRPr lang="en-US" altLang="en-US"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1219200" y="381000"/>
            <a:ext cx="6477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10" name="Text Placeholder 5"/>
          <p:cNvSpPr>
            <a:spLocks noGrp="1"/>
          </p:cNvSpPr>
          <p:nvPr>
            <p:ph type="body" sz="quarter" idx="11"/>
          </p:nvPr>
        </p:nvSpPr>
        <p:spPr>
          <a:xfrm>
            <a:off x="1219200" y="1600200"/>
            <a:ext cx="70866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785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22399D1C-E93D-477B-921A-7CEBC1640418}" type="datetimeFigureOut">
              <a:rPr lang="en-US"/>
              <a:pPr>
                <a:defRPr/>
              </a:pPr>
              <a:t>12/28/2018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9BCAE38-6EA1-4B0C-BB06-D24854EC2420}" type="slidenum">
              <a:rPr lang="en-US" altLang="en-US"/>
              <a:pPr>
                <a:defRPr/>
              </a:pPr>
              <a:t>‹#›</a:t>
            </a:fld>
            <a:endParaRPr lang="en-US" altLang="en-US"/>
          </a:p>
        </p:txBody>
      </p:sp>
    </p:spTree>
    <p:extLst>
      <p:ext uri="{BB962C8B-B14F-4D97-AF65-F5344CB8AC3E}">
        <p14:creationId xmlns:p14="http://schemas.microsoft.com/office/powerpoint/2010/main" val="389696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7ECF97D-6AAA-483D-8554-A893D49A68D9}" type="datetimeFigureOut">
              <a:rPr lang="en-US"/>
              <a:pPr>
                <a:defRPr/>
              </a:pPr>
              <a:t>12/28/2018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BFBE2B4-14B0-4CC8-9B3B-88DE83F05D0C}" type="slidenum">
              <a:rPr lang="en-US" altLang="en-US"/>
              <a:pPr>
                <a:defRPr/>
              </a:pPr>
              <a:t>‹#›</a:t>
            </a:fld>
            <a:endParaRPr lang="en-US" altLang="en-US"/>
          </a:p>
        </p:txBody>
      </p:sp>
    </p:spTree>
    <p:extLst>
      <p:ext uri="{BB962C8B-B14F-4D97-AF65-F5344CB8AC3E}">
        <p14:creationId xmlns:p14="http://schemas.microsoft.com/office/powerpoint/2010/main" val="3833268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24C280C4-041D-4FD8-ACCB-D7939417BBD0}" type="datetimeFigureOut">
              <a:rPr lang="en-US"/>
              <a:pPr>
                <a:defRPr/>
              </a:pPr>
              <a:t>12/28/2018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7D7C942-6A45-4374-AC44-B7B772B2CB58}" type="slidenum">
              <a:rPr lang="en-US" altLang="en-US"/>
              <a:pPr>
                <a:defRPr/>
              </a:pPr>
              <a:t>‹#›</a:t>
            </a:fld>
            <a:endParaRPr lang="en-US" altLang="en-US"/>
          </a:p>
        </p:txBody>
      </p:sp>
    </p:spTree>
    <p:extLst>
      <p:ext uri="{BB962C8B-B14F-4D97-AF65-F5344CB8AC3E}">
        <p14:creationId xmlns:p14="http://schemas.microsoft.com/office/powerpoint/2010/main" val="3639237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18CF2600-1B77-417E-A9FC-DDBFE51DA790}" type="datetimeFigureOut">
              <a:rPr lang="en-US"/>
              <a:pPr>
                <a:defRPr/>
              </a:pPr>
              <a:t>12/28/2018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B2EAA13-1580-4BB9-8972-78891934DB3A}" type="slidenum">
              <a:rPr lang="en-US" altLang="en-US"/>
              <a:pPr>
                <a:defRPr/>
              </a:pPr>
              <a:t>‹#›</a:t>
            </a:fld>
            <a:endParaRPr lang="en-US" altLang="en-US"/>
          </a:p>
        </p:txBody>
      </p:sp>
    </p:spTree>
    <p:extLst>
      <p:ext uri="{BB962C8B-B14F-4D97-AF65-F5344CB8AC3E}">
        <p14:creationId xmlns:p14="http://schemas.microsoft.com/office/powerpoint/2010/main" val="400156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FF965427-A9F4-49A5-B941-9D0CA7A51E75}" type="datetimeFigureOut">
              <a:rPr lang="en-US"/>
              <a:pPr>
                <a:defRPr/>
              </a:pPr>
              <a:t>12/28/2018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83CEBDC-A3CA-4565-BBF0-3618A8591CF5}" type="slidenum">
              <a:rPr lang="en-US" altLang="en-US"/>
              <a:pPr>
                <a:defRPr/>
              </a:pPr>
              <a:t>‹#›</a:t>
            </a:fld>
            <a:endParaRPr lang="en-US" altLang="en-US"/>
          </a:p>
        </p:txBody>
      </p:sp>
    </p:spTree>
    <p:extLst>
      <p:ext uri="{BB962C8B-B14F-4D97-AF65-F5344CB8AC3E}">
        <p14:creationId xmlns:p14="http://schemas.microsoft.com/office/powerpoint/2010/main" val="220459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6056D96-2854-4F54-B6F4-B0C802831874}" type="datetimeFigureOut">
              <a:rPr lang="en-US"/>
              <a:pPr>
                <a:defRPr/>
              </a:pPr>
              <a:t>12/28/2018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AC1E7FE-A244-49A0-828A-5E4F94B04947}" type="slidenum">
              <a:rPr lang="en-US" altLang="en-US"/>
              <a:pPr>
                <a:defRPr/>
              </a:pPr>
              <a:t>‹#›</a:t>
            </a:fld>
            <a:endParaRPr lang="en-US" altLang="en-US"/>
          </a:p>
        </p:txBody>
      </p:sp>
    </p:spTree>
    <p:extLst>
      <p:ext uri="{BB962C8B-B14F-4D97-AF65-F5344CB8AC3E}">
        <p14:creationId xmlns:p14="http://schemas.microsoft.com/office/powerpoint/2010/main" val="2826745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9CB41F7-05AC-4B38-8966-BAED3AD98F3F}" type="datetimeFigureOut">
              <a:rPr lang="en-US"/>
              <a:pPr>
                <a:defRPr/>
              </a:pPr>
              <a:t>12/28/2018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8A8CE8F-9E2C-415A-9A3D-BFABCE0D83E5}" type="slidenum">
              <a:rPr lang="en-US" altLang="en-US"/>
              <a:pPr>
                <a:defRPr/>
              </a:pPr>
              <a:t>‹#›</a:t>
            </a:fld>
            <a:endParaRPr lang="en-US" altLang="en-US"/>
          </a:p>
        </p:txBody>
      </p:sp>
    </p:spTree>
    <p:extLst>
      <p:ext uri="{BB962C8B-B14F-4D97-AF65-F5344CB8AC3E}">
        <p14:creationId xmlns:p14="http://schemas.microsoft.com/office/powerpoint/2010/main" val="1370392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C514E677-0CBF-441D-A250-E2FAC5BF8650}" type="datetimeFigureOut">
              <a:rPr lang="en-US"/>
              <a:pPr>
                <a:defRPr/>
              </a:pPr>
              <a:t>12/28/2018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C5DDDD0-1EE1-4878-9FF0-1029CD39EA92}" type="slidenum">
              <a:rPr lang="en-US" altLang="en-US"/>
              <a:pPr>
                <a:defRPr/>
              </a:pPr>
              <a:t>‹#›</a:t>
            </a:fld>
            <a:endParaRPr lang="en-US" altLang="en-US"/>
          </a:p>
        </p:txBody>
      </p:sp>
    </p:spTree>
    <p:extLst>
      <p:ext uri="{BB962C8B-B14F-4D97-AF65-F5344CB8AC3E}">
        <p14:creationId xmlns:p14="http://schemas.microsoft.com/office/powerpoint/2010/main" val="3895840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2010C6B4-F010-4558-8261-224DC04F25FF}" type="datetimeFigureOut">
              <a:rPr lang="en-US"/>
              <a:pPr>
                <a:defRPr/>
              </a:pPr>
              <a:t>12/28/2018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670D76E-4617-48AB-91B3-1DC6BDD6CBBB}" type="slidenum">
              <a:rPr lang="en-US" altLang="en-US"/>
              <a:pPr>
                <a:defRPr/>
              </a:pPr>
              <a:t>‹#›</a:t>
            </a:fld>
            <a:endParaRPr lang="en-US" altLang="en-US"/>
          </a:p>
        </p:txBody>
      </p:sp>
    </p:spTree>
    <p:extLst>
      <p:ext uri="{BB962C8B-B14F-4D97-AF65-F5344CB8AC3E}">
        <p14:creationId xmlns:p14="http://schemas.microsoft.com/office/powerpoint/2010/main" val="3813625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382CF17-8828-4FDF-BC69-C2F9D8D67258}" type="datetimeFigureOut">
              <a:rPr lang="en-US"/>
              <a:pPr>
                <a:defRPr/>
              </a:pPr>
              <a:t>12/28/2018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7B4E638-7901-41BD-A943-413B21EB4D75}" type="slidenum">
              <a:rPr lang="en-US" altLang="en-US"/>
              <a:pPr>
                <a:defRPr/>
              </a:pPr>
              <a:t>‹#›</a:t>
            </a:fld>
            <a:endParaRPr lang="en-US" altLang="en-US"/>
          </a:p>
        </p:txBody>
      </p:sp>
    </p:spTree>
    <p:extLst>
      <p:ext uri="{BB962C8B-B14F-4D97-AF65-F5344CB8AC3E}">
        <p14:creationId xmlns:p14="http://schemas.microsoft.com/office/powerpoint/2010/main" val="13840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219200" y="381000"/>
            <a:ext cx="6477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6" name="Text Placeholder 5"/>
          <p:cNvSpPr>
            <a:spLocks noGrp="1"/>
          </p:cNvSpPr>
          <p:nvPr>
            <p:ph type="body" sz="quarter" idx="11"/>
          </p:nvPr>
        </p:nvSpPr>
        <p:spPr>
          <a:xfrm>
            <a:off x="1219200" y="1600200"/>
            <a:ext cx="70866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2258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CB1ED0DA-79C0-44E3-B2AB-C197014272DC}" type="datetimeFigureOut">
              <a:rPr lang="en-US"/>
              <a:pPr>
                <a:defRPr/>
              </a:pPr>
              <a:t>12/28/2018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0CA6173-8371-44D0-8A54-B99D6C57704B}" type="slidenum">
              <a:rPr lang="en-US" altLang="en-US"/>
              <a:pPr>
                <a:defRPr/>
              </a:pPr>
              <a:t>‹#›</a:t>
            </a:fld>
            <a:endParaRPr lang="en-US" altLang="en-US"/>
          </a:p>
        </p:txBody>
      </p:sp>
    </p:spTree>
    <p:extLst>
      <p:ext uri="{BB962C8B-B14F-4D97-AF65-F5344CB8AC3E}">
        <p14:creationId xmlns:p14="http://schemas.microsoft.com/office/powerpoint/2010/main" val="3006162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B2FFD0C1-1465-4496-9499-E678C0E9F2E8}" type="datetimeFigureOut">
              <a:rPr lang="en-US"/>
              <a:pPr>
                <a:defRPr/>
              </a:pPr>
              <a:t>12/28/2018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7E8A494-F1CD-48E7-9C86-D1CFD7DF7200}" type="slidenum">
              <a:rPr lang="en-US" altLang="en-US"/>
              <a:pPr>
                <a:defRPr/>
              </a:pPr>
              <a:t>‹#›</a:t>
            </a:fld>
            <a:endParaRPr lang="en-US" altLang="en-US"/>
          </a:p>
        </p:txBody>
      </p:sp>
    </p:spTree>
    <p:extLst>
      <p:ext uri="{BB962C8B-B14F-4D97-AF65-F5344CB8AC3E}">
        <p14:creationId xmlns:p14="http://schemas.microsoft.com/office/powerpoint/2010/main" val="3390303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51B7A4C-FD06-4014-816B-F4B55EA69758}" type="datetimeFigureOut">
              <a:rPr lang="en-US"/>
              <a:pPr>
                <a:defRPr/>
              </a:pPr>
              <a:t>12/28/2018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4E8BD69-5011-4666-A40C-BD68D876BDC2}" type="slidenum">
              <a:rPr lang="en-US" altLang="en-US"/>
              <a:pPr>
                <a:defRPr/>
              </a:pPr>
              <a:t>‹#›</a:t>
            </a:fld>
            <a:endParaRPr lang="en-US" altLang="en-US"/>
          </a:p>
        </p:txBody>
      </p:sp>
    </p:spTree>
    <p:extLst>
      <p:ext uri="{BB962C8B-B14F-4D97-AF65-F5344CB8AC3E}">
        <p14:creationId xmlns:p14="http://schemas.microsoft.com/office/powerpoint/2010/main" val="371822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A9A6E6D-8C4F-4E44-AE0D-2D4FA69F64F9}" type="datetimeFigureOut">
              <a:rPr lang="en-US"/>
              <a:pPr>
                <a:defRPr/>
              </a:pPr>
              <a:t>12/28/2018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B35758A-0655-423D-BF4B-885F36F16CF7}" type="slidenum">
              <a:rPr lang="en-US" altLang="en-US"/>
              <a:pPr>
                <a:defRPr/>
              </a:pPr>
              <a:t>‹#›</a:t>
            </a:fld>
            <a:endParaRPr lang="en-US" altLang="en-US"/>
          </a:p>
        </p:txBody>
      </p:sp>
    </p:spTree>
    <p:extLst>
      <p:ext uri="{BB962C8B-B14F-4D97-AF65-F5344CB8AC3E}">
        <p14:creationId xmlns:p14="http://schemas.microsoft.com/office/powerpoint/2010/main" val="59948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A6A299F0-7014-42A8-8A9B-925FFE8FE989}" type="datetimeFigureOut">
              <a:rPr lang="en-US"/>
              <a:pPr>
                <a:defRPr/>
              </a:pPr>
              <a:t>12/28/2018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A49F9C4-F8C7-4E18-B437-CAABC430F16B}" type="slidenum">
              <a:rPr lang="en-US" altLang="en-US"/>
              <a:pPr>
                <a:defRPr/>
              </a:pPr>
              <a:t>‹#›</a:t>
            </a:fld>
            <a:endParaRPr lang="en-US" altLang="en-US"/>
          </a:p>
        </p:txBody>
      </p:sp>
    </p:spTree>
    <p:extLst>
      <p:ext uri="{BB962C8B-B14F-4D97-AF65-F5344CB8AC3E}">
        <p14:creationId xmlns:p14="http://schemas.microsoft.com/office/powerpoint/2010/main" val="154146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C72A0B5-693C-482D-B541-7A16DEDC5095}" type="datetimeFigureOut">
              <a:rPr lang="en-US"/>
              <a:pPr>
                <a:defRPr/>
              </a:pPr>
              <a:t>12/28/2018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05535FC-3801-4B48-B8FE-FCA16237993A}" type="slidenum">
              <a:rPr lang="en-US" altLang="en-US"/>
              <a:pPr>
                <a:defRPr/>
              </a:pPr>
              <a:t>‹#›</a:t>
            </a:fld>
            <a:endParaRPr lang="en-US" altLang="en-US"/>
          </a:p>
        </p:txBody>
      </p:sp>
    </p:spTree>
    <p:extLst>
      <p:ext uri="{BB962C8B-B14F-4D97-AF65-F5344CB8AC3E}">
        <p14:creationId xmlns:p14="http://schemas.microsoft.com/office/powerpoint/2010/main" val="7790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2A6E3492-3CB2-4FFB-8690-5FD2EFA8C38A}" type="datetimeFigureOut">
              <a:rPr lang="en-US"/>
              <a:pPr>
                <a:defRPr/>
              </a:pPr>
              <a:t>12/28/2018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8876079-F86F-4575-A681-64AB0C3EE218}" type="slidenum">
              <a:rPr lang="en-US" altLang="en-US"/>
              <a:pPr>
                <a:defRPr/>
              </a:pPr>
              <a:t>‹#›</a:t>
            </a:fld>
            <a:endParaRPr lang="en-US" altLang="en-US"/>
          </a:p>
        </p:txBody>
      </p:sp>
    </p:spTree>
    <p:extLst>
      <p:ext uri="{BB962C8B-B14F-4D97-AF65-F5344CB8AC3E}">
        <p14:creationId xmlns:p14="http://schemas.microsoft.com/office/powerpoint/2010/main" val="207235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C8477A9F-757A-4C4D-89E2-71299218A9E8}" type="datetimeFigureOut">
              <a:rPr lang="en-US"/>
              <a:pPr>
                <a:defRPr/>
              </a:pPr>
              <a:t>12/28/2018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40C6C25-C7BF-494C-A2F5-A3136732F7BD}" type="slidenum">
              <a:rPr lang="en-US" altLang="en-US"/>
              <a:pPr>
                <a:defRPr/>
              </a:pPr>
              <a:t>‹#›</a:t>
            </a:fld>
            <a:endParaRPr lang="en-US" altLang="en-US"/>
          </a:p>
        </p:txBody>
      </p:sp>
    </p:spTree>
    <p:extLst>
      <p:ext uri="{BB962C8B-B14F-4D97-AF65-F5344CB8AC3E}">
        <p14:creationId xmlns:p14="http://schemas.microsoft.com/office/powerpoint/2010/main" val="206661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DFC7C4EA-DFF2-4AC7-84E5-3BBD665262BE}" type="datetimeFigureOut">
              <a:rPr lang="en-US"/>
              <a:pPr>
                <a:defRPr/>
              </a:pPr>
              <a:t>12/28/2018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2860D5C-D5BF-4E56-B24B-2C6154FD2D9E}" type="slidenum">
              <a:rPr lang="en-US" altLang="en-US"/>
              <a:pPr>
                <a:defRPr/>
              </a:pPr>
              <a:t>‹#›</a:t>
            </a:fld>
            <a:endParaRPr lang="en-US" altLang="en-US"/>
          </a:p>
        </p:txBody>
      </p:sp>
    </p:spTree>
    <p:extLst>
      <p:ext uri="{BB962C8B-B14F-4D97-AF65-F5344CB8AC3E}">
        <p14:creationId xmlns:p14="http://schemas.microsoft.com/office/powerpoint/2010/main" val="333895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BBF1B486-CB0E-46EF-BBE6-F44D19E4AF08}" type="datetimeFigureOut">
              <a:rPr lang="en-US"/>
              <a:pPr>
                <a:defRPr/>
              </a:pPr>
              <a:t>12/28/2018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CAFA4BF-D2E3-4454-AE8D-140E6453F8C4}" type="slidenum">
              <a:rPr lang="en-US" altLang="en-US"/>
              <a:pPr>
                <a:defRPr/>
              </a:pPr>
              <a:t>‹#›</a:t>
            </a:fld>
            <a:endParaRPr lang="en-US" altLang="en-US"/>
          </a:p>
        </p:txBody>
      </p:sp>
    </p:spTree>
    <p:extLst>
      <p:ext uri="{BB962C8B-B14F-4D97-AF65-F5344CB8AC3E}">
        <p14:creationId xmlns:p14="http://schemas.microsoft.com/office/powerpoint/2010/main" val="2289337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jpe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05588"/>
            <a:ext cx="9144000" cy="252412"/>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7" name="Picture 7" descr="LogoForPPwhit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4150" y="5897563"/>
            <a:ext cx="108426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4" r:id="rId1"/>
    <p:sldLayoutId id="2147483795" r:id="rId2"/>
  </p:sldLayoutIdLst>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NRG PPCoverNewOptionTop.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69850"/>
            <a:ext cx="9144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2"/>
          <p:cNvSpPr>
            <a:spLocks noGrp="1"/>
          </p:cNvSpPr>
          <p:nvPr>
            <p:ph type="title"/>
          </p:nvPr>
        </p:nvSpPr>
        <p:spPr bwMode="auto">
          <a:xfrm>
            <a:off x="457200" y="1981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a:t>
            </a:r>
          </a:p>
        </p:txBody>
      </p:sp>
      <p:sp>
        <p:nvSpPr>
          <p:cNvPr id="2052" name="Text Placeholder 3"/>
          <p:cNvSpPr>
            <a:spLocks noGrp="1"/>
          </p:cNvSpPr>
          <p:nvPr>
            <p:ph type="body" idx="1"/>
          </p:nvPr>
        </p:nvSpPr>
        <p:spPr bwMode="auto">
          <a:xfrm>
            <a:off x="838200" y="3429000"/>
            <a:ext cx="74676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Lst>
  <p:txStyles>
    <p:titleStyle>
      <a:lvl1pPr algn="ctr" rtl="0" eaLnBrk="0" fontAlgn="base" hangingPunct="0">
        <a:spcBef>
          <a:spcPct val="0"/>
        </a:spcBef>
        <a:spcAft>
          <a:spcPct val="0"/>
        </a:spcAft>
        <a:defRPr sz="3200" kern="1200">
          <a:solidFill>
            <a:srgbClr val="98012E"/>
          </a:solidFill>
          <a:latin typeface="+mj-lt"/>
          <a:ea typeface="+mj-ea"/>
          <a:cs typeface="+mj-cs"/>
        </a:defRPr>
      </a:lvl1pPr>
      <a:lvl2pPr algn="ctr" rtl="0" eaLnBrk="0" fontAlgn="base" hangingPunct="0">
        <a:spcBef>
          <a:spcPct val="0"/>
        </a:spcBef>
        <a:spcAft>
          <a:spcPct val="0"/>
        </a:spcAft>
        <a:defRPr sz="3200">
          <a:solidFill>
            <a:srgbClr val="98012E"/>
          </a:solidFill>
          <a:latin typeface="Arial" panose="020B0604020202020204" pitchFamily="34" charset="0"/>
        </a:defRPr>
      </a:lvl2pPr>
      <a:lvl3pPr algn="ctr" rtl="0" eaLnBrk="0" fontAlgn="base" hangingPunct="0">
        <a:spcBef>
          <a:spcPct val="0"/>
        </a:spcBef>
        <a:spcAft>
          <a:spcPct val="0"/>
        </a:spcAft>
        <a:defRPr sz="3200">
          <a:solidFill>
            <a:srgbClr val="98012E"/>
          </a:solidFill>
          <a:latin typeface="Arial" panose="020B0604020202020204" pitchFamily="34" charset="0"/>
        </a:defRPr>
      </a:lvl3pPr>
      <a:lvl4pPr algn="ctr" rtl="0" eaLnBrk="0" fontAlgn="base" hangingPunct="0">
        <a:spcBef>
          <a:spcPct val="0"/>
        </a:spcBef>
        <a:spcAft>
          <a:spcPct val="0"/>
        </a:spcAft>
        <a:defRPr sz="3200">
          <a:solidFill>
            <a:srgbClr val="98012E"/>
          </a:solidFill>
          <a:latin typeface="Arial" panose="020B0604020202020204" pitchFamily="34" charset="0"/>
        </a:defRPr>
      </a:lvl4pPr>
      <a:lvl5pPr algn="ctr" rtl="0" eaLnBrk="0" fontAlgn="base" hangingPunct="0">
        <a:spcBef>
          <a:spcPct val="0"/>
        </a:spcBef>
        <a:spcAft>
          <a:spcPct val="0"/>
        </a:spcAft>
        <a:defRPr sz="3200">
          <a:solidFill>
            <a:srgbClr val="98012E"/>
          </a:solidFill>
          <a:latin typeface="Arial" panose="020B0604020202020204" pitchFamily="34" charset="0"/>
        </a:defRPr>
      </a:lvl5pPr>
      <a:lvl6pPr marL="457200" algn="ctr" rtl="0" fontAlgn="base">
        <a:spcBef>
          <a:spcPct val="0"/>
        </a:spcBef>
        <a:spcAft>
          <a:spcPct val="0"/>
        </a:spcAft>
        <a:defRPr sz="3200">
          <a:solidFill>
            <a:srgbClr val="98012E"/>
          </a:solidFill>
          <a:latin typeface="Arial" panose="020B0604020202020204" pitchFamily="34" charset="0"/>
        </a:defRPr>
      </a:lvl6pPr>
      <a:lvl7pPr marL="914400" algn="ctr" rtl="0" fontAlgn="base">
        <a:spcBef>
          <a:spcPct val="0"/>
        </a:spcBef>
        <a:spcAft>
          <a:spcPct val="0"/>
        </a:spcAft>
        <a:defRPr sz="3200">
          <a:solidFill>
            <a:srgbClr val="98012E"/>
          </a:solidFill>
          <a:latin typeface="Arial" panose="020B0604020202020204" pitchFamily="34" charset="0"/>
        </a:defRPr>
      </a:lvl7pPr>
      <a:lvl8pPr marL="1371600" algn="ctr" rtl="0" fontAlgn="base">
        <a:spcBef>
          <a:spcPct val="0"/>
        </a:spcBef>
        <a:spcAft>
          <a:spcPct val="0"/>
        </a:spcAft>
        <a:defRPr sz="3200">
          <a:solidFill>
            <a:srgbClr val="98012E"/>
          </a:solidFill>
          <a:latin typeface="Arial" panose="020B0604020202020204" pitchFamily="34" charset="0"/>
        </a:defRPr>
      </a:lvl8pPr>
      <a:lvl9pPr marL="1828800" algn="ctr" rtl="0" fontAlgn="base">
        <a:spcBef>
          <a:spcPct val="0"/>
        </a:spcBef>
        <a:spcAft>
          <a:spcPct val="0"/>
        </a:spcAft>
        <a:defRPr sz="3200">
          <a:solidFill>
            <a:srgbClr val="98012E"/>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04040"/>
        </a:solidFill>
        <a:effectLst/>
      </p:bgPr>
    </p:bg>
    <p:spTree>
      <p:nvGrpSpPr>
        <p:cNvPr id="1" name=""/>
        <p:cNvGrpSpPr/>
        <p:nvPr/>
      </p:nvGrpSpPr>
      <p:grpSpPr>
        <a:xfrm>
          <a:off x="0" y="0"/>
          <a:ext cx="0" cy="0"/>
          <a:chOff x="0" y="0"/>
          <a:chExt cx="0" cy="0"/>
        </a:xfrm>
      </p:grpSpPr>
      <p:sp>
        <p:nvSpPr>
          <p:cNvPr id="7" name="Rectangle 6"/>
          <p:cNvSpPr/>
          <p:nvPr userDrawn="1"/>
        </p:nvSpPr>
        <p:spPr>
          <a:xfrm>
            <a:off x="0" y="6605588"/>
            <a:ext cx="9144000" cy="252412"/>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75" name="Picture 7" descr="LogoForPPGRAY.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3038" y="5886450"/>
            <a:ext cx="10858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ctrTitle" idx="4294967295"/>
          </p:nvPr>
        </p:nvSpPr>
        <p:spPr>
          <a:xfrm>
            <a:off x="533400" y="2416175"/>
            <a:ext cx="8001000" cy="1470025"/>
          </a:xfrm>
        </p:spPr>
        <p:txBody>
          <a:bodyPr/>
          <a:lstStyle/>
          <a:p>
            <a:pPr eaLnBrk="1" hangingPunct="1"/>
            <a:r>
              <a:rPr lang="en-US" altLang="en-US" smtClean="0"/>
              <a:t>The Role of the Statistician in Protocol Development</a:t>
            </a:r>
            <a:br>
              <a:rPr lang="en-US" altLang="en-US" smtClean="0"/>
            </a:br>
            <a:endParaRPr lang="en-US" altLang="en-US" sz="2400" i="1" smtClean="0"/>
          </a:p>
        </p:txBody>
      </p:sp>
      <p:sp>
        <p:nvSpPr>
          <p:cNvPr id="25603" name="TextBox 8"/>
          <p:cNvSpPr txBox="1">
            <a:spLocks noChangeArrowheads="1"/>
          </p:cNvSpPr>
          <p:nvPr/>
        </p:nvSpPr>
        <p:spPr bwMode="auto">
          <a:xfrm>
            <a:off x="2819400" y="5678488"/>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chemeClr val="tx2"/>
                </a:solidFill>
              </a:rPr>
              <a:t>NRG Semi-Annual Meetings</a:t>
            </a:r>
          </a:p>
          <a:p>
            <a:pPr algn="ctr" eaLnBrk="1" hangingPunct="1">
              <a:spcBef>
                <a:spcPct val="0"/>
              </a:spcBef>
              <a:buFontTx/>
              <a:buNone/>
            </a:pPr>
            <a:r>
              <a:rPr lang="en-US" altLang="en-US" sz="1600">
                <a:solidFill>
                  <a:schemeClr val="tx2"/>
                </a:solidFill>
              </a:rPr>
              <a:t>February 7</a:t>
            </a:r>
            <a:r>
              <a:rPr lang="en-US" altLang="en-US" sz="1600" baseline="30000">
                <a:solidFill>
                  <a:schemeClr val="tx2"/>
                </a:solidFill>
              </a:rPr>
              <a:t>th</a:t>
            </a:r>
            <a:r>
              <a:rPr lang="en-US" altLang="en-US" sz="1600">
                <a:solidFill>
                  <a:schemeClr val="tx2"/>
                </a:solidFill>
              </a:rPr>
              <a:t>, 2018</a:t>
            </a:r>
          </a:p>
        </p:txBody>
      </p:sp>
      <p:sp>
        <p:nvSpPr>
          <p:cNvPr id="25604" name="TextBox 1"/>
          <p:cNvSpPr txBox="1">
            <a:spLocks noChangeArrowheads="1"/>
          </p:cNvSpPr>
          <p:nvPr/>
        </p:nvSpPr>
        <p:spPr bwMode="auto">
          <a:xfrm>
            <a:off x="533400" y="436245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accent2"/>
                </a:solidFill>
              </a:rPr>
              <a:t>Michael W. Sill</a:t>
            </a:r>
          </a:p>
          <a:p>
            <a:pPr algn="ctr" eaLnBrk="1" hangingPunct="1">
              <a:spcBef>
                <a:spcPct val="0"/>
              </a:spcBef>
              <a:buFontTx/>
              <a:buNone/>
            </a:pPr>
            <a:r>
              <a:rPr lang="en-US" altLang="en-US" sz="1800">
                <a:solidFill>
                  <a:schemeClr val="accent2"/>
                </a:solidFill>
              </a:rPr>
              <a:t>Clinical Trials Development Division</a:t>
            </a:r>
          </a:p>
          <a:p>
            <a:pPr algn="ctr" eaLnBrk="1" hangingPunct="1">
              <a:spcBef>
                <a:spcPct val="0"/>
              </a:spcBef>
              <a:buFontTx/>
              <a:buNone/>
            </a:pPr>
            <a:r>
              <a:rPr lang="en-US" altLang="en-US" sz="1800">
                <a:solidFill>
                  <a:schemeClr val="accent2"/>
                </a:solidFill>
              </a:rPr>
              <a:t>Department of Biostatistics and Bioinformatics</a:t>
            </a:r>
          </a:p>
          <a:p>
            <a:pPr algn="ctr" eaLnBrk="1" hangingPunct="1">
              <a:spcBef>
                <a:spcPct val="0"/>
              </a:spcBef>
              <a:buFontTx/>
              <a:buNone/>
            </a:pPr>
            <a:r>
              <a:rPr lang="en-US" altLang="en-US" sz="1800">
                <a:solidFill>
                  <a:schemeClr val="accent2"/>
                </a:solidFill>
              </a:rPr>
              <a:t>Roswell Park Comprehensive Cancer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152400" y="152400"/>
            <a:ext cx="88392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t>Variability in responses to drugs (think blood pressure dropping) makes it more difficult to determine whether a drug is truly effective or not.</a:t>
            </a:r>
          </a:p>
          <a:p>
            <a:pPr eaLnBrk="1" hangingPunct="1"/>
            <a:endParaRPr lang="en-US" altLang="en-US" sz="3200"/>
          </a:p>
          <a:p>
            <a:pPr eaLnBrk="1" hangingPunct="1"/>
            <a:r>
              <a:rPr lang="en-US" altLang="en-US" sz="3200"/>
              <a:t>A person’s BP may drop due to chance or other factors when in fact drug A has no effect. (False positive)</a:t>
            </a:r>
          </a:p>
          <a:p>
            <a:pPr eaLnBrk="1" hangingPunct="1"/>
            <a:endParaRPr lang="en-US" altLang="en-US" sz="3200"/>
          </a:p>
          <a:p>
            <a:pPr eaLnBrk="1" hangingPunct="1"/>
            <a:r>
              <a:rPr lang="en-US" altLang="en-US" sz="3200"/>
              <a:t>Or a person’s BP may rise from stress even though drug A is active. (False negative).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Rot="1" noChangeAspect="1" noMove="1" noResize="1" noEditPoints="1" noAdjustHandles="1" noChangeArrowheads="1" noChangeShapeType="1" noTextEdit="1"/>
          </p:cNvSpPr>
          <p:nvPr/>
        </p:nvSpPr>
        <p:spPr>
          <a:xfrm>
            <a:off x="152400" y="152400"/>
            <a:ext cx="8839200" cy="5509200"/>
          </a:xfrm>
          <a:prstGeom prst="rect">
            <a:avLst/>
          </a:prstGeom>
          <a:blipFill>
            <a:blip r:embed="rId2"/>
            <a:stretch>
              <a:fillRect l="-1724" t="-1438" r="-690"/>
            </a:stretch>
          </a:blipFill>
        </p:spPr>
        <p:txBody>
          <a:bodyPr/>
          <a:lstStyle/>
          <a:p>
            <a:pPr>
              <a:defRPr/>
            </a:pPr>
            <a:r>
              <a:rPr lang="en-US">
                <a:no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Rot="1" noChangeAspect="1" noMove="1" noResize="1" noEditPoints="1" noAdjustHandles="1" noChangeArrowheads="1" noChangeShapeType="1" noTextEdit="1"/>
          </p:cNvSpPr>
          <p:nvPr/>
        </p:nvSpPr>
        <p:spPr>
          <a:xfrm>
            <a:off x="152400" y="152400"/>
            <a:ext cx="8839200" cy="6001643"/>
          </a:xfrm>
          <a:prstGeom prst="rect">
            <a:avLst/>
          </a:prstGeom>
          <a:blipFill>
            <a:blip r:embed="rId2"/>
            <a:stretch>
              <a:fillRect l="-1724" t="-1320"/>
            </a:stretch>
          </a:blipFill>
        </p:spPr>
        <p:txBody>
          <a:bodyPr/>
          <a:lstStyle/>
          <a:p>
            <a:pPr>
              <a:defRPr/>
            </a:pPr>
            <a:r>
              <a:rPr lang="en-US">
                <a:no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2">
            <a:extLst>
              <a:ext uri="{28A0092B-C50C-407E-A947-70E740481C1C}">
                <a14:useLocalDpi xmlns:a14="http://schemas.microsoft.com/office/drawing/2010/main" val="0"/>
              </a:ext>
            </a:extLst>
          </a:blip>
          <a:srcRect l="4407" t="1414" r="880" b="6337"/>
          <a:stretch>
            <a:fillRect/>
          </a:stretch>
        </p:blipFill>
        <p:spPr bwMode="auto">
          <a:xfrm>
            <a:off x="1371600" y="76200"/>
            <a:ext cx="61722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4"/>
          <p:cNvSpPr txBox="1">
            <a:spLocks noChangeArrowheads="1"/>
          </p:cNvSpPr>
          <p:nvPr/>
        </p:nvSpPr>
        <p:spPr bwMode="auto">
          <a:xfrm rot="-5400000">
            <a:off x="118269" y="1781969"/>
            <a:ext cx="2044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515151"/>
                </a:solidFill>
              </a:rPr>
              <a:t>Sample Size</a:t>
            </a:r>
          </a:p>
        </p:txBody>
      </p:sp>
      <p:sp>
        <p:nvSpPr>
          <p:cNvPr id="6" name="TextBox 5"/>
          <p:cNvSpPr txBox="1">
            <a:spLocks noRot="1" noChangeAspect="1" noMove="1" noResize="1" noEditPoints="1" noAdjustHandles="1" noChangeArrowheads="1" noChangeShapeType="1" noTextEdit="1"/>
          </p:cNvSpPr>
          <p:nvPr/>
        </p:nvSpPr>
        <p:spPr>
          <a:xfrm>
            <a:off x="7319666" y="4186788"/>
            <a:ext cx="1358900" cy="523220"/>
          </a:xfrm>
          <a:prstGeom prst="rect">
            <a:avLst/>
          </a:prstGeom>
          <a:blipFill>
            <a:blip r:embed="rId3"/>
            <a:stretch>
              <a:fillRect/>
            </a:stretch>
          </a:blipFill>
        </p:spPr>
        <p:txBody>
          <a:bodyPr/>
          <a:lstStyle/>
          <a:p>
            <a:pPr>
              <a:defRPr/>
            </a:pPr>
            <a:r>
              <a:rPr lang="en-US">
                <a:noFill/>
              </a:rPr>
              <a:t> </a:t>
            </a:r>
          </a:p>
        </p:txBody>
      </p:sp>
      <p:sp>
        <p:nvSpPr>
          <p:cNvPr id="7" name="TextBox 6"/>
          <p:cNvSpPr txBox="1">
            <a:spLocks noRot="1" noChangeAspect="1" noMove="1" noResize="1" noEditPoints="1" noAdjustHandles="1" noChangeArrowheads="1" noChangeShapeType="1" noTextEdit="1"/>
          </p:cNvSpPr>
          <p:nvPr/>
        </p:nvSpPr>
        <p:spPr>
          <a:xfrm>
            <a:off x="0" y="4919431"/>
            <a:ext cx="9067800" cy="938719"/>
          </a:xfrm>
          <a:prstGeom prst="rect">
            <a:avLst/>
          </a:prstGeom>
          <a:blipFill>
            <a:blip r:embed="rId4"/>
            <a:stretch>
              <a:fillRect l="-941" t="-5195"/>
            </a:stretch>
          </a:blipFill>
        </p:spPr>
        <p:txBody>
          <a:bodyPr/>
          <a:lstStyle/>
          <a:p>
            <a:pPr>
              <a:defRPr/>
            </a:pPr>
            <a:r>
              <a:rPr lang="en-US">
                <a:noFill/>
              </a:rPr>
              <a:t> </a:t>
            </a:r>
          </a:p>
        </p:txBody>
      </p:sp>
      <p:sp>
        <p:nvSpPr>
          <p:cNvPr id="37894" name="TextBox 7"/>
          <p:cNvSpPr txBox="1">
            <a:spLocks noChangeArrowheads="1"/>
          </p:cNvSpPr>
          <p:nvPr/>
        </p:nvSpPr>
        <p:spPr bwMode="auto">
          <a:xfrm>
            <a:off x="1981200" y="1524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515151"/>
                </a:solidFill>
              </a:rPr>
              <a:t>(0.01, 344)</a:t>
            </a:r>
          </a:p>
        </p:txBody>
      </p:sp>
      <p:sp>
        <p:nvSpPr>
          <p:cNvPr id="37895" name="TextBox 8"/>
          <p:cNvSpPr txBox="1">
            <a:spLocks noChangeArrowheads="1"/>
          </p:cNvSpPr>
          <p:nvPr/>
        </p:nvSpPr>
        <p:spPr bwMode="auto">
          <a:xfrm>
            <a:off x="2286000" y="11430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515151"/>
                </a:solidFill>
              </a:rPr>
              <a:t>(0.025, 274)</a:t>
            </a:r>
          </a:p>
        </p:txBody>
      </p:sp>
      <p:sp>
        <p:nvSpPr>
          <p:cNvPr id="37896" name="TextBox 9"/>
          <p:cNvSpPr txBox="1">
            <a:spLocks noChangeArrowheads="1"/>
          </p:cNvSpPr>
          <p:nvPr/>
        </p:nvSpPr>
        <p:spPr bwMode="auto">
          <a:xfrm>
            <a:off x="2382838" y="27432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515151"/>
                </a:solidFill>
              </a:rPr>
              <a:t>(0.05, 219)</a:t>
            </a:r>
          </a:p>
        </p:txBody>
      </p:sp>
      <p:sp>
        <p:nvSpPr>
          <p:cNvPr id="37897" name="TextBox 10"/>
          <p:cNvSpPr txBox="1">
            <a:spLocks noChangeArrowheads="1"/>
          </p:cNvSpPr>
          <p:nvPr/>
        </p:nvSpPr>
        <p:spPr bwMode="auto">
          <a:xfrm>
            <a:off x="4267200" y="3608388"/>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515151"/>
                </a:solidFill>
              </a:rPr>
              <a:t>(0.10, 164)</a:t>
            </a:r>
          </a:p>
        </p:txBody>
      </p:sp>
      <p:sp>
        <p:nvSpPr>
          <p:cNvPr id="37898" name="TextBox 11"/>
          <p:cNvSpPr txBox="1">
            <a:spLocks noChangeArrowheads="1"/>
          </p:cNvSpPr>
          <p:nvPr/>
        </p:nvSpPr>
        <p:spPr bwMode="auto">
          <a:xfrm>
            <a:off x="7319963" y="38735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515151"/>
                </a:solidFill>
              </a:rPr>
              <a:t>(0.15, 131)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Rot="1" noChangeAspect="1" noMove="1" noResize="1" noEditPoints="1" noAdjustHandles="1" noChangeArrowheads="1" noChangeShapeType="1" noTextEdit="1"/>
          </p:cNvSpPr>
          <p:nvPr/>
        </p:nvSpPr>
        <p:spPr>
          <a:xfrm>
            <a:off x="152400" y="152400"/>
            <a:ext cx="8839200" cy="5509200"/>
          </a:xfrm>
          <a:prstGeom prst="rect">
            <a:avLst/>
          </a:prstGeom>
          <a:blipFill>
            <a:blip r:embed="rId2"/>
            <a:stretch>
              <a:fillRect l="-1724" t="-1438" r="-1724" b="-2655"/>
            </a:stretch>
          </a:blipFill>
        </p:spPr>
        <p:txBody>
          <a:bodyPr/>
          <a:lstStyle/>
          <a:p>
            <a:pPr>
              <a:defRPr/>
            </a:pPr>
            <a:r>
              <a:rPr lang="en-US">
                <a:no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
          <p:cNvSpPr txBox="1">
            <a:spLocks noChangeArrowheads="1"/>
          </p:cNvSpPr>
          <p:nvPr/>
        </p:nvSpPr>
        <p:spPr bwMode="auto">
          <a:xfrm>
            <a:off x="152400" y="152400"/>
            <a:ext cx="883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t>The smaller the effect size, the more sensitive the study; the larger the required sample size.</a:t>
            </a:r>
          </a:p>
        </p:txBody>
      </p:sp>
      <p:pic>
        <p:nvPicPr>
          <p:cNvPr id="39939" name="Picture 4"/>
          <p:cNvPicPr>
            <a:picLocks noChangeAspect="1"/>
          </p:cNvPicPr>
          <p:nvPr/>
        </p:nvPicPr>
        <p:blipFill>
          <a:blip r:embed="rId3">
            <a:extLst>
              <a:ext uri="{28A0092B-C50C-407E-A947-70E740481C1C}">
                <a14:useLocalDpi xmlns:a14="http://schemas.microsoft.com/office/drawing/2010/main" val="0"/>
              </a:ext>
            </a:extLst>
          </a:blip>
          <a:srcRect l="5005" t="1672" r="1257" b="11671"/>
          <a:stretch>
            <a:fillRect/>
          </a:stretch>
        </p:blipFill>
        <p:spPr bwMode="auto">
          <a:xfrm>
            <a:off x="14288" y="1295400"/>
            <a:ext cx="5715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2209800" y="5245100"/>
            <a:ext cx="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971800" y="5257800"/>
            <a:ext cx="0" cy="30480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600200" y="5257800"/>
            <a:ext cx="0" cy="30480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00200" y="5638800"/>
            <a:ext cx="60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00200" y="5791200"/>
            <a:ext cx="13716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rot="5400000">
            <a:off x="2124869" y="5374481"/>
            <a:ext cx="292100" cy="134143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9946" name="TextBox 14"/>
          <p:cNvSpPr txBox="1">
            <a:spLocks noChangeArrowheads="1"/>
          </p:cNvSpPr>
          <p:nvPr/>
        </p:nvSpPr>
        <p:spPr bwMode="auto">
          <a:xfrm>
            <a:off x="5729288" y="1223963"/>
            <a:ext cx="341471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515151"/>
                </a:solidFill>
              </a:rPr>
              <a:t>We have 2 distributions with 2 different minimal differences (red = 0.25; blue = 0.50).</a:t>
            </a:r>
          </a:p>
          <a:p>
            <a:pPr eaLnBrk="1" hangingPunct="1"/>
            <a:endParaRPr lang="en-US" altLang="en-US" sz="2400" dirty="0">
              <a:solidFill>
                <a:srgbClr val="515151"/>
              </a:solidFill>
            </a:endParaRPr>
          </a:p>
          <a:p>
            <a:pPr eaLnBrk="1" hangingPunct="1"/>
            <a:r>
              <a:rPr lang="en-US" altLang="en-US" sz="2400" dirty="0">
                <a:solidFill>
                  <a:srgbClr val="515151"/>
                </a:solidFill>
              </a:rPr>
              <a:t>In order to “squeeze” the red </a:t>
            </a:r>
            <a:r>
              <a:rPr lang="en-US" altLang="en-US" sz="2400" dirty="0" err="1">
                <a:solidFill>
                  <a:srgbClr val="515151"/>
                </a:solidFill>
              </a:rPr>
              <a:t>distn</a:t>
            </a:r>
            <a:r>
              <a:rPr lang="en-US" altLang="en-US" sz="2400" dirty="0">
                <a:solidFill>
                  <a:srgbClr val="515151"/>
                </a:solidFill>
              </a:rPr>
              <a:t> from 0, we need a sample size that is 4 x as large as the blue distribution – all else being equal.</a:t>
            </a:r>
          </a:p>
        </p:txBody>
      </p:sp>
      <p:sp>
        <p:nvSpPr>
          <p:cNvPr id="39947" name="TextBox 15"/>
          <p:cNvSpPr txBox="1">
            <a:spLocks noChangeArrowheads="1"/>
          </p:cNvSpPr>
          <p:nvPr/>
        </p:nvSpPr>
        <p:spPr bwMode="auto">
          <a:xfrm>
            <a:off x="3517900" y="5538788"/>
            <a:ext cx="5105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515151"/>
                </a:solidFill>
              </a:rPr>
              <a:t>Cutting the effect size by ½ requires 4 x the sample size.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839200" cy="5508625"/>
          </a:xfrm>
          <a:prstGeom prst="rect">
            <a:avLst/>
          </a:prstGeom>
          <a:noFill/>
        </p:spPr>
        <p:txBody>
          <a:bodyPr>
            <a:spAutoFit/>
          </a:bodyPr>
          <a:lstStyle/>
          <a:p>
            <a:pPr eaLnBrk="1" hangingPunct="1">
              <a:defRPr/>
            </a:pPr>
            <a:r>
              <a:rPr lang="en-US" sz="3200" b="1" dirty="0"/>
              <a:t>The Study Endpoint</a:t>
            </a:r>
          </a:p>
          <a:p>
            <a:pPr eaLnBrk="1" hangingPunct="1">
              <a:defRPr/>
            </a:pPr>
            <a:endParaRPr lang="en-US" sz="3200" dirty="0"/>
          </a:p>
          <a:p>
            <a:pPr eaLnBrk="1" hangingPunct="1">
              <a:defRPr/>
            </a:pPr>
            <a:r>
              <a:rPr lang="en-US" sz="3200" dirty="0"/>
              <a:t>Determining the best endpoint can make the difference between a successful study and an unsuccessful one.</a:t>
            </a:r>
          </a:p>
          <a:p>
            <a:pPr eaLnBrk="1" hangingPunct="1">
              <a:defRPr/>
            </a:pPr>
            <a:endParaRPr lang="en-US" sz="3200" b="1" dirty="0"/>
          </a:p>
          <a:p>
            <a:pPr eaLnBrk="1" hangingPunct="1">
              <a:defRPr/>
            </a:pPr>
            <a:r>
              <a:rPr lang="en-US" sz="3200" dirty="0"/>
              <a:t>Common endpoints:</a:t>
            </a:r>
          </a:p>
          <a:p>
            <a:pPr eaLnBrk="1" hangingPunct="1">
              <a:defRPr/>
            </a:pPr>
            <a:endParaRPr lang="en-US" sz="3200" dirty="0"/>
          </a:p>
          <a:p>
            <a:pPr marL="514350" indent="-514350" eaLnBrk="1" hangingPunct="1">
              <a:buFontTx/>
              <a:buAutoNum type="arabicParenBoth"/>
              <a:defRPr/>
            </a:pPr>
            <a:r>
              <a:rPr lang="en-US" sz="3200" dirty="0"/>
              <a:t>Tumor response (Phase II)</a:t>
            </a:r>
          </a:p>
          <a:p>
            <a:pPr eaLnBrk="1" hangingPunct="1">
              <a:defRPr/>
            </a:pPr>
            <a:r>
              <a:rPr lang="en-US" sz="3200" dirty="0"/>
              <a:t>(2) PFS (Phase II, sometimes Phase III)</a:t>
            </a:r>
          </a:p>
          <a:p>
            <a:pPr eaLnBrk="1" hangingPunct="1">
              <a:defRPr/>
            </a:pPr>
            <a:r>
              <a:rPr lang="en-US" sz="3200" dirty="0"/>
              <a:t>(3) OS (Phase III)</a:t>
            </a:r>
            <a:r>
              <a:rPr lang="en-US" sz="3200" b="1"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152400" y="152400"/>
            <a:ext cx="88392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u="sng"/>
              <a:t>Tumor responses</a:t>
            </a:r>
            <a:r>
              <a:rPr lang="en-US" altLang="en-US" sz="3200"/>
              <a:t> are most useful for single arm, phase 2 studies with cytotoxic agents. Small sample sizes and fast results.</a:t>
            </a:r>
          </a:p>
          <a:p>
            <a:pPr eaLnBrk="1" hangingPunct="1"/>
            <a:endParaRPr lang="en-US" altLang="en-US" sz="3200"/>
          </a:p>
          <a:p>
            <a:pPr eaLnBrk="1" hangingPunct="1"/>
            <a:r>
              <a:rPr lang="en-US" altLang="en-US" sz="3200" u="sng"/>
              <a:t>PFS</a:t>
            </a:r>
            <a:r>
              <a:rPr lang="en-US" altLang="en-US" sz="3200"/>
              <a:t> is useful for randomized phase II studies. Intermediate sample sizes and relatively fast results. Not always indicative of OS advantage.</a:t>
            </a:r>
          </a:p>
          <a:p>
            <a:pPr eaLnBrk="1" hangingPunct="1"/>
            <a:endParaRPr lang="en-US" altLang="en-US" sz="3200" u="sng"/>
          </a:p>
          <a:p>
            <a:pPr eaLnBrk="1" hangingPunct="1"/>
            <a:r>
              <a:rPr lang="en-US" altLang="en-US" sz="3200" u="sng"/>
              <a:t>OS</a:t>
            </a:r>
            <a:r>
              <a:rPr lang="en-US" altLang="en-US" sz="3200"/>
              <a:t> is the gold standard for cancer trials. Results take time to mature. Studies require larger sample sizes.</a:t>
            </a:r>
            <a:endParaRPr lang="en-US" altLang="en-US" sz="3200" u="sng"/>
          </a:p>
          <a:p>
            <a:pPr eaLnBrk="1" hangingPunct="1"/>
            <a:endParaRPr lang="en-US" altLang="en-US"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p:cNvSpPr txBox="1">
            <a:spLocks noChangeArrowheads="1"/>
          </p:cNvSpPr>
          <p:nvPr/>
        </p:nvSpPr>
        <p:spPr bwMode="auto">
          <a:xfrm>
            <a:off x="152400" y="152400"/>
            <a:ext cx="88392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t>One of the tasks of the statistician is to determine the length of the study. This requires assumed accrual rates and hazard rates for PFS or OS.</a:t>
            </a:r>
          </a:p>
          <a:p>
            <a:pPr eaLnBrk="1" hangingPunct="1"/>
            <a:endParaRPr lang="en-US" altLang="en-US" sz="1600" dirty="0"/>
          </a:p>
          <a:p>
            <a:pPr eaLnBrk="1" hangingPunct="1"/>
            <a:r>
              <a:rPr lang="en-US" altLang="en-US" sz="3200" dirty="0"/>
              <a:t>Accruing larger sample sizes shortens the time until the data mature. However, larger sample sizes are more expensive and labor intensive for the office.</a:t>
            </a:r>
          </a:p>
          <a:p>
            <a:pPr eaLnBrk="1" hangingPunct="1"/>
            <a:endParaRPr lang="en-US" altLang="en-US" sz="1600" dirty="0"/>
          </a:p>
          <a:p>
            <a:pPr eaLnBrk="1" hangingPunct="1"/>
            <a:r>
              <a:rPr lang="en-US" altLang="en-US" sz="3200" dirty="0"/>
              <a:t>A balance needs to be struck between the goals of the study and the resources available.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152400" y="152400"/>
            <a:ext cx="88392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t>Contacting the Statistician</a:t>
            </a:r>
          </a:p>
          <a:p>
            <a:pPr eaLnBrk="1" hangingPunct="1"/>
            <a:endParaRPr lang="en-US" altLang="en-US" sz="3200" dirty="0"/>
          </a:p>
          <a:p>
            <a:pPr eaLnBrk="1" hangingPunct="1"/>
            <a:r>
              <a:rPr lang="en-US" altLang="en-US" sz="3200" dirty="0"/>
              <a:t>The above outline provides the basic concepts to writing a first draft of the study. The chair can take a stab at the design first and consult a mentor. The design does not have to be perfect. </a:t>
            </a:r>
          </a:p>
          <a:p>
            <a:pPr eaLnBrk="1" hangingPunct="1"/>
            <a:endParaRPr lang="en-US" altLang="en-US" sz="1600" dirty="0"/>
          </a:p>
          <a:p>
            <a:pPr eaLnBrk="1" hangingPunct="1"/>
            <a:r>
              <a:rPr lang="en-US" altLang="en-US" sz="3200" dirty="0"/>
              <a:t>Sometimes a study is rejected for reasons such as competing studies. For these reasons, the statistician is often discouraged from getting involved in designing the study until after it is approved by the relevant committees.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p:cNvSpPr>
            <a:spLocks noGrp="1"/>
          </p:cNvSpPr>
          <p:nvPr>
            <p:ph type="body" sz="quarter" idx="10"/>
          </p:nvPr>
        </p:nvSpPr>
        <p:spPr bwMode="auto">
          <a:xfrm>
            <a:off x="533400" y="381000"/>
            <a:ext cx="8077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smtClean="0"/>
              <a:t>Is the role of the statistician designed to block your research?</a:t>
            </a:r>
          </a:p>
        </p:txBody>
      </p:sp>
      <p:pic>
        <p:nvPicPr>
          <p:cNvPr id="266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6525" y="1524000"/>
            <a:ext cx="63309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3"/>
          <p:cNvSpPr txBox="1">
            <a:spLocks noChangeArrowheads="1"/>
          </p:cNvSpPr>
          <p:nvPr/>
        </p:nvSpPr>
        <p:spPr bwMode="auto">
          <a:xfrm>
            <a:off x="152400" y="4763"/>
            <a:ext cx="88392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t>Once a study is approved for further development, it is assigned to a statistician through ordinary procedures.</a:t>
            </a:r>
          </a:p>
          <a:p>
            <a:pPr eaLnBrk="1" hangingPunct="1"/>
            <a:endParaRPr lang="en-US" altLang="en-US" sz="3200"/>
          </a:p>
          <a:p>
            <a:pPr eaLnBrk="1" hangingPunct="1"/>
            <a:r>
              <a:rPr lang="en-US" altLang="en-US" sz="3200"/>
              <a:t>If you created a design, the statistician may unilaterally make substantial changes to the design for various reasons, especially if the questions are more routine in nature.</a:t>
            </a:r>
          </a:p>
          <a:p>
            <a:pPr eaLnBrk="1" hangingPunct="1"/>
            <a:endParaRPr lang="en-US" altLang="en-US" sz="3200"/>
          </a:p>
          <a:p>
            <a:pPr eaLnBrk="1" hangingPunct="1"/>
            <a:r>
              <a:rPr lang="en-US" altLang="en-US" sz="3200"/>
              <a:t>If the questions being posed by the study are more complicated, contact should be made to let the statistician know.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3"/>
          <p:cNvSpPr txBox="1">
            <a:spLocks noChangeArrowheads="1"/>
          </p:cNvSpPr>
          <p:nvPr/>
        </p:nvSpPr>
        <p:spPr bwMode="auto">
          <a:xfrm>
            <a:off x="152400" y="4763"/>
            <a:ext cx="88392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t>If you feel that your study is unique, it is helpful to clue the statistician in on the special circumstances regarding your study.</a:t>
            </a:r>
          </a:p>
          <a:p>
            <a:pPr eaLnBrk="1" hangingPunct="1"/>
            <a:endParaRPr lang="en-US" altLang="en-US" sz="3200"/>
          </a:p>
          <a:p>
            <a:pPr eaLnBrk="1" hangingPunct="1"/>
            <a:r>
              <a:rPr lang="en-US" altLang="en-US" sz="3200"/>
              <a:t>You can contact the statistician at the meeting, find out who the likely statistician is through your committee chair, or by contacting the group leadership at the data center. </a:t>
            </a:r>
          </a:p>
          <a:p>
            <a:pPr eaLnBrk="1" hangingPunct="1"/>
            <a:endParaRPr lang="en-US" altLang="en-US" sz="3200"/>
          </a:p>
          <a:p>
            <a:pPr eaLnBrk="1" hangingPunct="1"/>
            <a:r>
              <a:rPr lang="en-US" altLang="en-US" sz="3200"/>
              <a:t>For Gyn studies, this would include Dr. Austin Miller (Director of Statistics) and Dr. Ginny Filiaci (Director of Operations).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6162675"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4"/>
          <p:cNvSpPr txBox="1">
            <a:spLocks noChangeArrowheads="1"/>
          </p:cNvSpPr>
          <p:nvPr/>
        </p:nvSpPr>
        <p:spPr bwMode="auto">
          <a:xfrm>
            <a:off x="76200" y="152400"/>
            <a:ext cx="8915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515151"/>
                </a:solidFill>
              </a:rPr>
              <a:t>Remember, the obstacle to the knowledge we seek is not the statistician. He/she is but another member of the team who wants to help you reach your goals.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smtClean="0">
                <a:solidFill>
                  <a:schemeClr val="accent1"/>
                </a:solidFill>
                <a:cs typeface="Helvetica" panose="020B0604020202020204" pitchFamily="34" charset="0"/>
              </a:rPr>
              <a:t>Acknowledgements</a:t>
            </a:r>
            <a:endParaRPr lang="en-US" altLang="en-US" smtClean="0"/>
          </a:p>
        </p:txBody>
      </p:sp>
      <p:sp>
        <p:nvSpPr>
          <p:cNvPr id="4" name="Text Placeholder 3"/>
          <p:cNvSpPr txBox="1">
            <a:spLocks noGrp="1"/>
          </p:cNvSpPr>
          <p:nvPr>
            <p:ph type="body" sz="quarter" idx="11"/>
          </p:nvPr>
        </p:nvSpPr>
        <p:spPr>
          <a:xfrm>
            <a:off x="1219200" y="1219200"/>
            <a:ext cx="7086600" cy="3434786"/>
          </a:xfrm>
        </p:spPr>
        <p:txBody>
          <a:bodyPr wrap="square" rtlCol="0">
            <a:spAutoFit/>
          </a:bodyPr>
          <a:lstStyle/>
          <a:p>
            <a:pPr eaLnBrk="1" fontAlgn="auto" hangingPunct="1">
              <a:spcAft>
                <a:spcPts val="0"/>
              </a:spcAft>
              <a:defRPr/>
            </a:pPr>
            <a:r>
              <a:rPr lang="en-US" sz="1400" dirty="0" smtClean="0">
                <a:cs typeface="Helvetica"/>
              </a:rPr>
              <a:t> </a:t>
            </a:r>
          </a:p>
          <a:p>
            <a:pPr eaLnBrk="1" hangingPunct="1">
              <a:defRPr/>
            </a:pPr>
            <a:r>
              <a:rPr lang="en-US" altLang="en-US" sz="1800" dirty="0">
                <a:solidFill>
                  <a:schemeClr val="accent2"/>
                </a:solidFill>
              </a:rPr>
              <a:t>Clinical Trials Development Division</a:t>
            </a:r>
          </a:p>
          <a:p>
            <a:pPr eaLnBrk="1" hangingPunct="1">
              <a:defRPr/>
            </a:pPr>
            <a:r>
              <a:rPr lang="en-US" altLang="en-US" sz="1800" dirty="0">
                <a:solidFill>
                  <a:schemeClr val="accent2"/>
                </a:solidFill>
              </a:rPr>
              <a:t>Department of Biostatistics and Bioinformatics</a:t>
            </a:r>
          </a:p>
          <a:p>
            <a:pPr eaLnBrk="1" hangingPunct="1">
              <a:defRPr/>
            </a:pPr>
            <a:r>
              <a:rPr lang="en-US" altLang="en-US" sz="1800" dirty="0">
                <a:solidFill>
                  <a:schemeClr val="accent2"/>
                </a:solidFill>
              </a:rPr>
              <a:t>Roswell Park Comprehensive Cancer Center</a:t>
            </a:r>
          </a:p>
          <a:p>
            <a:pPr eaLnBrk="1" fontAlgn="auto" hangingPunct="1">
              <a:spcAft>
                <a:spcPts val="0"/>
              </a:spcAft>
              <a:defRPr/>
            </a:pPr>
            <a:endParaRPr lang="en-US" sz="1800" dirty="0">
              <a:solidFill>
                <a:schemeClr val="accent2"/>
              </a:solidFill>
              <a:latin typeface="+mn-lt"/>
              <a:cs typeface="+mn-cs"/>
            </a:endParaRPr>
          </a:p>
          <a:p>
            <a:pPr eaLnBrk="1" fontAlgn="auto" hangingPunct="1">
              <a:spcAft>
                <a:spcPts val="0"/>
              </a:spcAft>
              <a:defRPr/>
            </a:pPr>
            <a:endParaRPr lang="en-US" sz="1800" dirty="0">
              <a:solidFill>
                <a:schemeClr val="accent2"/>
              </a:solidFill>
              <a:latin typeface="+mn-lt"/>
              <a:cs typeface="+mn-cs"/>
            </a:endParaRPr>
          </a:p>
          <a:p>
            <a:pPr eaLnBrk="1" fontAlgn="auto" hangingPunct="1">
              <a:spcAft>
                <a:spcPts val="0"/>
              </a:spcAft>
              <a:defRPr/>
            </a:pPr>
            <a:r>
              <a:rPr lang="en-US" sz="1800" dirty="0">
                <a:solidFill>
                  <a:schemeClr val="accent2"/>
                </a:solidFill>
                <a:latin typeface="+mn-lt"/>
                <a:cs typeface="+mn-cs"/>
              </a:rPr>
              <a:t>Grant/Sponsor Acknowledgements</a:t>
            </a:r>
          </a:p>
          <a:p>
            <a:pPr marL="800100" lvl="1" indent="-342900" eaLnBrk="1" fontAlgn="auto" hangingPunct="1">
              <a:spcAft>
                <a:spcPts val="0"/>
              </a:spcAft>
              <a:buFont typeface="Arial"/>
              <a:buChar char="•"/>
              <a:defRPr/>
            </a:pPr>
            <a:r>
              <a:rPr lang="en-US" sz="1600" b="1" dirty="0">
                <a:cs typeface="Helvetica"/>
              </a:rPr>
              <a:t>NRG Oncology (1 U10 CA180822) and NRG Operations (</a:t>
            </a:r>
            <a:r>
              <a:rPr lang="en-US" sz="1600" b="1" dirty="0" smtClean="0">
                <a:cs typeface="Helvetica"/>
              </a:rPr>
              <a:t>U10CA180868)</a:t>
            </a:r>
            <a:endParaRPr lang="en-US" sz="2400" dirty="0" smtClean="0">
              <a:cs typeface="Helvetica"/>
            </a:endParaRPr>
          </a:p>
          <a:p>
            <a:pPr eaLnBrk="1" fontAlgn="auto" hangingPunct="1">
              <a:spcAft>
                <a:spcPts val="0"/>
              </a:spcAft>
              <a:defRPr/>
            </a:pPr>
            <a:endParaRPr lang="en-US" sz="3200" dirty="0">
              <a:solidFill>
                <a:schemeClr val="accent1"/>
              </a:solidFill>
              <a:cs typeface="Helvetic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152400" y="228600"/>
            <a:ext cx="88392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t>Some believe we are the naysayers of clinical research.</a:t>
            </a:r>
          </a:p>
          <a:p>
            <a:pPr eaLnBrk="1" hangingPunct="1"/>
            <a:endParaRPr lang="en-US" altLang="en-US" sz="3200">
              <a:solidFill>
                <a:schemeClr val="tx2"/>
              </a:solidFill>
              <a:cs typeface="Helvetica" panose="020B0604020202020204" pitchFamily="34" charset="0"/>
            </a:endParaRPr>
          </a:p>
          <a:p>
            <a:pPr eaLnBrk="1" hangingPunct="1"/>
            <a:r>
              <a:rPr lang="en-US" altLang="en-US" sz="3200"/>
              <a:t>Rather than view NRG research as an “us versus them” perspective, it is helpful to see it from the statistician’s perspective.</a:t>
            </a:r>
          </a:p>
          <a:p>
            <a:pPr eaLnBrk="1" hangingPunct="1"/>
            <a:endParaRPr lang="en-US" altLang="en-US" sz="3200">
              <a:solidFill>
                <a:schemeClr val="tx2"/>
              </a:solidFill>
              <a:cs typeface="Helvetica" panose="020B0604020202020204" pitchFamily="34" charset="0"/>
            </a:endParaRPr>
          </a:p>
          <a:p>
            <a:pPr eaLnBrk="1" hangingPunct="1"/>
            <a:r>
              <a:rPr lang="en-US" altLang="en-US" sz="3200"/>
              <a:t>A good statistician is not emotionally invested in your research. Instead, he/she guards the reputation of the office and considers all studies.</a:t>
            </a:r>
          </a:p>
          <a:p>
            <a:pPr eaLnBrk="1" hangingPunct="1"/>
            <a:endParaRPr lang="en-US" altLang="en-US" sz="3200">
              <a:solidFill>
                <a:schemeClr val="tx2"/>
              </a:solidFill>
              <a:cs typeface="Helvetica" panose="020B0604020202020204" pitchFamily="34" charset="0"/>
            </a:endParaRPr>
          </a:p>
          <a:p>
            <a:pPr eaLnBrk="1" hangingPunct="1"/>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152400" y="228600"/>
            <a:ext cx="88392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t>For example, statisticians are notorious for providing accurate or conservative estimates of accrual rates. </a:t>
            </a:r>
          </a:p>
          <a:p>
            <a:pPr eaLnBrk="1" hangingPunct="1"/>
            <a:endParaRPr lang="en-US" altLang="en-US" sz="3200"/>
          </a:p>
          <a:p>
            <a:pPr eaLnBrk="1" hangingPunct="1"/>
            <a:r>
              <a:rPr lang="en-US" altLang="en-US" sz="3200"/>
              <a:t>By gaining this reputation, proposed research (both now and future studies) will be taken more seriously by reviewers.</a:t>
            </a:r>
          </a:p>
          <a:p>
            <a:pPr eaLnBrk="1" hangingPunct="1"/>
            <a:endParaRPr lang="en-US" altLang="en-US" sz="3200"/>
          </a:p>
          <a:p>
            <a:pPr eaLnBrk="1" hangingPunct="1"/>
            <a:r>
              <a:rPr lang="en-US" altLang="en-US" sz="3200"/>
              <a:t>However, you may be frustrated thinking your particular study will have exceptional accrual.</a:t>
            </a:r>
          </a:p>
          <a:p>
            <a:pPr eaLnBrk="1" hangingPunct="1"/>
            <a:endParaRPr lang="en-US" altLang="en-US" sz="3200">
              <a:solidFill>
                <a:schemeClr val="tx2"/>
              </a:solidFill>
              <a:cs typeface="Helvetica" panose="020B0604020202020204" pitchFamily="34" charset="0"/>
            </a:endParaRPr>
          </a:p>
          <a:p>
            <a:pPr eaLnBrk="1" hangingPunct="1"/>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2"/>
          <p:cNvSpPr>
            <a:spLocks noGrp="1"/>
          </p:cNvSpPr>
          <p:nvPr>
            <p:ph type="body" sz="quarter" idx="11"/>
          </p:nvPr>
        </p:nvSpPr>
        <p:spPr bwMode="auto">
          <a:xfrm>
            <a:off x="228600" y="152400"/>
            <a:ext cx="88392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0" dirty="0" smtClean="0"/>
              <a:t>Statisticians are often the bearer of bad news. When an investigator makes a proposal, they are hopeful that a study objective can be achieved with small sample sizes.</a:t>
            </a:r>
          </a:p>
          <a:p>
            <a:pPr eaLnBrk="1" hangingPunct="1"/>
            <a:endParaRPr lang="en-US" altLang="en-US" sz="1600" b="0" dirty="0" smtClean="0"/>
          </a:p>
          <a:p>
            <a:pPr eaLnBrk="1" hangingPunct="1"/>
            <a:r>
              <a:rPr lang="en-US" altLang="en-US" sz="3200" b="0" dirty="0" smtClean="0"/>
              <a:t>The investigator may get “sticker price shock” after the statistician shows the required sample size.</a:t>
            </a:r>
          </a:p>
          <a:p>
            <a:pPr eaLnBrk="1" hangingPunct="1"/>
            <a:endParaRPr lang="en-US" altLang="en-US" sz="1600" b="0" dirty="0" smtClean="0"/>
          </a:p>
          <a:p>
            <a:pPr eaLnBrk="1" hangingPunct="1"/>
            <a:r>
              <a:rPr lang="en-US" altLang="en-US" sz="3200" b="0" dirty="0" smtClean="0"/>
              <a:t>In addition, the study may require years (2 to 5) from activation to determine the drug’s activity.</a:t>
            </a:r>
          </a:p>
          <a:p>
            <a:pPr eaLnBrk="1" hangingPunct="1"/>
            <a:endParaRPr lang="en-US" alt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152400" y="228600"/>
            <a:ext cx="88392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t>Sometimes the statistician may determine that your study is not feasible.</a:t>
            </a:r>
          </a:p>
          <a:p>
            <a:pPr eaLnBrk="1" hangingPunct="1"/>
            <a:endParaRPr lang="en-US" altLang="en-US" sz="2000"/>
          </a:p>
          <a:p>
            <a:pPr eaLnBrk="1" hangingPunct="1"/>
            <a:r>
              <a:rPr lang="en-US" altLang="en-US" sz="3200"/>
              <a:t>For example, the accrual is too low or the required follow-up may be 10 to 20 years from now.</a:t>
            </a:r>
          </a:p>
          <a:p>
            <a:pPr eaLnBrk="1" hangingPunct="1"/>
            <a:endParaRPr lang="en-US" altLang="en-US" sz="2000"/>
          </a:p>
          <a:p>
            <a:pPr eaLnBrk="1" hangingPunct="1"/>
            <a:r>
              <a:rPr lang="en-US" altLang="en-US" sz="3200"/>
              <a:t>If your study is determined to have these features, you shouldn’t take it personally. The features are usually determined from the initial design and previous data. The statistician is not your enemy.</a:t>
            </a:r>
          </a:p>
          <a:p>
            <a:pPr eaLnBrk="1" hangingPunct="1"/>
            <a:endParaRPr lang="en-US" altLang="en-US" sz="3200">
              <a:solidFill>
                <a:schemeClr val="tx2"/>
              </a:solidFill>
              <a:cs typeface="Helvetica" panose="020B0604020202020204" pitchFamily="34" charset="0"/>
            </a:endParaRPr>
          </a:p>
          <a:p>
            <a:pPr eaLnBrk="1" hangingPunct="1"/>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
            <a:ext cx="6400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5"/>
          <p:cNvSpPr txBox="1">
            <a:spLocks noChangeArrowheads="1"/>
          </p:cNvSpPr>
          <p:nvPr/>
        </p:nvSpPr>
        <p:spPr bwMode="auto">
          <a:xfrm>
            <a:off x="304800" y="4373563"/>
            <a:ext cx="8839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t>On the contrary, you will find most of the time that the statistician is willing to work with you to find alternative solutions to get a study running.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6"/>
          <p:cNvSpPr txBox="1">
            <a:spLocks noChangeArrowheads="1"/>
          </p:cNvSpPr>
          <p:nvPr/>
        </p:nvSpPr>
        <p:spPr bwMode="auto">
          <a:xfrm>
            <a:off x="76200" y="228600"/>
            <a:ext cx="88392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t>When Considering a Clinical Trial</a:t>
            </a:r>
          </a:p>
          <a:p>
            <a:pPr eaLnBrk="1" hangingPunct="1"/>
            <a:endParaRPr lang="en-US" altLang="en-US" sz="3200">
              <a:cs typeface="Helvetica" panose="020B0604020202020204" pitchFamily="34" charset="0"/>
            </a:endParaRPr>
          </a:p>
          <a:p>
            <a:pPr eaLnBrk="1" hangingPunct="1"/>
            <a:r>
              <a:rPr lang="en-US" altLang="en-US" sz="3200"/>
              <a:t>Remember the essence of a trial is a scientific experiment. It involves human beings, so they must be conducted with great care, but they are experiments non-the-less.</a:t>
            </a:r>
          </a:p>
          <a:p>
            <a:pPr eaLnBrk="1" hangingPunct="1"/>
            <a:endParaRPr lang="en-US" altLang="en-US" sz="3200">
              <a:cs typeface="Helvetica" panose="020B0604020202020204" pitchFamily="34" charset="0"/>
            </a:endParaRPr>
          </a:p>
          <a:p>
            <a:pPr eaLnBrk="1" hangingPunct="1"/>
            <a:r>
              <a:rPr lang="en-US" altLang="en-US" sz="3200"/>
              <a:t>The purpose of the clinical trial is to answer a question with some degree of confidence. For example, does adding drug “A” help? This forms a hypothesis.</a:t>
            </a:r>
          </a:p>
          <a:p>
            <a:pPr eaLnBrk="1" hangingPunct="1"/>
            <a:endParaRPr lang="en-US" altLang="en-US" sz="3200">
              <a:cs typeface="Helvetica"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28600"/>
            <a:ext cx="8839200" cy="5508625"/>
          </a:xfrm>
          <a:prstGeom prst="rect">
            <a:avLst/>
          </a:prstGeom>
          <a:noFill/>
        </p:spPr>
        <p:txBody>
          <a:bodyPr>
            <a:spAutoFit/>
          </a:bodyPr>
          <a:lstStyle/>
          <a:p>
            <a:pPr eaLnBrk="1" fontAlgn="auto" hangingPunct="1">
              <a:spcBef>
                <a:spcPts val="0"/>
              </a:spcBef>
              <a:spcAft>
                <a:spcPts val="0"/>
              </a:spcAft>
              <a:defRPr/>
            </a:pPr>
            <a:r>
              <a:rPr lang="en-US" sz="3200" dirty="0">
                <a:cs typeface="Helvetica"/>
              </a:rPr>
              <a:t>Like many scientific experiments, we often form two mutually exclusive hypotheses.</a:t>
            </a:r>
          </a:p>
          <a:p>
            <a:pPr eaLnBrk="1" fontAlgn="auto" hangingPunct="1">
              <a:spcBef>
                <a:spcPts val="0"/>
              </a:spcBef>
              <a:spcAft>
                <a:spcPts val="0"/>
              </a:spcAft>
              <a:defRPr/>
            </a:pPr>
            <a:endParaRPr lang="en-US" sz="3200" dirty="0">
              <a:cs typeface="Helvetica"/>
            </a:endParaRPr>
          </a:p>
          <a:p>
            <a:pPr marL="514350" indent="-514350" eaLnBrk="1" fontAlgn="auto" hangingPunct="1">
              <a:spcBef>
                <a:spcPts val="0"/>
              </a:spcBef>
              <a:spcAft>
                <a:spcPts val="0"/>
              </a:spcAft>
              <a:buFontTx/>
              <a:buAutoNum type="arabicParenBoth"/>
              <a:defRPr/>
            </a:pPr>
            <a:r>
              <a:rPr lang="en-US" sz="3200" dirty="0">
                <a:cs typeface="Helvetica"/>
              </a:rPr>
              <a:t>The null hypothesis. This hypothesis states things like “Drug A is not effective.”</a:t>
            </a:r>
          </a:p>
          <a:p>
            <a:pPr marL="514350" indent="-514350" eaLnBrk="1" fontAlgn="auto" hangingPunct="1">
              <a:spcBef>
                <a:spcPts val="0"/>
              </a:spcBef>
              <a:spcAft>
                <a:spcPts val="0"/>
              </a:spcAft>
              <a:buFontTx/>
              <a:buAutoNum type="arabicParenBoth"/>
              <a:defRPr/>
            </a:pPr>
            <a:r>
              <a:rPr lang="en-US" sz="3200" dirty="0">
                <a:cs typeface="Helvetica"/>
              </a:rPr>
              <a:t>The alternative hypothesis. It states things like, “Drug A is effective.”</a:t>
            </a:r>
          </a:p>
          <a:p>
            <a:pPr marL="514350" indent="-514350" eaLnBrk="1" fontAlgn="auto" hangingPunct="1">
              <a:spcBef>
                <a:spcPts val="0"/>
              </a:spcBef>
              <a:spcAft>
                <a:spcPts val="0"/>
              </a:spcAft>
              <a:buFontTx/>
              <a:buAutoNum type="arabicParenBoth"/>
              <a:defRPr/>
            </a:pPr>
            <a:endParaRPr lang="en-US" sz="3200" dirty="0">
              <a:cs typeface="Helvetica"/>
            </a:endParaRPr>
          </a:p>
          <a:p>
            <a:pPr eaLnBrk="1" fontAlgn="auto" hangingPunct="1">
              <a:spcBef>
                <a:spcPts val="0"/>
              </a:spcBef>
              <a:spcAft>
                <a:spcPts val="0"/>
              </a:spcAft>
              <a:defRPr/>
            </a:pPr>
            <a:r>
              <a:rPr lang="en-US" sz="3200" dirty="0">
                <a:cs typeface="Helvetica"/>
              </a:rPr>
              <a:t>The goal of a clinical trial is to collect data to support the alternative hypothesis to a convincing degree.</a:t>
            </a:r>
          </a:p>
        </p:txBody>
      </p:sp>
    </p:spTree>
  </p:cSld>
  <p:clrMapOvr>
    <a:masterClrMapping/>
  </p:clrMapOvr>
</p:sld>
</file>

<file path=ppt/theme/theme1.xml><?xml version="1.0" encoding="utf-8"?>
<a:theme xmlns:a="http://schemas.openxmlformats.org/drawingml/2006/main" name="Office Theme">
  <a:themeElements>
    <a:clrScheme name="NRG Color Theme 2nd slide">
      <a:dk1>
        <a:srgbClr val="565656"/>
      </a:dk1>
      <a:lt1>
        <a:srgbClr val="FFFFFF"/>
      </a:lt1>
      <a:dk2>
        <a:srgbClr val="565656"/>
      </a:dk2>
      <a:lt2>
        <a:srgbClr val="FFFFFF"/>
      </a:lt2>
      <a:accent1>
        <a:srgbClr val="98012E"/>
      </a:accent1>
      <a:accent2>
        <a:srgbClr val="565656"/>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NRG Color Theme 2nd slide">
      <a:dk1>
        <a:srgbClr val="565656"/>
      </a:dk1>
      <a:lt1>
        <a:srgbClr val="FFFFFF"/>
      </a:lt1>
      <a:dk2>
        <a:srgbClr val="565656"/>
      </a:dk2>
      <a:lt2>
        <a:srgbClr val="FFFFFF"/>
      </a:lt2>
      <a:accent1>
        <a:srgbClr val="98012E"/>
      </a:accent1>
      <a:accent2>
        <a:srgbClr val="565656"/>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1130</Words>
  <Application>Microsoft Office PowerPoint</Application>
  <PresentationFormat>On-screen Show (4:3)</PresentationFormat>
  <Paragraphs>108</Paragraphs>
  <Slides>23</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Calibri</vt:lpstr>
      <vt:lpstr>Helvetica</vt:lpstr>
      <vt:lpstr>Office Theme</vt:lpstr>
      <vt:lpstr>Custom Design</vt:lpstr>
      <vt:lpstr>1_Custom Design</vt:lpstr>
      <vt:lpstr>The Role of the Statistician in Protocol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Fredericks</dc:creator>
  <cp:lastModifiedBy>Michael Sill</cp:lastModifiedBy>
  <cp:revision>40</cp:revision>
  <dcterms:created xsi:type="dcterms:W3CDTF">2014-03-18T21:00:30Z</dcterms:created>
  <dcterms:modified xsi:type="dcterms:W3CDTF">2018-12-28T15:20:49Z</dcterms:modified>
</cp:coreProperties>
</file>