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slides/slide10.xml" ContentType="application/vnd.openxmlformats-officedocument.presentationml.slide+xml"/>
  <Override PartName="/ppt/presentation.xml" ContentType="application/vnd.openxmlformats-officedocument.presentationml.presentation.main+xml"/>
  <Override PartName="/ppt/slides/slide9.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43.xml" ContentType="application/vnd.openxmlformats-officedocument.presentationml.slideLayout+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4.xml" ContentType="application/vnd.openxmlformats-officedocument.presentationml.slideMaster+xml"/>
  <Override PartName="/ppt/slideLayouts/slideLayout42.xml" ContentType="application/vnd.openxmlformats-officedocument.presentationml.slideLayout+xml"/>
  <Override PartName="/ppt/slideLayouts/slideLayout41.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40.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1.xml" ContentType="application/vnd.openxmlformats-officedocument.presentationml.slideLayout+xml"/>
  <Override PartName="/ppt/slideLayouts/slideLayout29.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25.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4.xml" ContentType="application/vnd.openxmlformats-officedocument.presentationml.slideLayout+xml"/>
  <Override PartName="/ppt/notesMasters/notesMaster1.xml" ContentType="application/vnd.openxmlformats-officedocument.presentationml.notesMaster+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theme/theme6.xml" ContentType="application/vnd.openxmlformats-officedocument.theme+xml"/>
  <Override PartName="/ppt/theme/theme5.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72" r:id="rId2"/>
    <p:sldMasterId id="2147483660" r:id="rId3"/>
    <p:sldMasterId id="2147483685" r:id="rId4"/>
  </p:sldMasterIdLst>
  <p:notesMasterIdLst>
    <p:notesMasterId r:id="rId15"/>
  </p:notesMasterIdLst>
  <p:handoutMasterIdLst>
    <p:handoutMasterId r:id="rId16"/>
  </p:handoutMasterIdLst>
  <p:sldIdLst>
    <p:sldId id="309" r:id="rId5"/>
    <p:sldId id="305" r:id="rId6"/>
    <p:sldId id="283" r:id="rId7"/>
    <p:sldId id="286" r:id="rId8"/>
    <p:sldId id="271" r:id="rId9"/>
    <p:sldId id="270" r:id="rId10"/>
    <p:sldId id="288" r:id="rId11"/>
    <p:sldId id="289" r:id="rId12"/>
    <p:sldId id="306" r:id="rId13"/>
    <p:sldId id="293"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rtson, Sharon" initials="SH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0202"/>
    <a:srgbClr val="435464"/>
    <a:srgbClr val="3B4A57"/>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84" autoAdjust="0"/>
    <p:restoredTop sz="94742" autoAdjust="0"/>
  </p:normalViewPr>
  <p:slideViewPr>
    <p:cSldViewPr snapToGrid="0" snapToObjects="1">
      <p:cViewPr varScale="1">
        <p:scale>
          <a:sx n="109" d="100"/>
          <a:sy n="109" d="100"/>
        </p:scale>
        <p:origin x="170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7" d="100"/>
          <a:sy n="77" d="100"/>
        </p:scale>
        <p:origin x="-2904"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ustomXml" Target="../customXml/item3.xml"/><Relationship Id="rId5" Type="http://schemas.openxmlformats.org/officeDocument/2006/relationships/slide" Target="slides/slide1.xml"/><Relationship Id="rId15" Type="http://schemas.openxmlformats.org/officeDocument/2006/relationships/notesMaster" Target="notesMasters/notesMaster1.xml"/><Relationship Id="rId23" Type="http://schemas.openxmlformats.org/officeDocument/2006/relationships/customXml" Target="../customXml/item2.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A92FB15-6DAD-47A1-A400-C4B8AC402A0C}" type="datetimeFigureOut">
              <a:rPr lang="en-US" smtClean="0"/>
              <a:t>7/17/2020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47C887D-77B7-48D9-BEF2-3AC7DE70CE0C}" type="slidenum">
              <a:rPr lang="en-US" smtClean="0"/>
              <a:t>‹#›</a:t>
            </a:fld>
            <a:endParaRPr lang="en-US" dirty="0"/>
          </a:p>
        </p:txBody>
      </p:sp>
    </p:spTree>
    <p:extLst>
      <p:ext uri="{BB962C8B-B14F-4D97-AF65-F5344CB8AC3E}">
        <p14:creationId xmlns:p14="http://schemas.microsoft.com/office/powerpoint/2010/main" val="5137385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9EE3D1-C607-4825-9350-564853109828}" type="datetimeFigureOut">
              <a:rPr lang="en-US" smtClean="0"/>
              <a:t>7/17/2020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C6B414-43ED-4136-9185-3B3C8E73D681}" type="slidenum">
              <a:rPr lang="en-US" smtClean="0"/>
              <a:t>‹#›</a:t>
            </a:fld>
            <a:endParaRPr lang="en-US" dirty="0"/>
          </a:p>
        </p:txBody>
      </p:sp>
    </p:spTree>
    <p:extLst>
      <p:ext uri="{BB962C8B-B14F-4D97-AF65-F5344CB8AC3E}">
        <p14:creationId xmlns:p14="http://schemas.microsoft.com/office/powerpoint/2010/main" val="2746614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E8F3104-7A30-4624-B097-A9B7A0651009}"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908672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A33BACD6-EAA6-2040-A233-B3288D8F4DB4}"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0"/>
              </a:rPr>
              <a:pPr marL="0" marR="0" lvl="0" indent="0" algn="r" defTabSz="457200"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0"/>
            </a:endParaRPr>
          </a:p>
        </p:txBody>
      </p:sp>
      <p:sp>
        <p:nvSpPr>
          <p:cNvPr id="297986" name="Rectangle 2"/>
          <p:cNvSpPr>
            <a:spLocks noGrp="1" noRot="1" noChangeAspect="1" noChangeArrowheads="1"/>
          </p:cNvSpPr>
          <p:nvPr>
            <p:ph type="sldImg"/>
          </p:nvPr>
        </p:nvSpPr>
        <p:spPr bwMode="auto">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297987" name="Rectangle 3"/>
          <p:cNvSpPr>
            <a:spLocks noGrp="1" noChangeArrowheads="1"/>
          </p:cNvSpPr>
          <p:nvPr>
            <p:ph type="body" idx="1"/>
          </p:nvPr>
        </p:nvSpPr>
        <p:spPr bwMode="auto">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s-ES_tradnl">
              <a:latin typeface="Times" charset="0"/>
              <a:ea typeface="ＭＳ Ｐゴシック" charset="0"/>
              <a:cs typeface="ＭＳ Ｐゴシック" charset="0"/>
            </a:endParaRPr>
          </a:p>
        </p:txBody>
      </p:sp>
    </p:spTree>
    <p:extLst>
      <p:ext uri="{BB962C8B-B14F-4D97-AF65-F5344CB8AC3E}">
        <p14:creationId xmlns:p14="http://schemas.microsoft.com/office/powerpoint/2010/main" val="2709909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D48B70E-56DB-EE4C-857C-3475D06D2742}" type="datetimeFigureOut">
              <a:rPr lang="en-US" smtClean="0"/>
              <a:t>7/17/2020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9E380CA-77D7-C849-82B2-51C54C72C171}" type="slidenum">
              <a:rPr lang="en-US" smtClean="0"/>
              <a:t>‹#›</a:t>
            </a:fld>
            <a:endParaRPr lang="en-US" dirty="0"/>
          </a:p>
        </p:txBody>
      </p:sp>
    </p:spTree>
    <p:extLst>
      <p:ext uri="{BB962C8B-B14F-4D97-AF65-F5344CB8AC3E}">
        <p14:creationId xmlns:p14="http://schemas.microsoft.com/office/powerpoint/2010/main" val="580761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D48B70E-56DB-EE4C-857C-3475D06D2742}" type="datetimeFigureOut">
              <a:rPr lang="en-US" smtClean="0"/>
              <a:t>7/17/2020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9E380CA-77D7-C849-82B2-51C54C72C171}" type="slidenum">
              <a:rPr lang="en-US" smtClean="0"/>
              <a:t>‹#›</a:t>
            </a:fld>
            <a:endParaRPr lang="en-US" dirty="0"/>
          </a:p>
        </p:txBody>
      </p:sp>
    </p:spTree>
    <p:extLst>
      <p:ext uri="{BB962C8B-B14F-4D97-AF65-F5344CB8AC3E}">
        <p14:creationId xmlns:p14="http://schemas.microsoft.com/office/powerpoint/2010/main" val="1313326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D48B70E-56DB-EE4C-857C-3475D06D2742}" type="datetimeFigureOut">
              <a:rPr lang="en-US" smtClean="0"/>
              <a:t>7/17/2020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9E380CA-77D7-C849-82B2-51C54C72C171}" type="slidenum">
              <a:rPr lang="en-US" smtClean="0"/>
              <a:t>‹#›</a:t>
            </a:fld>
            <a:endParaRPr lang="en-US" dirty="0"/>
          </a:p>
        </p:txBody>
      </p:sp>
    </p:spTree>
    <p:extLst>
      <p:ext uri="{BB962C8B-B14F-4D97-AF65-F5344CB8AC3E}">
        <p14:creationId xmlns:p14="http://schemas.microsoft.com/office/powerpoint/2010/main" val="21260632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lvl1pPr>
          </a:lstStyle>
          <a:p>
            <a:r>
              <a:rPr lang="en-US" dirty="0"/>
              <a:t>Click to edit Master title style</a:t>
            </a:r>
          </a:p>
        </p:txBody>
      </p:sp>
      <p:sp>
        <p:nvSpPr>
          <p:cNvPr id="3" name="Subtitle 2"/>
          <p:cNvSpPr>
            <a:spLocks noGrp="1"/>
          </p:cNvSpPr>
          <p:nvPr>
            <p:ph type="subTitle" idx="1" hasCustomPrompt="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t>
            </a:r>
            <a:r>
              <a:rPr lang="en-US" dirty="0" err="1"/>
              <a:t>edcit</a:t>
            </a:r>
            <a:r>
              <a:rPr lang="en-US" dirty="0"/>
              <a: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CC416E2-450C-424D-98D6-28DFDEC41EB5}" type="datetimeFigureOut">
              <a:rPr lang="en-US" smtClean="0"/>
              <a:t>7/17/2020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E17E137-8FBA-43D3-85CB-9AAC90A07F83}" type="slidenum">
              <a:rPr lang="en-US" smtClean="0"/>
              <a:t>‹#›</a:t>
            </a:fld>
            <a:endParaRPr lang="en-US" dirty="0"/>
          </a:p>
        </p:txBody>
      </p:sp>
    </p:spTree>
    <p:extLst>
      <p:ext uri="{BB962C8B-B14F-4D97-AF65-F5344CB8AC3E}">
        <p14:creationId xmlns:p14="http://schemas.microsoft.com/office/powerpoint/2010/main" val="30694656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CC416E2-450C-424D-98D6-28DFDEC41EB5}" type="datetimeFigureOut">
              <a:rPr lang="en-US" smtClean="0"/>
              <a:t>7/17/2020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E17E137-8FBA-43D3-85CB-9AAC90A07F83}" type="slidenum">
              <a:rPr lang="en-US" smtClean="0"/>
              <a:t>‹#›</a:t>
            </a:fld>
            <a:endParaRPr lang="en-US" dirty="0"/>
          </a:p>
        </p:txBody>
      </p:sp>
    </p:spTree>
    <p:extLst>
      <p:ext uri="{BB962C8B-B14F-4D97-AF65-F5344CB8AC3E}">
        <p14:creationId xmlns:p14="http://schemas.microsoft.com/office/powerpoint/2010/main" val="5497818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CC416E2-450C-424D-98D6-28DFDEC41EB5}" type="datetimeFigureOut">
              <a:rPr lang="en-US" smtClean="0"/>
              <a:t>7/17/2020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E17E137-8FBA-43D3-85CB-9AAC90A07F83}" type="slidenum">
              <a:rPr lang="en-US" smtClean="0"/>
              <a:t>‹#›</a:t>
            </a:fld>
            <a:endParaRPr lang="en-US" dirty="0"/>
          </a:p>
        </p:txBody>
      </p:sp>
    </p:spTree>
    <p:extLst>
      <p:ext uri="{BB962C8B-B14F-4D97-AF65-F5344CB8AC3E}">
        <p14:creationId xmlns:p14="http://schemas.microsoft.com/office/powerpoint/2010/main" val="1923645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CC416E2-450C-424D-98D6-28DFDEC41EB5}" type="datetimeFigureOut">
              <a:rPr lang="en-US" smtClean="0"/>
              <a:t>7/17/2020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E17E137-8FBA-43D3-85CB-9AAC90A07F83}" type="slidenum">
              <a:rPr lang="en-US" smtClean="0"/>
              <a:t>‹#›</a:t>
            </a:fld>
            <a:endParaRPr lang="en-US" dirty="0"/>
          </a:p>
        </p:txBody>
      </p:sp>
    </p:spTree>
    <p:extLst>
      <p:ext uri="{BB962C8B-B14F-4D97-AF65-F5344CB8AC3E}">
        <p14:creationId xmlns:p14="http://schemas.microsoft.com/office/powerpoint/2010/main" val="23609608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7CC416E2-450C-424D-98D6-28DFDEC41EB5}" type="datetimeFigureOut">
              <a:rPr lang="en-US" smtClean="0"/>
              <a:t>7/17/2020</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9E17E137-8FBA-43D3-85CB-9AAC90A07F83}" type="slidenum">
              <a:rPr lang="en-US" smtClean="0"/>
              <a:t>‹#›</a:t>
            </a:fld>
            <a:endParaRPr lang="en-US" dirty="0"/>
          </a:p>
        </p:txBody>
      </p:sp>
    </p:spTree>
    <p:extLst>
      <p:ext uri="{BB962C8B-B14F-4D97-AF65-F5344CB8AC3E}">
        <p14:creationId xmlns:p14="http://schemas.microsoft.com/office/powerpoint/2010/main" val="41542207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7CC416E2-450C-424D-98D6-28DFDEC41EB5}" type="datetimeFigureOut">
              <a:rPr lang="en-US" smtClean="0"/>
              <a:t>7/17/2020</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9E17E137-8FBA-43D3-85CB-9AAC90A07F83}" type="slidenum">
              <a:rPr lang="en-US" smtClean="0"/>
              <a:t>‹#›</a:t>
            </a:fld>
            <a:endParaRPr lang="en-US" dirty="0"/>
          </a:p>
        </p:txBody>
      </p:sp>
    </p:spTree>
    <p:extLst>
      <p:ext uri="{BB962C8B-B14F-4D97-AF65-F5344CB8AC3E}">
        <p14:creationId xmlns:p14="http://schemas.microsoft.com/office/powerpoint/2010/main" val="13440087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88506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3050"/>
            <a:ext cx="3008313" cy="1162050"/>
          </a:xfrm>
          <a:prstGeom prst="rect">
            <a:avLst/>
          </a:prstGeom>
        </p:spPr>
        <p:txBody>
          <a:bodyPr anchor="b"/>
          <a:lstStyle>
            <a:lvl1pPr algn="l">
              <a:defRPr sz="2000" b="1"/>
            </a:lvl1pPr>
          </a:lstStyle>
          <a:p>
            <a:r>
              <a:rPr lang="en-US" dirty="0"/>
              <a:t>Click to edit </a:t>
            </a:r>
            <a:r>
              <a:rPr lang="en-US" dirty="0" err="1"/>
              <a:t>cMaster</a:t>
            </a:r>
            <a:r>
              <a:rPr lang="en-US" dirty="0"/>
              <a:t>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CC416E2-450C-424D-98D6-28DFDEC41EB5}" type="datetimeFigureOut">
              <a:rPr lang="en-US" smtClean="0"/>
              <a:t>7/17/2020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E17E137-8FBA-43D3-85CB-9AAC90A07F83}" type="slidenum">
              <a:rPr lang="en-US" smtClean="0"/>
              <a:t>‹#›</a:t>
            </a:fld>
            <a:endParaRPr lang="en-US" dirty="0"/>
          </a:p>
        </p:txBody>
      </p:sp>
    </p:spTree>
    <p:extLst>
      <p:ext uri="{BB962C8B-B14F-4D97-AF65-F5344CB8AC3E}">
        <p14:creationId xmlns:p14="http://schemas.microsoft.com/office/powerpoint/2010/main" val="4052927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baseline="0">
                <a:solidFill>
                  <a:srgbClr val="435464"/>
                </a:solidFill>
              </a:defRPr>
            </a:lvl1pPr>
            <a:lvl2pPr>
              <a:defRPr baseline="0">
                <a:solidFill>
                  <a:srgbClr val="435464"/>
                </a:solidFill>
              </a:defRPr>
            </a:lvl2pPr>
            <a:lvl3pPr>
              <a:defRPr baseline="0">
                <a:solidFill>
                  <a:srgbClr val="435464"/>
                </a:solidFill>
              </a:defRPr>
            </a:lvl3pPr>
            <a:lvl4pPr>
              <a:defRPr baseline="0">
                <a:solidFill>
                  <a:srgbClr val="435464"/>
                </a:solidFill>
              </a:defRPr>
            </a:lvl4pPr>
            <a:lvl5pPr>
              <a:defRPr baseline="0">
                <a:solidFill>
                  <a:srgbClr val="435464"/>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D48B70E-56DB-EE4C-857C-3475D06D2742}" type="datetimeFigureOut">
              <a:rPr lang="en-US" smtClean="0"/>
              <a:t>7/17/2020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9E380CA-77D7-C849-82B2-51C54C72C171}" type="slidenum">
              <a:rPr lang="en-US" smtClean="0"/>
              <a:t>‹#›</a:t>
            </a:fld>
            <a:endParaRPr lang="en-US" dirty="0"/>
          </a:p>
        </p:txBody>
      </p:sp>
    </p:spTree>
    <p:extLst>
      <p:ext uri="{BB962C8B-B14F-4D97-AF65-F5344CB8AC3E}">
        <p14:creationId xmlns:p14="http://schemas.microsoft.com/office/powerpoint/2010/main" val="40600047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CC416E2-450C-424D-98D6-28DFDEC41EB5}" type="datetimeFigureOut">
              <a:rPr lang="en-US" smtClean="0"/>
              <a:t>7/17/2020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E17E137-8FBA-43D3-85CB-9AAC90A07F83}" type="slidenum">
              <a:rPr lang="en-US" smtClean="0"/>
              <a:t>‹#›</a:t>
            </a:fld>
            <a:endParaRPr lang="en-US" dirty="0"/>
          </a:p>
        </p:txBody>
      </p:sp>
    </p:spTree>
    <p:extLst>
      <p:ext uri="{BB962C8B-B14F-4D97-AF65-F5344CB8AC3E}">
        <p14:creationId xmlns:p14="http://schemas.microsoft.com/office/powerpoint/2010/main" val="33404110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CC416E2-450C-424D-98D6-28DFDEC41EB5}" type="datetimeFigureOut">
              <a:rPr lang="en-US" smtClean="0"/>
              <a:t>7/17/2020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E17E137-8FBA-43D3-85CB-9AAC90A07F83}" type="slidenum">
              <a:rPr lang="en-US" smtClean="0"/>
              <a:t>‹#›</a:t>
            </a:fld>
            <a:endParaRPr lang="en-US" dirty="0"/>
          </a:p>
        </p:txBody>
      </p:sp>
    </p:spTree>
    <p:extLst>
      <p:ext uri="{BB962C8B-B14F-4D97-AF65-F5344CB8AC3E}">
        <p14:creationId xmlns:p14="http://schemas.microsoft.com/office/powerpoint/2010/main" val="5673248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CC416E2-450C-424D-98D6-28DFDEC41EB5}" type="datetimeFigureOut">
              <a:rPr lang="en-US" smtClean="0"/>
              <a:t>7/17/2020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E17E137-8FBA-43D3-85CB-9AAC90A07F83}" type="slidenum">
              <a:rPr lang="en-US" smtClean="0"/>
              <a:t>‹#›</a:t>
            </a:fld>
            <a:endParaRPr lang="en-US" dirty="0"/>
          </a:p>
        </p:txBody>
      </p:sp>
    </p:spTree>
    <p:extLst>
      <p:ext uri="{BB962C8B-B14F-4D97-AF65-F5344CB8AC3E}">
        <p14:creationId xmlns:p14="http://schemas.microsoft.com/office/powerpoint/2010/main" val="24135860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2636375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hasCustomPrompt="1"/>
          </p:nvPr>
        </p:nvSpPr>
        <p:spPr>
          <a:xfrm>
            <a:off x="1371600" y="3886200"/>
            <a:ext cx="6400800" cy="1752600"/>
          </a:xfrm>
          <a:prstGeom prst="rect">
            <a:avLst/>
          </a:prstGeom>
        </p:spPr>
        <p:txBody>
          <a:bodyPr/>
          <a:lstStyle>
            <a:lvl1pPr marL="0" indent="0" algn="ctr">
              <a:buNone/>
              <a:defRPr baseline="0">
                <a:solidFill>
                  <a:srgbClr val="43546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baseline="0" dirty="0">
                <a:solidFill>
                  <a:srgbClr val="435464"/>
                </a:solidFill>
              </a:rPr>
              <a:t>Click to add subtitles</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2A41086-DC4E-42F2-A124-DC552C61F706}" type="datetimeFigureOut">
              <a:rPr lang="en-US" smtClean="0"/>
              <a:t>7/17/2020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A4DAD16-17A1-4500-863E-B9BCE621FE0B}" type="slidenum">
              <a:rPr lang="en-US" smtClean="0"/>
              <a:t>‹#›</a:t>
            </a:fld>
            <a:endParaRPr lang="en-US" dirty="0"/>
          </a:p>
        </p:txBody>
      </p:sp>
    </p:spTree>
    <p:extLst>
      <p:ext uri="{BB962C8B-B14F-4D97-AF65-F5344CB8AC3E}">
        <p14:creationId xmlns:p14="http://schemas.microsoft.com/office/powerpoint/2010/main" val="13459902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baseline="0">
                <a:solidFill>
                  <a:schemeClr val="bg2"/>
                </a:solidFill>
              </a:defRPr>
            </a:lvl1pPr>
            <a:lvl2pPr>
              <a:defRPr baseline="0">
                <a:solidFill>
                  <a:schemeClr val="bg2"/>
                </a:solidFill>
              </a:defRPr>
            </a:lvl2pPr>
            <a:lvl3pPr>
              <a:defRPr baseline="0">
                <a:solidFill>
                  <a:schemeClr val="bg2"/>
                </a:solidFill>
              </a:defRPr>
            </a:lvl3pPr>
            <a:lvl4pPr>
              <a:defRPr baseline="0">
                <a:solidFill>
                  <a:schemeClr val="bg2"/>
                </a:solidFill>
              </a:defRPr>
            </a:lvl4pPr>
            <a:lvl5pPr>
              <a:defRPr baseline="0">
                <a:solidFill>
                  <a:schemeClr val="bg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2A41086-DC4E-42F2-A124-DC552C61F706}" type="datetimeFigureOut">
              <a:rPr lang="en-US" smtClean="0"/>
              <a:t>7/17/2020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A4DAD16-17A1-4500-863E-B9BCE621FE0B}" type="slidenum">
              <a:rPr lang="en-US" smtClean="0"/>
              <a:t>‹#›</a:t>
            </a:fld>
            <a:endParaRPr lang="en-US" dirty="0"/>
          </a:p>
        </p:txBody>
      </p:sp>
    </p:spTree>
    <p:extLst>
      <p:ext uri="{BB962C8B-B14F-4D97-AF65-F5344CB8AC3E}">
        <p14:creationId xmlns:p14="http://schemas.microsoft.com/office/powerpoint/2010/main" val="343544157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2A41086-DC4E-42F2-A124-DC552C61F706}" type="datetimeFigureOut">
              <a:rPr lang="en-US" smtClean="0"/>
              <a:t>7/17/2020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A4DAD16-17A1-4500-863E-B9BCE621FE0B}" type="slidenum">
              <a:rPr lang="en-US" smtClean="0"/>
              <a:t>‹#›</a:t>
            </a:fld>
            <a:endParaRPr lang="en-US" dirty="0"/>
          </a:p>
        </p:txBody>
      </p:sp>
    </p:spTree>
    <p:extLst>
      <p:ext uri="{BB962C8B-B14F-4D97-AF65-F5344CB8AC3E}">
        <p14:creationId xmlns:p14="http://schemas.microsoft.com/office/powerpoint/2010/main" val="35418836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solidFill>
                  <a:schemeClr val="bg2"/>
                </a:solidFill>
              </a:defRPr>
            </a:lvl1pPr>
            <a:lvl2pPr>
              <a:defRPr sz="2400">
                <a:solidFill>
                  <a:schemeClr val="bg2"/>
                </a:solidFill>
              </a:defRPr>
            </a:lvl2pPr>
            <a:lvl3pPr>
              <a:defRPr sz="2000">
                <a:solidFill>
                  <a:schemeClr val="bg2"/>
                </a:solidFill>
              </a:defRPr>
            </a:lvl3pPr>
            <a:lvl4pPr>
              <a:defRPr sz="1800">
                <a:solidFill>
                  <a:schemeClr val="bg2"/>
                </a:solidFill>
              </a:defRPr>
            </a:lvl4pPr>
            <a:lvl5pPr>
              <a:defRPr sz="1800">
                <a:solidFill>
                  <a:schemeClr val="bg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baseline="0">
                <a:solidFill>
                  <a:schemeClr val="bg2"/>
                </a:solidFill>
              </a:defRPr>
            </a:lvl1pPr>
            <a:lvl2pPr>
              <a:defRPr sz="2400" baseline="0">
                <a:solidFill>
                  <a:schemeClr val="bg2"/>
                </a:solidFill>
              </a:defRPr>
            </a:lvl2pPr>
            <a:lvl3pPr>
              <a:defRPr sz="2000" baseline="0">
                <a:solidFill>
                  <a:schemeClr val="bg2"/>
                </a:solidFill>
              </a:defRPr>
            </a:lvl3pPr>
            <a:lvl4pPr>
              <a:defRPr sz="1800" baseline="0">
                <a:solidFill>
                  <a:schemeClr val="bg2"/>
                </a:solidFill>
              </a:defRPr>
            </a:lvl4pPr>
            <a:lvl5pPr>
              <a:defRPr sz="1800" baseline="0">
                <a:solidFill>
                  <a:schemeClr val="bg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2A41086-DC4E-42F2-A124-DC552C61F706}" type="datetimeFigureOut">
              <a:rPr lang="en-US" smtClean="0"/>
              <a:t>7/17/2020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A4DAD16-17A1-4500-863E-B9BCE621FE0B}" type="slidenum">
              <a:rPr lang="en-US" smtClean="0"/>
              <a:t>‹#›</a:t>
            </a:fld>
            <a:endParaRPr lang="en-US" dirty="0"/>
          </a:p>
        </p:txBody>
      </p:sp>
    </p:spTree>
    <p:extLst>
      <p:ext uri="{BB962C8B-B14F-4D97-AF65-F5344CB8AC3E}">
        <p14:creationId xmlns:p14="http://schemas.microsoft.com/office/powerpoint/2010/main" val="6274255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baseline="0">
                <a:solidFill>
                  <a:schemeClr val="bg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baseline="0">
                <a:solidFill>
                  <a:schemeClr val="bg2"/>
                </a:solidFill>
              </a:defRPr>
            </a:lvl1pPr>
            <a:lvl2pPr>
              <a:defRPr sz="2000" baseline="0">
                <a:solidFill>
                  <a:schemeClr val="bg2"/>
                </a:solidFill>
              </a:defRPr>
            </a:lvl2pPr>
            <a:lvl3pPr>
              <a:defRPr sz="1800" baseline="0">
                <a:solidFill>
                  <a:schemeClr val="bg2"/>
                </a:solidFill>
              </a:defRPr>
            </a:lvl3pPr>
            <a:lvl4pPr>
              <a:defRPr sz="1600" baseline="0">
                <a:solidFill>
                  <a:schemeClr val="bg2"/>
                </a:solidFill>
              </a:defRPr>
            </a:lvl4pPr>
            <a:lvl5pPr>
              <a:defRPr sz="1600" baseline="0">
                <a:solidFill>
                  <a:schemeClr val="bg2"/>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baseline="0">
                <a:solidFill>
                  <a:schemeClr val="bg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solidFill>
                  <a:schemeClr val="bg2"/>
                </a:solidFill>
              </a:defRPr>
            </a:lvl1pPr>
            <a:lvl2pPr>
              <a:defRPr sz="2000">
                <a:solidFill>
                  <a:schemeClr val="bg2"/>
                </a:solidFill>
              </a:defRPr>
            </a:lvl2pPr>
            <a:lvl3pPr>
              <a:defRPr sz="1800">
                <a:solidFill>
                  <a:schemeClr val="bg2"/>
                </a:solidFill>
              </a:defRPr>
            </a:lvl3pPr>
            <a:lvl4pPr>
              <a:defRPr sz="1600">
                <a:solidFill>
                  <a:schemeClr val="bg2"/>
                </a:solidFill>
              </a:defRPr>
            </a:lvl4pPr>
            <a:lvl5pPr>
              <a:defRPr sz="1600">
                <a:solidFill>
                  <a:schemeClr val="bg2"/>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32A41086-DC4E-42F2-A124-DC552C61F706}" type="datetimeFigureOut">
              <a:rPr lang="en-US" smtClean="0"/>
              <a:t>7/17/2020</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AA4DAD16-17A1-4500-863E-B9BCE621FE0B}" type="slidenum">
              <a:rPr lang="en-US" smtClean="0"/>
              <a:t>‹#›</a:t>
            </a:fld>
            <a:endParaRPr lang="en-US" dirty="0"/>
          </a:p>
        </p:txBody>
      </p:sp>
    </p:spTree>
    <p:extLst>
      <p:ext uri="{BB962C8B-B14F-4D97-AF65-F5344CB8AC3E}">
        <p14:creationId xmlns:p14="http://schemas.microsoft.com/office/powerpoint/2010/main" val="29638520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944412"/>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32A41086-DC4E-42F2-A124-DC552C61F706}" type="datetimeFigureOut">
              <a:rPr lang="en-US" smtClean="0"/>
              <a:t>7/17/2020</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AA4DAD16-17A1-4500-863E-B9BCE621FE0B}" type="slidenum">
              <a:rPr lang="en-US" smtClean="0"/>
              <a:t>‹#›</a:t>
            </a:fld>
            <a:endParaRPr lang="en-US" dirty="0"/>
          </a:p>
        </p:txBody>
      </p:sp>
    </p:spTree>
    <p:extLst>
      <p:ext uri="{BB962C8B-B14F-4D97-AF65-F5344CB8AC3E}">
        <p14:creationId xmlns:p14="http://schemas.microsoft.com/office/powerpoint/2010/main" val="516224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D48B70E-56DB-EE4C-857C-3475D06D2742}" type="datetimeFigureOut">
              <a:rPr lang="en-US" smtClean="0"/>
              <a:t>7/17/2020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9E380CA-77D7-C849-82B2-51C54C72C171}" type="slidenum">
              <a:rPr lang="en-US" smtClean="0"/>
              <a:t>‹#›</a:t>
            </a:fld>
            <a:endParaRPr lang="en-US" dirty="0"/>
          </a:p>
        </p:txBody>
      </p:sp>
    </p:spTree>
    <p:extLst>
      <p:ext uri="{BB962C8B-B14F-4D97-AF65-F5344CB8AC3E}">
        <p14:creationId xmlns:p14="http://schemas.microsoft.com/office/powerpoint/2010/main" val="221045877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32A41086-DC4E-42F2-A124-DC552C61F706}" type="datetimeFigureOut">
              <a:rPr lang="en-US" smtClean="0"/>
              <a:t>7/17/2020</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AA4DAD16-17A1-4500-863E-B9BCE621FE0B}" type="slidenum">
              <a:rPr lang="en-US" smtClean="0"/>
              <a:t>‹#›</a:t>
            </a:fld>
            <a:endParaRPr lang="en-US" dirty="0"/>
          </a:p>
        </p:txBody>
      </p:sp>
    </p:spTree>
    <p:extLst>
      <p:ext uri="{BB962C8B-B14F-4D97-AF65-F5344CB8AC3E}">
        <p14:creationId xmlns:p14="http://schemas.microsoft.com/office/powerpoint/2010/main" val="227944202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358887"/>
            <a:ext cx="4124463" cy="3767276"/>
          </a:xfrm>
          <a:prstGeom prst="rect">
            <a:avLst/>
          </a:prstGeom>
        </p:spPr>
        <p:txBody>
          <a:bodyPr/>
          <a:lstStyle>
            <a:lvl1pPr>
              <a:defRPr sz="3200">
                <a:solidFill>
                  <a:schemeClr val="bg2"/>
                </a:solidFill>
              </a:defRPr>
            </a:lvl1pPr>
            <a:lvl2pPr>
              <a:defRPr sz="2800">
                <a:solidFill>
                  <a:schemeClr val="bg2"/>
                </a:solidFill>
              </a:defRPr>
            </a:lvl2pPr>
            <a:lvl3pPr>
              <a:defRPr sz="2400">
                <a:solidFill>
                  <a:schemeClr val="bg2"/>
                </a:solidFill>
              </a:defRPr>
            </a:lvl3pPr>
            <a:lvl4pPr>
              <a:defRPr sz="2000">
                <a:solidFill>
                  <a:schemeClr val="bg2"/>
                </a:solidFill>
              </a:defRPr>
            </a:lvl4pPr>
            <a:lvl5pPr>
              <a:defRPr sz="2000">
                <a:solidFill>
                  <a:schemeClr val="bg2"/>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2A41086-DC4E-42F2-A124-DC552C61F706}" type="datetimeFigureOut">
              <a:rPr lang="en-US" smtClean="0"/>
              <a:t>7/17/2020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A4DAD16-17A1-4500-863E-B9BCE621FE0B}" type="slidenum">
              <a:rPr lang="en-US" smtClean="0"/>
              <a:t>‹#›</a:t>
            </a:fld>
            <a:endParaRPr lang="en-US" dirty="0"/>
          </a:p>
        </p:txBody>
      </p:sp>
    </p:spTree>
    <p:extLst>
      <p:ext uri="{BB962C8B-B14F-4D97-AF65-F5344CB8AC3E}">
        <p14:creationId xmlns:p14="http://schemas.microsoft.com/office/powerpoint/2010/main" val="330846049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90800" y="1749287"/>
            <a:ext cx="4687888" cy="297828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2A41086-DC4E-42F2-A124-DC552C61F706}" type="datetimeFigureOut">
              <a:rPr lang="en-US" smtClean="0"/>
              <a:t>7/17/2020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A4DAD16-17A1-4500-863E-B9BCE621FE0B}" type="slidenum">
              <a:rPr lang="en-US" smtClean="0"/>
              <a:t>‹#›</a:t>
            </a:fld>
            <a:endParaRPr lang="en-US" dirty="0"/>
          </a:p>
        </p:txBody>
      </p:sp>
    </p:spTree>
    <p:extLst>
      <p:ext uri="{BB962C8B-B14F-4D97-AF65-F5344CB8AC3E}">
        <p14:creationId xmlns:p14="http://schemas.microsoft.com/office/powerpoint/2010/main" val="385753912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dirty="0"/>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baseline="0">
                <a:solidFill>
                  <a:schemeClr val="bg2"/>
                </a:solidFill>
              </a:defRPr>
            </a:lvl1pPr>
            <a:lvl2pPr>
              <a:defRPr baseline="0">
                <a:solidFill>
                  <a:schemeClr val="bg2"/>
                </a:solidFill>
              </a:defRPr>
            </a:lvl2pPr>
            <a:lvl3pPr>
              <a:defRPr baseline="0">
                <a:solidFill>
                  <a:schemeClr val="bg2"/>
                </a:solidFill>
              </a:defRPr>
            </a:lvl3pPr>
            <a:lvl4pPr>
              <a:defRPr baseline="0">
                <a:solidFill>
                  <a:schemeClr val="bg2"/>
                </a:solidFill>
              </a:defRPr>
            </a:lvl4pPr>
            <a:lvl5pPr>
              <a:defRPr baseline="0">
                <a:solidFill>
                  <a:schemeClr val="bg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2A41086-DC4E-42F2-A124-DC552C61F706}" type="datetimeFigureOut">
              <a:rPr lang="en-US" smtClean="0"/>
              <a:t>7/17/2020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A4DAD16-17A1-4500-863E-B9BCE621FE0B}" type="slidenum">
              <a:rPr lang="en-US" smtClean="0"/>
              <a:t>‹#›</a:t>
            </a:fld>
            <a:endParaRPr lang="en-US" dirty="0"/>
          </a:p>
        </p:txBody>
      </p:sp>
    </p:spTree>
    <p:extLst>
      <p:ext uri="{BB962C8B-B14F-4D97-AF65-F5344CB8AC3E}">
        <p14:creationId xmlns:p14="http://schemas.microsoft.com/office/powerpoint/2010/main" val="4258352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baseline="0">
                <a:solidFill>
                  <a:schemeClr val="bg2"/>
                </a:solidFill>
              </a:defRPr>
            </a:lvl1pPr>
            <a:lvl2pPr>
              <a:defRPr baseline="0">
                <a:solidFill>
                  <a:schemeClr val="bg2"/>
                </a:solidFill>
              </a:defRPr>
            </a:lvl2pPr>
            <a:lvl3pPr>
              <a:defRPr baseline="0">
                <a:solidFill>
                  <a:schemeClr val="bg2"/>
                </a:solidFill>
              </a:defRPr>
            </a:lvl3pPr>
            <a:lvl4pPr>
              <a:defRPr baseline="0">
                <a:solidFill>
                  <a:schemeClr val="bg2"/>
                </a:solidFill>
              </a:defRPr>
            </a:lvl4pPr>
            <a:lvl5pPr>
              <a:defRPr baseline="0">
                <a:solidFill>
                  <a:schemeClr val="bg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2A41086-DC4E-42F2-A124-DC552C61F706}" type="datetimeFigureOut">
              <a:rPr lang="en-US" smtClean="0"/>
              <a:t>7/17/2020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A4DAD16-17A1-4500-863E-B9BCE621FE0B}" type="slidenum">
              <a:rPr lang="en-US" smtClean="0"/>
              <a:t>‹#›</a:t>
            </a:fld>
            <a:endParaRPr lang="en-US" dirty="0"/>
          </a:p>
        </p:txBody>
      </p:sp>
    </p:spTree>
    <p:extLst>
      <p:ext uri="{BB962C8B-B14F-4D97-AF65-F5344CB8AC3E}">
        <p14:creationId xmlns:p14="http://schemas.microsoft.com/office/powerpoint/2010/main" val="59662896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6A0C63D6-D2A9-4705-AA06-6DF29249B27B}" type="datetimeFigureOut">
              <a:rPr lang="en-US"/>
              <a:pPr>
                <a:defRPr/>
              </a:pPr>
              <a:t>7/17/2020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4C19D907-E688-4336-961E-C5FADB13FC2C}" type="slidenum">
              <a:rPr lang="en-US" altLang="en-US"/>
              <a:pPr>
                <a:defRPr/>
              </a:pPr>
              <a:t>‹#›</a:t>
            </a:fld>
            <a:endParaRPr lang="en-US" altLang="en-US"/>
          </a:p>
        </p:txBody>
      </p:sp>
    </p:spTree>
    <p:extLst>
      <p:ext uri="{BB962C8B-B14F-4D97-AF65-F5344CB8AC3E}">
        <p14:creationId xmlns:p14="http://schemas.microsoft.com/office/powerpoint/2010/main" val="132769609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69236219-C2A3-433C-97C7-3374F3FE1C18}" type="datetimeFigureOut">
              <a:rPr lang="en-US"/>
              <a:pPr>
                <a:defRPr/>
              </a:pPr>
              <a:t>7/17/2020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AF7C81E1-94CC-448B-8B56-FB5D95EED8F7}" type="slidenum">
              <a:rPr lang="en-US" altLang="en-US"/>
              <a:pPr>
                <a:defRPr/>
              </a:pPr>
              <a:t>‹#›</a:t>
            </a:fld>
            <a:endParaRPr lang="en-US" altLang="en-US"/>
          </a:p>
        </p:txBody>
      </p:sp>
    </p:spTree>
    <p:extLst>
      <p:ext uri="{BB962C8B-B14F-4D97-AF65-F5344CB8AC3E}">
        <p14:creationId xmlns:p14="http://schemas.microsoft.com/office/powerpoint/2010/main" val="129049643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9B2769A7-03F1-424A-867E-F2A44872EA2E}" type="datetimeFigureOut">
              <a:rPr lang="en-US"/>
              <a:pPr>
                <a:defRPr/>
              </a:pPr>
              <a:t>7/17/2020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54D57D04-A7DD-4139-BE38-5AA1A2D801AE}" type="slidenum">
              <a:rPr lang="en-US" altLang="en-US"/>
              <a:pPr>
                <a:defRPr/>
              </a:pPr>
              <a:t>‹#›</a:t>
            </a:fld>
            <a:endParaRPr lang="en-US" altLang="en-US"/>
          </a:p>
        </p:txBody>
      </p:sp>
    </p:spTree>
    <p:extLst>
      <p:ext uri="{BB962C8B-B14F-4D97-AF65-F5344CB8AC3E}">
        <p14:creationId xmlns:p14="http://schemas.microsoft.com/office/powerpoint/2010/main" val="102133149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F3ECA6DD-0972-4628-8DAE-1ABA178DD307}" type="datetimeFigureOut">
              <a:rPr lang="en-US"/>
              <a:pPr>
                <a:defRPr/>
              </a:pPr>
              <a:t>7/17/2020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9FAD6BB2-387D-4C7C-93AD-43083CC70DC4}" type="slidenum">
              <a:rPr lang="en-US" altLang="en-US"/>
              <a:pPr>
                <a:defRPr/>
              </a:pPr>
              <a:t>‹#›</a:t>
            </a:fld>
            <a:endParaRPr lang="en-US" altLang="en-US"/>
          </a:p>
        </p:txBody>
      </p:sp>
    </p:spTree>
    <p:extLst>
      <p:ext uri="{BB962C8B-B14F-4D97-AF65-F5344CB8AC3E}">
        <p14:creationId xmlns:p14="http://schemas.microsoft.com/office/powerpoint/2010/main" val="32426574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2829BFC0-BF54-4029-802F-C18AA13C4D63}" type="datetimeFigureOut">
              <a:rPr lang="en-US"/>
              <a:pPr>
                <a:defRPr/>
              </a:pPr>
              <a:t>7/17/2020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D6C06632-6891-4DFE-8B52-AB43BF5FFE8B}" type="slidenum">
              <a:rPr lang="en-US" altLang="en-US"/>
              <a:pPr>
                <a:defRPr/>
              </a:pPr>
              <a:t>‹#›</a:t>
            </a:fld>
            <a:endParaRPr lang="en-US" altLang="en-US"/>
          </a:p>
        </p:txBody>
      </p:sp>
    </p:spTree>
    <p:extLst>
      <p:ext uri="{BB962C8B-B14F-4D97-AF65-F5344CB8AC3E}">
        <p14:creationId xmlns:p14="http://schemas.microsoft.com/office/powerpoint/2010/main" val="3655917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D48B70E-56DB-EE4C-857C-3475D06D2742}" type="datetimeFigureOut">
              <a:rPr lang="en-US" smtClean="0"/>
              <a:t>7/17/2020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9E380CA-77D7-C849-82B2-51C54C72C171}" type="slidenum">
              <a:rPr lang="en-US" smtClean="0"/>
              <a:t>‹#›</a:t>
            </a:fld>
            <a:endParaRPr lang="en-US" dirty="0"/>
          </a:p>
        </p:txBody>
      </p:sp>
    </p:spTree>
    <p:extLst>
      <p:ext uri="{BB962C8B-B14F-4D97-AF65-F5344CB8AC3E}">
        <p14:creationId xmlns:p14="http://schemas.microsoft.com/office/powerpoint/2010/main" val="201466396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B90A2E74-43EA-4E26-B3E5-1EA49C70F433}" type="datetimeFigureOut">
              <a:rPr lang="en-US"/>
              <a:pPr>
                <a:defRPr/>
              </a:pPr>
              <a:t>7/17/2020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A0265AD3-ADE6-4577-8C49-36EC8CAB1477}" type="slidenum">
              <a:rPr lang="en-US" altLang="en-US"/>
              <a:pPr>
                <a:defRPr/>
              </a:pPr>
              <a:t>‹#›</a:t>
            </a:fld>
            <a:endParaRPr lang="en-US" altLang="en-US"/>
          </a:p>
        </p:txBody>
      </p:sp>
    </p:spTree>
    <p:extLst>
      <p:ext uri="{BB962C8B-B14F-4D97-AF65-F5344CB8AC3E}">
        <p14:creationId xmlns:p14="http://schemas.microsoft.com/office/powerpoint/2010/main" val="428137372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7D34C717-E2F2-42C7-9E90-58F65BA5E23B}" type="datetimeFigureOut">
              <a:rPr lang="en-US"/>
              <a:pPr>
                <a:defRPr/>
              </a:pPr>
              <a:t>7/17/2020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1C4CE2D-4DF3-4829-89F6-DDD7AE26BC09}" type="slidenum">
              <a:rPr lang="en-US" altLang="en-US"/>
              <a:pPr>
                <a:defRPr/>
              </a:pPr>
              <a:t>‹#›</a:t>
            </a:fld>
            <a:endParaRPr lang="en-US" altLang="en-US"/>
          </a:p>
        </p:txBody>
      </p:sp>
    </p:spTree>
    <p:extLst>
      <p:ext uri="{BB962C8B-B14F-4D97-AF65-F5344CB8AC3E}">
        <p14:creationId xmlns:p14="http://schemas.microsoft.com/office/powerpoint/2010/main" val="374438228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A0E44CB6-8DA4-479D-A23D-FA5174F8FB1D}" type="datetimeFigureOut">
              <a:rPr lang="en-US"/>
              <a:pPr>
                <a:defRPr/>
              </a:pPr>
              <a:t>7/17/2020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C97FD792-526B-4A7B-8F43-6B42F8C40BBB}" type="slidenum">
              <a:rPr lang="en-US" altLang="en-US"/>
              <a:pPr>
                <a:defRPr/>
              </a:pPr>
              <a:t>‹#›</a:t>
            </a:fld>
            <a:endParaRPr lang="en-US" altLang="en-US"/>
          </a:p>
        </p:txBody>
      </p:sp>
    </p:spTree>
    <p:extLst>
      <p:ext uri="{BB962C8B-B14F-4D97-AF65-F5344CB8AC3E}">
        <p14:creationId xmlns:p14="http://schemas.microsoft.com/office/powerpoint/2010/main" val="139377153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D9C218D2-7E1D-4E2B-8A47-D4B6E1237E99}" type="datetimeFigureOut">
              <a:rPr lang="en-US"/>
              <a:pPr>
                <a:defRPr/>
              </a:pPr>
              <a:t>7/17/2020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73091194-3AB5-44BE-9D7C-88F816473F8E}" type="slidenum">
              <a:rPr lang="en-US" altLang="en-US"/>
              <a:pPr>
                <a:defRPr/>
              </a:pPr>
              <a:t>‹#›</a:t>
            </a:fld>
            <a:endParaRPr lang="en-US" altLang="en-US"/>
          </a:p>
        </p:txBody>
      </p:sp>
    </p:spTree>
    <p:extLst>
      <p:ext uri="{BB962C8B-B14F-4D97-AF65-F5344CB8AC3E}">
        <p14:creationId xmlns:p14="http://schemas.microsoft.com/office/powerpoint/2010/main" val="2953725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D48B70E-56DB-EE4C-857C-3475D06D2742}" type="datetimeFigureOut">
              <a:rPr lang="en-US" smtClean="0"/>
              <a:t>7/17/2020</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79E380CA-77D7-C849-82B2-51C54C72C171}" type="slidenum">
              <a:rPr lang="en-US" smtClean="0"/>
              <a:t>‹#›</a:t>
            </a:fld>
            <a:endParaRPr lang="en-US" dirty="0"/>
          </a:p>
        </p:txBody>
      </p:sp>
    </p:spTree>
    <p:extLst>
      <p:ext uri="{BB962C8B-B14F-4D97-AF65-F5344CB8AC3E}">
        <p14:creationId xmlns:p14="http://schemas.microsoft.com/office/powerpoint/2010/main" val="1528881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D48B70E-56DB-EE4C-857C-3475D06D2742}" type="datetimeFigureOut">
              <a:rPr lang="en-US" smtClean="0"/>
              <a:t>7/17/2020</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79E380CA-77D7-C849-82B2-51C54C72C171}" type="slidenum">
              <a:rPr lang="en-US" smtClean="0"/>
              <a:t>‹#›</a:t>
            </a:fld>
            <a:endParaRPr lang="en-US" dirty="0"/>
          </a:p>
        </p:txBody>
      </p:sp>
    </p:spTree>
    <p:extLst>
      <p:ext uri="{BB962C8B-B14F-4D97-AF65-F5344CB8AC3E}">
        <p14:creationId xmlns:p14="http://schemas.microsoft.com/office/powerpoint/2010/main" val="1980533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D48B70E-56DB-EE4C-857C-3475D06D2742}" type="datetimeFigureOut">
              <a:rPr lang="en-US" smtClean="0"/>
              <a:t>7/17/2020</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79E380CA-77D7-C849-82B2-51C54C72C171}" type="slidenum">
              <a:rPr lang="en-US" smtClean="0"/>
              <a:t>‹#›</a:t>
            </a:fld>
            <a:endParaRPr lang="en-US" dirty="0"/>
          </a:p>
        </p:txBody>
      </p:sp>
    </p:spTree>
    <p:extLst>
      <p:ext uri="{BB962C8B-B14F-4D97-AF65-F5344CB8AC3E}">
        <p14:creationId xmlns:p14="http://schemas.microsoft.com/office/powerpoint/2010/main" val="3988301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D48B70E-56DB-EE4C-857C-3475D06D2742}" type="datetimeFigureOut">
              <a:rPr lang="en-US" smtClean="0"/>
              <a:t>7/17/2020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9E380CA-77D7-C849-82B2-51C54C72C171}" type="slidenum">
              <a:rPr lang="en-US" smtClean="0"/>
              <a:t>‹#›</a:t>
            </a:fld>
            <a:endParaRPr lang="en-US" dirty="0"/>
          </a:p>
        </p:txBody>
      </p:sp>
    </p:spTree>
    <p:extLst>
      <p:ext uri="{BB962C8B-B14F-4D97-AF65-F5344CB8AC3E}">
        <p14:creationId xmlns:p14="http://schemas.microsoft.com/office/powerpoint/2010/main" val="80094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D48B70E-56DB-EE4C-857C-3475D06D2742}" type="datetimeFigureOut">
              <a:rPr lang="en-US" smtClean="0"/>
              <a:t>7/17/2020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9E380CA-77D7-C849-82B2-51C54C72C171}" type="slidenum">
              <a:rPr lang="en-US" smtClean="0"/>
              <a:t>‹#›</a:t>
            </a:fld>
            <a:endParaRPr lang="en-US" dirty="0"/>
          </a:p>
        </p:txBody>
      </p:sp>
    </p:spTree>
    <p:extLst>
      <p:ext uri="{BB962C8B-B14F-4D97-AF65-F5344CB8AC3E}">
        <p14:creationId xmlns:p14="http://schemas.microsoft.com/office/powerpoint/2010/main" val="3054384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3.jp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image" Target="../media/image4.jpeg"/><Relationship Id="rId5" Type="http://schemas.openxmlformats.org/officeDocument/2006/relationships/slideLayout" Target="../slideLayouts/slideLayout39.xml"/><Relationship Id="rId10" Type="http://schemas.openxmlformats.org/officeDocument/2006/relationships/theme" Target="../theme/theme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descr="LogoForPPwhite.jpg"/>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83659" y="5777585"/>
            <a:ext cx="1312402" cy="755737"/>
          </a:xfrm>
          <a:prstGeom prst="rect">
            <a:avLst/>
          </a:prstGeom>
        </p:spPr>
      </p:pic>
      <p:sp>
        <p:nvSpPr>
          <p:cNvPr id="4" name="Rectangle 3"/>
          <p:cNvSpPr/>
          <p:nvPr/>
        </p:nvSpPr>
        <p:spPr>
          <a:xfrm>
            <a:off x="0" y="6605877"/>
            <a:ext cx="9144000" cy="252123"/>
          </a:xfrm>
          <a:prstGeom prst="rect">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ext Placeholder 1"/>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Placeholder 4"/>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959628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baseline="0">
          <a:solidFill>
            <a:srgbClr val="435464"/>
          </a:solidFill>
          <a:latin typeface="+mn-lt"/>
          <a:ea typeface="+mn-ea"/>
          <a:cs typeface="+mn-cs"/>
        </a:defRPr>
      </a:lvl1pPr>
      <a:lvl2pPr marL="742950" indent="-285750" algn="l" defTabSz="457200" rtl="0" eaLnBrk="1" latinLnBrk="0" hangingPunct="1">
        <a:spcBef>
          <a:spcPct val="20000"/>
        </a:spcBef>
        <a:buFont typeface="Arial"/>
        <a:buChar char="–"/>
        <a:defRPr sz="2800" kern="1200" baseline="0">
          <a:solidFill>
            <a:srgbClr val="435464"/>
          </a:solidFill>
          <a:latin typeface="+mn-lt"/>
          <a:ea typeface="+mn-ea"/>
          <a:cs typeface="+mn-cs"/>
        </a:defRPr>
      </a:lvl2pPr>
      <a:lvl3pPr marL="1143000" indent="-228600" algn="l" defTabSz="457200" rtl="0" eaLnBrk="1" latinLnBrk="0" hangingPunct="1">
        <a:spcBef>
          <a:spcPct val="20000"/>
        </a:spcBef>
        <a:buFont typeface="Arial"/>
        <a:buChar char="•"/>
        <a:defRPr sz="2400" kern="1200" baseline="0">
          <a:solidFill>
            <a:srgbClr val="435464"/>
          </a:solidFill>
          <a:latin typeface="+mn-lt"/>
          <a:ea typeface="+mn-ea"/>
          <a:cs typeface="+mn-cs"/>
        </a:defRPr>
      </a:lvl3pPr>
      <a:lvl4pPr marL="1600200" indent="-228600" algn="l" defTabSz="457200" rtl="0" eaLnBrk="1" latinLnBrk="0" hangingPunct="1">
        <a:spcBef>
          <a:spcPct val="20000"/>
        </a:spcBef>
        <a:buFont typeface="Arial"/>
        <a:buChar char="–"/>
        <a:defRPr sz="2000" kern="1200" baseline="0">
          <a:solidFill>
            <a:srgbClr val="435464"/>
          </a:solidFill>
          <a:latin typeface="+mn-lt"/>
          <a:ea typeface="+mn-ea"/>
          <a:cs typeface="+mn-cs"/>
        </a:defRPr>
      </a:lvl4pPr>
      <a:lvl5pPr marL="2057400" indent="-228600" algn="l" defTabSz="457200" rtl="0" eaLnBrk="1" latinLnBrk="0" hangingPunct="1">
        <a:spcBef>
          <a:spcPct val="20000"/>
        </a:spcBef>
        <a:buFont typeface="Arial"/>
        <a:buChar char="»"/>
        <a:defRPr sz="2000" kern="1200" baseline="0">
          <a:solidFill>
            <a:srgbClr val="435464"/>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435464"/>
        </a:solidFill>
        <a:effectLst/>
      </p:bgPr>
    </p:bg>
    <p:spTree>
      <p:nvGrpSpPr>
        <p:cNvPr id="1" name=""/>
        <p:cNvGrpSpPr/>
        <p:nvPr/>
      </p:nvGrpSpPr>
      <p:grpSpPr>
        <a:xfrm>
          <a:off x="0" y="0"/>
          <a:ext cx="0" cy="0"/>
          <a:chOff x="0" y="0"/>
          <a:chExt cx="0" cy="0"/>
        </a:xfrm>
      </p:grpSpPr>
      <p:pic>
        <p:nvPicPr>
          <p:cNvPr id="3" name="Picture 2" descr="LogoForPPGRAY.png"/>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35717" y="5780166"/>
            <a:ext cx="1307921" cy="753157"/>
          </a:xfrm>
          <a:prstGeom prst="rect">
            <a:avLst/>
          </a:prstGeom>
        </p:spPr>
      </p:pic>
      <p:sp>
        <p:nvSpPr>
          <p:cNvPr id="4" name="Rectangle 3"/>
          <p:cNvSpPr/>
          <p:nvPr/>
        </p:nvSpPr>
        <p:spPr>
          <a:xfrm>
            <a:off x="0" y="6605877"/>
            <a:ext cx="9144000" cy="252123"/>
          </a:xfrm>
          <a:prstGeom prst="rect">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341734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206256"/>
          </a:xfrm>
          <a:prstGeom prst="rect">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p:nvSpPr>
        <p:spPr>
          <a:xfrm>
            <a:off x="0" y="6736522"/>
            <a:ext cx="9144000" cy="121478"/>
          </a:xfrm>
          <a:prstGeom prst="rect">
            <a:avLst/>
          </a:prstGeom>
          <a:solidFill>
            <a:srgbClr val="8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FinalNRG Logo.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659809" y="320261"/>
            <a:ext cx="1972365" cy="1232728"/>
          </a:xfrm>
          <a:prstGeom prst="rect">
            <a:avLst/>
          </a:prstGeom>
        </p:spPr>
      </p:pic>
      <p:sp>
        <p:nvSpPr>
          <p:cNvPr id="2" name="Title Placeholder 1"/>
          <p:cNvSpPr>
            <a:spLocks noGrp="1"/>
          </p:cNvSpPr>
          <p:nvPr>
            <p:ph type="title"/>
          </p:nvPr>
        </p:nvSpPr>
        <p:spPr>
          <a:xfrm>
            <a:off x="457200" y="2023925"/>
            <a:ext cx="8229600" cy="1143000"/>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42130662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6" descr="NRG PPCoverNewOptionTop.jpg"/>
          <p:cNvPicPr>
            <a:picLocks noChangeAspect="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0" y="69850"/>
            <a:ext cx="9144000" cy="204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itle Placeholder 2"/>
          <p:cNvSpPr>
            <a:spLocks noGrp="1"/>
          </p:cNvSpPr>
          <p:nvPr>
            <p:ph type="title"/>
          </p:nvPr>
        </p:nvSpPr>
        <p:spPr bwMode="auto">
          <a:xfrm>
            <a:off x="457200" y="1981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Title</a:t>
            </a:r>
          </a:p>
        </p:txBody>
      </p:sp>
      <p:sp>
        <p:nvSpPr>
          <p:cNvPr id="2052" name="Text Placeholder 3"/>
          <p:cNvSpPr>
            <a:spLocks noGrp="1"/>
          </p:cNvSpPr>
          <p:nvPr>
            <p:ph type="body" idx="1"/>
          </p:nvPr>
        </p:nvSpPr>
        <p:spPr bwMode="auto">
          <a:xfrm>
            <a:off x="838200" y="3429000"/>
            <a:ext cx="7467600" cy="314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234837097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Lst>
  <p:txStyles>
    <p:titleStyle>
      <a:lvl1pPr algn="ctr" rtl="0" eaLnBrk="0" fontAlgn="base" hangingPunct="0">
        <a:spcBef>
          <a:spcPct val="0"/>
        </a:spcBef>
        <a:spcAft>
          <a:spcPct val="0"/>
        </a:spcAft>
        <a:defRPr sz="3200" kern="1200">
          <a:solidFill>
            <a:srgbClr val="98012E"/>
          </a:solidFill>
          <a:latin typeface="+mj-lt"/>
          <a:ea typeface="+mj-ea"/>
          <a:cs typeface="+mj-cs"/>
        </a:defRPr>
      </a:lvl1pPr>
      <a:lvl2pPr algn="ctr" rtl="0" eaLnBrk="0" fontAlgn="base" hangingPunct="0">
        <a:spcBef>
          <a:spcPct val="0"/>
        </a:spcBef>
        <a:spcAft>
          <a:spcPct val="0"/>
        </a:spcAft>
        <a:defRPr sz="3200">
          <a:solidFill>
            <a:srgbClr val="98012E"/>
          </a:solidFill>
          <a:latin typeface="Arial" panose="020B0604020202020204" pitchFamily="34" charset="0"/>
        </a:defRPr>
      </a:lvl2pPr>
      <a:lvl3pPr algn="ctr" rtl="0" eaLnBrk="0" fontAlgn="base" hangingPunct="0">
        <a:spcBef>
          <a:spcPct val="0"/>
        </a:spcBef>
        <a:spcAft>
          <a:spcPct val="0"/>
        </a:spcAft>
        <a:defRPr sz="3200">
          <a:solidFill>
            <a:srgbClr val="98012E"/>
          </a:solidFill>
          <a:latin typeface="Arial" panose="020B0604020202020204" pitchFamily="34" charset="0"/>
        </a:defRPr>
      </a:lvl3pPr>
      <a:lvl4pPr algn="ctr" rtl="0" eaLnBrk="0" fontAlgn="base" hangingPunct="0">
        <a:spcBef>
          <a:spcPct val="0"/>
        </a:spcBef>
        <a:spcAft>
          <a:spcPct val="0"/>
        </a:spcAft>
        <a:defRPr sz="3200">
          <a:solidFill>
            <a:srgbClr val="98012E"/>
          </a:solidFill>
          <a:latin typeface="Arial" panose="020B0604020202020204" pitchFamily="34" charset="0"/>
        </a:defRPr>
      </a:lvl4pPr>
      <a:lvl5pPr algn="ctr" rtl="0" eaLnBrk="0" fontAlgn="base" hangingPunct="0">
        <a:spcBef>
          <a:spcPct val="0"/>
        </a:spcBef>
        <a:spcAft>
          <a:spcPct val="0"/>
        </a:spcAft>
        <a:defRPr sz="3200">
          <a:solidFill>
            <a:srgbClr val="98012E"/>
          </a:solidFill>
          <a:latin typeface="Arial" panose="020B0604020202020204" pitchFamily="34" charset="0"/>
        </a:defRPr>
      </a:lvl5pPr>
      <a:lvl6pPr marL="457200" algn="ctr" rtl="0" fontAlgn="base">
        <a:spcBef>
          <a:spcPct val="0"/>
        </a:spcBef>
        <a:spcAft>
          <a:spcPct val="0"/>
        </a:spcAft>
        <a:defRPr sz="3200">
          <a:solidFill>
            <a:srgbClr val="98012E"/>
          </a:solidFill>
          <a:latin typeface="Arial" panose="020B0604020202020204" pitchFamily="34" charset="0"/>
        </a:defRPr>
      </a:lvl6pPr>
      <a:lvl7pPr marL="914400" algn="ctr" rtl="0" fontAlgn="base">
        <a:spcBef>
          <a:spcPct val="0"/>
        </a:spcBef>
        <a:spcAft>
          <a:spcPct val="0"/>
        </a:spcAft>
        <a:defRPr sz="3200">
          <a:solidFill>
            <a:srgbClr val="98012E"/>
          </a:solidFill>
          <a:latin typeface="Arial" panose="020B0604020202020204" pitchFamily="34" charset="0"/>
        </a:defRPr>
      </a:lvl7pPr>
      <a:lvl8pPr marL="1371600" algn="ctr" rtl="0" fontAlgn="base">
        <a:spcBef>
          <a:spcPct val="0"/>
        </a:spcBef>
        <a:spcAft>
          <a:spcPct val="0"/>
        </a:spcAft>
        <a:defRPr sz="3200">
          <a:solidFill>
            <a:srgbClr val="98012E"/>
          </a:solidFill>
          <a:latin typeface="Arial" panose="020B0604020202020204" pitchFamily="34" charset="0"/>
        </a:defRPr>
      </a:lvl8pPr>
      <a:lvl9pPr marL="1828800" algn="ctr" rtl="0" fontAlgn="base">
        <a:spcBef>
          <a:spcPct val="0"/>
        </a:spcBef>
        <a:spcAft>
          <a:spcPct val="0"/>
        </a:spcAft>
        <a:defRPr sz="3200">
          <a:solidFill>
            <a:srgbClr val="98012E"/>
          </a:solidFill>
          <a:latin typeface="Arial" panose="020B060402020202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3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3"/>
          <p:cNvSpPr>
            <a:spLocks noGrp="1"/>
          </p:cNvSpPr>
          <p:nvPr>
            <p:ph type="ctrTitle" idx="4294967295"/>
          </p:nvPr>
        </p:nvSpPr>
        <p:spPr>
          <a:xfrm>
            <a:off x="304800" y="2080732"/>
            <a:ext cx="8462718" cy="1597593"/>
          </a:xfrm>
        </p:spPr>
        <p:txBody>
          <a:bodyPr/>
          <a:lstStyle/>
          <a:p>
            <a:pPr eaLnBrk="1" hangingPunct="1"/>
            <a:r>
              <a:rPr lang="en-US" altLang="en-US" sz="2500" dirty="0"/>
              <a:t/>
            </a:r>
            <a:br>
              <a:rPr lang="en-US" altLang="en-US" sz="2500" dirty="0"/>
            </a:br>
            <a:r>
              <a:rPr lang="en-US" altLang="en-US" sz="2100" b="1" dirty="0"/>
              <a:t>RTOG 1216: </a:t>
            </a:r>
            <a:r>
              <a:rPr lang="en-US" altLang="en-US" sz="2100" dirty="0"/>
              <a:t>Randomized Phase II/III Trial of Adjuvant Radiation Therapy (RT) with Cisplatin, Docetaxel-Cetuximab, or Cisplatin-Atezolizumab in Pathologic High-Risk SCCHN</a:t>
            </a:r>
            <a:r>
              <a:rPr lang="en-US" altLang="en-US" sz="1300" dirty="0"/>
              <a:t/>
            </a:r>
            <a:br>
              <a:rPr lang="en-US" altLang="en-US" sz="1300" dirty="0"/>
            </a:br>
            <a:r>
              <a:rPr lang="en-US" altLang="en-US" dirty="0"/>
              <a:t/>
            </a:r>
            <a:br>
              <a:rPr lang="en-US" altLang="en-US" dirty="0"/>
            </a:br>
            <a:endParaRPr lang="en-US" altLang="en-US" sz="2400" i="1" dirty="0"/>
          </a:p>
        </p:txBody>
      </p:sp>
      <p:sp>
        <p:nvSpPr>
          <p:cNvPr id="25603" name="TextBox 8"/>
          <p:cNvSpPr txBox="1">
            <a:spLocks noChangeArrowheads="1"/>
          </p:cNvSpPr>
          <p:nvPr/>
        </p:nvSpPr>
        <p:spPr bwMode="auto">
          <a:xfrm>
            <a:off x="5093078" y="4637371"/>
            <a:ext cx="394200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600" b="0" i="1" u="none" strike="noStrike" kern="1200" cap="none" spc="0" normalizeH="0" baseline="0" noProof="0" dirty="0">
                <a:ln>
                  <a:noFill/>
                </a:ln>
                <a:solidFill>
                  <a:schemeClr val="tx1">
                    <a:lumMod val="50000"/>
                  </a:schemeClr>
                </a:solidFill>
                <a:effectLst/>
                <a:uLnTx/>
                <a:uFillTx/>
                <a:cs typeface="Arial" panose="020B0604020202020204" pitchFamily="34" charset="0"/>
              </a:rPr>
              <a:t>NRG Oncology Virtual Summer Meeting </a:t>
            </a:r>
          </a:p>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en-US" sz="1600" i="1" dirty="0">
                <a:solidFill>
                  <a:schemeClr val="tx1">
                    <a:lumMod val="50000"/>
                  </a:schemeClr>
                </a:solidFill>
                <a:cs typeface="Arial" panose="020B0604020202020204" pitchFamily="34" charset="0"/>
              </a:rPr>
              <a:t>July 17, 2020</a:t>
            </a:r>
            <a:endParaRPr kumimoji="0" lang="en-US" altLang="en-US" sz="1600" b="0" i="1" u="none" strike="noStrike" kern="1200" cap="none" spc="0" normalizeH="0" baseline="0" noProof="0" dirty="0">
              <a:ln>
                <a:noFill/>
              </a:ln>
              <a:solidFill>
                <a:schemeClr val="tx1">
                  <a:lumMod val="50000"/>
                </a:schemeClr>
              </a:solidFill>
              <a:effectLst/>
              <a:uLnTx/>
              <a:uFillTx/>
              <a:cs typeface="Arial" panose="020B0604020202020204" pitchFamily="34" charset="0"/>
            </a:endParaRPr>
          </a:p>
        </p:txBody>
      </p:sp>
      <p:sp>
        <p:nvSpPr>
          <p:cNvPr id="25604" name="TextBox 1"/>
          <p:cNvSpPr txBox="1">
            <a:spLocks noChangeArrowheads="1"/>
          </p:cNvSpPr>
          <p:nvPr/>
        </p:nvSpPr>
        <p:spPr bwMode="auto">
          <a:xfrm>
            <a:off x="693737" y="3203822"/>
            <a:ext cx="8001000" cy="87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1700" b="0" i="0" u="none" strike="noStrike" kern="1200" cap="none" spc="0" normalizeH="0" baseline="0" noProof="0" dirty="0">
                <a:ln>
                  <a:noFill/>
                </a:ln>
                <a:solidFill>
                  <a:schemeClr val="tx1">
                    <a:lumMod val="50000"/>
                  </a:schemeClr>
                </a:solidFill>
                <a:effectLst/>
                <a:uLnTx/>
                <a:uFillTx/>
                <a:latin typeface="Arial"/>
                <a:cs typeface="Arial" panose="020B0604020202020204" pitchFamily="34" charset="0"/>
              </a:rPr>
              <a:t>PI/Med </a:t>
            </a:r>
            <a:r>
              <a:rPr kumimoji="0" lang="en-US" altLang="en-US" sz="1700" b="0" i="0" u="none" strike="noStrike" kern="1200" cap="none" spc="0" normalizeH="0" baseline="0" noProof="0" dirty="0" err="1">
                <a:ln>
                  <a:noFill/>
                </a:ln>
                <a:solidFill>
                  <a:schemeClr val="tx1">
                    <a:lumMod val="50000"/>
                  </a:schemeClr>
                </a:solidFill>
                <a:effectLst/>
                <a:uLnTx/>
                <a:uFillTx/>
                <a:latin typeface="Arial"/>
                <a:cs typeface="Arial" panose="020B0604020202020204" pitchFamily="34" charset="0"/>
              </a:rPr>
              <a:t>Onc</a:t>
            </a:r>
            <a:r>
              <a:rPr kumimoji="0" lang="en-US" altLang="en-US" sz="1700" b="0" i="0" u="none" strike="noStrike" kern="1200" cap="none" spc="0" normalizeH="0" baseline="0" noProof="0" dirty="0">
                <a:ln>
                  <a:noFill/>
                </a:ln>
                <a:solidFill>
                  <a:schemeClr val="tx1">
                    <a:lumMod val="50000"/>
                  </a:schemeClr>
                </a:solidFill>
                <a:effectLst/>
                <a:uLnTx/>
                <a:uFillTx/>
                <a:latin typeface="Arial"/>
                <a:cs typeface="Arial" panose="020B0604020202020204" pitchFamily="34" charset="0"/>
              </a:rPr>
              <a:t> Study Chair: J</a:t>
            </a:r>
            <a:r>
              <a:rPr kumimoji="0" lang="de-DE" altLang="en-US" sz="1700" b="0" i="0" u="none" strike="noStrike" kern="1200" cap="none" spc="0" normalizeH="0" baseline="0" noProof="0" dirty="0">
                <a:ln>
                  <a:noFill/>
                </a:ln>
                <a:solidFill>
                  <a:schemeClr val="tx1">
                    <a:lumMod val="50000"/>
                  </a:schemeClr>
                </a:solidFill>
                <a:effectLst/>
                <a:uLnTx/>
                <a:uFillTx/>
                <a:latin typeface="Arial"/>
                <a:cs typeface="Arial" panose="020B0604020202020204" pitchFamily="34" charset="0"/>
              </a:rPr>
              <a:t>ulie E. Bauman, MD, MPH</a:t>
            </a:r>
            <a:endParaRPr kumimoji="0" lang="en-US" altLang="en-US" sz="1700" b="0" i="0" u="none" strike="noStrike" kern="1200" cap="none" spc="0" normalizeH="0" baseline="0" noProof="0" dirty="0">
              <a:ln>
                <a:noFill/>
              </a:ln>
              <a:solidFill>
                <a:schemeClr val="tx1">
                  <a:lumMod val="50000"/>
                </a:schemeClr>
              </a:solidFill>
              <a:effectLst/>
              <a:uLnTx/>
              <a:uFillTx/>
              <a:latin typeface="Arial"/>
              <a:cs typeface="Arial" panose="020B0604020202020204" pitchFamily="34" charset="0"/>
            </a:endParaRPr>
          </a:p>
          <a:p>
            <a:pPr algn="ctr" fontAlgn="base">
              <a:spcBef>
                <a:spcPct val="0"/>
              </a:spcBef>
              <a:spcAft>
                <a:spcPct val="0"/>
              </a:spcAft>
              <a:buNone/>
              <a:defRPr/>
            </a:pPr>
            <a:r>
              <a:rPr lang="en-US" altLang="en-US" sz="1700" dirty="0">
                <a:solidFill>
                  <a:schemeClr val="tx1">
                    <a:lumMod val="50000"/>
                  </a:schemeClr>
                </a:solidFill>
                <a:cs typeface="Arial" panose="020B0604020202020204" pitchFamily="34" charset="0"/>
              </a:rPr>
              <a:t>PI/Rad </a:t>
            </a:r>
            <a:r>
              <a:rPr lang="en-US" altLang="en-US" sz="1700" dirty="0" err="1">
                <a:solidFill>
                  <a:schemeClr val="tx1">
                    <a:lumMod val="50000"/>
                  </a:schemeClr>
                </a:solidFill>
                <a:cs typeface="Arial" panose="020B0604020202020204" pitchFamily="34" charset="0"/>
              </a:rPr>
              <a:t>Onc</a:t>
            </a:r>
            <a:r>
              <a:rPr lang="en-US" altLang="en-US" sz="1700" dirty="0">
                <a:solidFill>
                  <a:schemeClr val="tx1">
                    <a:lumMod val="50000"/>
                  </a:schemeClr>
                </a:solidFill>
                <a:cs typeface="Arial" panose="020B0604020202020204" pitchFamily="34" charset="0"/>
              </a:rPr>
              <a:t> Study Chair: Paul M. Harari, MD</a:t>
            </a:r>
          </a:p>
          <a:p>
            <a:pPr algn="ctr" fontAlgn="base">
              <a:spcBef>
                <a:spcPct val="0"/>
              </a:spcBef>
              <a:spcAft>
                <a:spcPct val="0"/>
              </a:spcAft>
              <a:buNone/>
              <a:defRPr/>
            </a:pPr>
            <a:r>
              <a:rPr lang="en-US" altLang="en-US" sz="1700" dirty="0">
                <a:solidFill>
                  <a:schemeClr val="tx1">
                    <a:lumMod val="50000"/>
                  </a:schemeClr>
                </a:solidFill>
                <a:cs typeface="Arial" panose="020B0604020202020204" pitchFamily="34" charset="0"/>
              </a:rPr>
              <a:t>PI/Rad </a:t>
            </a:r>
            <a:r>
              <a:rPr lang="en-US" altLang="en-US" sz="1700" dirty="0" err="1">
                <a:solidFill>
                  <a:schemeClr val="tx1">
                    <a:lumMod val="50000"/>
                  </a:schemeClr>
                </a:solidFill>
                <a:cs typeface="Arial" panose="020B0604020202020204" pitchFamily="34" charset="0"/>
              </a:rPr>
              <a:t>Onc</a:t>
            </a:r>
            <a:r>
              <a:rPr lang="en-US" altLang="en-US" sz="1700" dirty="0">
                <a:solidFill>
                  <a:schemeClr val="tx1">
                    <a:lumMod val="50000"/>
                  </a:schemeClr>
                </a:solidFill>
                <a:cs typeface="Arial" panose="020B0604020202020204" pitchFamily="34" charset="0"/>
              </a:rPr>
              <a:t> Study Chair: David I. Rosenthal, MD</a:t>
            </a:r>
          </a:p>
        </p:txBody>
      </p:sp>
      <p:pic>
        <p:nvPicPr>
          <p:cNvPr id="25605" name="Picture 1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336459" y="5765280"/>
            <a:ext cx="293688"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8"/>
          <p:cNvSpPr txBox="1">
            <a:spLocks noChangeArrowheads="1"/>
          </p:cNvSpPr>
          <p:nvPr/>
        </p:nvSpPr>
        <p:spPr bwMode="auto">
          <a:xfrm>
            <a:off x="7644434" y="5765280"/>
            <a:ext cx="13906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anose="020B0604020202020204" pitchFamily="34" charset="0"/>
              </a:rPr>
              <a:t>NRG Oncology</a:t>
            </a:r>
          </a:p>
        </p:txBody>
      </p:sp>
      <p:pic>
        <p:nvPicPr>
          <p:cNvPr id="25607" name="Picture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658684" y="6225486"/>
            <a:ext cx="12954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8" name="Picture 5"/>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106484" y="6239290"/>
            <a:ext cx="14478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9" name="Picture 9"/>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915772" y="5738293"/>
            <a:ext cx="3302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0" name="Picture 10"/>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5548934" y="5785918"/>
            <a:ext cx="282575"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1" name="Picture 11"/>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5158409" y="5785918"/>
            <a:ext cx="347663"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Box 19"/>
          <p:cNvSpPr txBox="1">
            <a:spLocks noChangeArrowheads="1"/>
          </p:cNvSpPr>
          <p:nvPr/>
        </p:nvSpPr>
        <p:spPr bwMode="auto">
          <a:xfrm>
            <a:off x="5842622" y="5776393"/>
            <a:ext cx="9715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anose="020B0604020202020204" pitchFamily="34" charset="0"/>
              </a:rPr>
              <a:t>@</a:t>
            </a:r>
            <a:r>
              <a:rPr kumimoji="0" lang="en-US" altLang="en-US" sz="1200" b="0" i="0" u="none" strike="noStrike" kern="1200" cap="none" spc="0" normalizeH="0" baseline="0" noProof="0" dirty="0" err="1">
                <a:ln>
                  <a:noFill/>
                </a:ln>
                <a:solidFill>
                  <a:srgbClr val="FFFFFF">
                    <a:lumMod val="50000"/>
                  </a:srgbClr>
                </a:solidFill>
                <a:effectLst/>
                <a:uLnTx/>
                <a:uFillTx/>
                <a:latin typeface="Arial" panose="020B0604020202020204" pitchFamily="34" charset="0"/>
                <a:ea typeface="+mn-ea"/>
                <a:cs typeface="Arial" panose="020B0604020202020204" pitchFamily="34" charset="0"/>
              </a:rPr>
              <a:t>NRGOnc</a:t>
            </a:r>
            <a:endParaRPr kumimoji="0" lang="en-US" altLang="en-US" sz="1200" b="0" i="0"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anose="020B0604020202020204" pitchFamily="34" charset="0"/>
            </a:endParaRPr>
          </a:p>
        </p:txBody>
      </p:sp>
      <p:graphicFrame>
        <p:nvGraphicFramePr>
          <p:cNvPr id="13" name="Table 12">
            <a:extLst>
              <a:ext uri="{FF2B5EF4-FFF2-40B4-BE49-F238E27FC236}">
                <a16:creationId xmlns:a16="http://schemas.microsoft.com/office/drawing/2014/main" id="{3741A713-AAB8-418C-BF4C-213C3A006577}"/>
              </a:ext>
            </a:extLst>
          </p:cNvPr>
          <p:cNvGraphicFramePr>
            <a:graphicFrameLocks noGrp="1"/>
          </p:cNvGraphicFramePr>
          <p:nvPr>
            <p:extLst>
              <p:ext uri="{D42A27DB-BD31-4B8C-83A1-F6EECF244321}">
                <p14:modId xmlns:p14="http://schemas.microsoft.com/office/powerpoint/2010/main" val="3968062813"/>
              </p:ext>
            </p:extLst>
          </p:nvPr>
        </p:nvGraphicFramePr>
        <p:xfrm>
          <a:off x="198368" y="4117760"/>
          <a:ext cx="4778753" cy="2606040"/>
        </p:xfrm>
        <a:graphic>
          <a:graphicData uri="http://schemas.openxmlformats.org/drawingml/2006/table">
            <a:tbl>
              <a:tblPr firstRow="1" bandRow="1">
                <a:tableStyleId>{5C22544A-7EE6-4342-B048-85BDC9FD1C3A}</a:tableStyleId>
              </a:tblPr>
              <a:tblGrid>
                <a:gridCol w="2015382">
                  <a:extLst>
                    <a:ext uri="{9D8B030D-6E8A-4147-A177-3AD203B41FA5}">
                      <a16:colId xmlns:a16="http://schemas.microsoft.com/office/drawing/2014/main" val="4238746501"/>
                    </a:ext>
                  </a:extLst>
                </a:gridCol>
                <a:gridCol w="2763371">
                  <a:extLst>
                    <a:ext uri="{9D8B030D-6E8A-4147-A177-3AD203B41FA5}">
                      <a16:colId xmlns:a16="http://schemas.microsoft.com/office/drawing/2014/main" val="3708133069"/>
                    </a:ext>
                  </a:extLst>
                </a:gridCol>
              </a:tblGrid>
              <a:tr h="234682">
                <a:tc gridSpan="2">
                  <a:txBody>
                    <a:bodyPr/>
                    <a:lstStyle/>
                    <a:p>
                      <a:r>
                        <a:rPr lang="en-US" sz="1300" dirty="0"/>
                        <a:t>Co-Chairs</a:t>
                      </a:r>
                    </a:p>
                  </a:txBody>
                  <a:tcPr/>
                </a:tc>
                <a:tc hMerge="1">
                  <a:txBody>
                    <a:bodyPr/>
                    <a:lstStyle/>
                    <a:p>
                      <a:endParaRPr lang="en-US" b="1" dirty="0"/>
                    </a:p>
                  </a:txBody>
                  <a:tcPr/>
                </a:tc>
                <a:extLst>
                  <a:ext uri="{0D108BD9-81ED-4DB2-BD59-A6C34878D82A}">
                    <a16:rowId xmlns:a16="http://schemas.microsoft.com/office/drawing/2014/main" val="3828251506"/>
                  </a:ext>
                </a:extLst>
              </a:tr>
              <a:tr h="234682">
                <a:tc>
                  <a:txBody>
                    <a:bodyPr/>
                    <a:lstStyle/>
                    <a:p>
                      <a:r>
                        <a:rPr lang="en-US" sz="1300" b="1" dirty="0">
                          <a:solidFill>
                            <a:schemeClr val="bg1"/>
                          </a:solidFill>
                        </a:rPr>
                        <a:t>Radiation</a:t>
                      </a:r>
                      <a:r>
                        <a:rPr lang="en-US" sz="1300" b="1" baseline="0" dirty="0">
                          <a:solidFill>
                            <a:schemeClr val="bg1"/>
                          </a:solidFill>
                        </a:rPr>
                        <a:t> Oncology</a:t>
                      </a:r>
                      <a:endParaRPr lang="en-US" sz="1300" b="1" dirty="0">
                        <a:solidFill>
                          <a:schemeClr val="bg1"/>
                        </a:solidFill>
                      </a:endParaRPr>
                    </a:p>
                  </a:txBody>
                  <a:tcPr>
                    <a:solidFill>
                      <a:schemeClr val="accent1"/>
                    </a:solidFill>
                  </a:tcPr>
                </a:tc>
                <a:tc>
                  <a:txBody>
                    <a:bodyPr/>
                    <a:lstStyle/>
                    <a:p>
                      <a:r>
                        <a:rPr lang="en-US" sz="1300" b="1" dirty="0">
                          <a:solidFill>
                            <a:schemeClr val="tx1">
                              <a:lumMod val="50000"/>
                            </a:schemeClr>
                          </a:solidFill>
                        </a:rPr>
                        <a:t>Min Yao</a:t>
                      </a:r>
                    </a:p>
                  </a:txBody>
                  <a:tcPr/>
                </a:tc>
                <a:extLst>
                  <a:ext uri="{0D108BD9-81ED-4DB2-BD59-A6C34878D82A}">
                    <a16:rowId xmlns:a16="http://schemas.microsoft.com/office/drawing/2014/main" val="1118531776"/>
                  </a:ext>
                </a:extLst>
              </a:tr>
              <a:tr h="234682">
                <a:tc>
                  <a:txBody>
                    <a:bodyPr/>
                    <a:lstStyle/>
                    <a:p>
                      <a:r>
                        <a:rPr lang="en-US" sz="1300" b="1" dirty="0">
                          <a:solidFill>
                            <a:schemeClr val="bg1"/>
                          </a:solidFill>
                        </a:rPr>
                        <a:t>Medical Oncology</a:t>
                      </a:r>
                    </a:p>
                  </a:txBody>
                  <a:tcPr>
                    <a:solidFill>
                      <a:schemeClr val="accent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300" b="1" kern="1200" dirty="0">
                          <a:solidFill>
                            <a:schemeClr val="tx1">
                              <a:lumMod val="50000"/>
                            </a:schemeClr>
                          </a:solidFill>
                          <a:effectLst/>
                          <a:latin typeface="+mn-lt"/>
                          <a:ea typeface="+mn-ea"/>
                          <a:cs typeface="+mn-cs"/>
                        </a:rPr>
                        <a:t>Renata </a:t>
                      </a:r>
                      <a:r>
                        <a:rPr lang="en-US" sz="1300" b="1" kern="1200" dirty="0" err="1">
                          <a:solidFill>
                            <a:schemeClr val="tx1">
                              <a:lumMod val="50000"/>
                            </a:schemeClr>
                          </a:solidFill>
                          <a:effectLst/>
                          <a:latin typeface="+mn-lt"/>
                          <a:ea typeface="+mn-ea"/>
                          <a:cs typeface="+mn-cs"/>
                        </a:rPr>
                        <a:t>Ferrarotto</a:t>
                      </a:r>
                      <a:endParaRPr lang="en-US" sz="1300" b="1" dirty="0">
                        <a:solidFill>
                          <a:schemeClr val="tx1">
                            <a:lumMod val="50000"/>
                          </a:schemeClr>
                        </a:solidFill>
                      </a:endParaRPr>
                    </a:p>
                  </a:txBody>
                  <a:tcPr/>
                </a:tc>
                <a:extLst>
                  <a:ext uri="{0D108BD9-81ED-4DB2-BD59-A6C34878D82A}">
                    <a16:rowId xmlns:a16="http://schemas.microsoft.com/office/drawing/2014/main" val="400554298"/>
                  </a:ext>
                </a:extLst>
              </a:tr>
              <a:tr h="234682">
                <a:tc>
                  <a:txBody>
                    <a:bodyPr/>
                    <a:lstStyle/>
                    <a:p>
                      <a:r>
                        <a:rPr lang="en-US" sz="1300" b="1" dirty="0">
                          <a:solidFill>
                            <a:schemeClr val="bg1"/>
                          </a:solidFill>
                        </a:rPr>
                        <a:t>Surgical Oncology</a:t>
                      </a:r>
                    </a:p>
                  </a:txBody>
                  <a:tcPr>
                    <a:solidFill>
                      <a:schemeClr val="accent1"/>
                    </a:solidFill>
                  </a:tcPr>
                </a:tc>
                <a:tc>
                  <a:txBody>
                    <a:bodyPr/>
                    <a:lstStyle/>
                    <a:p>
                      <a:r>
                        <a:rPr lang="en-US" sz="1300" b="1" dirty="0">
                          <a:solidFill>
                            <a:schemeClr val="tx1">
                              <a:lumMod val="50000"/>
                            </a:schemeClr>
                          </a:solidFill>
                        </a:rPr>
                        <a:t>Jeffrey Myers, Vasu </a:t>
                      </a:r>
                      <a:r>
                        <a:rPr lang="en-US" sz="1300" b="1" dirty="0" err="1">
                          <a:solidFill>
                            <a:schemeClr val="tx1">
                              <a:lumMod val="50000"/>
                            </a:schemeClr>
                          </a:solidFill>
                        </a:rPr>
                        <a:t>Divi</a:t>
                      </a:r>
                      <a:endParaRPr lang="en-US" sz="1300" b="1" dirty="0">
                        <a:solidFill>
                          <a:schemeClr val="tx1">
                            <a:lumMod val="50000"/>
                          </a:schemeClr>
                        </a:solidFill>
                      </a:endParaRPr>
                    </a:p>
                  </a:txBody>
                  <a:tcPr/>
                </a:tc>
                <a:extLst>
                  <a:ext uri="{0D108BD9-81ED-4DB2-BD59-A6C34878D82A}">
                    <a16:rowId xmlns:a16="http://schemas.microsoft.com/office/drawing/2014/main" val="1244472238"/>
                  </a:ext>
                </a:extLst>
              </a:tr>
              <a:tr h="234682">
                <a:tc>
                  <a:txBody>
                    <a:bodyPr/>
                    <a:lstStyle/>
                    <a:p>
                      <a:r>
                        <a:rPr lang="en-US" sz="1300" b="1" dirty="0">
                          <a:solidFill>
                            <a:schemeClr val="bg1"/>
                          </a:solidFill>
                        </a:rPr>
                        <a:t>Statistician</a:t>
                      </a:r>
                    </a:p>
                  </a:txBody>
                  <a:tcPr>
                    <a:solidFill>
                      <a:schemeClr val="accent1"/>
                    </a:solidFill>
                  </a:tcPr>
                </a:tc>
                <a:tc>
                  <a:txBody>
                    <a:bodyPr/>
                    <a:lstStyle/>
                    <a:p>
                      <a:r>
                        <a:rPr lang="en-US" sz="1300" b="1" dirty="0">
                          <a:solidFill>
                            <a:schemeClr val="tx1">
                              <a:lumMod val="50000"/>
                            </a:schemeClr>
                          </a:solidFill>
                        </a:rPr>
                        <a:t>Pedro Torres</a:t>
                      </a:r>
                    </a:p>
                  </a:txBody>
                  <a:tcPr/>
                </a:tc>
                <a:extLst>
                  <a:ext uri="{0D108BD9-81ED-4DB2-BD59-A6C34878D82A}">
                    <a16:rowId xmlns:a16="http://schemas.microsoft.com/office/drawing/2014/main" val="128599896"/>
                  </a:ext>
                </a:extLst>
              </a:tr>
              <a:tr h="234682">
                <a:tc>
                  <a:txBody>
                    <a:bodyPr/>
                    <a:lstStyle/>
                    <a:p>
                      <a:r>
                        <a:rPr lang="en-US" sz="1300" b="1" dirty="0">
                          <a:solidFill>
                            <a:schemeClr val="bg1"/>
                          </a:solidFill>
                        </a:rPr>
                        <a:t>Pathology</a:t>
                      </a:r>
                    </a:p>
                  </a:txBody>
                  <a:tcPr>
                    <a:solidFill>
                      <a:schemeClr val="accent1"/>
                    </a:solidFill>
                  </a:tcPr>
                </a:tc>
                <a:tc>
                  <a:txBody>
                    <a:bodyPr/>
                    <a:lstStyle/>
                    <a:p>
                      <a:r>
                        <a:rPr lang="en-US" sz="1300" b="1" dirty="0">
                          <a:solidFill>
                            <a:schemeClr val="tx1">
                              <a:lumMod val="50000"/>
                            </a:schemeClr>
                          </a:solidFill>
                        </a:rPr>
                        <a:t>Richard Jordan</a:t>
                      </a:r>
                    </a:p>
                  </a:txBody>
                  <a:tcPr/>
                </a:tc>
                <a:extLst>
                  <a:ext uri="{0D108BD9-81ED-4DB2-BD59-A6C34878D82A}">
                    <a16:rowId xmlns:a16="http://schemas.microsoft.com/office/drawing/2014/main" val="1795049006"/>
                  </a:ext>
                </a:extLst>
              </a:tr>
              <a:tr h="234682">
                <a:tc>
                  <a:txBody>
                    <a:bodyPr/>
                    <a:lstStyle/>
                    <a:p>
                      <a:r>
                        <a:rPr lang="en-US" sz="1300" b="1" dirty="0">
                          <a:solidFill>
                            <a:schemeClr val="bg1"/>
                          </a:solidFill>
                        </a:rPr>
                        <a:t>Translational Science</a:t>
                      </a:r>
                    </a:p>
                  </a:txBody>
                  <a:tcPr>
                    <a:solidFill>
                      <a:schemeClr val="accent1"/>
                    </a:solidFill>
                  </a:tcPr>
                </a:tc>
                <a:tc>
                  <a:txBody>
                    <a:bodyPr/>
                    <a:lstStyle/>
                    <a:p>
                      <a:r>
                        <a:rPr lang="en-US" sz="1300" b="1" dirty="0">
                          <a:solidFill>
                            <a:schemeClr val="tx1">
                              <a:lumMod val="50000"/>
                            </a:schemeClr>
                          </a:solidFill>
                        </a:rPr>
                        <a:t>Robert Ferris, Sana </a:t>
                      </a:r>
                      <a:r>
                        <a:rPr lang="en-US" sz="1300" b="1" dirty="0" err="1">
                          <a:solidFill>
                            <a:schemeClr val="tx1">
                              <a:lumMod val="50000"/>
                            </a:schemeClr>
                          </a:solidFill>
                        </a:rPr>
                        <a:t>Karam</a:t>
                      </a:r>
                      <a:endParaRPr lang="en-US" sz="1300" b="1" dirty="0">
                        <a:solidFill>
                          <a:schemeClr val="tx1">
                            <a:lumMod val="50000"/>
                          </a:schemeClr>
                        </a:solidFill>
                      </a:endParaRPr>
                    </a:p>
                  </a:txBody>
                  <a:tcPr/>
                </a:tc>
                <a:extLst>
                  <a:ext uri="{0D108BD9-81ED-4DB2-BD59-A6C34878D82A}">
                    <a16:rowId xmlns:a16="http://schemas.microsoft.com/office/drawing/2014/main" val="3103055897"/>
                  </a:ext>
                </a:extLst>
              </a:tr>
              <a:tr h="234682">
                <a:tc>
                  <a:txBody>
                    <a:bodyPr/>
                    <a:lstStyle/>
                    <a:p>
                      <a:r>
                        <a:rPr lang="en-US" sz="1300" b="1" dirty="0">
                          <a:solidFill>
                            <a:schemeClr val="bg1"/>
                          </a:solidFill>
                        </a:rPr>
                        <a:t>Quality of Life</a:t>
                      </a:r>
                    </a:p>
                  </a:txBody>
                  <a:tcPr>
                    <a:solidFill>
                      <a:schemeClr val="accent1"/>
                    </a:solidFill>
                  </a:tcPr>
                </a:tc>
                <a:tc>
                  <a:txBody>
                    <a:bodyPr/>
                    <a:lstStyle/>
                    <a:p>
                      <a:r>
                        <a:rPr lang="en-US" sz="1300" b="1" kern="1200" dirty="0">
                          <a:solidFill>
                            <a:schemeClr val="tx1">
                              <a:lumMod val="50000"/>
                            </a:schemeClr>
                          </a:solidFill>
                          <a:effectLst/>
                          <a:latin typeface="+mn-lt"/>
                          <a:ea typeface="+mn-ea"/>
                          <a:cs typeface="+mn-cs"/>
                        </a:rPr>
                        <a:t>Minh-Tam Truong, </a:t>
                      </a:r>
                      <a:r>
                        <a:rPr lang="en-US" sz="1300" b="1" kern="1200" dirty="0" err="1">
                          <a:solidFill>
                            <a:schemeClr val="tx1">
                              <a:lumMod val="50000"/>
                            </a:schemeClr>
                          </a:solidFill>
                          <a:effectLst/>
                          <a:latin typeface="+mn-lt"/>
                          <a:ea typeface="+mn-ea"/>
                          <a:cs typeface="+mn-cs"/>
                        </a:rPr>
                        <a:t>Canhua</a:t>
                      </a:r>
                      <a:r>
                        <a:rPr lang="en-US" sz="1300" b="1" kern="1200" dirty="0">
                          <a:solidFill>
                            <a:schemeClr val="tx1">
                              <a:lumMod val="50000"/>
                            </a:schemeClr>
                          </a:solidFill>
                          <a:effectLst/>
                          <a:latin typeface="+mn-lt"/>
                          <a:ea typeface="+mn-ea"/>
                          <a:cs typeface="+mn-cs"/>
                        </a:rPr>
                        <a:t> Xiao</a:t>
                      </a:r>
                      <a:endParaRPr lang="en-US" sz="1300" b="1" dirty="0">
                        <a:solidFill>
                          <a:schemeClr val="tx1">
                            <a:lumMod val="50000"/>
                          </a:schemeClr>
                        </a:solidFill>
                      </a:endParaRPr>
                    </a:p>
                  </a:txBody>
                  <a:tcPr/>
                </a:tc>
                <a:extLst>
                  <a:ext uri="{0D108BD9-81ED-4DB2-BD59-A6C34878D82A}">
                    <a16:rowId xmlns:a16="http://schemas.microsoft.com/office/drawing/2014/main" val="3597184457"/>
                  </a:ext>
                </a:extLst>
              </a:tr>
              <a:tr h="234682">
                <a:tc>
                  <a:txBody>
                    <a:bodyPr/>
                    <a:lstStyle/>
                    <a:p>
                      <a:r>
                        <a:rPr lang="en-US" sz="1300" b="1" dirty="0">
                          <a:solidFill>
                            <a:schemeClr val="bg1"/>
                          </a:solidFill>
                        </a:rPr>
                        <a:t>Medical Physics</a:t>
                      </a:r>
                    </a:p>
                  </a:txBody>
                  <a:tcPr>
                    <a:solidFill>
                      <a:schemeClr val="accent1"/>
                    </a:solidFill>
                  </a:tcPr>
                </a:tc>
                <a:tc>
                  <a:txBody>
                    <a:bodyPr/>
                    <a:lstStyle/>
                    <a:p>
                      <a:r>
                        <a:rPr lang="en-US" sz="1300" b="1" kern="1200" dirty="0" err="1">
                          <a:solidFill>
                            <a:schemeClr val="tx1">
                              <a:lumMod val="50000"/>
                            </a:schemeClr>
                          </a:solidFill>
                          <a:effectLst/>
                          <a:latin typeface="+mn-lt"/>
                          <a:ea typeface="+mn-ea"/>
                          <a:cs typeface="+mn-cs"/>
                        </a:rPr>
                        <a:t>Dimitre</a:t>
                      </a:r>
                      <a:r>
                        <a:rPr lang="en-US" sz="1300" b="1" kern="1200" dirty="0">
                          <a:solidFill>
                            <a:schemeClr val="tx1">
                              <a:lumMod val="50000"/>
                            </a:schemeClr>
                          </a:solidFill>
                          <a:effectLst/>
                          <a:latin typeface="+mn-lt"/>
                          <a:ea typeface="+mn-ea"/>
                          <a:cs typeface="+mn-cs"/>
                        </a:rPr>
                        <a:t> </a:t>
                      </a:r>
                      <a:r>
                        <a:rPr lang="en-US" sz="1300" b="1" kern="1200" dirty="0" err="1">
                          <a:solidFill>
                            <a:schemeClr val="tx1">
                              <a:lumMod val="50000"/>
                            </a:schemeClr>
                          </a:solidFill>
                          <a:effectLst/>
                          <a:latin typeface="+mn-lt"/>
                          <a:ea typeface="+mn-ea"/>
                          <a:cs typeface="+mn-cs"/>
                        </a:rPr>
                        <a:t>Hristov</a:t>
                      </a:r>
                      <a:r>
                        <a:rPr lang="en-US" sz="1300" b="1" kern="1200" dirty="0">
                          <a:solidFill>
                            <a:schemeClr val="tx1">
                              <a:lumMod val="50000"/>
                            </a:schemeClr>
                          </a:solidFill>
                          <a:effectLst/>
                          <a:latin typeface="+mn-lt"/>
                          <a:ea typeface="+mn-ea"/>
                          <a:cs typeface="+mn-cs"/>
                        </a:rPr>
                        <a:t>, Josephine Chen</a:t>
                      </a:r>
                    </a:p>
                  </a:txBody>
                  <a:tcPr/>
                </a:tc>
                <a:extLst>
                  <a:ext uri="{0D108BD9-81ED-4DB2-BD59-A6C34878D82A}">
                    <a16:rowId xmlns:a16="http://schemas.microsoft.com/office/drawing/2014/main" val="1100398604"/>
                  </a:ext>
                </a:extLst>
              </a:tr>
            </a:tbl>
          </a:graphicData>
        </a:graphic>
      </p:graphicFrame>
    </p:spTree>
    <p:extLst>
      <p:ext uri="{BB962C8B-B14F-4D97-AF65-F5344CB8AC3E}">
        <p14:creationId xmlns:p14="http://schemas.microsoft.com/office/powerpoint/2010/main" val="258291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51"/>
            <a:ext cx="8229600" cy="881529"/>
          </a:xfrm>
        </p:spPr>
        <p:txBody>
          <a:bodyPr>
            <a:normAutofit/>
          </a:bodyPr>
          <a:lstStyle/>
          <a:p>
            <a:r>
              <a:rPr lang="en-US" sz="4000" b="1" dirty="0"/>
              <a:t>Target Accrual and Activation</a:t>
            </a:r>
          </a:p>
        </p:txBody>
      </p:sp>
      <p:sp>
        <p:nvSpPr>
          <p:cNvPr id="3" name="Content Placeholder 2"/>
          <p:cNvSpPr>
            <a:spLocks noGrp="1"/>
          </p:cNvSpPr>
          <p:nvPr>
            <p:ph idx="1"/>
          </p:nvPr>
        </p:nvSpPr>
        <p:spPr>
          <a:xfrm>
            <a:off x="457200" y="1156166"/>
            <a:ext cx="8229600" cy="4297363"/>
          </a:xfrm>
        </p:spPr>
        <p:txBody>
          <a:bodyPr>
            <a:normAutofit/>
          </a:bodyPr>
          <a:lstStyle/>
          <a:p>
            <a:pPr>
              <a:buFont typeface="Wingdings" panose="05000000000000000000" pitchFamily="2" charset="2"/>
              <a:buChar char="§"/>
            </a:pPr>
            <a:r>
              <a:rPr lang="en-US" sz="2800" dirty="0"/>
              <a:t>Target accrual: </a:t>
            </a:r>
          </a:p>
          <a:p>
            <a:pPr lvl="1">
              <a:buFont typeface="Courier New" panose="02070309020205020404" pitchFamily="49" charset="0"/>
              <a:buChar char="o"/>
            </a:pPr>
            <a:r>
              <a:rPr lang="en-US" sz="2400" dirty="0"/>
              <a:t>Phase II: 204/200 patients (</a:t>
            </a:r>
            <a:r>
              <a:rPr lang="en-US" sz="2400" b="1" dirty="0"/>
              <a:t>completed</a:t>
            </a:r>
            <a:r>
              <a:rPr lang="en-US" sz="2400" dirty="0"/>
              <a:t>)</a:t>
            </a:r>
          </a:p>
          <a:p>
            <a:pPr lvl="1">
              <a:buFont typeface="Courier New" panose="02070309020205020404" pitchFamily="49" charset="0"/>
              <a:buChar char="o"/>
            </a:pPr>
            <a:r>
              <a:rPr lang="en-US" sz="2400" dirty="0"/>
              <a:t>Phase III: 480 randomized patients</a:t>
            </a:r>
          </a:p>
          <a:p>
            <a:pPr marL="457200" lvl="1" indent="0">
              <a:buNone/>
            </a:pPr>
            <a:endParaRPr lang="en-US" sz="2400" dirty="0"/>
          </a:p>
          <a:p>
            <a:pPr>
              <a:buFont typeface="Wingdings" panose="05000000000000000000" pitchFamily="2" charset="2"/>
              <a:buChar char="§"/>
            </a:pPr>
            <a:r>
              <a:rPr lang="en-US" sz="2800" dirty="0"/>
              <a:t>Phase III study reactivation date:</a:t>
            </a:r>
          </a:p>
          <a:p>
            <a:pPr lvl="1">
              <a:buFont typeface="Courier New" panose="02070309020205020404" pitchFamily="49" charset="0"/>
              <a:buChar char="o"/>
            </a:pPr>
            <a:r>
              <a:rPr lang="en-US" sz="2400" dirty="0">
                <a:solidFill>
                  <a:schemeClr val="tx1"/>
                </a:solidFill>
              </a:rPr>
              <a:t>Monday, July 13, 2020</a:t>
            </a:r>
          </a:p>
        </p:txBody>
      </p:sp>
      <p:sp>
        <p:nvSpPr>
          <p:cNvPr id="4" name="TextBox 3"/>
          <p:cNvSpPr txBox="1"/>
          <p:nvPr/>
        </p:nvSpPr>
        <p:spPr>
          <a:xfrm>
            <a:off x="7788273" y="6612371"/>
            <a:ext cx="1313180" cy="261610"/>
          </a:xfrm>
          <a:prstGeom prst="rect">
            <a:avLst/>
          </a:prstGeom>
          <a:noFill/>
        </p:spPr>
        <p:txBody>
          <a:bodyPr wrap="none" rtlCol="0">
            <a:spAutoFit/>
          </a:bodyPr>
          <a:lstStyle/>
          <a:p>
            <a:pPr algn="ctr"/>
            <a:r>
              <a:rPr lang="en-US" sz="1100" dirty="0">
                <a:solidFill>
                  <a:schemeClr val="bg1"/>
                </a:solidFill>
                <a:latin typeface="Helvetica"/>
                <a:cs typeface="Helvetica"/>
              </a:rPr>
              <a:t>NRG-RTOG-1216</a:t>
            </a:r>
          </a:p>
        </p:txBody>
      </p:sp>
      <p:pic>
        <p:nvPicPr>
          <p:cNvPr id="5" name="Picture 4">
            <a:extLst>
              <a:ext uri="{FF2B5EF4-FFF2-40B4-BE49-F238E27FC236}">
                <a16:creationId xmlns:a16="http://schemas.microsoft.com/office/drawing/2014/main" id="{5C113769-4CFB-4EE1-A51F-55AC1C02F3C8}"/>
              </a:ext>
            </a:extLst>
          </p:cNvPr>
          <p:cNvPicPr>
            <a:picLocks noChangeAspect="1"/>
          </p:cNvPicPr>
          <p:nvPr/>
        </p:nvPicPr>
        <p:blipFill>
          <a:blip r:embed="rId2"/>
          <a:stretch>
            <a:fillRect/>
          </a:stretch>
        </p:blipFill>
        <p:spPr>
          <a:xfrm>
            <a:off x="3197672" y="4041914"/>
            <a:ext cx="5736364" cy="2326086"/>
          </a:xfrm>
          <a:prstGeom prst="rect">
            <a:avLst/>
          </a:prstGeom>
          <a:ln>
            <a:solidFill>
              <a:schemeClr val="tx2"/>
            </a:solidFill>
          </a:ln>
        </p:spPr>
      </p:pic>
    </p:spTree>
    <p:extLst>
      <p:ext uri="{BB962C8B-B14F-4D97-AF65-F5344CB8AC3E}">
        <p14:creationId xmlns:p14="http://schemas.microsoft.com/office/powerpoint/2010/main" val="1057776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76925" y="5791139"/>
            <a:ext cx="5634789" cy="706756"/>
          </a:xfrm>
          <a:prstGeom prst="rect">
            <a:avLst/>
          </a:prstGeom>
          <a:solidFill>
            <a:schemeClr val="tx1">
              <a:alpha val="27000"/>
            </a:schemeClr>
          </a:solidFill>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 Box 8"/>
          <p:cNvSpPr txBox="1">
            <a:spLocks noGrp="1" noChangeArrowheads="1"/>
          </p:cNvSpPr>
          <p:nvPr>
            <p:ph type="title"/>
          </p:nvPr>
        </p:nvSpPr>
        <p:spPr bwMode="auto">
          <a:xfrm>
            <a:off x="476180" y="492195"/>
            <a:ext cx="819166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4000" b="1" dirty="0">
                <a:latin typeface="Arial" charset="0"/>
              </a:rPr>
              <a:t>Original Phase II/III Study Design</a:t>
            </a:r>
          </a:p>
        </p:txBody>
      </p:sp>
      <p:sp>
        <p:nvSpPr>
          <p:cNvPr id="24" name="TextBox 23"/>
          <p:cNvSpPr txBox="1"/>
          <p:nvPr/>
        </p:nvSpPr>
        <p:spPr>
          <a:xfrm>
            <a:off x="114448" y="1370768"/>
            <a:ext cx="8915129" cy="738664"/>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1400" b="1" u="sng" dirty="0">
                <a:latin typeface="Arial" panose="020B0604020202020204" pitchFamily="34" charset="0"/>
                <a:cs typeface="Arial" panose="020B0604020202020204" pitchFamily="34" charset="0"/>
              </a:rPr>
              <a:t>Phase II Design:</a:t>
            </a:r>
            <a:r>
              <a:rPr lang="en-US" sz="1400" dirty="0">
                <a:latin typeface="Arial" panose="020B0604020202020204" pitchFamily="34" charset="0"/>
                <a:cs typeface="Arial" panose="020B0604020202020204" pitchFamily="34" charset="0"/>
              </a:rPr>
              <a:t> </a:t>
            </a:r>
            <a:r>
              <a:rPr lang="en-US" sz="1400" b="1" dirty="0">
                <a:latin typeface="Arial" panose="020B0604020202020204" pitchFamily="34" charset="0"/>
                <a:cs typeface="Arial" panose="020B0604020202020204" pitchFamily="34" charset="0"/>
              </a:rPr>
              <a:t>180 randomized and eligible patients to Arm 1 (control), 2 and 3.</a:t>
            </a:r>
          </a:p>
          <a:p>
            <a:r>
              <a:rPr lang="en-US" sz="1400" dirty="0"/>
              <a:t>One-sided type I error rate of 0.15, 80% power, and a hazard ratio of 0.6, 120 analyzable patients for each pairwise comparison against control (60 patients per arm, or 180 total)</a:t>
            </a:r>
            <a:endParaRPr lang="en-US" sz="1400" dirty="0">
              <a:latin typeface="Arial" panose="020B0604020202020204" pitchFamily="34" charset="0"/>
              <a:cs typeface="Arial" panose="020B0604020202020204" pitchFamily="34" charset="0"/>
            </a:endParaRPr>
          </a:p>
        </p:txBody>
      </p:sp>
      <p:sp>
        <p:nvSpPr>
          <p:cNvPr id="2" name="Rectangle 1"/>
          <p:cNvSpPr/>
          <p:nvPr/>
        </p:nvSpPr>
        <p:spPr>
          <a:xfrm>
            <a:off x="1207198" y="6159341"/>
            <a:ext cx="7015180" cy="338554"/>
          </a:xfrm>
          <a:prstGeom prst="rect">
            <a:avLst/>
          </a:prstGeom>
        </p:spPr>
        <p:txBody>
          <a:bodyPr wrap="square">
            <a:spAutoFit/>
          </a:bodyPr>
          <a:lstStyle/>
          <a:p>
            <a:pPr algn="ctr"/>
            <a:r>
              <a:rPr lang="en-US" sz="1600" b="1" dirty="0">
                <a:solidFill>
                  <a:srgbClr val="020202"/>
                </a:solidFill>
                <a:latin typeface="Arial" panose="020B0604020202020204" pitchFamily="34" charset="0"/>
                <a:cs typeface="Arial" panose="020B0604020202020204" pitchFamily="34" charset="0"/>
              </a:rPr>
              <a:t>Arm 2 (RT + docetaxel alone) was dropped after phase II.</a:t>
            </a:r>
          </a:p>
        </p:txBody>
      </p:sp>
      <p:graphicFrame>
        <p:nvGraphicFramePr>
          <p:cNvPr id="4" name="Table 3"/>
          <p:cNvGraphicFramePr>
            <a:graphicFrameLocks noGrp="1"/>
          </p:cNvGraphicFramePr>
          <p:nvPr>
            <p:extLst>
              <p:ext uri="{D42A27DB-BD31-4B8C-83A1-F6EECF244321}">
                <p14:modId xmlns:p14="http://schemas.microsoft.com/office/powerpoint/2010/main" val="2969325162"/>
              </p:ext>
            </p:extLst>
          </p:nvPr>
        </p:nvGraphicFramePr>
        <p:xfrm>
          <a:off x="1371601" y="2242850"/>
          <a:ext cx="6476999" cy="2849880"/>
        </p:xfrm>
        <a:graphic>
          <a:graphicData uri="http://schemas.openxmlformats.org/drawingml/2006/table">
            <a:tbl>
              <a:tblPr firstRow="1" firstCol="1" lastRow="1" lastCol="1" bandRow="1" bandCol="1">
                <a:tableStyleId>{5940675A-B579-460E-94D1-54222C63F5DA}</a:tableStyleId>
              </a:tblPr>
              <a:tblGrid>
                <a:gridCol w="295910">
                  <a:extLst>
                    <a:ext uri="{9D8B030D-6E8A-4147-A177-3AD203B41FA5}">
                      <a16:colId xmlns:a16="http://schemas.microsoft.com/office/drawing/2014/main" val="289251227"/>
                    </a:ext>
                  </a:extLst>
                </a:gridCol>
                <a:gridCol w="1068705">
                  <a:extLst>
                    <a:ext uri="{9D8B030D-6E8A-4147-A177-3AD203B41FA5}">
                      <a16:colId xmlns:a16="http://schemas.microsoft.com/office/drawing/2014/main" val="181312382"/>
                    </a:ext>
                  </a:extLst>
                </a:gridCol>
                <a:gridCol w="271145">
                  <a:extLst>
                    <a:ext uri="{9D8B030D-6E8A-4147-A177-3AD203B41FA5}">
                      <a16:colId xmlns:a16="http://schemas.microsoft.com/office/drawing/2014/main" val="2904404804"/>
                    </a:ext>
                  </a:extLst>
                </a:gridCol>
                <a:gridCol w="1656080">
                  <a:extLst>
                    <a:ext uri="{9D8B030D-6E8A-4147-A177-3AD203B41FA5}">
                      <a16:colId xmlns:a16="http://schemas.microsoft.com/office/drawing/2014/main" val="1360076474"/>
                    </a:ext>
                  </a:extLst>
                </a:gridCol>
                <a:gridCol w="313055">
                  <a:extLst>
                    <a:ext uri="{9D8B030D-6E8A-4147-A177-3AD203B41FA5}">
                      <a16:colId xmlns:a16="http://schemas.microsoft.com/office/drawing/2014/main" val="522176555"/>
                    </a:ext>
                  </a:extLst>
                </a:gridCol>
                <a:gridCol w="2872104">
                  <a:extLst>
                    <a:ext uri="{9D8B030D-6E8A-4147-A177-3AD203B41FA5}">
                      <a16:colId xmlns:a16="http://schemas.microsoft.com/office/drawing/2014/main" val="3607289872"/>
                    </a:ext>
                  </a:extLst>
                </a:gridCol>
              </a:tblGrid>
              <a:tr h="0">
                <a:tc>
                  <a:txBody>
                    <a:bodyPr/>
                    <a:lstStyle/>
                    <a:p>
                      <a:pPr marL="0" marR="0" algn="just">
                        <a:spcBef>
                          <a:spcPts val="600"/>
                        </a:spcBef>
                        <a:spcAft>
                          <a:spcPts val="0"/>
                        </a:spcAft>
                      </a:pPr>
                      <a:r>
                        <a:rPr lang="en-US" sz="1100" dirty="0">
                          <a:solidFill>
                            <a:srgbClr val="020202"/>
                          </a:solidFill>
                          <a:effectLst/>
                          <a:highlight>
                            <a:srgbClr val="C0C0C0"/>
                          </a:highlight>
                        </a:rPr>
                        <a:t> </a:t>
                      </a:r>
                      <a:endParaRPr lang="en-US" sz="1100" dirty="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dirty="0">
                          <a:solidFill>
                            <a:srgbClr val="020202"/>
                          </a:solidFill>
                          <a:effectLst/>
                          <a:highlight>
                            <a:srgbClr val="C0C0C0"/>
                          </a:highlight>
                        </a:rPr>
                        <a:t> </a:t>
                      </a:r>
                      <a:endParaRPr lang="en-US" sz="1100" dirty="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kern="1200">
                          <a:solidFill>
                            <a:srgbClr val="020202"/>
                          </a:solidFill>
                          <a:effectLst/>
                          <a:latin typeface="+mn-lt"/>
                          <a:ea typeface="+mn-ea"/>
                          <a:cs typeface="+mn-cs"/>
                        </a:rPr>
                        <a:t> </a:t>
                      </a:r>
                    </a:p>
                  </a:txBody>
                  <a:tcPr marL="68580" marR="68580" marT="0" marB="0" anchor="ctr"/>
                </a:tc>
                <a:tc>
                  <a:txBody>
                    <a:bodyPr/>
                    <a:lstStyle/>
                    <a:p>
                      <a:pPr marL="0" marR="0">
                        <a:spcBef>
                          <a:spcPts val="600"/>
                        </a:spcBef>
                        <a:spcAft>
                          <a:spcPts val="0"/>
                        </a:spcAft>
                      </a:pPr>
                      <a:r>
                        <a:rPr lang="en-US" sz="1100" b="1" kern="1200" dirty="0" err="1">
                          <a:solidFill>
                            <a:srgbClr val="020202"/>
                          </a:solidFill>
                          <a:effectLst/>
                          <a:latin typeface="+mn-lt"/>
                          <a:ea typeface="+mn-ea"/>
                          <a:cs typeface="+mn-cs"/>
                        </a:rPr>
                        <a:t>Zubrod</a:t>
                      </a:r>
                      <a:r>
                        <a:rPr lang="en-US" sz="1100" b="1" kern="1200" dirty="0">
                          <a:solidFill>
                            <a:srgbClr val="020202"/>
                          </a:solidFill>
                          <a:effectLst/>
                          <a:latin typeface="+mn-lt"/>
                          <a:ea typeface="+mn-ea"/>
                          <a:cs typeface="+mn-cs"/>
                        </a:rPr>
                        <a:t> Performance</a:t>
                      </a:r>
                    </a:p>
                  </a:txBody>
                  <a:tcPr marL="68580" marR="68580" marT="0" marB="0" anchor="ctr">
                    <a:solidFill>
                      <a:schemeClr val="bg1"/>
                    </a:solidFill>
                  </a:tcPr>
                </a:tc>
                <a:tc>
                  <a:txBody>
                    <a:bodyPr/>
                    <a:lstStyle/>
                    <a:p>
                      <a:pPr marL="0" marR="0" algn="just">
                        <a:spcBef>
                          <a:spcPts val="600"/>
                        </a:spcBef>
                        <a:spcAft>
                          <a:spcPts val="0"/>
                        </a:spcAft>
                      </a:pPr>
                      <a:r>
                        <a:rPr lang="en-US" sz="1100">
                          <a:solidFill>
                            <a:srgbClr val="020202"/>
                          </a:solidFill>
                          <a:effectLst/>
                          <a:highlight>
                            <a:srgbClr val="C0C0C0"/>
                          </a:highlight>
                        </a:rPr>
                        <a:t> </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dirty="0">
                          <a:solidFill>
                            <a:srgbClr val="020202"/>
                          </a:solidFill>
                          <a:effectLst/>
                          <a:highlight>
                            <a:srgbClr val="C0C0C0"/>
                          </a:highlight>
                        </a:rPr>
                        <a:t> </a:t>
                      </a:r>
                      <a:endParaRPr lang="en-US" sz="1100" dirty="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718351798"/>
                  </a:ext>
                </a:extLst>
              </a:tr>
              <a:tr h="0">
                <a:tc>
                  <a:txBody>
                    <a:bodyPr/>
                    <a:lstStyle/>
                    <a:p>
                      <a:pPr marL="0" marR="0" algn="just">
                        <a:spcBef>
                          <a:spcPts val="600"/>
                        </a:spcBef>
                        <a:spcAft>
                          <a:spcPts val="0"/>
                        </a:spcAft>
                      </a:pPr>
                      <a:r>
                        <a:rPr lang="en-US" sz="1100">
                          <a:solidFill>
                            <a:srgbClr val="020202"/>
                          </a:solidFill>
                          <a:effectLst/>
                        </a:rPr>
                        <a:t>S</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dirty="0">
                          <a:solidFill>
                            <a:srgbClr val="020202"/>
                          </a:solidFill>
                          <a:effectLst/>
                        </a:rPr>
                        <a:t> </a:t>
                      </a:r>
                      <a:endParaRPr lang="en-US" sz="1100" dirty="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a:solidFill>
                            <a:srgbClr val="020202"/>
                          </a:solidFill>
                          <a:effectLst/>
                        </a:rPr>
                        <a:t> </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dirty="0">
                          <a:solidFill>
                            <a:srgbClr val="020202"/>
                          </a:solidFill>
                          <a:effectLst/>
                        </a:rPr>
                        <a:t>Status</a:t>
                      </a:r>
                      <a:endParaRPr lang="en-US" sz="1100" dirty="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a:solidFill>
                            <a:srgbClr val="020202"/>
                          </a:solidFill>
                          <a:effectLst/>
                        </a:rPr>
                        <a:t>S</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a:solidFill>
                            <a:srgbClr val="020202"/>
                          </a:solidFill>
                          <a:effectLst/>
                        </a:rPr>
                        <a:t> </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838972958"/>
                  </a:ext>
                </a:extLst>
              </a:tr>
              <a:tr h="0">
                <a:tc>
                  <a:txBody>
                    <a:bodyPr/>
                    <a:lstStyle/>
                    <a:p>
                      <a:pPr marL="0" marR="0" algn="just">
                        <a:spcBef>
                          <a:spcPts val="600"/>
                        </a:spcBef>
                        <a:spcAft>
                          <a:spcPts val="0"/>
                        </a:spcAft>
                      </a:pPr>
                      <a:r>
                        <a:rPr lang="en-US" sz="1100">
                          <a:solidFill>
                            <a:srgbClr val="020202"/>
                          </a:solidFill>
                          <a:effectLst/>
                        </a:rPr>
                        <a:t>T</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solidFill>
                            <a:srgbClr val="020202"/>
                          </a:solidFill>
                          <a:effectLst/>
                        </a:rPr>
                        <a:t>For all </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600"/>
                        </a:spcBef>
                        <a:spcAft>
                          <a:spcPts val="0"/>
                        </a:spcAft>
                      </a:pPr>
                      <a:r>
                        <a:rPr lang="en-US" sz="1100">
                          <a:solidFill>
                            <a:srgbClr val="020202"/>
                          </a:solidFill>
                          <a:effectLst/>
                        </a:rPr>
                        <a:t>S</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dirty="0">
                          <a:solidFill>
                            <a:srgbClr val="020202"/>
                          </a:solidFill>
                          <a:effectLst/>
                        </a:rPr>
                        <a:t>1. 0</a:t>
                      </a:r>
                      <a:endParaRPr lang="en-US" sz="1100" dirty="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a:solidFill>
                            <a:srgbClr val="020202"/>
                          </a:solidFill>
                          <a:effectLst/>
                        </a:rPr>
                        <a:t>T</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b="1" dirty="0">
                          <a:solidFill>
                            <a:srgbClr val="020202"/>
                          </a:solidFill>
                          <a:effectLst/>
                        </a:rPr>
                        <a:t>Arm 1: IMRT 60 </a:t>
                      </a:r>
                      <a:r>
                        <a:rPr lang="en-US" sz="1100" b="1" dirty="0" err="1">
                          <a:solidFill>
                            <a:srgbClr val="020202"/>
                          </a:solidFill>
                          <a:effectLst/>
                        </a:rPr>
                        <a:t>Gy</a:t>
                      </a:r>
                      <a:r>
                        <a:rPr lang="en-US" sz="1100" b="1" dirty="0">
                          <a:solidFill>
                            <a:srgbClr val="020202"/>
                          </a:solidFill>
                          <a:effectLst/>
                        </a:rPr>
                        <a:t> in 6 weeks and</a:t>
                      </a:r>
                      <a:endParaRPr lang="en-US" sz="1100" b="1" dirty="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701277226"/>
                  </a:ext>
                </a:extLst>
              </a:tr>
              <a:tr h="0">
                <a:tc>
                  <a:txBody>
                    <a:bodyPr/>
                    <a:lstStyle/>
                    <a:p>
                      <a:pPr marL="0" marR="0" algn="just">
                        <a:spcBef>
                          <a:spcPts val="600"/>
                        </a:spcBef>
                        <a:spcAft>
                          <a:spcPts val="0"/>
                        </a:spcAft>
                      </a:pPr>
                      <a:r>
                        <a:rPr lang="en-US" sz="1100">
                          <a:solidFill>
                            <a:srgbClr val="020202"/>
                          </a:solidFill>
                          <a:effectLst/>
                        </a:rPr>
                        <a:t>E</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solidFill>
                            <a:srgbClr val="020202"/>
                          </a:solidFill>
                          <a:effectLst/>
                        </a:rPr>
                        <a:t>patients:</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600"/>
                        </a:spcBef>
                        <a:spcAft>
                          <a:spcPts val="0"/>
                        </a:spcAft>
                      </a:pPr>
                      <a:r>
                        <a:rPr lang="en-US" sz="1100">
                          <a:solidFill>
                            <a:srgbClr val="020202"/>
                          </a:solidFill>
                          <a:effectLst/>
                        </a:rPr>
                        <a:t>T</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dirty="0">
                          <a:solidFill>
                            <a:srgbClr val="020202"/>
                          </a:solidFill>
                          <a:effectLst/>
                        </a:rPr>
                        <a:t>2. 1</a:t>
                      </a:r>
                      <a:endParaRPr lang="en-US" sz="1100" dirty="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a:solidFill>
                            <a:srgbClr val="020202"/>
                          </a:solidFill>
                          <a:effectLst/>
                        </a:rPr>
                        <a:t>E</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b="1" dirty="0">
                          <a:solidFill>
                            <a:srgbClr val="020202"/>
                          </a:solidFill>
                          <a:effectLst/>
                        </a:rPr>
                        <a:t>cisplatin 40 mg/m</a:t>
                      </a:r>
                      <a:r>
                        <a:rPr lang="en-US" sz="1100" b="1" baseline="30000" dirty="0">
                          <a:solidFill>
                            <a:srgbClr val="020202"/>
                          </a:solidFill>
                          <a:effectLst/>
                        </a:rPr>
                        <a:t>2</a:t>
                      </a:r>
                      <a:r>
                        <a:rPr lang="en-US" sz="1100" b="1" dirty="0">
                          <a:solidFill>
                            <a:srgbClr val="020202"/>
                          </a:solidFill>
                          <a:effectLst/>
                        </a:rPr>
                        <a:t> weekly x 6 doses</a:t>
                      </a:r>
                      <a:endParaRPr lang="en-US" sz="1100" b="1" dirty="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479033856"/>
                  </a:ext>
                </a:extLst>
              </a:tr>
              <a:tr h="0">
                <a:tc>
                  <a:txBody>
                    <a:bodyPr/>
                    <a:lstStyle/>
                    <a:p>
                      <a:pPr marL="0" marR="0" algn="just">
                        <a:spcBef>
                          <a:spcPts val="600"/>
                        </a:spcBef>
                        <a:spcAft>
                          <a:spcPts val="0"/>
                        </a:spcAft>
                      </a:pPr>
                      <a:r>
                        <a:rPr lang="en-US" sz="1100">
                          <a:solidFill>
                            <a:srgbClr val="020202"/>
                          </a:solidFill>
                          <a:effectLst/>
                        </a:rPr>
                        <a:t>P</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solidFill>
                            <a:srgbClr val="020202"/>
                          </a:solidFill>
                          <a:effectLst/>
                        </a:rPr>
                        <a:t>Mandatory</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600"/>
                        </a:spcBef>
                        <a:spcAft>
                          <a:spcPts val="0"/>
                        </a:spcAft>
                      </a:pPr>
                      <a:r>
                        <a:rPr lang="en-US" sz="1100">
                          <a:solidFill>
                            <a:srgbClr val="020202"/>
                          </a:solidFill>
                          <a:effectLst/>
                        </a:rPr>
                        <a:t>R</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dirty="0">
                          <a:solidFill>
                            <a:srgbClr val="020202"/>
                          </a:solidFill>
                          <a:effectLst/>
                        </a:rPr>
                        <a:t> </a:t>
                      </a:r>
                      <a:endParaRPr lang="en-US" sz="1100" dirty="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a:solidFill>
                            <a:srgbClr val="020202"/>
                          </a:solidFill>
                          <a:effectLst/>
                        </a:rPr>
                        <a:t>P</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b="1" dirty="0">
                          <a:solidFill>
                            <a:srgbClr val="020202"/>
                          </a:solidFill>
                          <a:effectLst/>
                        </a:rPr>
                        <a:t> </a:t>
                      </a:r>
                      <a:endParaRPr lang="en-US" sz="1100" b="1" dirty="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102829296"/>
                  </a:ext>
                </a:extLst>
              </a:tr>
              <a:tr h="0">
                <a:tc>
                  <a:txBody>
                    <a:bodyPr/>
                    <a:lstStyle/>
                    <a:p>
                      <a:pPr marL="0" marR="0" algn="just">
                        <a:spcBef>
                          <a:spcPts val="600"/>
                        </a:spcBef>
                        <a:spcAft>
                          <a:spcPts val="0"/>
                        </a:spcAft>
                      </a:pPr>
                      <a:r>
                        <a:rPr lang="en-US" sz="1100">
                          <a:solidFill>
                            <a:srgbClr val="020202"/>
                          </a:solidFill>
                          <a:effectLst/>
                        </a:rPr>
                        <a:t>1</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solidFill>
                            <a:srgbClr val="020202"/>
                          </a:solidFill>
                          <a:effectLst/>
                        </a:rPr>
                        <a:t>submission</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600"/>
                        </a:spcBef>
                        <a:spcAft>
                          <a:spcPts val="0"/>
                        </a:spcAft>
                      </a:pPr>
                      <a:r>
                        <a:rPr lang="en-US" sz="1100">
                          <a:solidFill>
                            <a:srgbClr val="020202"/>
                          </a:solidFill>
                          <a:effectLst/>
                        </a:rPr>
                        <a:t>A</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dirty="0">
                          <a:solidFill>
                            <a:srgbClr val="020202"/>
                          </a:solidFill>
                          <a:effectLst/>
                        </a:rPr>
                        <a:t>Primary Tumor Site</a:t>
                      </a:r>
                      <a:endParaRPr lang="en-US" sz="1100" dirty="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a:solidFill>
                            <a:srgbClr val="020202"/>
                          </a:solidFill>
                          <a:effectLst/>
                        </a:rPr>
                        <a:t>2</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b="1" dirty="0">
                          <a:solidFill>
                            <a:srgbClr val="020202"/>
                          </a:solidFill>
                          <a:effectLst/>
                        </a:rPr>
                        <a:t> </a:t>
                      </a:r>
                      <a:endParaRPr lang="en-US" sz="1100" b="1" dirty="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400515883"/>
                  </a:ext>
                </a:extLst>
              </a:tr>
              <a:tr h="0">
                <a:tc>
                  <a:txBody>
                    <a:bodyPr/>
                    <a:lstStyle/>
                    <a:p>
                      <a:pPr marL="0" marR="0" algn="just">
                        <a:spcBef>
                          <a:spcPts val="600"/>
                        </a:spcBef>
                        <a:spcAft>
                          <a:spcPts val="0"/>
                        </a:spcAft>
                      </a:pPr>
                      <a:r>
                        <a:rPr lang="en-US" sz="1100">
                          <a:solidFill>
                            <a:srgbClr val="020202"/>
                          </a:solidFill>
                          <a:effectLst/>
                        </a:rPr>
                        <a:t> </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solidFill>
                            <a:srgbClr val="020202"/>
                          </a:solidFill>
                          <a:effectLst/>
                        </a:rPr>
                        <a:t>of tissue for</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600"/>
                        </a:spcBef>
                        <a:spcAft>
                          <a:spcPts val="0"/>
                        </a:spcAft>
                      </a:pPr>
                      <a:r>
                        <a:rPr lang="en-US" sz="1100">
                          <a:solidFill>
                            <a:srgbClr val="020202"/>
                          </a:solidFill>
                          <a:effectLst/>
                        </a:rPr>
                        <a:t>T</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a:solidFill>
                            <a:srgbClr val="020202"/>
                          </a:solidFill>
                          <a:effectLst/>
                        </a:rPr>
                        <a:t>1. Oral Cavity</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a:solidFill>
                            <a:srgbClr val="020202"/>
                          </a:solidFill>
                          <a:effectLst/>
                        </a:rPr>
                        <a:t> </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b="1" dirty="0">
                          <a:solidFill>
                            <a:schemeClr val="tx1"/>
                          </a:solidFill>
                          <a:effectLst/>
                        </a:rPr>
                        <a:t>Arm 2: IMRT 60 </a:t>
                      </a:r>
                      <a:r>
                        <a:rPr lang="en-US" sz="1100" b="1" dirty="0" err="1">
                          <a:solidFill>
                            <a:schemeClr val="tx1"/>
                          </a:solidFill>
                          <a:effectLst/>
                        </a:rPr>
                        <a:t>Gy</a:t>
                      </a:r>
                      <a:r>
                        <a:rPr lang="en-US" sz="1100" b="1" dirty="0">
                          <a:solidFill>
                            <a:schemeClr val="tx1"/>
                          </a:solidFill>
                          <a:effectLst/>
                        </a:rPr>
                        <a:t> in 6 weeks and</a:t>
                      </a:r>
                      <a:endParaRPr lang="en-US" sz="11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967204924"/>
                  </a:ext>
                </a:extLst>
              </a:tr>
              <a:tr h="0">
                <a:tc>
                  <a:txBody>
                    <a:bodyPr/>
                    <a:lstStyle/>
                    <a:p>
                      <a:pPr marL="0" marR="0" algn="just">
                        <a:spcBef>
                          <a:spcPts val="600"/>
                        </a:spcBef>
                        <a:spcAft>
                          <a:spcPts val="0"/>
                        </a:spcAft>
                      </a:pPr>
                      <a:r>
                        <a:rPr lang="en-US" sz="1100">
                          <a:solidFill>
                            <a:srgbClr val="020202"/>
                          </a:solidFill>
                          <a:effectLst/>
                        </a:rPr>
                        <a:t>R</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solidFill>
                            <a:srgbClr val="020202"/>
                          </a:solidFill>
                          <a:effectLst/>
                        </a:rPr>
                        <a:t>EGFR</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600"/>
                        </a:spcBef>
                        <a:spcAft>
                          <a:spcPts val="0"/>
                        </a:spcAft>
                      </a:pPr>
                      <a:r>
                        <a:rPr lang="en-US" sz="1100">
                          <a:solidFill>
                            <a:srgbClr val="020202"/>
                          </a:solidFill>
                          <a:effectLst/>
                        </a:rPr>
                        <a:t>I</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a:solidFill>
                            <a:srgbClr val="020202"/>
                          </a:solidFill>
                          <a:effectLst/>
                        </a:rPr>
                        <a:t>2. Larynx</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a:solidFill>
                            <a:srgbClr val="020202"/>
                          </a:solidFill>
                          <a:effectLst/>
                        </a:rPr>
                        <a:t>R</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b="1" dirty="0">
                          <a:solidFill>
                            <a:schemeClr val="tx1"/>
                          </a:solidFill>
                          <a:effectLst/>
                        </a:rPr>
                        <a:t>weekly docetaxel (15 mg/m</a:t>
                      </a:r>
                      <a:r>
                        <a:rPr lang="en-US" sz="1100" b="1" baseline="30000" dirty="0">
                          <a:solidFill>
                            <a:schemeClr val="tx1"/>
                          </a:solidFill>
                          <a:effectLst/>
                        </a:rPr>
                        <a:t>2</a:t>
                      </a:r>
                      <a:r>
                        <a:rPr lang="en-US" sz="1100" b="1" dirty="0">
                          <a:solidFill>
                            <a:schemeClr val="tx1"/>
                          </a:solidFill>
                          <a:effectLst/>
                        </a:rPr>
                        <a:t>) </a:t>
                      </a:r>
                      <a:endParaRPr lang="en-US" sz="11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70311047"/>
                  </a:ext>
                </a:extLst>
              </a:tr>
              <a:tr h="0">
                <a:tc>
                  <a:txBody>
                    <a:bodyPr/>
                    <a:lstStyle/>
                    <a:p>
                      <a:pPr marL="0" marR="0" algn="just">
                        <a:spcBef>
                          <a:spcPts val="600"/>
                        </a:spcBef>
                        <a:spcAft>
                          <a:spcPts val="0"/>
                        </a:spcAft>
                      </a:pPr>
                      <a:r>
                        <a:rPr lang="en-US" sz="1100">
                          <a:solidFill>
                            <a:srgbClr val="020202"/>
                          </a:solidFill>
                          <a:effectLst/>
                        </a:rPr>
                        <a:t>E</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solidFill>
                            <a:srgbClr val="020202"/>
                          </a:solidFill>
                          <a:effectLst/>
                        </a:rPr>
                        <a:t> </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a:solidFill>
                            <a:srgbClr val="020202"/>
                          </a:solidFill>
                          <a:effectLst/>
                        </a:rPr>
                        <a:t>F</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a:solidFill>
                            <a:srgbClr val="020202"/>
                          </a:solidFill>
                          <a:effectLst/>
                        </a:rPr>
                        <a:t>3. Hypopharynx</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a:solidFill>
                            <a:srgbClr val="020202"/>
                          </a:solidFill>
                          <a:effectLst/>
                        </a:rPr>
                        <a:t>A</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b="1" dirty="0">
                          <a:solidFill>
                            <a:schemeClr val="tx1"/>
                          </a:solidFill>
                          <a:effectLst/>
                        </a:rPr>
                        <a:t>x 6 doses</a:t>
                      </a:r>
                      <a:endParaRPr lang="en-US" sz="1100" b="1"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304166496"/>
                  </a:ext>
                </a:extLst>
              </a:tr>
              <a:tr h="0">
                <a:tc>
                  <a:txBody>
                    <a:bodyPr/>
                    <a:lstStyle/>
                    <a:p>
                      <a:pPr marL="0" marR="0" algn="just">
                        <a:spcBef>
                          <a:spcPts val="600"/>
                        </a:spcBef>
                        <a:spcAft>
                          <a:spcPts val="0"/>
                        </a:spcAft>
                      </a:pPr>
                      <a:r>
                        <a:rPr lang="en-US" sz="1100">
                          <a:solidFill>
                            <a:srgbClr val="020202"/>
                          </a:solidFill>
                          <a:effectLst/>
                        </a:rPr>
                        <a:t>G</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solidFill>
                            <a:srgbClr val="020202"/>
                          </a:solidFill>
                          <a:effectLst/>
                        </a:rPr>
                        <a:t>For</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600"/>
                        </a:spcBef>
                        <a:spcAft>
                          <a:spcPts val="0"/>
                        </a:spcAft>
                      </a:pPr>
                      <a:r>
                        <a:rPr lang="en-US" sz="1100">
                          <a:solidFill>
                            <a:srgbClr val="020202"/>
                          </a:solidFill>
                          <a:effectLst/>
                        </a:rPr>
                        <a:t>Y</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marR="0" lvl="0" indent="-342900" algn="just">
                        <a:spcBef>
                          <a:spcPts val="600"/>
                        </a:spcBef>
                        <a:spcAft>
                          <a:spcPts val="0"/>
                        </a:spcAft>
                        <a:buFont typeface="+mj-lt"/>
                        <a:buAutoNum type="arabicPeriod" startAt="4"/>
                        <a:tabLst>
                          <a:tab pos="228600" algn="l"/>
                        </a:tabLst>
                      </a:pPr>
                      <a:r>
                        <a:rPr lang="en-US" sz="1100" dirty="0">
                          <a:solidFill>
                            <a:srgbClr val="020202"/>
                          </a:solidFill>
                          <a:effectLst/>
                        </a:rPr>
                        <a:t>p16-negative </a:t>
                      </a:r>
                      <a:endParaRPr lang="en-US" sz="1100" dirty="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a:solidFill>
                            <a:srgbClr val="020202"/>
                          </a:solidFill>
                          <a:effectLst/>
                        </a:rPr>
                        <a:t>N</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b="1" dirty="0">
                          <a:solidFill>
                            <a:srgbClr val="020202"/>
                          </a:solidFill>
                          <a:effectLst/>
                        </a:rPr>
                        <a:t> </a:t>
                      </a:r>
                      <a:endParaRPr lang="en-US" sz="1100" b="1" dirty="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995633132"/>
                  </a:ext>
                </a:extLst>
              </a:tr>
              <a:tr h="0">
                <a:tc>
                  <a:txBody>
                    <a:bodyPr/>
                    <a:lstStyle/>
                    <a:p>
                      <a:pPr marL="0" marR="0" algn="just">
                        <a:spcBef>
                          <a:spcPts val="600"/>
                        </a:spcBef>
                        <a:spcAft>
                          <a:spcPts val="0"/>
                        </a:spcAft>
                      </a:pPr>
                      <a:r>
                        <a:rPr lang="en-US" sz="1100">
                          <a:solidFill>
                            <a:srgbClr val="020202"/>
                          </a:solidFill>
                          <a:effectLst/>
                        </a:rPr>
                        <a:t>I</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solidFill>
                            <a:srgbClr val="020202"/>
                          </a:solidFill>
                          <a:effectLst/>
                        </a:rPr>
                        <a:t>oropharyngeal</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600"/>
                        </a:spcBef>
                        <a:spcAft>
                          <a:spcPts val="0"/>
                        </a:spcAft>
                      </a:pPr>
                      <a:r>
                        <a:rPr lang="en-US" sz="1100">
                          <a:solidFill>
                            <a:srgbClr val="020202"/>
                          </a:solidFill>
                          <a:effectLst/>
                        </a:rPr>
                        <a:t> </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228600" marR="0" algn="just">
                        <a:spcBef>
                          <a:spcPts val="600"/>
                        </a:spcBef>
                        <a:spcAft>
                          <a:spcPts val="0"/>
                        </a:spcAft>
                      </a:pPr>
                      <a:r>
                        <a:rPr lang="en-US" sz="1100">
                          <a:solidFill>
                            <a:srgbClr val="020202"/>
                          </a:solidFill>
                          <a:effectLst/>
                        </a:rPr>
                        <a:t>oropharynx</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a:solidFill>
                            <a:srgbClr val="020202"/>
                          </a:solidFill>
                          <a:effectLst/>
                        </a:rPr>
                        <a:t>D</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b="1" dirty="0">
                          <a:solidFill>
                            <a:srgbClr val="020202"/>
                          </a:solidFill>
                          <a:effectLst/>
                        </a:rPr>
                        <a:t>Arm 3: IMRT 60 </a:t>
                      </a:r>
                      <a:r>
                        <a:rPr lang="en-US" sz="1100" b="1" dirty="0" err="1">
                          <a:solidFill>
                            <a:srgbClr val="020202"/>
                          </a:solidFill>
                          <a:effectLst/>
                        </a:rPr>
                        <a:t>Gy</a:t>
                      </a:r>
                      <a:r>
                        <a:rPr lang="en-US" sz="1100" b="1" dirty="0">
                          <a:solidFill>
                            <a:srgbClr val="020202"/>
                          </a:solidFill>
                          <a:effectLst/>
                        </a:rPr>
                        <a:t> in 6 weeks  and</a:t>
                      </a:r>
                      <a:endParaRPr lang="en-US" sz="1100" b="1" dirty="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849319835"/>
                  </a:ext>
                </a:extLst>
              </a:tr>
              <a:tr h="0">
                <a:tc>
                  <a:txBody>
                    <a:bodyPr/>
                    <a:lstStyle/>
                    <a:p>
                      <a:pPr marL="0" marR="0" algn="just">
                        <a:spcBef>
                          <a:spcPts val="600"/>
                        </a:spcBef>
                        <a:spcAft>
                          <a:spcPts val="0"/>
                        </a:spcAft>
                      </a:pPr>
                      <a:r>
                        <a:rPr lang="en-US" sz="1100">
                          <a:solidFill>
                            <a:srgbClr val="020202"/>
                          </a:solidFill>
                          <a:effectLst/>
                        </a:rPr>
                        <a:t>S</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solidFill>
                            <a:srgbClr val="020202"/>
                          </a:solidFill>
                          <a:effectLst/>
                        </a:rPr>
                        <a:t>cancer</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600"/>
                        </a:spcBef>
                        <a:spcAft>
                          <a:spcPts val="0"/>
                        </a:spcAft>
                      </a:pPr>
                      <a:r>
                        <a:rPr lang="en-US" sz="1100">
                          <a:solidFill>
                            <a:srgbClr val="020202"/>
                          </a:solidFill>
                          <a:effectLst/>
                        </a:rPr>
                        <a:t> </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228600" marR="0" indent="-228600" algn="just">
                        <a:spcBef>
                          <a:spcPts val="600"/>
                        </a:spcBef>
                        <a:spcAft>
                          <a:spcPts val="0"/>
                        </a:spcAft>
                      </a:pPr>
                      <a:r>
                        <a:rPr lang="en-US" sz="1100">
                          <a:solidFill>
                            <a:srgbClr val="020202"/>
                          </a:solidFill>
                          <a:effectLst/>
                        </a:rPr>
                        <a:t> </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a:solidFill>
                            <a:srgbClr val="020202"/>
                          </a:solidFill>
                          <a:effectLst/>
                        </a:rPr>
                        <a:t>O</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b="1" dirty="0" err="1">
                          <a:solidFill>
                            <a:srgbClr val="020202"/>
                          </a:solidFill>
                          <a:effectLst/>
                        </a:rPr>
                        <a:t>cetuximab</a:t>
                      </a:r>
                      <a:r>
                        <a:rPr lang="en-US" sz="1100" b="1" dirty="0">
                          <a:solidFill>
                            <a:srgbClr val="020202"/>
                          </a:solidFill>
                          <a:effectLst/>
                        </a:rPr>
                        <a:t> (loading 400 mg/m</a:t>
                      </a:r>
                      <a:r>
                        <a:rPr lang="en-US" sz="1100" b="1" baseline="30000" dirty="0">
                          <a:solidFill>
                            <a:srgbClr val="020202"/>
                          </a:solidFill>
                          <a:effectLst/>
                        </a:rPr>
                        <a:t>2</a:t>
                      </a:r>
                      <a:r>
                        <a:rPr lang="en-US" sz="1100" b="1" dirty="0">
                          <a:solidFill>
                            <a:srgbClr val="020202"/>
                          </a:solidFill>
                          <a:effectLst/>
                        </a:rPr>
                        <a:t>, then </a:t>
                      </a:r>
                      <a:endParaRPr lang="en-US" sz="1100" b="1" dirty="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694376477"/>
                  </a:ext>
                </a:extLst>
              </a:tr>
              <a:tr h="0">
                <a:tc>
                  <a:txBody>
                    <a:bodyPr/>
                    <a:lstStyle/>
                    <a:p>
                      <a:pPr marL="0" marR="0" algn="just">
                        <a:spcBef>
                          <a:spcPts val="600"/>
                        </a:spcBef>
                        <a:spcAft>
                          <a:spcPts val="0"/>
                        </a:spcAft>
                      </a:pPr>
                      <a:r>
                        <a:rPr lang="en-US" sz="1100">
                          <a:solidFill>
                            <a:srgbClr val="020202"/>
                          </a:solidFill>
                          <a:effectLst/>
                        </a:rPr>
                        <a:t>T</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solidFill>
                            <a:srgbClr val="020202"/>
                          </a:solidFill>
                          <a:effectLst/>
                        </a:rPr>
                        <a:t>patients:</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600"/>
                        </a:spcBef>
                        <a:spcAft>
                          <a:spcPts val="0"/>
                        </a:spcAft>
                      </a:pPr>
                      <a:r>
                        <a:rPr lang="en-US" sz="1100">
                          <a:solidFill>
                            <a:srgbClr val="020202"/>
                          </a:solidFill>
                          <a:effectLst/>
                        </a:rPr>
                        <a:t> </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228600" marR="0" indent="-228600" algn="just">
                        <a:spcBef>
                          <a:spcPts val="600"/>
                        </a:spcBef>
                        <a:spcAft>
                          <a:spcPts val="0"/>
                        </a:spcAft>
                      </a:pPr>
                      <a:r>
                        <a:rPr lang="en-US" sz="1100">
                          <a:solidFill>
                            <a:srgbClr val="020202"/>
                          </a:solidFill>
                          <a:effectLst/>
                        </a:rPr>
                        <a:t>EGFR Expression</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a:solidFill>
                            <a:srgbClr val="020202"/>
                          </a:solidFill>
                          <a:effectLst/>
                        </a:rPr>
                        <a:t>M</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b="1" dirty="0">
                          <a:solidFill>
                            <a:srgbClr val="020202"/>
                          </a:solidFill>
                          <a:effectLst/>
                        </a:rPr>
                        <a:t>250 mg/m</a:t>
                      </a:r>
                      <a:r>
                        <a:rPr lang="en-US" sz="1100" b="1" baseline="30000" dirty="0">
                          <a:solidFill>
                            <a:srgbClr val="020202"/>
                          </a:solidFill>
                          <a:effectLst/>
                        </a:rPr>
                        <a:t>2</a:t>
                      </a:r>
                      <a:r>
                        <a:rPr lang="en-US" sz="1100" b="1" dirty="0">
                          <a:solidFill>
                            <a:srgbClr val="020202"/>
                          </a:solidFill>
                          <a:effectLst/>
                        </a:rPr>
                        <a:t> weekly x 6 doses) </a:t>
                      </a:r>
                      <a:endParaRPr lang="en-US" sz="1100" b="1" dirty="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770797391"/>
                  </a:ext>
                </a:extLst>
              </a:tr>
              <a:tr h="0">
                <a:tc>
                  <a:txBody>
                    <a:bodyPr/>
                    <a:lstStyle/>
                    <a:p>
                      <a:pPr marL="0" marR="0" algn="just">
                        <a:spcBef>
                          <a:spcPts val="600"/>
                        </a:spcBef>
                        <a:spcAft>
                          <a:spcPts val="0"/>
                        </a:spcAft>
                      </a:pPr>
                      <a:r>
                        <a:rPr lang="en-US" sz="1100">
                          <a:solidFill>
                            <a:srgbClr val="020202"/>
                          </a:solidFill>
                          <a:effectLst/>
                        </a:rPr>
                        <a:t>E</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solidFill>
                            <a:srgbClr val="020202"/>
                          </a:solidFill>
                          <a:effectLst/>
                        </a:rPr>
                        <a:t>Mandatory</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600"/>
                        </a:spcBef>
                        <a:spcAft>
                          <a:spcPts val="0"/>
                        </a:spcAft>
                      </a:pPr>
                      <a:r>
                        <a:rPr lang="en-US" sz="1100">
                          <a:solidFill>
                            <a:srgbClr val="020202"/>
                          </a:solidFill>
                          <a:effectLst/>
                        </a:rPr>
                        <a:t> </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marR="0" lvl="0" indent="-342900" algn="just">
                        <a:spcBef>
                          <a:spcPts val="600"/>
                        </a:spcBef>
                        <a:spcAft>
                          <a:spcPts val="0"/>
                        </a:spcAft>
                        <a:buFont typeface="+mj-lt"/>
                        <a:buAutoNum type="arabicPeriod"/>
                        <a:tabLst>
                          <a:tab pos="160020" algn="l"/>
                        </a:tabLst>
                      </a:pPr>
                      <a:r>
                        <a:rPr lang="en-US" sz="1100">
                          <a:solidFill>
                            <a:srgbClr val="020202"/>
                          </a:solidFill>
                          <a:effectLst/>
                        </a:rPr>
                        <a:t>High</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a:solidFill>
                            <a:srgbClr val="020202"/>
                          </a:solidFill>
                          <a:effectLst/>
                        </a:rPr>
                        <a:t>I</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b="1" dirty="0">
                          <a:solidFill>
                            <a:srgbClr val="020202"/>
                          </a:solidFill>
                          <a:effectLst/>
                        </a:rPr>
                        <a:t>and docetaxel (15 mg/m</a:t>
                      </a:r>
                      <a:r>
                        <a:rPr lang="en-US" sz="1100" b="1" baseline="30000" dirty="0">
                          <a:solidFill>
                            <a:srgbClr val="020202"/>
                          </a:solidFill>
                          <a:effectLst/>
                        </a:rPr>
                        <a:t>2</a:t>
                      </a:r>
                      <a:r>
                        <a:rPr lang="en-US" sz="1100" b="1" dirty="0">
                          <a:solidFill>
                            <a:srgbClr val="020202"/>
                          </a:solidFill>
                          <a:effectLst/>
                        </a:rPr>
                        <a:t>) weekly</a:t>
                      </a:r>
                      <a:endParaRPr lang="en-US" sz="1100" b="1" dirty="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500964657"/>
                  </a:ext>
                </a:extLst>
              </a:tr>
              <a:tr h="0">
                <a:tc>
                  <a:txBody>
                    <a:bodyPr/>
                    <a:lstStyle/>
                    <a:p>
                      <a:pPr marL="0" marR="0" algn="just">
                        <a:spcBef>
                          <a:spcPts val="600"/>
                        </a:spcBef>
                        <a:spcAft>
                          <a:spcPts val="0"/>
                        </a:spcAft>
                      </a:pPr>
                      <a:r>
                        <a:rPr lang="en-US" sz="1100">
                          <a:solidFill>
                            <a:srgbClr val="020202"/>
                          </a:solidFill>
                          <a:effectLst/>
                        </a:rPr>
                        <a:t>R</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solidFill>
                            <a:srgbClr val="020202"/>
                          </a:solidFill>
                          <a:effectLst/>
                        </a:rPr>
                        <a:t>p16 analysis </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600"/>
                        </a:spcBef>
                        <a:spcAft>
                          <a:spcPts val="0"/>
                        </a:spcAft>
                      </a:pPr>
                      <a:r>
                        <a:rPr lang="en-US" sz="1100">
                          <a:solidFill>
                            <a:srgbClr val="020202"/>
                          </a:solidFill>
                          <a:effectLst/>
                        </a:rPr>
                        <a:t> </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marR="0" lvl="0" indent="-342900" algn="just">
                        <a:spcBef>
                          <a:spcPts val="600"/>
                        </a:spcBef>
                        <a:spcAft>
                          <a:spcPts val="0"/>
                        </a:spcAft>
                        <a:buFont typeface="+mj-lt"/>
                        <a:buAutoNum type="arabicPeriod"/>
                      </a:pPr>
                      <a:r>
                        <a:rPr lang="en-US" sz="1100">
                          <a:solidFill>
                            <a:srgbClr val="020202"/>
                          </a:solidFill>
                          <a:effectLst/>
                        </a:rPr>
                        <a:t>Low</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a:solidFill>
                            <a:srgbClr val="020202"/>
                          </a:solidFill>
                          <a:effectLst/>
                        </a:rPr>
                        <a:t>Z</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b="1" dirty="0">
                          <a:solidFill>
                            <a:srgbClr val="020202"/>
                          </a:solidFill>
                          <a:effectLst/>
                        </a:rPr>
                        <a:t>x 6 doses</a:t>
                      </a:r>
                      <a:endParaRPr lang="en-US" sz="1100" b="1" dirty="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389226932"/>
                  </a:ext>
                </a:extLst>
              </a:tr>
              <a:tr h="0">
                <a:tc>
                  <a:txBody>
                    <a:bodyPr/>
                    <a:lstStyle/>
                    <a:p>
                      <a:pPr marL="0" marR="0" algn="just">
                        <a:spcBef>
                          <a:spcPts val="600"/>
                        </a:spcBef>
                        <a:spcAft>
                          <a:spcPts val="0"/>
                        </a:spcAft>
                      </a:pPr>
                      <a:r>
                        <a:rPr lang="en-US" sz="1100">
                          <a:solidFill>
                            <a:srgbClr val="020202"/>
                          </a:solidFill>
                          <a:effectLst/>
                        </a:rPr>
                        <a:t> </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solidFill>
                            <a:srgbClr val="020202"/>
                          </a:solidFill>
                          <a:effectLst/>
                        </a:rPr>
                        <a:t> </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600"/>
                        </a:spcBef>
                        <a:spcAft>
                          <a:spcPts val="0"/>
                        </a:spcAft>
                      </a:pPr>
                      <a:r>
                        <a:rPr lang="en-US" sz="1100">
                          <a:solidFill>
                            <a:srgbClr val="020202"/>
                          </a:solidFill>
                          <a:effectLst/>
                        </a:rPr>
                        <a:t> </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marR="0" lvl="0" indent="-342900" algn="just">
                        <a:spcBef>
                          <a:spcPts val="600"/>
                        </a:spcBef>
                        <a:spcAft>
                          <a:spcPts val="0"/>
                        </a:spcAft>
                        <a:buFont typeface="+mj-lt"/>
                        <a:buAutoNum type="arabicPeriod"/>
                      </a:pPr>
                      <a:r>
                        <a:rPr lang="en-US" sz="1100">
                          <a:solidFill>
                            <a:srgbClr val="020202"/>
                          </a:solidFill>
                          <a:effectLst/>
                        </a:rPr>
                        <a:t>Inevaluable</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a:solidFill>
                            <a:srgbClr val="020202"/>
                          </a:solidFill>
                          <a:effectLst/>
                        </a:rPr>
                        <a:t>E</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dirty="0">
                          <a:solidFill>
                            <a:srgbClr val="020202"/>
                          </a:solidFill>
                          <a:effectLst/>
                        </a:rPr>
                        <a:t> </a:t>
                      </a:r>
                      <a:endParaRPr lang="en-US" sz="1100" dirty="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537324222"/>
                  </a:ext>
                </a:extLst>
              </a:tr>
              <a:tr h="0">
                <a:tc>
                  <a:txBody>
                    <a:bodyPr/>
                    <a:lstStyle/>
                    <a:p>
                      <a:pPr marL="0" marR="0" algn="just">
                        <a:spcBef>
                          <a:spcPts val="600"/>
                        </a:spcBef>
                        <a:spcAft>
                          <a:spcPts val="0"/>
                        </a:spcAft>
                      </a:pPr>
                      <a:r>
                        <a:rPr lang="en-US" sz="1100">
                          <a:solidFill>
                            <a:srgbClr val="020202"/>
                          </a:solidFill>
                          <a:effectLst/>
                          <a:highlight>
                            <a:srgbClr val="C0C0C0"/>
                          </a:highlight>
                        </a:rPr>
                        <a:t> </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solidFill>
                            <a:srgbClr val="020202"/>
                          </a:solidFill>
                          <a:effectLst/>
                          <a:highlight>
                            <a:srgbClr val="C0C0C0"/>
                          </a:highlight>
                        </a:rPr>
                        <a:t> </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600"/>
                        </a:spcBef>
                        <a:spcAft>
                          <a:spcPts val="0"/>
                        </a:spcAft>
                      </a:pPr>
                      <a:r>
                        <a:rPr lang="en-US" sz="1100">
                          <a:solidFill>
                            <a:srgbClr val="020202"/>
                          </a:solidFill>
                          <a:effectLst/>
                          <a:highlight>
                            <a:srgbClr val="C0C0C0"/>
                          </a:highlight>
                        </a:rPr>
                        <a:t> </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160020" marR="0" algn="just">
                        <a:spcBef>
                          <a:spcPts val="600"/>
                        </a:spcBef>
                        <a:spcAft>
                          <a:spcPts val="0"/>
                        </a:spcAft>
                      </a:pPr>
                      <a:r>
                        <a:rPr lang="en-US" sz="1100">
                          <a:solidFill>
                            <a:srgbClr val="020202"/>
                          </a:solidFill>
                          <a:effectLst/>
                          <a:highlight>
                            <a:srgbClr val="C0C0C0"/>
                          </a:highlight>
                        </a:rPr>
                        <a:t> </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a:solidFill>
                            <a:srgbClr val="020202"/>
                          </a:solidFill>
                          <a:effectLst/>
                          <a:highlight>
                            <a:srgbClr val="C0C0C0"/>
                          </a:highlight>
                        </a:rPr>
                        <a:t> </a:t>
                      </a:r>
                      <a:endParaRPr lang="en-US" sz="110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just">
                        <a:spcBef>
                          <a:spcPts val="600"/>
                        </a:spcBef>
                        <a:spcAft>
                          <a:spcPts val="0"/>
                        </a:spcAft>
                      </a:pPr>
                      <a:r>
                        <a:rPr lang="en-US" sz="1100" dirty="0">
                          <a:solidFill>
                            <a:srgbClr val="020202"/>
                          </a:solidFill>
                          <a:effectLst/>
                          <a:highlight>
                            <a:srgbClr val="C0C0C0"/>
                          </a:highlight>
                        </a:rPr>
                        <a:t> </a:t>
                      </a:r>
                      <a:endParaRPr lang="en-US" sz="1100" dirty="0">
                        <a:solidFill>
                          <a:srgbClr val="02020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171869206"/>
                  </a:ext>
                </a:extLst>
              </a:tr>
            </a:tbl>
          </a:graphicData>
        </a:graphic>
      </p:graphicFrame>
      <p:sp>
        <p:nvSpPr>
          <p:cNvPr id="27" name="Rectangle 1"/>
          <p:cNvSpPr>
            <a:spLocks noChangeArrowheads="1"/>
          </p:cNvSpPr>
          <p:nvPr/>
        </p:nvSpPr>
        <p:spPr bwMode="auto">
          <a:xfrm>
            <a:off x="1069880" y="5122665"/>
            <a:ext cx="7289799" cy="553998"/>
          </a:xfrm>
          <a:prstGeom prst="rect">
            <a:avLst/>
          </a:prstGeom>
          <a:solidFill>
            <a:srgbClr val="D9D9D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71450" algn="l"/>
              </a:tabLst>
              <a:defRPr>
                <a:solidFill>
                  <a:schemeClr val="tx1"/>
                </a:solidFill>
                <a:latin typeface="Arial" panose="020B0604020202020204" pitchFamily="34" charset="0"/>
              </a:defRPr>
            </a:lvl1pPr>
            <a:lvl2pPr eaLnBrk="0" fontAlgn="base" hangingPunct="0">
              <a:spcBef>
                <a:spcPct val="0"/>
              </a:spcBef>
              <a:spcAft>
                <a:spcPct val="0"/>
              </a:spcAft>
              <a:tabLst>
                <a:tab pos="171450" algn="l"/>
              </a:tabLst>
              <a:defRPr>
                <a:solidFill>
                  <a:schemeClr val="tx1"/>
                </a:solidFill>
                <a:latin typeface="Arial" panose="020B0604020202020204" pitchFamily="34" charset="0"/>
              </a:defRPr>
            </a:lvl2pPr>
            <a:lvl3pPr eaLnBrk="0" fontAlgn="base" hangingPunct="0">
              <a:spcBef>
                <a:spcPct val="0"/>
              </a:spcBef>
              <a:spcAft>
                <a:spcPct val="0"/>
              </a:spcAft>
              <a:tabLst>
                <a:tab pos="171450" algn="l"/>
              </a:tabLst>
              <a:defRPr>
                <a:solidFill>
                  <a:schemeClr val="tx1"/>
                </a:solidFill>
                <a:latin typeface="Arial" panose="020B0604020202020204" pitchFamily="34" charset="0"/>
              </a:defRPr>
            </a:lvl3pPr>
            <a:lvl4pPr eaLnBrk="0" fontAlgn="base" hangingPunct="0">
              <a:spcBef>
                <a:spcPct val="0"/>
              </a:spcBef>
              <a:spcAft>
                <a:spcPct val="0"/>
              </a:spcAft>
              <a:tabLst>
                <a:tab pos="171450" algn="l"/>
              </a:tabLst>
              <a:defRPr>
                <a:solidFill>
                  <a:schemeClr val="tx1"/>
                </a:solidFill>
                <a:latin typeface="Arial" panose="020B0604020202020204" pitchFamily="34" charset="0"/>
              </a:defRPr>
            </a:lvl4pPr>
            <a:lvl5pPr eaLnBrk="0" fontAlgn="base" hangingPunct="0">
              <a:spcBef>
                <a:spcPct val="0"/>
              </a:spcBef>
              <a:spcAft>
                <a:spcPct val="0"/>
              </a:spcAft>
              <a:tabLst>
                <a:tab pos="171450" algn="l"/>
              </a:tabLst>
              <a:defRPr>
                <a:solidFill>
                  <a:schemeClr val="tx1"/>
                </a:solidFill>
                <a:latin typeface="Arial" panose="020B0604020202020204" pitchFamily="34" charset="0"/>
              </a:defRPr>
            </a:lvl5pPr>
            <a:lvl6pPr eaLnBrk="0" fontAlgn="base" hangingPunct="0">
              <a:spcBef>
                <a:spcPct val="0"/>
              </a:spcBef>
              <a:spcAft>
                <a:spcPct val="0"/>
              </a:spcAft>
              <a:tabLst>
                <a:tab pos="171450" algn="l"/>
              </a:tabLst>
              <a:defRPr>
                <a:solidFill>
                  <a:schemeClr val="tx1"/>
                </a:solidFill>
                <a:latin typeface="Arial" panose="020B0604020202020204" pitchFamily="34" charset="0"/>
              </a:defRPr>
            </a:lvl6pPr>
            <a:lvl7pPr eaLnBrk="0" fontAlgn="base" hangingPunct="0">
              <a:spcBef>
                <a:spcPct val="0"/>
              </a:spcBef>
              <a:spcAft>
                <a:spcPct val="0"/>
              </a:spcAft>
              <a:tabLst>
                <a:tab pos="171450" algn="l"/>
              </a:tabLst>
              <a:defRPr>
                <a:solidFill>
                  <a:schemeClr val="tx1"/>
                </a:solidFill>
                <a:latin typeface="Arial" panose="020B0604020202020204" pitchFamily="34" charset="0"/>
              </a:defRPr>
            </a:lvl7pPr>
            <a:lvl8pPr eaLnBrk="0" fontAlgn="base" hangingPunct="0">
              <a:spcBef>
                <a:spcPct val="0"/>
              </a:spcBef>
              <a:spcAft>
                <a:spcPct val="0"/>
              </a:spcAft>
              <a:tabLst>
                <a:tab pos="171450" algn="l"/>
              </a:tabLst>
              <a:defRPr>
                <a:solidFill>
                  <a:schemeClr val="tx1"/>
                </a:solidFill>
                <a:latin typeface="Arial" panose="020B0604020202020204" pitchFamily="34" charset="0"/>
              </a:defRPr>
            </a:lvl8pPr>
            <a:lvl9pPr eaLnBrk="0" fontAlgn="base" hangingPunct="0">
              <a:spcBef>
                <a:spcPct val="0"/>
              </a:spcBef>
              <a:spcAft>
                <a:spcPct val="0"/>
              </a:spcAft>
              <a:tabLst>
                <a:tab pos="171450"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171450" algn="l"/>
              </a:tabLst>
            </a:pPr>
            <a:r>
              <a:rPr kumimoji="0" lang="en-US" altLang="en-US" sz="1000" b="1" i="0" u="none" strike="noStrike" cap="none" normalizeH="0" baseline="0" dirty="0">
                <a:ln>
                  <a:noFill/>
                </a:ln>
                <a:solidFill>
                  <a:srgbClr val="020202"/>
                </a:solidFill>
                <a:effectLst/>
                <a:latin typeface="Arial" panose="020B0604020202020204" pitchFamily="34" charset="0"/>
                <a:ea typeface="Times New Roman" panose="02020603050405020304" pitchFamily="18" charset="0"/>
                <a:cs typeface="Arial" panose="020B0604020202020204" pitchFamily="34" charset="0"/>
              </a:rPr>
              <a:t>NOTE</a:t>
            </a:r>
            <a:r>
              <a:rPr kumimoji="0" lang="en-US" altLang="en-US" sz="1000" b="0" i="0" u="none" strike="noStrike" cap="none" normalizeH="0" baseline="0" dirty="0">
                <a:ln>
                  <a:noFill/>
                </a:ln>
                <a:solidFill>
                  <a:srgbClr val="020202"/>
                </a:solidFill>
                <a:effectLst/>
                <a:latin typeface="Arial" panose="020B0604020202020204" pitchFamily="34" charset="0"/>
                <a:ea typeface="Times New Roman" panose="02020603050405020304" pitchFamily="18" charset="0"/>
                <a:cs typeface="Arial" panose="020B0604020202020204" pitchFamily="34" charset="0"/>
              </a:rPr>
              <a:t>: If the trial proceeds to the phase III component, Arm 2 or Arm 3 will be chosen as the experimental arm. Patients accrued in the phase II component of the trial will complete the treatment to which they are randomized (Arm 1, 2, or 3) and will be followed as specified in the protocol.</a:t>
            </a:r>
            <a:endParaRPr kumimoji="0" lang="en-US" altLang="en-US" sz="1800" b="0" i="0" u="none" strike="noStrike" cap="none" normalizeH="0" baseline="0" dirty="0">
              <a:ln>
                <a:noFill/>
              </a:ln>
              <a:solidFill>
                <a:srgbClr val="020202"/>
              </a:solidFill>
              <a:effectLst/>
              <a:latin typeface="Arial" panose="020B0604020202020204" pitchFamily="34" charset="0"/>
            </a:endParaRPr>
          </a:p>
        </p:txBody>
      </p:sp>
      <p:sp>
        <p:nvSpPr>
          <p:cNvPr id="7" name="Rectangle 6"/>
          <p:cNvSpPr/>
          <p:nvPr/>
        </p:nvSpPr>
        <p:spPr>
          <a:xfrm>
            <a:off x="2530485" y="5792566"/>
            <a:ext cx="4440797" cy="338554"/>
          </a:xfrm>
          <a:prstGeom prst="rect">
            <a:avLst/>
          </a:prstGeom>
          <a:noFill/>
        </p:spPr>
        <p:txBody>
          <a:bodyPr wrap="square">
            <a:spAutoFit/>
          </a:bodyPr>
          <a:lstStyle/>
          <a:p>
            <a:pPr algn="ctr"/>
            <a:r>
              <a:rPr lang="en-US" sz="1600" b="1" dirty="0">
                <a:solidFill>
                  <a:srgbClr val="020202"/>
                </a:solidFill>
                <a:latin typeface="Arial" panose="020B0604020202020204" pitchFamily="34" charset="0"/>
                <a:cs typeface="Arial" panose="020B0604020202020204" pitchFamily="34" charset="0"/>
              </a:rPr>
              <a:t>Phase II of this trial has been completed.</a:t>
            </a:r>
          </a:p>
        </p:txBody>
      </p:sp>
      <p:sp>
        <p:nvSpPr>
          <p:cNvPr id="8" name="TextBox 7"/>
          <p:cNvSpPr txBox="1"/>
          <p:nvPr/>
        </p:nvSpPr>
        <p:spPr>
          <a:xfrm>
            <a:off x="7788273" y="6612371"/>
            <a:ext cx="1313180" cy="261610"/>
          </a:xfrm>
          <a:prstGeom prst="rect">
            <a:avLst/>
          </a:prstGeom>
          <a:noFill/>
        </p:spPr>
        <p:txBody>
          <a:bodyPr wrap="none" rtlCol="0">
            <a:spAutoFit/>
          </a:bodyPr>
          <a:lstStyle/>
          <a:p>
            <a:pPr algn="ctr"/>
            <a:r>
              <a:rPr lang="en-US" sz="1100" dirty="0">
                <a:solidFill>
                  <a:schemeClr val="bg1"/>
                </a:solidFill>
                <a:latin typeface="Helvetica"/>
                <a:cs typeface="Helvetica"/>
              </a:rPr>
              <a:t>NRG-RTOG-1216</a:t>
            </a:r>
          </a:p>
        </p:txBody>
      </p:sp>
    </p:spTree>
    <p:extLst>
      <p:ext uri="{BB962C8B-B14F-4D97-AF65-F5344CB8AC3E}">
        <p14:creationId xmlns:p14="http://schemas.microsoft.com/office/powerpoint/2010/main" val="963733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Text Box 3"/>
          <p:cNvSpPr txBox="1">
            <a:spLocks noChangeArrowheads="1"/>
          </p:cNvSpPr>
          <p:nvPr/>
        </p:nvSpPr>
        <p:spPr bwMode="auto">
          <a:xfrm>
            <a:off x="0" y="228600"/>
            <a:ext cx="9144000" cy="533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3600" b="1" i="0" u="none" strike="noStrike" kern="1200" cap="none" spc="0" normalizeH="0" baseline="0" noProof="0" dirty="0">
                <a:ln>
                  <a:noFill/>
                </a:ln>
                <a:solidFill>
                  <a:schemeClr val="accent1"/>
                </a:solidFill>
                <a:effectLst/>
                <a:uLnTx/>
                <a:uFillTx/>
                <a:latin typeface="Arial" charset="0"/>
                <a:ea typeface="ＭＳ Ｐゴシック" charset="0"/>
              </a:rPr>
              <a:t>Phase III Schema</a:t>
            </a:r>
          </a:p>
        </p:txBody>
      </p:sp>
      <p:sp>
        <p:nvSpPr>
          <p:cNvPr id="296963" name="Text Box 4"/>
          <p:cNvSpPr txBox="1">
            <a:spLocks noChangeArrowheads="1"/>
          </p:cNvSpPr>
          <p:nvPr/>
        </p:nvSpPr>
        <p:spPr bwMode="auto">
          <a:xfrm>
            <a:off x="3045542" y="1612859"/>
            <a:ext cx="457200" cy="3657600"/>
          </a:xfrm>
          <a:prstGeom prst="rect">
            <a:avLst/>
          </a:prstGeom>
          <a:solidFill>
            <a:schemeClr val="tx2">
              <a:lumMod val="50000"/>
            </a:schemeClr>
          </a:solidFill>
          <a:ln w="9525">
            <a:solidFill>
              <a:schemeClr val="tx1"/>
            </a:solidFill>
            <a:miter lim="800000"/>
            <a:headEnd/>
            <a:tailEnd/>
          </a:ln>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ctr" defTabSz="457200" rtl="0" eaLnBrk="1" fontAlgn="base" latinLnBrk="0" hangingPunct="1">
              <a:lnSpc>
                <a:spcPct val="100000"/>
              </a:lnSpc>
              <a:spcBef>
                <a:spcPct val="50000"/>
              </a:spcBef>
              <a:spcAft>
                <a:spcPct val="0"/>
              </a:spcAft>
              <a:buClrTx/>
              <a:buSzTx/>
              <a:buFontTx/>
              <a:buNone/>
              <a:tabLst/>
              <a:defRPr/>
            </a:pPr>
            <a:r>
              <a:rPr kumimoji="0" lang="en-US" sz="2600" b="1" i="0" u="none" strike="noStrike" kern="1200" cap="none" spc="0" normalizeH="0" baseline="0" noProof="0" dirty="0">
                <a:ln>
                  <a:noFill/>
                </a:ln>
                <a:solidFill>
                  <a:schemeClr val="bg1"/>
                </a:solidFill>
                <a:effectLst/>
                <a:uLnTx/>
                <a:uFillTx/>
              </a:rPr>
              <a:t>RANDOMIZE</a:t>
            </a:r>
          </a:p>
        </p:txBody>
      </p:sp>
      <p:sp>
        <p:nvSpPr>
          <p:cNvPr id="296966" name="Rectangle 9"/>
          <p:cNvSpPr>
            <a:spLocks noChangeArrowheads="1"/>
          </p:cNvSpPr>
          <p:nvPr/>
        </p:nvSpPr>
        <p:spPr bwMode="auto">
          <a:xfrm>
            <a:off x="5105400" y="1066800"/>
            <a:ext cx="3505200" cy="1138773"/>
          </a:xfrm>
          <a:prstGeom prst="rect">
            <a:avLst/>
          </a:prstGeom>
          <a:solidFill>
            <a:schemeClr val="tx1">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R="0" lvl="0" algn="ctr" defTabSz="457200" rtl="0" eaLnBrk="1" fontAlgn="base" latinLnBrk="0" hangingPunct="1">
              <a:lnSpc>
                <a:spcPct val="100000"/>
              </a:lnSpc>
              <a:spcBef>
                <a:spcPct val="0"/>
              </a:spcBef>
              <a:spcAft>
                <a:spcPct val="0"/>
              </a:spcAft>
              <a:buClrTx/>
              <a:buSzTx/>
              <a:tabLst/>
              <a:defRPr/>
            </a:pPr>
            <a:r>
              <a:rPr kumimoji="0" lang="en-US" b="1" i="0" u="none" strike="noStrike" kern="1200" cap="none" spc="0" normalizeH="0" baseline="0" noProof="0" dirty="0">
                <a:ln>
                  <a:noFill/>
                </a:ln>
                <a:solidFill>
                  <a:srgbClr val="FFFFFF"/>
                </a:solidFill>
                <a:effectLst/>
                <a:uLnTx/>
                <a:uFillTx/>
                <a:latin typeface="Arial" charset="0"/>
                <a:ea typeface="ＭＳ Ｐゴシック" charset="0"/>
              </a:rPr>
              <a:t>Arm 1: CR (Common Control)</a:t>
            </a:r>
          </a:p>
          <a:p>
            <a:pPr marL="342900" marR="0" lvl="0" indent="-342900" algn="l" defTabSz="4572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i="0" u="none" strike="noStrike" kern="1200" cap="none" spc="0" normalizeH="0" baseline="0" noProof="0" dirty="0">
                <a:ln>
                  <a:noFill/>
                </a:ln>
                <a:solidFill>
                  <a:srgbClr val="FFFFFF"/>
                </a:solidFill>
                <a:effectLst/>
                <a:uLnTx/>
                <a:uFillTx/>
                <a:latin typeface="Arial" charset="0"/>
                <a:ea typeface="ＭＳ Ｐゴシック" charset="0"/>
              </a:rPr>
              <a:t>60-66 </a:t>
            </a:r>
            <a:r>
              <a:rPr kumimoji="0" lang="en-US" i="0" u="none" strike="noStrike" kern="1200" cap="none" spc="0" normalizeH="0" baseline="0" noProof="0" dirty="0" err="1">
                <a:ln>
                  <a:noFill/>
                </a:ln>
                <a:solidFill>
                  <a:srgbClr val="FFFFFF"/>
                </a:solidFill>
                <a:effectLst/>
                <a:uLnTx/>
                <a:uFillTx/>
                <a:latin typeface="Arial" charset="0"/>
                <a:ea typeface="ＭＳ Ｐゴシック" charset="0"/>
              </a:rPr>
              <a:t>Gy</a:t>
            </a:r>
            <a:r>
              <a:rPr kumimoji="0" lang="en-US" i="0" u="none" strike="noStrike" kern="1200" cap="none" spc="0" normalizeH="0" baseline="0" noProof="0" dirty="0">
                <a:ln>
                  <a:noFill/>
                </a:ln>
                <a:solidFill>
                  <a:srgbClr val="FFFFFF"/>
                </a:solidFill>
                <a:effectLst/>
                <a:uLnTx/>
                <a:uFillTx/>
                <a:latin typeface="Arial" charset="0"/>
                <a:ea typeface="ＭＳ Ｐゴシック" charset="0"/>
              </a:rPr>
              <a:t>/6 weeks</a:t>
            </a:r>
          </a:p>
          <a:p>
            <a:pPr marL="342900" marR="0" lvl="0" indent="-342900" algn="l" defTabSz="4572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i="0" u="none" strike="noStrike" kern="1200" cap="none" spc="0" normalizeH="0" baseline="0" noProof="0" dirty="0">
                <a:ln>
                  <a:noFill/>
                </a:ln>
                <a:solidFill>
                  <a:srgbClr val="FFFFFF"/>
                </a:solidFill>
                <a:effectLst/>
                <a:uLnTx/>
                <a:uFillTx/>
                <a:latin typeface="Arial" charset="0"/>
                <a:ea typeface="ＭＳ Ｐゴシック" charset="0"/>
              </a:rPr>
              <a:t>CDDP 40mg/m</a:t>
            </a:r>
            <a:r>
              <a:rPr kumimoji="0" lang="en-US" i="0" u="none" strike="noStrike" kern="1200" cap="none" spc="0" normalizeH="0" baseline="30000" noProof="0" dirty="0">
                <a:ln>
                  <a:noFill/>
                </a:ln>
                <a:solidFill>
                  <a:srgbClr val="FFFFFF"/>
                </a:solidFill>
                <a:effectLst/>
                <a:uLnTx/>
                <a:uFillTx/>
                <a:latin typeface="Arial" charset="0"/>
                <a:ea typeface="ＭＳ Ｐゴシック" charset="0"/>
              </a:rPr>
              <a:t>2</a:t>
            </a:r>
            <a:r>
              <a:rPr kumimoji="0" lang="en-US" i="0" u="none" strike="noStrike" kern="1200" cap="none" spc="0" normalizeH="0" baseline="0" noProof="0" dirty="0">
                <a:ln>
                  <a:noFill/>
                </a:ln>
                <a:solidFill>
                  <a:srgbClr val="FFFFFF"/>
                </a:solidFill>
                <a:effectLst/>
                <a:uLnTx/>
                <a:uFillTx/>
                <a:latin typeface="Arial" charset="0"/>
                <a:ea typeface="ＭＳ Ｐゴシック" charset="0"/>
              </a:rPr>
              <a:t>/week  </a:t>
            </a:r>
          </a:p>
          <a:p>
            <a:pPr marR="0" lvl="0" algn="ctr" defTabSz="457200" rtl="0" eaLnBrk="1" fontAlgn="base" latinLnBrk="0" hangingPunct="1">
              <a:lnSpc>
                <a:spcPct val="100000"/>
              </a:lnSpc>
              <a:spcBef>
                <a:spcPct val="0"/>
              </a:spcBef>
              <a:spcAft>
                <a:spcPct val="0"/>
              </a:spcAft>
              <a:buClrTx/>
              <a:buSzTx/>
              <a:tabLst/>
              <a:defRPr/>
            </a:pPr>
            <a:r>
              <a:rPr lang="en-US" sz="1400" b="1" dirty="0">
                <a:solidFill>
                  <a:srgbClr val="FFFFFF"/>
                </a:solidFill>
                <a:latin typeface="Arial" charset="0"/>
                <a:ea typeface="ＭＳ Ｐゴシック" charset="0"/>
              </a:rPr>
              <a:t>N=120</a:t>
            </a:r>
            <a:endParaRPr kumimoji="0" lang="en-US" sz="1400" b="1" i="0" u="none" strike="noStrike" kern="1200" cap="none" spc="0" normalizeH="0" baseline="0" noProof="0" dirty="0">
              <a:ln>
                <a:noFill/>
              </a:ln>
              <a:solidFill>
                <a:srgbClr val="FFFFFF"/>
              </a:solidFill>
              <a:effectLst/>
              <a:uLnTx/>
              <a:uFillTx/>
              <a:latin typeface="Arial" charset="0"/>
              <a:ea typeface="ＭＳ Ｐゴシック" charset="0"/>
            </a:endParaRPr>
          </a:p>
        </p:txBody>
      </p:sp>
      <p:sp>
        <p:nvSpPr>
          <p:cNvPr id="296976" name="Line 22"/>
          <p:cNvSpPr>
            <a:spLocks noChangeShapeType="1"/>
          </p:cNvSpPr>
          <p:nvPr/>
        </p:nvSpPr>
        <p:spPr bwMode="auto">
          <a:xfrm flipV="1">
            <a:off x="3755838" y="1700073"/>
            <a:ext cx="1066800" cy="927116"/>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ＭＳ Ｐゴシック" charset="0"/>
            </a:endParaRPr>
          </a:p>
        </p:txBody>
      </p:sp>
      <p:sp>
        <p:nvSpPr>
          <p:cNvPr id="296977" name="Line 23"/>
          <p:cNvSpPr>
            <a:spLocks noChangeShapeType="1"/>
          </p:cNvSpPr>
          <p:nvPr/>
        </p:nvSpPr>
        <p:spPr bwMode="auto">
          <a:xfrm>
            <a:off x="3755838" y="4138473"/>
            <a:ext cx="1066800" cy="90172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ＭＳ Ｐゴシック" charset="0"/>
            </a:endParaRPr>
          </a:p>
        </p:txBody>
      </p:sp>
      <p:sp>
        <p:nvSpPr>
          <p:cNvPr id="296980" name="TextBox 2"/>
          <p:cNvSpPr txBox="1">
            <a:spLocks noChangeArrowheads="1"/>
          </p:cNvSpPr>
          <p:nvPr/>
        </p:nvSpPr>
        <p:spPr bwMode="auto">
          <a:xfrm>
            <a:off x="5105400" y="2347684"/>
            <a:ext cx="3505200" cy="169277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R="0" lvl="0" algn="ctr" defTabSz="457200" rtl="0" eaLnBrk="1" fontAlgn="base" latinLnBrk="0" hangingPunct="1">
              <a:lnSpc>
                <a:spcPct val="100000"/>
              </a:lnSpc>
              <a:spcBef>
                <a:spcPct val="0"/>
              </a:spcBef>
              <a:spcAft>
                <a:spcPct val="0"/>
              </a:spcAft>
              <a:buClrTx/>
              <a:buSzTx/>
              <a:tabLst/>
              <a:defRPr/>
            </a:pPr>
            <a:r>
              <a:rPr kumimoji="0" lang="en-US" sz="1800" b="1" i="0" u="none" strike="noStrike" kern="1200" cap="none" spc="0" normalizeH="0" baseline="0" noProof="0" dirty="0">
                <a:ln>
                  <a:noFill/>
                </a:ln>
                <a:solidFill>
                  <a:srgbClr val="FFFFFF"/>
                </a:solidFill>
                <a:effectLst/>
                <a:uLnTx/>
                <a:uFillTx/>
              </a:rPr>
              <a:t>Arm 3: DX</a:t>
            </a:r>
          </a:p>
          <a:p>
            <a:pPr marL="342900" marR="0" lvl="0" indent="-342900" algn="l" defTabSz="4572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1800" i="0" u="none" strike="noStrike" kern="1200" cap="none" spc="0" normalizeH="0" baseline="0" noProof="0" dirty="0">
                <a:ln>
                  <a:noFill/>
                </a:ln>
                <a:solidFill>
                  <a:srgbClr val="FFFFFF"/>
                </a:solidFill>
                <a:effectLst/>
                <a:uLnTx/>
                <a:uFillTx/>
              </a:rPr>
              <a:t>60-66 </a:t>
            </a:r>
            <a:r>
              <a:rPr kumimoji="0" lang="en-US" sz="1800" i="0" u="none" strike="noStrike" kern="1200" cap="none" spc="0" normalizeH="0" baseline="0" noProof="0" dirty="0" err="1">
                <a:ln>
                  <a:noFill/>
                </a:ln>
                <a:solidFill>
                  <a:srgbClr val="FFFFFF"/>
                </a:solidFill>
                <a:effectLst/>
                <a:uLnTx/>
                <a:uFillTx/>
              </a:rPr>
              <a:t>Gy</a:t>
            </a:r>
            <a:r>
              <a:rPr kumimoji="0" lang="en-US" sz="1800" i="0" u="none" strike="noStrike" kern="1200" cap="none" spc="0" normalizeH="0" baseline="0" noProof="0" dirty="0">
                <a:ln>
                  <a:noFill/>
                </a:ln>
                <a:solidFill>
                  <a:srgbClr val="FFFFFF"/>
                </a:solidFill>
                <a:effectLst/>
                <a:uLnTx/>
                <a:uFillTx/>
              </a:rPr>
              <a:t>/6 weeks</a:t>
            </a:r>
          </a:p>
          <a:p>
            <a:pPr marL="342900" marR="0" lvl="0" indent="-342900" algn="l" defTabSz="4572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1800" i="0" u="none" strike="noStrike" kern="1200" cap="none" spc="0" normalizeH="0" baseline="0" noProof="0" dirty="0">
                <a:ln>
                  <a:noFill/>
                </a:ln>
                <a:solidFill>
                  <a:srgbClr val="FFFFFF"/>
                </a:solidFill>
                <a:effectLst/>
                <a:uLnTx/>
                <a:uFillTx/>
              </a:rPr>
              <a:t>Docetaxel 15 mg/m</a:t>
            </a:r>
            <a:r>
              <a:rPr kumimoji="0" lang="en-US" sz="1800" i="0" u="none" strike="noStrike" kern="1200" cap="none" spc="0" normalizeH="0" baseline="30000" noProof="0" dirty="0">
                <a:ln>
                  <a:noFill/>
                </a:ln>
                <a:solidFill>
                  <a:srgbClr val="FFFFFF"/>
                </a:solidFill>
                <a:effectLst/>
                <a:uLnTx/>
                <a:uFillTx/>
              </a:rPr>
              <a:t>2</a:t>
            </a:r>
            <a:r>
              <a:rPr kumimoji="0" lang="en-US" sz="1800" i="0" u="none" strike="noStrike" kern="1200" cap="none" spc="0" normalizeH="0" baseline="0" noProof="0" dirty="0">
                <a:ln>
                  <a:noFill/>
                </a:ln>
                <a:solidFill>
                  <a:srgbClr val="FFFFFF"/>
                </a:solidFill>
                <a:effectLst/>
                <a:uLnTx/>
                <a:uFillTx/>
              </a:rPr>
              <a:t>/week</a:t>
            </a:r>
          </a:p>
          <a:p>
            <a:pPr marL="342900" indent="-342900" defTabSz="457200" eaLnBrk="1" fontAlgn="base" hangingPunct="1">
              <a:spcBef>
                <a:spcPct val="0"/>
              </a:spcBef>
              <a:buFont typeface="Arial" panose="020B0604020202020204" pitchFamily="34" charset="0"/>
              <a:buChar char="•"/>
              <a:defRPr/>
            </a:pPr>
            <a:r>
              <a:rPr lang="en-US" sz="1800" dirty="0">
                <a:solidFill>
                  <a:srgbClr val="FFFFFF"/>
                </a:solidFill>
              </a:rPr>
              <a:t>Cetuximab 400 mg/m</a:t>
            </a:r>
            <a:r>
              <a:rPr lang="en-US" sz="1800" baseline="30000" dirty="0">
                <a:solidFill>
                  <a:srgbClr val="FFFFFF"/>
                </a:solidFill>
              </a:rPr>
              <a:t>2</a:t>
            </a:r>
            <a:r>
              <a:rPr lang="en-US" sz="1800" dirty="0">
                <a:solidFill>
                  <a:srgbClr val="FFFFFF"/>
                </a:solidFill>
              </a:rPr>
              <a:t> load then 250 mg/m</a:t>
            </a:r>
            <a:r>
              <a:rPr lang="en-US" sz="1800" baseline="30000" dirty="0">
                <a:solidFill>
                  <a:srgbClr val="FFFFFF"/>
                </a:solidFill>
              </a:rPr>
              <a:t>2</a:t>
            </a:r>
            <a:r>
              <a:rPr lang="en-US" sz="1800" dirty="0">
                <a:solidFill>
                  <a:srgbClr val="FFFFFF"/>
                </a:solidFill>
              </a:rPr>
              <a:t>/week</a:t>
            </a:r>
          </a:p>
          <a:p>
            <a:pPr algn="ctr" defTabSz="457200" eaLnBrk="1" fontAlgn="base" hangingPunct="1">
              <a:spcBef>
                <a:spcPct val="0"/>
              </a:spcBef>
              <a:spcAft>
                <a:spcPct val="0"/>
              </a:spcAft>
              <a:defRPr/>
            </a:pPr>
            <a:r>
              <a:rPr kumimoji="0" lang="en-US" sz="1400" b="1" i="0" u="none" strike="noStrike" kern="1200" cap="none" spc="0" normalizeH="0" noProof="0" dirty="0">
                <a:ln>
                  <a:noFill/>
                </a:ln>
                <a:solidFill>
                  <a:srgbClr val="FFFFFF"/>
                </a:solidFill>
                <a:effectLst/>
                <a:uLnTx/>
                <a:uFillTx/>
              </a:rPr>
              <a:t>N=120</a:t>
            </a:r>
          </a:p>
        </p:txBody>
      </p:sp>
      <p:sp>
        <p:nvSpPr>
          <p:cNvPr id="296981" name="Line 22"/>
          <p:cNvSpPr>
            <a:spLocks noChangeShapeType="1"/>
          </p:cNvSpPr>
          <p:nvPr/>
        </p:nvSpPr>
        <p:spPr bwMode="auto">
          <a:xfrm>
            <a:off x="3755838" y="3376473"/>
            <a:ext cx="10668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ＭＳ Ｐゴシック" charset="0"/>
            </a:endParaRPr>
          </a:p>
        </p:txBody>
      </p:sp>
      <p:sp>
        <p:nvSpPr>
          <p:cNvPr id="24" name="TextBox 23"/>
          <p:cNvSpPr txBox="1"/>
          <p:nvPr/>
        </p:nvSpPr>
        <p:spPr>
          <a:xfrm>
            <a:off x="228600" y="1625753"/>
            <a:ext cx="2667000" cy="3657600"/>
          </a:xfrm>
          <a:prstGeom prst="rect">
            <a:avLst/>
          </a:prstGeom>
          <a:noFill/>
          <a:ln w="9525">
            <a:solidFill>
              <a:sysClr val="windowText" lastClr="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schemeClr val="tx1">
                    <a:lumMod val="50000"/>
                  </a:schemeClr>
                </a:solidFill>
                <a:effectLst>
                  <a:outerShdw blurRad="38100" dist="38100" dir="2700000" algn="tl">
                    <a:srgbClr val="000000">
                      <a:alpha val="43137"/>
                    </a:srgbClr>
                  </a:outerShdw>
                </a:effectLst>
                <a:uLnTx/>
                <a:uFillTx/>
                <a:latin typeface="Calibri"/>
                <a:ea typeface="ＭＳ Ｐゴシック"/>
              </a:rPr>
              <a:t>Register, N=565</a:t>
            </a:r>
          </a:p>
          <a:p>
            <a:pPr marL="0" marR="0" lvl="0" indent="0" defTabSz="914400" eaLnBrk="1" fontAlgn="auto" latinLnBrk="0" hangingPunct="1">
              <a:lnSpc>
                <a:spcPct val="100000"/>
              </a:lnSpc>
              <a:spcBef>
                <a:spcPts val="0"/>
              </a:spcBef>
              <a:spcAft>
                <a:spcPts val="0"/>
              </a:spcAft>
              <a:buClrTx/>
              <a:buSzTx/>
              <a:buFontTx/>
              <a:buNone/>
              <a:tabLst/>
              <a:defRPr/>
            </a:pPr>
            <a:r>
              <a:rPr lang="en-US" sz="2000" b="1" kern="0" dirty="0">
                <a:solidFill>
                  <a:schemeClr val="tx1">
                    <a:lumMod val="50000"/>
                  </a:schemeClr>
                </a:solidFill>
                <a:effectLst>
                  <a:outerShdw blurRad="38100" dist="38100" dir="2700000" algn="tl">
                    <a:srgbClr val="000000">
                      <a:alpha val="43137"/>
                    </a:srgbClr>
                  </a:outerShdw>
                </a:effectLst>
                <a:latin typeface="Calibri"/>
                <a:ea typeface="ＭＳ Ｐゴシック"/>
              </a:rPr>
              <a:t>Accrual Period, 65 </a:t>
            </a:r>
            <a:r>
              <a:rPr lang="en-US" sz="2000" b="1" kern="0" dirty="0" err="1">
                <a:solidFill>
                  <a:schemeClr val="tx1">
                    <a:lumMod val="50000"/>
                  </a:schemeClr>
                </a:solidFill>
                <a:effectLst>
                  <a:outerShdw blurRad="38100" dist="38100" dir="2700000" algn="tl">
                    <a:srgbClr val="000000">
                      <a:alpha val="43137"/>
                    </a:srgbClr>
                  </a:outerShdw>
                </a:effectLst>
                <a:latin typeface="Calibri"/>
                <a:ea typeface="ＭＳ Ｐゴシック"/>
              </a:rPr>
              <a:t>mos</a:t>
            </a:r>
            <a:endParaRPr kumimoji="0" lang="en-US" sz="2000" b="1" i="0" u="none" strike="noStrike" kern="0" cap="none" spc="0" normalizeH="0" baseline="0" noProof="0" dirty="0">
              <a:ln>
                <a:noFill/>
              </a:ln>
              <a:solidFill>
                <a:schemeClr val="tx1">
                  <a:lumMod val="50000"/>
                </a:schemeClr>
              </a:solidFill>
              <a:effectLst>
                <a:outerShdw blurRad="38100" dist="38100" dir="2700000" algn="tl">
                  <a:srgbClr val="000000">
                    <a:alpha val="43137"/>
                  </a:srgbClr>
                </a:outerShdw>
              </a:effectLst>
              <a:uLnTx/>
              <a:uFillTx/>
              <a:latin typeface="Calibri"/>
              <a:ea typeface="ＭＳ Ｐゴシック"/>
            </a:endParaRPr>
          </a:p>
          <a:p>
            <a:pPr marL="342900" marR="0" lvl="0" indent="-342900" defTabSz="914400" eaLnBrk="0" fontAlgn="base" latinLnBrk="0" hangingPunct="0">
              <a:lnSpc>
                <a:spcPct val="100000"/>
              </a:lnSpc>
              <a:spcBef>
                <a:spcPct val="0"/>
              </a:spcBef>
              <a:spcAft>
                <a:spcPct val="0"/>
              </a:spcAft>
              <a:buClrTx/>
              <a:buSzPct val="125000"/>
              <a:buFont typeface="Arial" panose="020B0604020202020204" pitchFamily="34" charset="0"/>
              <a:buChar char="•"/>
              <a:tabLst/>
              <a:defRPr/>
            </a:pPr>
            <a:r>
              <a:rPr kumimoji="0" lang="en-US" altLang="en-US" i="0" u="none" strike="noStrike" kern="0" cap="none" spc="0" normalizeH="0" baseline="0" noProof="0" dirty="0">
                <a:ln>
                  <a:noFill/>
                </a:ln>
                <a:solidFill>
                  <a:schemeClr val="tx1">
                    <a:lumMod val="50000"/>
                  </a:schemeClr>
                </a:solidFill>
                <a:effectLst/>
                <a:uLnTx/>
                <a:uFillTx/>
                <a:latin typeface="Calibri"/>
                <a:ea typeface="ＭＳ Ｐゴシック"/>
              </a:rPr>
              <a:t>Post-operative from oncologic resection</a:t>
            </a:r>
          </a:p>
          <a:p>
            <a:pPr marL="342900" marR="0" lvl="0" indent="-342900" defTabSz="914400" eaLnBrk="0" fontAlgn="base" latinLnBrk="0" hangingPunct="0">
              <a:lnSpc>
                <a:spcPct val="100000"/>
              </a:lnSpc>
              <a:spcBef>
                <a:spcPct val="0"/>
              </a:spcBef>
              <a:spcAft>
                <a:spcPct val="0"/>
              </a:spcAft>
              <a:buClrTx/>
              <a:buSzPct val="125000"/>
              <a:buFont typeface="Arial" panose="020B0604020202020204" pitchFamily="34" charset="0"/>
              <a:buChar char="•"/>
              <a:tabLst/>
              <a:defRPr/>
            </a:pPr>
            <a:r>
              <a:rPr kumimoji="0" lang="en-US" altLang="en-US" i="0" u="none" strike="noStrike" kern="0" cap="none" spc="0" normalizeH="0" baseline="0" noProof="0" dirty="0">
                <a:ln>
                  <a:noFill/>
                </a:ln>
                <a:solidFill>
                  <a:schemeClr val="tx1">
                    <a:lumMod val="50000"/>
                  </a:schemeClr>
                </a:solidFill>
                <a:effectLst/>
                <a:uLnTx/>
                <a:uFillTx/>
                <a:latin typeface="Calibri"/>
                <a:ea typeface="ＭＳ Ｐゴシック"/>
              </a:rPr>
              <a:t>Stage</a:t>
            </a:r>
            <a:r>
              <a:rPr kumimoji="0" lang="en-US" altLang="en-US" i="0" u="none" strike="noStrike" kern="0" cap="none" spc="0" normalizeH="0" noProof="0" dirty="0">
                <a:ln>
                  <a:noFill/>
                </a:ln>
                <a:solidFill>
                  <a:schemeClr val="tx1">
                    <a:lumMod val="50000"/>
                  </a:schemeClr>
                </a:solidFill>
                <a:effectLst/>
                <a:uLnTx/>
                <a:uFillTx/>
                <a:latin typeface="Calibri"/>
                <a:ea typeface="ＭＳ Ｐゴシック"/>
              </a:rPr>
              <a:t> </a:t>
            </a:r>
            <a:r>
              <a:rPr kumimoji="0" lang="en-US" altLang="en-US" i="0" u="none" strike="noStrike" kern="0" cap="none" spc="0" normalizeH="0" baseline="0" noProof="0" dirty="0">
                <a:ln>
                  <a:noFill/>
                </a:ln>
                <a:solidFill>
                  <a:schemeClr val="tx1">
                    <a:lumMod val="50000"/>
                  </a:schemeClr>
                </a:solidFill>
                <a:effectLst/>
                <a:uLnTx/>
                <a:uFillTx/>
                <a:latin typeface="Calibri"/>
                <a:ea typeface="ＭＳ Ｐゴシック"/>
              </a:rPr>
              <a:t>III-</a:t>
            </a:r>
            <a:r>
              <a:rPr kumimoji="0" lang="en-US" altLang="en-US" i="0" u="none" strike="noStrike" kern="0" cap="none" spc="0" normalizeH="0" baseline="0" noProof="0" dirty="0" err="1">
                <a:ln>
                  <a:noFill/>
                </a:ln>
                <a:solidFill>
                  <a:schemeClr val="tx1">
                    <a:lumMod val="50000"/>
                  </a:schemeClr>
                </a:solidFill>
                <a:effectLst/>
                <a:uLnTx/>
                <a:uFillTx/>
                <a:latin typeface="Calibri"/>
                <a:ea typeface="ＭＳ Ｐゴシック"/>
              </a:rPr>
              <a:t>IVb</a:t>
            </a:r>
            <a:r>
              <a:rPr kumimoji="0" lang="en-US" altLang="en-US" i="0" u="none" strike="noStrike" kern="0" cap="none" spc="0" normalizeH="0" baseline="0" noProof="0" dirty="0">
                <a:ln>
                  <a:noFill/>
                </a:ln>
                <a:solidFill>
                  <a:schemeClr val="tx1">
                    <a:lumMod val="50000"/>
                  </a:schemeClr>
                </a:solidFill>
                <a:effectLst/>
                <a:uLnTx/>
                <a:uFillTx/>
                <a:latin typeface="Calibri"/>
                <a:ea typeface="ＭＳ Ｐゴシック"/>
              </a:rPr>
              <a:t> oral cavity, hypopharynx,</a:t>
            </a:r>
            <a:r>
              <a:rPr kumimoji="0" lang="en-US" altLang="en-US" i="0" u="none" strike="noStrike" kern="0" cap="none" spc="0" normalizeH="0" noProof="0" dirty="0">
                <a:ln>
                  <a:noFill/>
                </a:ln>
                <a:solidFill>
                  <a:schemeClr val="tx1">
                    <a:lumMod val="50000"/>
                  </a:schemeClr>
                </a:solidFill>
                <a:effectLst/>
                <a:uLnTx/>
                <a:uFillTx/>
                <a:latin typeface="Calibri"/>
                <a:ea typeface="ＭＳ Ｐゴシック"/>
              </a:rPr>
              <a:t> </a:t>
            </a:r>
            <a:r>
              <a:rPr lang="en-US" altLang="en-US" kern="0" dirty="0">
                <a:solidFill>
                  <a:schemeClr val="tx1">
                    <a:lumMod val="50000"/>
                  </a:schemeClr>
                </a:solidFill>
                <a:latin typeface="Calibri"/>
                <a:ea typeface="ＭＳ Ｐゴシック"/>
              </a:rPr>
              <a:t>larynx, or p16(-) </a:t>
            </a:r>
            <a:r>
              <a:rPr lang="en-US" altLang="en-US" kern="0" dirty="0" err="1">
                <a:solidFill>
                  <a:schemeClr val="tx1">
                    <a:lumMod val="50000"/>
                  </a:schemeClr>
                </a:solidFill>
                <a:latin typeface="Calibri"/>
                <a:ea typeface="ＭＳ Ｐゴシック"/>
              </a:rPr>
              <a:t>oro</a:t>
            </a:r>
            <a:r>
              <a:rPr kumimoji="0" lang="en-US" altLang="en-US" i="0" u="none" strike="noStrike" kern="0" cap="none" spc="0" normalizeH="0" baseline="0" noProof="0" dirty="0">
                <a:ln>
                  <a:noFill/>
                </a:ln>
                <a:solidFill>
                  <a:schemeClr val="tx1">
                    <a:lumMod val="50000"/>
                  </a:schemeClr>
                </a:solidFill>
                <a:effectLst/>
                <a:uLnTx/>
                <a:uFillTx/>
                <a:latin typeface="Calibri"/>
                <a:ea typeface="ＭＳ Ｐゴシック"/>
              </a:rPr>
              <a:t>pharynx (AJCC v.8)</a:t>
            </a:r>
          </a:p>
          <a:p>
            <a:pPr marL="342900" lvl="0" indent="-342900" eaLnBrk="0" fontAlgn="base" hangingPunct="0">
              <a:spcBef>
                <a:spcPct val="0"/>
              </a:spcBef>
              <a:spcAft>
                <a:spcPct val="0"/>
              </a:spcAft>
              <a:buSzPct val="125000"/>
              <a:buFont typeface="Arial" panose="020B0604020202020204" pitchFamily="34" charset="0"/>
              <a:buChar char="•"/>
              <a:defRPr/>
            </a:pPr>
            <a:r>
              <a:rPr lang="en-US" altLang="en-US" kern="0" dirty="0">
                <a:solidFill>
                  <a:schemeClr val="tx1">
                    <a:lumMod val="50000"/>
                  </a:schemeClr>
                </a:solidFill>
                <a:latin typeface="Calibri"/>
                <a:ea typeface="ＭＳ Ｐゴシック"/>
              </a:rPr>
              <a:t>Pathologic high risk</a:t>
            </a:r>
            <a:endParaRPr kumimoji="0" lang="en-US" altLang="en-US" i="0" u="none" strike="noStrike" kern="0" cap="none" spc="0" normalizeH="0" baseline="0" noProof="0" dirty="0">
              <a:ln>
                <a:noFill/>
              </a:ln>
              <a:solidFill>
                <a:schemeClr val="tx1">
                  <a:lumMod val="50000"/>
                </a:schemeClr>
              </a:solidFill>
              <a:effectLst/>
              <a:uLnTx/>
              <a:uFillTx/>
              <a:latin typeface="Calibri"/>
              <a:ea typeface="ＭＳ Ｐゴシック"/>
            </a:endParaRPr>
          </a:p>
          <a:p>
            <a:pPr marL="800100" lvl="1" indent="-342900" eaLnBrk="0" fontAlgn="base" hangingPunct="0">
              <a:spcBef>
                <a:spcPct val="0"/>
              </a:spcBef>
              <a:spcAft>
                <a:spcPct val="0"/>
              </a:spcAft>
              <a:buSzPct val="80000"/>
              <a:buFont typeface="Wingdings" panose="05000000000000000000" pitchFamily="2" charset="2"/>
              <a:buChar char="Ø"/>
              <a:defRPr/>
            </a:pPr>
            <a:r>
              <a:rPr lang="en-US" altLang="en-US" sz="1600" kern="0" noProof="0" dirty="0">
                <a:solidFill>
                  <a:schemeClr val="tx1">
                    <a:lumMod val="50000"/>
                  </a:schemeClr>
                </a:solidFill>
                <a:latin typeface="Calibri"/>
                <a:ea typeface="ＭＳ Ｐゴシック"/>
              </a:rPr>
              <a:t>+ margin</a:t>
            </a:r>
          </a:p>
          <a:p>
            <a:pPr marL="800100" lvl="1" indent="-342900" eaLnBrk="0" fontAlgn="base" hangingPunct="0">
              <a:spcBef>
                <a:spcPct val="0"/>
              </a:spcBef>
              <a:spcAft>
                <a:spcPct val="0"/>
              </a:spcAft>
              <a:buSzPct val="80000"/>
              <a:buFont typeface="Wingdings" panose="05000000000000000000" pitchFamily="2" charset="2"/>
              <a:buChar char="Ø"/>
              <a:defRPr/>
            </a:pPr>
            <a:r>
              <a:rPr kumimoji="0" lang="en-US" altLang="en-US" sz="1600" i="0" u="none" strike="noStrike" kern="0" cap="none" spc="0" normalizeH="0" baseline="0" dirty="0">
                <a:ln>
                  <a:noFill/>
                </a:ln>
                <a:solidFill>
                  <a:schemeClr val="tx1">
                    <a:lumMod val="50000"/>
                  </a:schemeClr>
                </a:solidFill>
                <a:effectLst/>
                <a:uLnTx/>
                <a:uFillTx/>
                <a:latin typeface="Calibri"/>
                <a:ea typeface="ＭＳ Ｐゴシック"/>
              </a:rPr>
              <a:t>ECE</a:t>
            </a:r>
            <a:endParaRPr kumimoji="0" lang="en-US" altLang="en-US" sz="1600" i="0" u="none" strike="noStrike" kern="0" cap="none" spc="0" normalizeH="0" baseline="0" noProof="0" dirty="0">
              <a:ln>
                <a:noFill/>
              </a:ln>
              <a:solidFill>
                <a:schemeClr val="tx1">
                  <a:lumMod val="50000"/>
                </a:schemeClr>
              </a:solidFill>
              <a:effectLst/>
              <a:uLnTx/>
              <a:uFillTx/>
              <a:latin typeface="Calibri"/>
              <a:ea typeface="ＭＳ Ｐゴシック"/>
            </a:endParaRPr>
          </a:p>
          <a:p>
            <a:pPr marL="342900" marR="0" lvl="0" indent="-342900" defTabSz="914400" eaLnBrk="0" fontAlgn="base" latinLnBrk="0" hangingPunct="0">
              <a:lnSpc>
                <a:spcPct val="100000"/>
              </a:lnSpc>
              <a:spcBef>
                <a:spcPct val="0"/>
              </a:spcBef>
              <a:spcAft>
                <a:spcPct val="0"/>
              </a:spcAft>
              <a:buClrTx/>
              <a:buSzPct val="125000"/>
              <a:buFont typeface="Arial" panose="020B0604020202020204" pitchFamily="34" charset="0"/>
              <a:buChar char="•"/>
              <a:tabLst/>
              <a:defRPr/>
            </a:pPr>
            <a:r>
              <a:rPr kumimoji="0" lang="en-US" altLang="en-US" i="0" u="none" strike="noStrike" kern="0" cap="none" spc="0" normalizeH="0" baseline="0" noProof="0" dirty="0">
                <a:ln>
                  <a:noFill/>
                </a:ln>
                <a:solidFill>
                  <a:schemeClr val="tx1">
                    <a:lumMod val="50000"/>
                  </a:schemeClr>
                </a:solidFill>
                <a:effectLst/>
                <a:uLnTx/>
                <a:uFillTx/>
                <a:latin typeface="Calibri"/>
                <a:ea typeface="ＭＳ Ｐゴシック"/>
              </a:rPr>
              <a:t>M0</a:t>
            </a:r>
          </a:p>
          <a:p>
            <a:pPr marL="342900" marR="0" lvl="0" indent="-342900" defTabSz="914400" eaLnBrk="0" fontAlgn="base" latinLnBrk="0" hangingPunct="0">
              <a:lnSpc>
                <a:spcPct val="100000"/>
              </a:lnSpc>
              <a:spcBef>
                <a:spcPct val="0"/>
              </a:spcBef>
              <a:spcAft>
                <a:spcPct val="0"/>
              </a:spcAft>
              <a:buClrTx/>
              <a:buSzPct val="125000"/>
              <a:buFont typeface="Arial" panose="020B0604020202020204" pitchFamily="34" charset="0"/>
              <a:buChar char="•"/>
              <a:tabLst/>
              <a:defRPr/>
            </a:pPr>
            <a:r>
              <a:rPr kumimoji="0" lang="en-US" altLang="en-US" i="0" u="none" strike="noStrike" kern="0" cap="none" spc="0" normalizeH="0" baseline="0" noProof="0" dirty="0">
                <a:ln>
                  <a:noFill/>
                </a:ln>
                <a:solidFill>
                  <a:schemeClr val="tx1">
                    <a:lumMod val="50000"/>
                  </a:schemeClr>
                </a:solidFill>
                <a:effectLst/>
                <a:uLnTx/>
                <a:uFillTx/>
                <a:latin typeface="Calibri"/>
                <a:ea typeface="ＭＳ Ｐゴシック"/>
              </a:rPr>
              <a:t>Zubrod 0-1</a:t>
            </a:r>
          </a:p>
        </p:txBody>
      </p:sp>
      <p:sp>
        <p:nvSpPr>
          <p:cNvPr id="25" name="TextBox 2"/>
          <p:cNvSpPr txBox="1">
            <a:spLocks noChangeArrowheads="1"/>
          </p:cNvSpPr>
          <p:nvPr/>
        </p:nvSpPr>
        <p:spPr bwMode="auto">
          <a:xfrm>
            <a:off x="5105400" y="4182567"/>
            <a:ext cx="3505200" cy="169164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R="0" lvl="0" algn="ctr" defTabSz="457200" rtl="0" eaLnBrk="1" fontAlgn="base" latinLnBrk="0" hangingPunct="1">
              <a:lnSpc>
                <a:spcPct val="100000"/>
              </a:lnSpc>
              <a:spcBef>
                <a:spcPct val="0"/>
              </a:spcBef>
              <a:spcAft>
                <a:spcPct val="0"/>
              </a:spcAft>
              <a:buClrTx/>
              <a:buSzTx/>
              <a:tabLst/>
              <a:defRPr/>
            </a:pPr>
            <a:r>
              <a:rPr kumimoji="0" lang="en-US" sz="1800" b="1" i="0" u="none" strike="noStrike" kern="1200" cap="none" spc="0" normalizeH="0" baseline="0" noProof="0" dirty="0">
                <a:ln>
                  <a:noFill/>
                </a:ln>
                <a:solidFill>
                  <a:srgbClr val="FFFFFF"/>
                </a:solidFill>
                <a:effectLst/>
                <a:uLnTx/>
                <a:uFillTx/>
              </a:rPr>
              <a:t>Arm 4: AT</a:t>
            </a:r>
          </a:p>
          <a:p>
            <a:pPr marL="342900" marR="0" lvl="0" indent="-342900" algn="l" defTabSz="4572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1800" i="0" u="none" strike="noStrike" kern="1200" cap="none" spc="0" normalizeH="0" baseline="0" noProof="0" dirty="0">
                <a:ln>
                  <a:noFill/>
                </a:ln>
                <a:solidFill>
                  <a:srgbClr val="FFFFFF"/>
                </a:solidFill>
                <a:effectLst/>
                <a:uLnTx/>
                <a:uFillTx/>
              </a:rPr>
              <a:t>60-66 </a:t>
            </a:r>
            <a:r>
              <a:rPr kumimoji="0" lang="en-US" sz="1800" i="0" u="none" strike="noStrike" kern="1200" cap="none" spc="0" normalizeH="0" baseline="0" noProof="0" dirty="0" err="1">
                <a:ln>
                  <a:noFill/>
                </a:ln>
                <a:solidFill>
                  <a:srgbClr val="FFFFFF"/>
                </a:solidFill>
                <a:effectLst/>
                <a:uLnTx/>
                <a:uFillTx/>
              </a:rPr>
              <a:t>Gy</a:t>
            </a:r>
            <a:r>
              <a:rPr kumimoji="0" lang="en-US" sz="1800" i="0" u="none" strike="noStrike" kern="1200" cap="none" spc="0" normalizeH="0" baseline="0" noProof="0" dirty="0">
                <a:ln>
                  <a:noFill/>
                </a:ln>
                <a:solidFill>
                  <a:srgbClr val="FFFFFF"/>
                </a:solidFill>
                <a:effectLst/>
                <a:uLnTx/>
                <a:uFillTx/>
              </a:rPr>
              <a:t>/6 weeks</a:t>
            </a:r>
          </a:p>
          <a:p>
            <a:pPr marL="342900" lvl="0" indent="-342900" defTabSz="457200" eaLnBrk="1" fontAlgn="base" hangingPunct="1">
              <a:spcBef>
                <a:spcPct val="0"/>
              </a:spcBef>
              <a:spcAft>
                <a:spcPct val="0"/>
              </a:spcAft>
              <a:buFont typeface="Arial" panose="020B0604020202020204" pitchFamily="34" charset="0"/>
              <a:buChar char="•"/>
              <a:defRPr/>
            </a:pPr>
            <a:r>
              <a:rPr lang="en-US" sz="1800" dirty="0">
                <a:solidFill>
                  <a:srgbClr val="FFFFFF"/>
                </a:solidFill>
              </a:rPr>
              <a:t>CDDP 40mg/m</a:t>
            </a:r>
            <a:r>
              <a:rPr lang="en-US" sz="1800" baseline="30000" dirty="0">
                <a:solidFill>
                  <a:srgbClr val="FFFFFF"/>
                </a:solidFill>
              </a:rPr>
              <a:t>2</a:t>
            </a:r>
            <a:r>
              <a:rPr lang="en-US" sz="1800" dirty="0">
                <a:solidFill>
                  <a:srgbClr val="FFFFFF"/>
                </a:solidFill>
              </a:rPr>
              <a:t>/week  </a:t>
            </a:r>
          </a:p>
          <a:p>
            <a:pPr marL="342900" lvl="0" indent="-342900" defTabSz="457200" eaLnBrk="1" fontAlgn="base" hangingPunct="1">
              <a:spcBef>
                <a:spcPct val="0"/>
              </a:spcBef>
              <a:spcAft>
                <a:spcPct val="0"/>
              </a:spcAft>
              <a:buFont typeface="Arial" panose="020B0604020202020204" pitchFamily="34" charset="0"/>
              <a:buChar char="•"/>
              <a:defRPr/>
            </a:pPr>
            <a:r>
              <a:rPr lang="en-US" sz="1800" dirty="0" err="1">
                <a:solidFill>
                  <a:srgbClr val="FFFFFF"/>
                </a:solidFill>
              </a:rPr>
              <a:t>Atezolizumab</a:t>
            </a:r>
            <a:r>
              <a:rPr lang="en-US" sz="1800" dirty="0">
                <a:solidFill>
                  <a:srgbClr val="FFFFFF"/>
                </a:solidFill>
              </a:rPr>
              <a:t> 1200 mg q 3 weeks x 8</a:t>
            </a:r>
          </a:p>
          <a:p>
            <a:pPr lvl="0" algn="ctr" defTabSz="457200" eaLnBrk="1" fontAlgn="base" hangingPunct="1">
              <a:spcBef>
                <a:spcPct val="0"/>
              </a:spcBef>
              <a:spcAft>
                <a:spcPct val="0"/>
              </a:spcAft>
              <a:defRPr/>
            </a:pPr>
            <a:r>
              <a:rPr lang="en-US" sz="1400" b="1" dirty="0">
                <a:solidFill>
                  <a:srgbClr val="FFFFFF"/>
                </a:solidFill>
              </a:rPr>
              <a:t>N=240</a:t>
            </a:r>
          </a:p>
        </p:txBody>
      </p:sp>
      <p:sp>
        <p:nvSpPr>
          <p:cNvPr id="2" name="TextBox 1"/>
          <p:cNvSpPr txBox="1"/>
          <p:nvPr/>
        </p:nvSpPr>
        <p:spPr>
          <a:xfrm>
            <a:off x="2265437" y="5432286"/>
            <a:ext cx="2097328" cy="984885"/>
          </a:xfrm>
          <a:prstGeom prst="rect">
            <a:avLst/>
          </a:prstGeom>
          <a:noFill/>
        </p:spPr>
        <p:txBody>
          <a:bodyPr wrap="square" rtlCol="0">
            <a:spAutoFit/>
          </a:bodyPr>
          <a:lstStyle/>
          <a:p>
            <a:pPr algn="ctr"/>
            <a:r>
              <a:rPr lang="en-US" sz="1600" b="1" dirty="0">
                <a:solidFill>
                  <a:schemeClr val="tx1">
                    <a:lumMod val="50000"/>
                  </a:schemeClr>
                </a:solidFill>
                <a:effectLst>
                  <a:outerShdw blurRad="38100" dist="38100" dir="2700000" algn="tl">
                    <a:srgbClr val="000000">
                      <a:alpha val="43137"/>
                    </a:srgbClr>
                  </a:outerShdw>
                </a:effectLst>
                <a:latin typeface="Calibri" panose="020F0502020204030204" pitchFamily="34" charset="0"/>
                <a:cs typeface="Helvetica"/>
              </a:rPr>
              <a:t>* Stratify: </a:t>
            </a:r>
          </a:p>
          <a:p>
            <a:pPr marL="171450" indent="-171450">
              <a:buFontTx/>
              <a:buChar char="-"/>
            </a:pPr>
            <a:r>
              <a:rPr lang="en-US" sz="1400" b="1" dirty="0">
                <a:solidFill>
                  <a:schemeClr val="tx1">
                    <a:lumMod val="50000"/>
                  </a:schemeClr>
                </a:solidFill>
                <a:latin typeface="Calibri" panose="020F0502020204030204" pitchFamily="34" charset="0"/>
                <a:cs typeface="Helvetica"/>
              </a:rPr>
              <a:t>Zubrod (0 vs. 1) </a:t>
            </a:r>
          </a:p>
          <a:p>
            <a:pPr marL="171450" indent="-171450">
              <a:buFontTx/>
              <a:buChar char="-"/>
            </a:pPr>
            <a:r>
              <a:rPr lang="en-US" sz="1400" b="1" dirty="0">
                <a:solidFill>
                  <a:schemeClr val="tx1">
                    <a:lumMod val="50000"/>
                  </a:schemeClr>
                </a:solidFill>
                <a:latin typeface="Calibri" panose="020F0502020204030204" pitchFamily="34" charset="0"/>
                <a:cs typeface="Helvetica"/>
              </a:rPr>
              <a:t>Disease Site (OC vs. H vs. L vs. HPV- OP)</a:t>
            </a:r>
          </a:p>
        </p:txBody>
      </p:sp>
      <p:sp>
        <p:nvSpPr>
          <p:cNvPr id="3" name="TextBox 2"/>
          <p:cNvSpPr txBox="1"/>
          <p:nvPr/>
        </p:nvSpPr>
        <p:spPr>
          <a:xfrm>
            <a:off x="2516428" y="838200"/>
            <a:ext cx="1520344" cy="707886"/>
          </a:xfrm>
          <a:prstGeom prst="rect">
            <a:avLst/>
          </a:prstGeom>
          <a:noFill/>
        </p:spPr>
        <p:txBody>
          <a:bodyPr wrap="square" rtlCol="0">
            <a:spAutoFit/>
          </a:bodyPr>
          <a:lstStyle/>
          <a:p>
            <a:pPr algn="ctr"/>
            <a:r>
              <a:rPr lang="en-US" sz="2000" b="1" dirty="0">
                <a:solidFill>
                  <a:schemeClr val="tx1">
                    <a:lumMod val="50000"/>
                  </a:schemeClr>
                </a:solidFill>
                <a:effectLst>
                  <a:outerShdw blurRad="38100" dist="38100" dir="2700000" algn="tl">
                    <a:srgbClr val="000000">
                      <a:alpha val="43137"/>
                    </a:srgbClr>
                  </a:outerShdw>
                </a:effectLst>
                <a:latin typeface="Calibri" panose="020F0502020204030204" pitchFamily="34" charset="0"/>
                <a:cs typeface="Helvetica"/>
              </a:rPr>
              <a:t>N=480</a:t>
            </a:r>
          </a:p>
          <a:p>
            <a:pPr algn="ctr"/>
            <a:r>
              <a:rPr lang="en-US" sz="2000" b="1" dirty="0">
                <a:solidFill>
                  <a:schemeClr val="tx1">
                    <a:lumMod val="50000"/>
                  </a:schemeClr>
                </a:solidFill>
                <a:effectLst>
                  <a:outerShdw blurRad="38100" dist="38100" dir="2700000" algn="tl">
                    <a:srgbClr val="000000">
                      <a:alpha val="43137"/>
                    </a:srgbClr>
                  </a:outerShdw>
                </a:effectLst>
                <a:latin typeface="Calibri" panose="020F0502020204030204" pitchFamily="34" charset="0"/>
                <a:cs typeface="Helvetica"/>
              </a:rPr>
              <a:t>Ratio 1:1:2*</a:t>
            </a:r>
          </a:p>
        </p:txBody>
      </p:sp>
      <p:sp>
        <p:nvSpPr>
          <p:cNvPr id="13" name="TextBox 12"/>
          <p:cNvSpPr txBox="1"/>
          <p:nvPr/>
        </p:nvSpPr>
        <p:spPr>
          <a:xfrm>
            <a:off x="4111144" y="1623873"/>
            <a:ext cx="340158" cy="461665"/>
          </a:xfrm>
          <a:prstGeom prst="rect">
            <a:avLst/>
          </a:prstGeom>
          <a:noFill/>
        </p:spPr>
        <p:txBody>
          <a:bodyPr wrap="none" rtlCol="0">
            <a:spAutoFit/>
          </a:bodyPr>
          <a:lstStyle/>
          <a:p>
            <a:r>
              <a:rPr lang="en-US" sz="2400" b="1" dirty="0">
                <a:solidFill>
                  <a:schemeClr val="tx1">
                    <a:lumMod val="50000"/>
                  </a:schemeClr>
                </a:solidFill>
                <a:effectLst>
                  <a:outerShdw blurRad="38100" dist="38100" dir="2700000" algn="tl">
                    <a:srgbClr val="000000">
                      <a:alpha val="43137"/>
                    </a:srgbClr>
                  </a:outerShdw>
                </a:effectLst>
                <a:latin typeface="Calibri" panose="020F0502020204030204" pitchFamily="34" charset="0"/>
                <a:cs typeface="Helvetica"/>
              </a:rPr>
              <a:t>1</a:t>
            </a:r>
          </a:p>
        </p:txBody>
      </p:sp>
      <p:sp>
        <p:nvSpPr>
          <p:cNvPr id="14" name="TextBox 13"/>
          <p:cNvSpPr txBox="1"/>
          <p:nvPr/>
        </p:nvSpPr>
        <p:spPr>
          <a:xfrm>
            <a:off x="4111144" y="2840840"/>
            <a:ext cx="340158" cy="461665"/>
          </a:xfrm>
          <a:prstGeom prst="rect">
            <a:avLst/>
          </a:prstGeom>
          <a:noFill/>
        </p:spPr>
        <p:txBody>
          <a:bodyPr wrap="none" rtlCol="0">
            <a:spAutoFit/>
          </a:bodyPr>
          <a:lstStyle/>
          <a:p>
            <a:r>
              <a:rPr lang="en-US" sz="2400" b="1" dirty="0">
                <a:solidFill>
                  <a:schemeClr val="tx1">
                    <a:lumMod val="50000"/>
                  </a:schemeClr>
                </a:solidFill>
                <a:effectLst>
                  <a:outerShdw blurRad="38100" dist="38100" dir="2700000" algn="tl">
                    <a:srgbClr val="000000">
                      <a:alpha val="43137"/>
                    </a:srgbClr>
                  </a:outerShdw>
                </a:effectLst>
                <a:latin typeface="Calibri" panose="020F0502020204030204" pitchFamily="34" charset="0"/>
                <a:cs typeface="Helvetica"/>
              </a:rPr>
              <a:t>1</a:t>
            </a:r>
          </a:p>
        </p:txBody>
      </p:sp>
      <p:sp>
        <p:nvSpPr>
          <p:cNvPr id="15" name="TextBox 14"/>
          <p:cNvSpPr txBox="1"/>
          <p:nvPr/>
        </p:nvSpPr>
        <p:spPr>
          <a:xfrm>
            <a:off x="4111144" y="3999372"/>
            <a:ext cx="340158" cy="461665"/>
          </a:xfrm>
          <a:prstGeom prst="rect">
            <a:avLst/>
          </a:prstGeom>
          <a:noFill/>
        </p:spPr>
        <p:txBody>
          <a:bodyPr wrap="none" rtlCol="0">
            <a:spAutoFit/>
          </a:bodyPr>
          <a:lstStyle/>
          <a:p>
            <a:r>
              <a:rPr lang="en-US" sz="2400" b="1" dirty="0">
                <a:solidFill>
                  <a:schemeClr val="tx1">
                    <a:lumMod val="50000"/>
                  </a:schemeClr>
                </a:solidFill>
                <a:effectLst>
                  <a:outerShdw blurRad="38100" dist="38100" dir="2700000" algn="tl">
                    <a:srgbClr val="000000">
                      <a:alpha val="43137"/>
                    </a:srgbClr>
                  </a:outerShdw>
                </a:effectLst>
                <a:latin typeface="Calibri" panose="020F0502020204030204" pitchFamily="34" charset="0"/>
                <a:cs typeface="Helvetica"/>
              </a:rPr>
              <a:t>2</a:t>
            </a:r>
          </a:p>
        </p:txBody>
      </p:sp>
      <p:sp>
        <p:nvSpPr>
          <p:cNvPr id="16" name="TextBox 15"/>
          <p:cNvSpPr txBox="1"/>
          <p:nvPr/>
        </p:nvSpPr>
        <p:spPr>
          <a:xfrm>
            <a:off x="5257800" y="5953780"/>
            <a:ext cx="3200400" cy="523220"/>
          </a:xfrm>
          <a:prstGeom prst="rect">
            <a:avLst/>
          </a:prstGeom>
          <a:noFill/>
        </p:spPr>
        <p:txBody>
          <a:bodyPr wrap="square" rtlCol="0">
            <a:spAutoFit/>
          </a:bodyPr>
          <a:lstStyle/>
          <a:p>
            <a:pPr algn="ctr"/>
            <a:r>
              <a:rPr lang="en-US" sz="1400" b="1" i="1" dirty="0">
                <a:solidFill>
                  <a:srgbClr val="C00000"/>
                </a:solidFill>
                <a:cs typeface="Helvetica"/>
              </a:rPr>
              <a:t>NOTE: Arm 2 (</a:t>
            </a:r>
            <a:r>
              <a:rPr lang="en-US" sz="1400" b="1" i="1" dirty="0" err="1">
                <a:solidFill>
                  <a:srgbClr val="C00000"/>
                </a:solidFill>
                <a:cs typeface="Helvetica"/>
              </a:rPr>
              <a:t>Docetaxel</a:t>
            </a:r>
            <a:r>
              <a:rPr lang="en-US" sz="1400" b="1" i="1" dirty="0">
                <a:solidFill>
                  <a:srgbClr val="C00000"/>
                </a:solidFill>
                <a:cs typeface="Helvetica"/>
              </a:rPr>
              <a:t>-Radiation) discontinued after Phase II</a:t>
            </a:r>
            <a:endParaRPr lang="en-US" sz="1200" b="1" i="1" dirty="0">
              <a:solidFill>
                <a:srgbClr val="C00000"/>
              </a:solidFill>
              <a:cs typeface="Helvetica"/>
            </a:endParaRPr>
          </a:p>
        </p:txBody>
      </p:sp>
      <p:sp>
        <p:nvSpPr>
          <p:cNvPr id="4" name="Rectangle 3"/>
          <p:cNvSpPr/>
          <p:nvPr/>
        </p:nvSpPr>
        <p:spPr>
          <a:xfrm>
            <a:off x="7801610" y="6598549"/>
            <a:ext cx="1313180" cy="261610"/>
          </a:xfrm>
          <a:prstGeom prst="rect">
            <a:avLst/>
          </a:prstGeom>
        </p:spPr>
        <p:txBody>
          <a:bodyPr wrap="none">
            <a:spAutoFit/>
          </a:bodyPr>
          <a:lstStyle/>
          <a:p>
            <a:r>
              <a:rPr lang="en-US" sz="1100" dirty="0">
                <a:solidFill>
                  <a:schemeClr val="bg1"/>
                </a:solidFill>
                <a:latin typeface="Helvetica"/>
                <a:cs typeface="Helvetica"/>
              </a:rPr>
              <a:t>NRG-RTOG-1216</a:t>
            </a:r>
            <a:endParaRPr lang="en-US" sz="1100" dirty="0"/>
          </a:p>
        </p:txBody>
      </p:sp>
    </p:spTree>
    <p:extLst>
      <p:ext uri="{BB962C8B-B14F-4D97-AF65-F5344CB8AC3E}">
        <p14:creationId xmlns:p14="http://schemas.microsoft.com/office/powerpoint/2010/main" val="3211393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4532"/>
            <a:ext cx="8991600" cy="605595"/>
          </a:xfrm>
        </p:spPr>
        <p:txBody>
          <a:bodyPr>
            <a:normAutofit fontScale="90000"/>
          </a:bodyPr>
          <a:lstStyle/>
          <a:p>
            <a:r>
              <a:rPr lang="en-US" sz="3600" b="1" dirty="0"/>
              <a:t>Study Design</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9077487"/>
              </p:ext>
            </p:extLst>
          </p:nvPr>
        </p:nvGraphicFramePr>
        <p:xfrm>
          <a:off x="266702" y="909645"/>
          <a:ext cx="8610597" cy="4587891"/>
        </p:xfrm>
        <a:graphic>
          <a:graphicData uri="http://schemas.openxmlformats.org/drawingml/2006/table">
            <a:tbl>
              <a:tblPr firstRow="1" firstCol="1" bandRow="1">
                <a:tableStyleId>{5C22544A-7EE6-4342-B048-85BDC9FD1C3A}</a:tableStyleId>
              </a:tblPr>
              <a:tblGrid>
                <a:gridCol w="2361889">
                  <a:extLst>
                    <a:ext uri="{9D8B030D-6E8A-4147-A177-3AD203B41FA5}">
                      <a16:colId xmlns:a16="http://schemas.microsoft.com/office/drawing/2014/main" val="20000"/>
                    </a:ext>
                  </a:extLst>
                </a:gridCol>
                <a:gridCol w="1562177">
                  <a:extLst>
                    <a:ext uri="{9D8B030D-6E8A-4147-A177-3AD203B41FA5}">
                      <a16:colId xmlns:a16="http://schemas.microsoft.com/office/drawing/2014/main" val="20001"/>
                    </a:ext>
                  </a:extLst>
                </a:gridCol>
                <a:gridCol w="1562177">
                  <a:extLst>
                    <a:ext uri="{9D8B030D-6E8A-4147-A177-3AD203B41FA5}">
                      <a16:colId xmlns:a16="http://schemas.microsoft.com/office/drawing/2014/main" val="20002"/>
                    </a:ext>
                  </a:extLst>
                </a:gridCol>
                <a:gridCol w="1562177">
                  <a:extLst>
                    <a:ext uri="{9D8B030D-6E8A-4147-A177-3AD203B41FA5}">
                      <a16:colId xmlns:a16="http://schemas.microsoft.com/office/drawing/2014/main" val="20003"/>
                    </a:ext>
                  </a:extLst>
                </a:gridCol>
                <a:gridCol w="1562177">
                  <a:extLst>
                    <a:ext uri="{9D8B030D-6E8A-4147-A177-3AD203B41FA5}">
                      <a16:colId xmlns:a16="http://schemas.microsoft.com/office/drawing/2014/main" val="20004"/>
                    </a:ext>
                  </a:extLst>
                </a:gridCol>
              </a:tblGrid>
              <a:tr h="1371597">
                <a:tc>
                  <a:txBody>
                    <a:bodyPr/>
                    <a:lstStyle/>
                    <a:p>
                      <a:pPr marL="0" marR="0">
                        <a:spcBef>
                          <a:spcPts val="0"/>
                        </a:spcBef>
                        <a:spcAft>
                          <a:spcPts val="0"/>
                        </a:spcAft>
                      </a:pPr>
                      <a:r>
                        <a:rPr lang="en-US" sz="1400" dirty="0">
                          <a:effectLst/>
                        </a:rPr>
                        <a:t> </a:t>
                      </a:r>
                    </a:p>
                    <a:p>
                      <a:pPr marL="0" marR="0">
                        <a:spcBef>
                          <a:spcPts val="0"/>
                        </a:spcBef>
                        <a:spcAft>
                          <a:spcPts val="0"/>
                        </a:spcAft>
                      </a:pPr>
                      <a:r>
                        <a:rPr lang="en-US" sz="1400" dirty="0">
                          <a:effectLst/>
                        </a:rPr>
                        <a:t>Arm</a:t>
                      </a:r>
                      <a:endParaRPr lang="en-US" sz="1400" dirty="0">
                        <a:effectLst/>
                        <a:latin typeface="Arial"/>
                        <a:ea typeface="Times New Roman"/>
                        <a:cs typeface="Times New Roman"/>
                      </a:endParaRPr>
                    </a:p>
                  </a:txBody>
                  <a:tcPr marL="68580" marR="68580" marT="0" marB="0" anchor="ctr">
                    <a:solidFill>
                      <a:schemeClr val="tx2">
                        <a:lumMod val="50000"/>
                      </a:schemeClr>
                    </a:solidFill>
                  </a:tcPr>
                </a:tc>
                <a:tc>
                  <a:txBody>
                    <a:bodyPr/>
                    <a:lstStyle/>
                    <a:p>
                      <a:pPr marL="0" marR="0" algn="ctr">
                        <a:spcBef>
                          <a:spcPts val="0"/>
                        </a:spcBef>
                        <a:spcAft>
                          <a:spcPts val="0"/>
                        </a:spcAft>
                      </a:pPr>
                      <a:r>
                        <a:rPr lang="en-US" sz="1400" dirty="0">
                          <a:effectLst/>
                        </a:rPr>
                        <a:t>Required Randomized </a:t>
                      </a:r>
                      <a:r>
                        <a:rPr lang="en-US" sz="1400" dirty="0" err="1">
                          <a:effectLst/>
                        </a:rPr>
                        <a:t>Patients</a:t>
                      </a:r>
                      <a:r>
                        <a:rPr lang="en-US" sz="1400" baseline="30000" dirty="0" err="1">
                          <a:effectLst/>
                        </a:rPr>
                        <a:t>a</a:t>
                      </a:r>
                      <a:endParaRPr lang="en-US" sz="1400" dirty="0">
                        <a:effectLst/>
                      </a:endParaRPr>
                    </a:p>
                    <a:p>
                      <a:pPr marL="0" marR="0" algn="ctr">
                        <a:spcBef>
                          <a:spcPts val="0"/>
                        </a:spcBef>
                        <a:spcAft>
                          <a:spcPts val="0"/>
                        </a:spcAft>
                      </a:pPr>
                      <a:r>
                        <a:rPr lang="en-US" sz="1400" dirty="0">
                          <a:effectLst/>
                        </a:rPr>
                        <a:t>(Ph. II and III)</a:t>
                      </a:r>
                      <a:endParaRPr lang="en-US" sz="1400" dirty="0">
                        <a:effectLst/>
                        <a:latin typeface="Arial"/>
                        <a:ea typeface="Times New Roman"/>
                        <a:cs typeface="Times New Roman"/>
                      </a:endParaRPr>
                    </a:p>
                  </a:txBody>
                  <a:tcPr marL="68580" marR="68580" marT="0" marB="0" anchor="ctr">
                    <a:solidFill>
                      <a:schemeClr val="tx2">
                        <a:lumMod val="50000"/>
                      </a:schemeClr>
                    </a:solidFill>
                  </a:tcPr>
                </a:tc>
                <a:tc>
                  <a:txBody>
                    <a:bodyPr/>
                    <a:lstStyle/>
                    <a:p>
                      <a:pPr marL="0" marR="0" algn="ctr">
                        <a:spcBef>
                          <a:spcPts val="0"/>
                        </a:spcBef>
                        <a:spcAft>
                          <a:spcPts val="0"/>
                        </a:spcAft>
                      </a:pPr>
                      <a:r>
                        <a:rPr lang="en-US" sz="1400" dirty="0">
                          <a:effectLst/>
                        </a:rPr>
                        <a:t>Currently Randomized Patients in Ph. II</a:t>
                      </a:r>
                    </a:p>
                    <a:p>
                      <a:pPr marL="0" marR="0" algn="ctr">
                        <a:spcBef>
                          <a:spcPts val="0"/>
                        </a:spcBef>
                        <a:spcAft>
                          <a:spcPts val="0"/>
                        </a:spcAft>
                      </a:pPr>
                      <a:r>
                        <a:rPr lang="en-US" sz="1400" dirty="0">
                          <a:effectLst/>
                        </a:rPr>
                        <a:t>(Complete)</a:t>
                      </a:r>
                      <a:endParaRPr lang="en-US" sz="1400" dirty="0">
                        <a:effectLst/>
                        <a:latin typeface="Arial"/>
                        <a:ea typeface="Times New Roman"/>
                        <a:cs typeface="Times New Roman"/>
                      </a:endParaRPr>
                    </a:p>
                  </a:txBody>
                  <a:tcPr marL="68580" marR="68580" marT="0" marB="0" anchor="ctr">
                    <a:solidFill>
                      <a:schemeClr val="tx2">
                        <a:lumMod val="50000"/>
                      </a:schemeClr>
                    </a:solidFill>
                  </a:tcPr>
                </a:tc>
                <a:tc>
                  <a:txBody>
                    <a:bodyPr/>
                    <a:lstStyle/>
                    <a:p>
                      <a:pPr marL="0" marR="0" algn="ctr">
                        <a:spcBef>
                          <a:spcPts val="0"/>
                        </a:spcBef>
                        <a:spcAft>
                          <a:spcPts val="0"/>
                        </a:spcAft>
                      </a:pPr>
                      <a:r>
                        <a:rPr lang="en-US" sz="1400" dirty="0">
                          <a:effectLst/>
                        </a:rPr>
                        <a:t>Newly Randomized Patients in Ph. III </a:t>
                      </a:r>
                      <a:endParaRPr lang="en-US" sz="1400" dirty="0">
                        <a:effectLst/>
                        <a:latin typeface="Arial"/>
                        <a:ea typeface="Times New Roman"/>
                        <a:cs typeface="Times New Roman"/>
                      </a:endParaRPr>
                    </a:p>
                  </a:txBody>
                  <a:tcPr marL="68580" marR="68580" marT="0" marB="0" anchor="ctr">
                    <a:solidFill>
                      <a:schemeClr val="tx2">
                        <a:lumMod val="50000"/>
                      </a:schemeClr>
                    </a:solidFill>
                  </a:tcPr>
                </a:tc>
                <a:tc>
                  <a:txBody>
                    <a:bodyPr/>
                    <a:lstStyle/>
                    <a:p>
                      <a:pPr marL="0" marR="0" algn="ctr">
                        <a:spcBef>
                          <a:spcPts val="0"/>
                        </a:spcBef>
                        <a:spcAft>
                          <a:spcPts val="0"/>
                        </a:spcAft>
                      </a:pPr>
                      <a:r>
                        <a:rPr lang="en-US" sz="1400" dirty="0">
                          <a:effectLst/>
                        </a:rPr>
                        <a:t>Randomized Patients in Phase III (including Randomized Patients in </a:t>
                      </a:r>
                      <a:r>
                        <a:rPr lang="en-US" sz="1400" dirty="0" err="1">
                          <a:effectLst/>
                        </a:rPr>
                        <a:t>Ph</a:t>
                      </a:r>
                      <a:r>
                        <a:rPr lang="en-US" sz="1400" dirty="0">
                          <a:effectLst/>
                        </a:rPr>
                        <a:t> II)</a:t>
                      </a:r>
                      <a:endParaRPr lang="en-US" sz="1400" dirty="0">
                        <a:effectLst/>
                        <a:latin typeface="Arial"/>
                        <a:ea typeface="Times New Roman"/>
                        <a:cs typeface="Times New Roman"/>
                      </a:endParaRPr>
                    </a:p>
                  </a:txBody>
                  <a:tcPr marL="68580" marR="68580" marT="0" marB="0" anchor="ctr">
                    <a:solidFill>
                      <a:schemeClr val="tx2">
                        <a:lumMod val="50000"/>
                      </a:schemeClr>
                    </a:solidFill>
                  </a:tcPr>
                </a:tc>
                <a:extLst>
                  <a:ext uri="{0D108BD9-81ED-4DB2-BD59-A6C34878D82A}">
                    <a16:rowId xmlns:a16="http://schemas.microsoft.com/office/drawing/2014/main" val="10000"/>
                  </a:ext>
                </a:extLst>
              </a:tr>
              <a:tr h="292390">
                <a:tc gridSpan="5">
                  <a:txBody>
                    <a:bodyPr/>
                    <a:lstStyle/>
                    <a:p>
                      <a:pPr marL="0" marR="0" algn="ctr">
                        <a:spcBef>
                          <a:spcPts val="0"/>
                        </a:spcBef>
                        <a:spcAft>
                          <a:spcPts val="0"/>
                        </a:spcAft>
                      </a:pPr>
                      <a:r>
                        <a:rPr lang="en-US" sz="1400">
                          <a:effectLst/>
                        </a:rPr>
                        <a:t>DX vs. CR (1:1)</a:t>
                      </a:r>
                      <a:endParaRPr lang="en-US" sz="1400">
                        <a:effectLst/>
                        <a:latin typeface="Arial"/>
                        <a:ea typeface="Times New Roman"/>
                        <a:cs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84782">
                <a:tc>
                  <a:txBody>
                    <a:bodyPr/>
                    <a:lstStyle/>
                    <a:p>
                      <a:pPr marL="0" marR="0">
                        <a:spcBef>
                          <a:spcPts val="0"/>
                        </a:spcBef>
                        <a:spcAft>
                          <a:spcPts val="0"/>
                        </a:spcAft>
                      </a:pPr>
                      <a:r>
                        <a:rPr lang="en-US" sz="1400">
                          <a:effectLst/>
                        </a:rPr>
                        <a:t>CR (Arm 1-Control)</a:t>
                      </a:r>
                      <a:endParaRPr lang="en-US" sz="1400">
                        <a:effectLst/>
                        <a:latin typeface="Arial"/>
                        <a:ea typeface="Times New Roman"/>
                        <a:cs typeface="Times New Roman"/>
                      </a:endParaRPr>
                    </a:p>
                  </a:txBody>
                  <a:tcPr marL="68580" marR="68580" marT="0" marB="0"/>
                </a:tc>
                <a:tc rowSpan="2">
                  <a:txBody>
                    <a:bodyPr/>
                    <a:lstStyle/>
                    <a:p>
                      <a:pPr marL="0" marR="0" algn="ctr">
                        <a:spcBef>
                          <a:spcPts val="0"/>
                        </a:spcBef>
                        <a:spcAft>
                          <a:spcPts val="0"/>
                        </a:spcAft>
                      </a:pPr>
                      <a:r>
                        <a:rPr lang="en-US" sz="1400" dirty="0">
                          <a:solidFill>
                            <a:schemeClr val="tx1">
                              <a:lumMod val="50000"/>
                            </a:schemeClr>
                          </a:solidFill>
                          <a:effectLst/>
                        </a:rPr>
                        <a:t> </a:t>
                      </a:r>
                    </a:p>
                    <a:p>
                      <a:pPr marL="0" marR="0" algn="ctr">
                        <a:spcBef>
                          <a:spcPts val="0"/>
                        </a:spcBef>
                        <a:spcAft>
                          <a:spcPts val="0"/>
                        </a:spcAft>
                      </a:pPr>
                      <a:r>
                        <a:rPr lang="en-US" sz="1400" dirty="0">
                          <a:solidFill>
                            <a:schemeClr val="tx1">
                              <a:lumMod val="50000"/>
                            </a:schemeClr>
                          </a:solidFill>
                          <a:effectLst/>
                        </a:rPr>
                        <a:t>373</a:t>
                      </a:r>
                      <a:endParaRPr lang="en-US" sz="1400" dirty="0">
                        <a:solidFill>
                          <a:schemeClr val="tx1">
                            <a:lumMod val="50000"/>
                          </a:schemeClr>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400" dirty="0">
                          <a:solidFill>
                            <a:schemeClr val="tx1">
                              <a:lumMod val="50000"/>
                            </a:schemeClr>
                          </a:solidFill>
                          <a:effectLst/>
                        </a:rPr>
                        <a:t>68</a:t>
                      </a:r>
                      <a:endParaRPr lang="en-US" sz="1400" dirty="0">
                        <a:solidFill>
                          <a:schemeClr val="tx1">
                            <a:lumMod val="50000"/>
                          </a:schemeClr>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400" dirty="0">
                          <a:solidFill>
                            <a:schemeClr val="tx1">
                              <a:lumMod val="50000"/>
                            </a:schemeClr>
                          </a:solidFill>
                          <a:effectLst/>
                        </a:rPr>
                        <a:t>120</a:t>
                      </a:r>
                      <a:endParaRPr lang="en-US" sz="1400" dirty="0">
                        <a:solidFill>
                          <a:schemeClr val="tx1">
                            <a:lumMod val="50000"/>
                          </a:schemeClr>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400">
                          <a:solidFill>
                            <a:schemeClr val="tx1">
                              <a:lumMod val="50000"/>
                            </a:schemeClr>
                          </a:solidFill>
                          <a:effectLst/>
                        </a:rPr>
                        <a:t>188</a:t>
                      </a:r>
                      <a:endParaRPr lang="en-US" sz="1400">
                        <a:solidFill>
                          <a:schemeClr val="tx1">
                            <a:lumMod val="50000"/>
                          </a:schemeClr>
                        </a:solidFill>
                        <a:effectLst/>
                        <a:latin typeface="Arial"/>
                        <a:ea typeface="Times New Roman"/>
                        <a:cs typeface="Times New Roman"/>
                      </a:endParaRPr>
                    </a:p>
                  </a:txBody>
                  <a:tcPr marL="68580" marR="68580" marT="0" marB="0"/>
                </a:tc>
                <a:extLst>
                  <a:ext uri="{0D108BD9-81ED-4DB2-BD59-A6C34878D82A}">
                    <a16:rowId xmlns:a16="http://schemas.microsoft.com/office/drawing/2014/main" val="10002"/>
                  </a:ext>
                </a:extLst>
              </a:tr>
              <a:tr h="292390">
                <a:tc>
                  <a:txBody>
                    <a:bodyPr/>
                    <a:lstStyle/>
                    <a:p>
                      <a:pPr marL="0" marR="0">
                        <a:spcBef>
                          <a:spcPts val="0"/>
                        </a:spcBef>
                        <a:spcAft>
                          <a:spcPts val="0"/>
                        </a:spcAft>
                      </a:pPr>
                      <a:r>
                        <a:rPr lang="en-US" sz="1400">
                          <a:effectLst/>
                        </a:rPr>
                        <a:t>DX (Arm 3)</a:t>
                      </a:r>
                      <a:endParaRPr lang="en-US" sz="1400">
                        <a:effectLst/>
                        <a:latin typeface="Arial"/>
                        <a:ea typeface="Times New Roman"/>
                        <a:cs typeface="Times New Roman"/>
                      </a:endParaRPr>
                    </a:p>
                  </a:txBody>
                  <a:tcPr marL="68580" marR="68580" marT="0" marB="0"/>
                </a:tc>
                <a:tc vMerge="1">
                  <a:txBody>
                    <a:bodyPr/>
                    <a:lstStyle/>
                    <a:p>
                      <a:endParaRPr lang="en-US"/>
                    </a:p>
                  </a:txBody>
                  <a:tcPr/>
                </a:tc>
                <a:tc>
                  <a:txBody>
                    <a:bodyPr/>
                    <a:lstStyle/>
                    <a:p>
                      <a:pPr marL="0" marR="0" algn="ctr">
                        <a:spcBef>
                          <a:spcPts val="0"/>
                        </a:spcBef>
                        <a:spcAft>
                          <a:spcPts val="0"/>
                        </a:spcAft>
                      </a:pPr>
                      <a:r>
                        <a:rPr lang="en-US" sz="1400">
                          <a:solidFill>
                            <a:schemeClr val="tx1">
                              <a:lumMod val="50000"/>
                            </a:schemeClr>
                          </a:solidFill>
                          <a:effectLst/>
                        </a:rPr>
                        <a:t>65</a:t>
                      </a:r>
                      <a:endParaRPr lang="en-US" sz="1400">
                        <a:solidFill>
                          <a:schemeClr val="tx1">
                            <a:lumMod val="50000"/>
                          </a:schemeClr>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400" dirty="0">
                          <a:solidFill>
                            <a:schemeClr val="tx1">
                              <a:lumMod val="50000"/>
                            </a:schemeClr>
                          </a:solidFill>
                          <a:effectLst/>
                        </a:rPr>
                        <a:t>120</a:t>
                      </a:r>
                      <a:endParaRPr lang="en-US" sz="1400" dirty="0">
                        <a:solidFill>
                          <a:schemeClr val="tx1">
                            <a:lumMod val="50000"/>
                          </a:schemeClr>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400" dirty="0">
                          <a:solidFill>
                            <a:schemeClr val="tx1">
                              <a:lumMod val="50000"/>
                            </a:schemeClr>
                          </a:solidFill>
                          <a:effectLst/>
                        </a:rPr>
                        <a:t>185</a:t>
                      </a:r>
                      <a:endParaRPr lang="en-US" sz="1400" dirty="0">
                        <a:solidFill>
                          <a:schemeClr val="tx1">
                            <a:lumMod val="50000"/>
                          </a:schemeClr>
                        </a:solidFill>
                        <a:effectLst/>
                        <a:latin typeface="Arial"/>
                        <a:ea typeface="Times New Roman"/>
                        <a:cs typeface="Times New Roman"/>
                      </a:endParaRPr>
                    </a:p>
                  </a:txBody>
                  <a:tcPr marL="68580" marR="68580" marT="0" marB="0"/>
                </a:tc>
                <a:extLst>
                  <a:ext uri="{0D108BD9-81ED-4DB2-BD59-A6C34878D82A}">
                    <a16:rowId xmlns:a16="http://schemas.microsoft.com/office/drawing/2014/main" val="10003"/>
                  </a:ext>
                </a:extLst>
              </a:tr>
              <a:tr h="292390">
                <a:tc>
                  <a:txBody>
                    <a:bodyPr/>
                    <a:lstStyle/>
                    <a:p>
                      <a:pPr marL="0" marR="0">
                        <a:spcBef>
                          <a:spcPts val="0"/>
                        </a:spcBef>
                        <a:spcAft>
                          <a:spcPts val="0"/>
                        </a:spcAft>
                      </a:pPr>
                      <a:r>
                        <a:rPr lang="en-US" sz="1400">
                          <a:effectLst/>
                        </a:rPr>
                        <a:t>Total</a:t>
                      </a:r>
                      <a:endParaRPr lang="en-US" sz="140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400">
                          <a:solidFill>
                            <a:schemeClr val="tx1">
                              <a:lumMod val="50000"/>
                            </a:schemeClr>
                          </a:solidFill>
                          <a:effectLst/>
                        </a:rPr>
                        <a:t>373</a:t>
                      </a:r>
                      <a:endParaRPr lang="en-US" sz="1400">
                        <a:solidFill>
                          <a:schemeClr val="tx1">
                            <a:lumMod val="50000"/>
                          </a:schemeClr>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400">
                          <a:solidFill>
                            <a:schemeClr val="tx1">
                              <a:lumMod val="50000"/>
                            </a:schemeClr>
                          </a:solidFill>
                          <a:effectLst/>
                        </a:rPr>
                        <a:t>133</a:t>
                      </a:r>
                      <a:endParaRPr lang="en-US" sz="1400">
                        <a:solidFill>
                          <a:schemeClr val="tx1">
                            <a:lumMod val="50000"/>
                          </a:schemeClr>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400">
                          <a:solidFill>
                            <a:schemeClr val="tx1">
                              <a:lumMod val="50000"/>
                            </a:schemeClr>
                          </a:solidFill>
                          <a:effectLst/>
                        </a:rPr>
                        <a:t>240</a:t>
                      </a:r>
                      <a:endParaRPr lang="en-US" sz="1400">
                        <a:solidFill>
                          <a:schemeClr val="tx1">
                            <a:lumMod val="50000"/>
                          </a:schemeClr>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400" dirty="0">
                          <a:solidFill>
                            <a:schemeClr val="tx1">
                              <a:lumMod val="50000"/>
                            </a:schemeClr>
                          </a:solidFill>
                          <a:effectLst/>
                        </a:rPr>
                        <a:t>373</a:t>
                      </a:r>
                      <a:endParaRPr lang="en-US" sz="1400" dirty="0">
                        <a:solidFill>
                          <a:schemeClr val="tx1">
                            <a:lumMod val="50000"/>
                          </a:schemeClr>
                        </a:solidFill>
                        <a:effectLst/>
                        <a:latin typeface="Arial"/>
                        <a:ea typeface="Times New Roman"/>
                        <a:cs typeface="Times New Roman"/>
                      </a:endParaRPr>
                    </a:p>
                  </a:txBody>
                  <a:tcPr marL="68580" marR="68580" marT="0" marB="0"/>
                </a:tc>
                <a:extLst>
                  <a:ext uri="{0D108BD9-81ED-4DB2-BD59-A6C34878D82A}">
                    <a16:rowId xmlns:a16="http://schemas.microsoft.com/office/drawing/2014/main" val="10004"/>
                  </a:ext>
                </a:extLst>
              </a:tr>
              <a:tr h="292390">
                <a:tc gridSpan="5">
                  <a:txBody>
                    <a:bodyPr/>
                    <a:lstStyle/>
                    <a:p>
                      <a:pPr marL="0" marR="0" algn="ctr">
                        <a:spcBef>
                          <a:spcPts val="0"/>
                        </a:spcBef>
                        <a:spcAft>
                          <a:spcPts val="0"/>
                        </a:spcAft>
                      </a:pPr>
                      <a:r>
                        <a:rPr lang="en-US" sz="1400">
                          <a:effectLst/>
                        </a:rPr>
                        <a:t>AT vs. CR (2:1)</a:t>
                      </a:r>
                      <a:endParaRPr lang="en-US" sz="1400">
                        <a:effectLst/>
                        <a:latin typeface="Arial"/>
                        <a:ea typeface="Times New Roman"/>
                        <a:cs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5"/>
                  </a:ext>
                </a:extLst>
              </a:tr>
              <a:tr h="584782">
                <a:tc>
                  <a:txBody>
                    <a:bodyPr/>
                    <a:lstStyle/>
                    <a:p>
                      <a:pPr marL="0" marR="0">
                        <a:spcBef>
                          <a:spcPts val="0"/>
                        </a:spcBef>
                        <a:spcAft>
                          <a:spcPts val="0"/>
                        </a:spcAft>
                      </a:pPr>
                      <a:r>
                        <a:rPr lang="en-US" sz="1400">
                          <a:effectLst/>
                        </a:rPr>
                        <a:t>CR (Arm 1-Control)</a:t>
                      </a:r>
                      <a:endParaRPr lang="en-US" sz="1400">
                        <a:effectLst/>
                        <a:latin typeface="Arial"/>
                        <a:ea typeface="Times New Roman"/>
                        <a:cs typeface="Times New Roman"/>
                      </a:endParaRPr>
                    </a:p>
                  </a:txBody>
                  <a:tcPr marL="68580" marR="68580" marT="0" marB="0"/>
                </a:tc>
                <a:tc rowSpan="2">
                  <a:txBody>
                    <a:bodyPr/>
                    <a:lstStyle/>
                    <a:p>
                      <a:pPr marL="0" marR="0" algn="ctr">
                        <a:spcBef>
                          <a:spcPts val="0"/>
                        </a:spcBef>
                        <a:spcAft>
                          <a:spcPts val="0"/>
                        </a:spcAft>
                      </a:pPr>
                      <a:r>
                        <a:rPr lang="en-US" sz="1400" b="0" dirty="0">
                          <a:solidFill>
                            <a:schemeClr val="tx1">
                              <a:lumMod val="50000"/>
                            </a:schemeClr>
                          </a:solidFill>
                          <a:effectLst/>
                        </a:rPr>
                        <a:t> </a:t>
                      </a:r>
                    </a:p>
                    <a:p>
                      <a:pPr marL="0" marR="0" algn="ctr">
                        <a:spcBef>
                          <a:spcPts val="0"/>
                        </a:spcBef>
                        <a:spcAft>
                          <a:spcPts val="0"/>
                        </a:spcAft>
                      </a:pPr>
                      <a:r>
                        <a:rPr lang="en-US" sz="1400" b="0" dirty="0">
                          <a:solidFill>
                            <a:schemeClr val="tx1">
                              <a:lumMod val="50000"/>
                            </a:schemeClr>
                          </a:solidFill>
                          <a:effectLst/>
                        </a:rPr>
                        <a:t>360</a:t>
                      </a:r>
                      <a:endParaRPr lang="en-US" sz="1400" b="0" dirty="0">
                        <a:solidFill>
                          <a:schemeClr val="tx1">
                            <a:lumMod val="50000"/>
                          </a:schemeClr>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400" b="0" dirty="0">
                          <a:solidFill>
                            <a:schemeClr val="tx1">
                              <a:lumMod val="50000"/>
                            </a:schemeClr>
                          </a:solidFill>
                          <a:effectLst/>
                        </a:rPr>
                        <a:t>--</a:t>
                      </a:r>
                      <a:endParaRPr lang="en-US" sz="1400" b="0" dirty="0">
                        <a:solidFill>
                          <a:schemeClr val="tx1">
                            <a:lumMod val="50000"/>
                          </a:schemeClr>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400" b="0">
                          <a:solidFill>
                            <a:schemeClr val="tx1">
                              <a:lumMod val="50000"/>
                            </a:schemeClr>
                          </a:solidFill>
                          <a:effectLst/>
                        </a:rPr>
                        <a:t>120</a:t>
                      </a:r>
                      <a:endParaRPr lang="en-US" sz="1400" b="0">
                        <a:solidFill>
                          <a:schemeClr val="tx1">
                            <a:lumMod val="50000"/>
                          </a:schemeClr>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400" b="0">
                          <a:solidFill>
                            <a:schemeClr val="tx1">
                              <a:lumMod val="50000"/>
                            </a:schemeClr>
                          </a:solidFill>
                          <a:effectLst/>
                        </a:rPr>
                        <a:t>120</a:t>
                      </a:r>
                      <a:endParaRPr lang="en-US" sz="1400" b="0">
                        <a:solidFill>
                          <a:schemeClr val="tx1">
                            <a:lumMod val="50000"/>
                          </a:schemeClr>
                        </a:solidFill>
                        <a:effectLst/>
                        <a:latin typeface="Arial"/>
                        <a:ea typeface="Times New Roman"/>
                        <a:cs typeface="Times New Roman"/>
                      </a:endParaRPr>
                    </a:p>
                  </a:txBody>
                  <a:tcPr marL="68580" marR="68580" marT="0" marB="0"/>
                </a:tc>
                <a:extLst>
                  <a:ext uri="{0D108BD9-81ED-4DB2-BD59-A6C34878D82A}">
                    <a16:rowId xmlns:a16="http://schemas.microsoft.com/office/drawing/2014/main" val="10006"/>
                  </a:ext>
                </a:extLst>
              </a:tr>
              <a:tr h="292390">
                <a:tc>
                  <a:txBody>
                    <a:bodyPr/>
                    <a:lstStyle/>
                    <a:p>
                      <a:pPr marL="0" marR="0">
                        <a:spcBef>
                          <a:spcPts val="0"/>
                        </a:spcBef>
                        <a:spcAft>
                          <a:spcPts val="0"/>
                        </a:spcAft>
                      </a:pPr>
                      <a:r>
                        <a:rPr lang="en-US" sz="1400">
                          <a:effectLst/>
                        </a:rPr>
                        <a:t>AT (Arm 4)</a:t>
                      </a:r>
                      <a:endParaRPr lang="en-US" sz="1400">
                        <a:effectLst/>
                        <a:latin typeface="Arial"/>
                        <a:ea typeface="Times New Roman"/>
                        <a:cs typeface="Times New Roman"/>
                      </a:endParaRPr>
                    </a:p>
                  </a:txBody>
                  <a:tcPr marL="68580" marR="68580" marT="0" marB="0"/>
                </a:tc>
                <a:tc vMerge="1">
                  <a:txBody>
                    <a:bodyPr/>
                    <a:lstStyle/>
                    <a:p>
                      <a:endParaRPr lang="en-US"/>
                    </a:p>
                  </a:txBody>
                  <a:tcPr/>
                </a:tc>
                <a:tc>
                  <a:txBody>
                    <a:bodyPr/>
                    <a:lstStyle/>
                    <a:p>
                      <a:pPr marL="0" marR="0" algn="ctr">
                        <a:spcBef>
                          <a:spcPts val="0"/>
                        </a:spcBef>
                        <a:spcAft>
                          <a:spcPts val="0"/>
                        </a:spcAft>
                      </a:pPr>
                      <a:r>
                        <a:rPr lang="en-US" sz="1400" b="0" dirty="0">
                          <a:solidFill>
                            <a:schemeClr val="tx1">
                              <a:lumMod val="50000"/>
                            </a:schemeClr>
                          </a:solidFill>
                          <a:effectLst/>
                        </a:rPr>
                        <a:t>--</a:t>
                      </a:r>
                      <a:endParaRPr lang="en-US" sz="1400" b="0" dirty="0">
                        <a:solidFill>
                          <a:schemeClr val="tx1">
                            <a:lumMod val="50000"/>
                          </a:schemeClr>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400" b="0" dirty="0">
                          <a:solidFill>
                            <a:schemeClr val="tx1">
                              <a:lumMod val="50000"/>
                            </a:schemeClr>
                          </a:solidFill>
                          <a:effectLst/>
                        </a:rPr>
                        <a:t>240</a:t>
                      </a:r>
                      <a:endParaRPr lang="en-US" sz="1400" b="0" dirty="0">
                        <a:solidFill>
                          <a:schemeClr val="tx1">
                            <a:lumMod val="50000"/>
                          </a:schemeClr>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400" b="0">
                          <a:solidFill>
                            <a:schemeClr val="tx1">
                              <a:lumMod val="50000"/>
                            </a:schemeClr>
                          </a:solidFill>
                          <a:effectLst/>
                        </a:rPr>
                        <a:t>240</a:t>
                      </a:r>
                      <a:endParaRPr lang="en-US" sz="1400" b="0">
                        <a:solidFill>
                          <a:schemeClr val="tx1">
                            <a:lumMod val="50000"/>
                          </a:schemeClr>
                        </a:solidFill>
                        <a:effectLst/>
                        <a:latin typeface="Arial"/>
                        <a:ea typeface="Times New Roman"/>
                        <a:cs typeface="Times New Roman"/>
                      </a:endParaRPr>
                    </a:p>
                  </a:txBody>
                  <a:tcPr marL="68580" marR="68580" marT="0" marB="0"/>
                </a:tc>
                <a:extLst>
                  <a:ext uri="{0D108BD9-81ED-4DB2-BD59-A6C34878D82A}">
                    <a16:rowId xmlns:a16="http://schemas.microsoft.com/office/drawing/2014/main" val="10007"/>
                  </a:ext>
                </a:extLst>
              </a:tr>
              <a:tr h="292390">
                <a:tc>
                  <a:txBody>
                    <a:bodyPr/>
                    <a:lstStyle/>
                    <a:p>
                      <a:pPr marL="0" marR="0">
                        <a:spcBef>
                          <a:spcPts val="0"/>
                        </a:spcBef>
                        <a:spcAft>
                          <a:spcPts val="0"/>
                        </a:spcAft>
                      </a:pPr>
                      <a:r>
                        <a:rPr lang="en-US" sz="1400">
                          <a:effectLst/>
                        </a:rPr>
                        <a:t>Total </a:t>
                      </a:r>
                      <a:endParaRPr lang="en-US" sz="140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400" b="0">
                          <a:solidFill>
                            <a:schemeClr val="tx1">
                              <a:lumMod val="50000"/>
                            </a:schemeClr>
                          </a:solidFill>
                          <a:effectLst/>
                        </a:rPr>
                        <a:t>360</a:t>
                      </a:r>
                      <a:endParaRPr lang="en-US" sz="1400" b="0">
                        <a:solidFill>
                          <a:schemeClr val="tx1">
                            <a:lumMod val="50000"/>
                          </a:schemeClr>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400" b="0">
                          <a:solidFill>
                            <a:schemeClr val="tx1">
                              <a:lumMod val="50000"/>
                            </a:schemeClr>
                          </a:solidFill>
                          <a:effectLst/>
                        </a:rPr>
                        <a:t>--</a:t>
                      </a:r>
                      <a:endParaRPr lang="en-US" sz="1400" b="0">
                        <a:solidFill>
                          <a:schemeClr val="tx1">
                            <a:lumMod val="50000"/>
                          </a:schemeClr>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400" b="0" dirty="0">
                          <a:solidFill>
                            <a:schemeClr val="tx1">
                              <a:lumMod val="50000"/>
                            </a:schemeClr>
                          </a:solidFill>
                          <a:effectLst/>
                        </a:rPr>
                        <a:t>360</a:t>
                      </a:r>
                      <a:endParaRPr lang="en-US" sz="1400" b="0" dirty="0">
                        <a:solidFill>
                          <a:schemeClr val="tx1">
                            <a:lumMod val="50000"/>
                          </a:schemeClr>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400" b="0" dirty="0">
                          <a:solidFill>
                            <a:schemeClr val="tx1">
                              <a:lumMod val="50000"/>
                            </a:schemeClr>
                          </a:solidFill>
                          <a:effectLst/>
                        </a:rPr>
                        <a:t>360</a:t>
                      </a:r>
                      <a:endParaRPr lang="en-US" sz="1400" b="0" dirty="0">
                        <a:solidFill>
                          <a:schemeClr val="tx1">
                            <a:lumMod val="50000"/>
                          </a:schemeClr>
                        </a:solidFill>
                        <a:effectLst/>
                        <a:latin typeface="Arial"/>
                        <a:ea typeface="Times New Roman"/>
                        <a:cs typeface="Times New Roman"/>
                      </a:endParaRPr>
                    </a:p>
                  </a:txBody>
                  <a:tcPr marL="68580" marR="68580" marT="0" marB="0"/>
                </a:tc>
                <a:extLst>
                  <a:ext uri="{0D108BD9-81ED-4DB2-BD59-A6C34878D82A}">
                    <a16:rowId xmlns:a16="http://schemas.microsoft.com/office/drawing/2014/main" val="10008"/>
                  </a:ext>
                </a:extLst>
              </a:tr>
              <a:tr h="292390">
                <a:tc>
                  <a:txBody>
                    <a:bodyPr/>
                    <a:lstStyle/>
                    <a:p>
                      <a:pPr marL="0" marR="0">
                        <a:spcBef>
                          <a:spcPts val="0"/>
                        </a:spcBef>
                        <a:spcAft>
                          <a:spcPts val="0"/>
                        </a:spcAft>
                      </a:pPr>
                      <a:r>
                        <a:rPr lang="en-US" sz="1400">
                          <a:effectLst/>
                        </a:rPr>
                        <a:t>Grand Total </a:t>
                      </a:r>
                      <a:endParaRPr lang="en-US" sz="140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400" b="0">
                          <a:solidFill>
                            <a:schemeClr val="tx1">
                              <a:lumMod val="50000"/>
                            </a:schemeClr>
                          </a:solidFill>
                          <a:effectLst/>
                        </a:rPr>
                        <a:t>--</a:t>
                      </a:r>
                      <a:endParaRPr lang="en-US" sz="1400" b="0">
                        <a:solidFill>
                          <a:schemeClr val="tx1">
                            <a:lumMod val="50000"/>
                          </a:schemeClr>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400" b="0">
                          <a:solidFill>
                            <a:schemeClr val="tx1">
                              <a:lumMod val="50000"/>
                            </a:schemeClr>
                          </a:solidFill>
                          <a:effectLst/>
                        </a:rPr>
                        <a:t>133</a:t>
                      </a:r>
                      <a:endParaRPr lang="en-US" sz="1400" b="0">
                        <a:solidFill>
                          <a:schemeClr val="tx1">
                            <a:lumMod val="50000"/>
                          </a:schemeClr>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400" b="0" dirty="0">
                          <a:solidFill>
                            <a:schemeClr val="tx1">
                              <a:lumMod val="50000"/>
                            </a:schemeClr>
                          </a:solidFill>
                          <a:effectLst/>
                        </a:rPr>
                        <a:t>480</a:t>
                      </a:r>
                      <a:endParaRPr lang="en-US" sz="1400" b="0" dirty="0">
                        <a:solidFill>
                          <a:schemeClr val="tx1">
                            <a:lumMod val="50000"/>
                          </a:schemeClr>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400" b="0" dirty="0">
                          <a:solidFill>
                            <a:schemeClr val="tx1">
                              <a:lumMod val="50000"/>
                            </a:schemeClr>
                          </a:solidFill>
                          <a:effectLst/>
                        </a:rPr>
                        <a:t>613</a:t>
                      </a:r>
                      <a:endParaRPr lang="en-US" sz="1400" b="0" dirty="0">
                        <a:solidFill>
                          <a:schemeClr val="tx1">
                            <a:lumMod val="50000"/>
                          </a:schemeClr>
                        </a:solidFill>
                        <a:effectLst/>
                        <a:latin typeface="Arial"/>
                        <a:ea typeface="Times New Roman"/>
                        <a:cs typeface="Times New Roman"/>
                      </a:endParaRPr>
                    </a:p>
                  </a:txBody>
                  <a:tcPr marL="68580" marR="68580" marT="0" marB="0"/>
                </a:tc>
                <a:extLst>
                  <a:ext uri="{0D108BD9-81ED-4DB2-BD59-A6C34878D82A}">
                    <a16:rowId xmlns:a16="http://schemas.microsoft.com/office/drawing/2014/main" val="10009"/>
                  </a:ext>
                </a:extLst>
              </a:tr>
            </a:tbl>
          </a:graphicData>
        </a:graphic>
      </p:graphicFrame>
      <p:sp>
        <p:nvSpPr>
          <p:cNvPr id="6" name="Rectangle 5"/>
          <p:cNvSpPr/>
          <p:nvPr/>
        </p:nvSpPr>
        <p:spPr>
          <a:xfrm>
            <a:off x="5760101" y="841390"/>
            <a:ext cx="1554480" cy="4724400"/>
          </a:xfrm>
          <a:prstGeom prst="rect">
            <a:avLst/>
          </a:prstGeom>
          <a:noFill/>
          <a:ln w="38100">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5571270" y="5638800"/>
            <a:ext cx="2223686" cy="923330"/>
          </a:xfrm>
          <a:prstGeom prst="rect">
            <a:avLst/>
          </a:prstGeom>
          <a:noFill/>
        </p:spPr>
        <p:txBody>
          <a:bodyPr wrap="none" rtlCol="0">
            <a:spAutoFit/>
          </a:bodyPr>
          <a:lstStyle/>
          <a:p>
            <a:pPr algn="ctr"/>
            <a:r>
              <a:rPr lang="en-US" b="1" dirty="0">
                <a:solidFill>
                  <a:srgbClr val="0070C0"/>
                </a:solidFill>
                <a:effectLst>
                  <a:outerShdw blurRad="38100" dist="38100" dir="2700000" algn="tl">
                    <a:srgbClr val="000000">
                      <a:alpha val="43137"/>
                    </a:srgbClr>
                  </a:outerShdw>
                </a:effectLst>
                <a:cs typeface="Helvetica"/>
              </a:rPr>
              <a:t>Phase III</a:t>
            </a:r>
          </a:p>
          <a:p>
            <a:pPr algn="ctr"/>
            <a:r>
              <a:rPr lang="en-US" b="1" dirty="0">
                <a:solidFill>
                  <a:srgbClr val="0070C0"/>
                </a:solidFill>
                <a:effectLst>
                  <a:outerShdw blurRad="38100" dist="38100" dir="2700000" algn="tl">
                    <a:srgbClr val="000000">
                      <a:alpha val="43137"/>
                    </a:srgbClr>
                  </a:outerShdw>
                </a:effectLst>
                <a:cs typeface="Helvetica"/>
              </a:rPr>
              <a:t>65 months</a:t>
            </a:r>
          </a:p>
          <a:p>
            <a:pPr algn="ctr"/>
            <a:r>
              <a:rPr lang="en-US" b="1" dirty="0">
                <a:solidFill>
                  <a:srgbClr val="0070C0"/>
                </a:solidFill>
                <a:effectLst>
                  <a:outerShdw blurRad="38100" dist="38100" dir="2700000" algn="tl">
                    <a:srgbClr val="000000">
                      <a:alpha val="43137"/>
                    </a:srgbClr>
                  </a:outerShdw>
                </a:effectLst>
                <a:cs typeface="Helvetica"/>
              </a:rPr>
              <a:t>7.5 patients/month</a:t>
            </a:r>
          </a:p>
        </p:txBody>
      </p:sp>
      <p:sp>
        <p:nvSpPr>
          <p:cNvPr id="8" name="TextBox 7">
            <a:extLst>
              <a:ext uri="{FF2B5EF4-FFF2-40B4-BE49-F238E27FC236}">
                <a16:creationId xmlns:a16="http://schemas.microsoft.com/office/drawing/2014/main" id="{4600473D-29DF-43CE-8147-4C3B9558DD3D}"/>
              </a:ext>
            </a:extLst>
          </p:cNvPr>
          <p:cNvSpPr txBox="1"/>
          <p:nvPr/>
        </p:nvSpPr>
        <p:spPr>
          <a:xfrm>
            <a:off x="190634" y="5731133"/>
            <a:ext cx="8915129" cy="830997"/>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1600" b="1" u="sng" dirty="0">
                <a:solidFill>
                  <a:schemeClr val="tx1">
                    <a:lumMod val="50000"/>
                  </a:schemeClr>
                </a:solidFill>
                <a:latin typeface="Arial" panose="020B0604020202020204" pitchFamily="34" charset="0"/>
                <a:cs typeface="Arial" panose="020B0604020202020204" pitchFamily="34" charset="0"/>
              </a:rPr>
              <a:t>Phase II/III Design:</a:t>
            </a:r>
          </a:p>
          <a:p>
            <a:r>
              <a:rPr lang="en-US" sz="1600" b="1" dirty="0">
                <a:solidFill>
                  <a:schemeClr val="tx1">
                    <a:lumMod val="50000"/>
                  </a:schemeClr>
                </a:solidFill>
                <a:latin typeface="Arial" panose="020B0604020202020204" pitchFamily="34" charset="0"/>
                <a:cs typeface="Arial" panose="020B0604020202020204" pitchFamily="34" charset="0"/>
              </a:rPr>
              <a:t>DX vs. CR </a:t>
            </a:r>
            <a:r>
              <a:rPr lang="en-US" sz="1600" dirty="0">
                <a:solidFill>
                  <a:schemeClr val="tx1">
                    <a:lumMod val="50000"/>
                  </a:schemeClr>
                </a:solidFill>
                <a:latin typeface="Arial" panose="020B0604020202020204" pitchFamily="34" charset="0"/>
                <a:cs typeface="Arial" panose="020B0604020202020204" pitchFamily="34" charset="0"/>
              </a:rPr>
              <a:t>: 373 randomized pts (183 OS events); 80% power, one-sided alpha=0.033, HR=0.67</a:t>
            </a:r>
          </a:p>
          <a:p>
            <a:r>
              <a:rPr lang="en-US" sz="1600" b="1" dirty="0">
                <a:solidFill>
                  <a:schemeClr val="tx1">
                    <a:lumMod val="50000"/>
                  </a:schemeClr>
                </a:solidFill>
                <a:latin typeface="Arial" panose="020B0604020202020204" pitchFamily="34" charset="0"/>
                <a:cs typeface="Arial" panose="020B0604020202020204" pitchFamily="34" charset="0"/>
              </a:rPr>
              <a:t>AT vs. CR</a:t>
            </a:r>
            <a:r>
              <a:rPr lang="en-US" sz="1600" dirty="0">
                <a:solidFill>
                  <a:schemeClr val="tx1">
                    <a:lumMod val="50000"/>
                  </a:schemeClr>
                </a:solidFill>
                <a:latin typeface="Arial" panose="020B0604020202020204" pitchFamily="34" charset="0"/>
                <a:cs typeface="Arial" panose="020B0604020202020204" pitchFamily="34" charset="0"/>
              </a:rPr>
              <a:t>: 360 randomized pts (225 OS events); 80% power, one-sided alpha=0.025, HR=0.67</a:t>
            </a:r>
          </a:p>
        </p:txBody>
      </p:sp>
      <p:sp>
        <p:nvSpPr>
          <p:cNvPr id="3" name="Rectangle 2"/>
          <p:cNvSpPr/>
          <p:nvPr/>
        </p:nvSpPr>
        <p:spPr>
          <a:xfrm>
            <a:off x="7792583" y="6620624"/>
            <a:ext cx="1313180" cy="261610"/>
          </a:xfrm>
          <a:prstGeom prst="rect">
            <a:avLst/>
          </a:prstGeom>
        </p:spPr>
        <p:txBody>
          <a:bodyPr wrap="none">
            <a:spAutoFit/>
          </a:bodyPr>
          <a:lstStyle/>
          <a:p>
            <a:r>
              <a:rPr lang="en-US" sz="1100" dirty="0">
                <a:solidFill>
                  <a:schemeClr val="bg1"/>
                </a:solidFill>
                <a:latin typeface="Helvetica"/>
                <a:cs typeface="Helvetica"/>
              </a:rPr>
              <a:t>NRG-RTOG-1216</a:t>
            </a:r>
            <a:endParaRPr lang="en-US" sz="1100" dirty="0"/>
          </a:p>
        </p:txBody>
      </p:sp>
    </p:spTree>
    <p:extLst>
      <p:ext uri="{BB962C8B-B14F-4D97-AF65-F5344CB8AC3E}">
        <p14:creationId xmlns:p14="http://schemas.microsoft.com/office/powerpoint/2010/main" val="970567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randombar(horizontal)">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199" y="369102"/>
            <a:ext cx="8229600" cy="707886"/>
          </a:xfrm>
          <a:prstGeom prst="rect">
            <a:avLst/>
          </a:prstGeom>
        </p:spPr>
        <p:txBody>
          <a:bodyPr wrap="square">
            <a:spAutoFit/>
          </a:bodyPr>
          <a:lstStyle/>
          <a:p>
            <a:pPr algn="ctr"/>
            <a:r>
              <a:rPr lang="en-US" altLang="en-US" sz="4000" b="1" dirty="0">
                <a:latin typeface="Arial" charset="0"/>
              </a:rPr>
              <a:t>Key Eligibility Criteria</a:t>
            </a:r>
            <a:endParaRPr lang="en-US" altLang="en-US" sz="4000" dirty="0">
              <a:latin typeface="Arial" charset="0"/>
            </a:endParaRPr>
          </a:p>
        </p:txBody>
      </p:sp>
      <p:sp>
        <p:nvSpPr>
          <p:cNvPr id="5" name="Content Placeholder 4"/>
          <p:cNvSpPr txBox="1">
            <a:spLocks noGrp="1"/>
          </p:cNvSpPr>
          <p:nvPr>
            <p:ph idx="1"/>
          </p:nvPr>
        </p:nvSpPr>
        <p:spPr>
          <a:xfrm>
            <a:off x="350874" y="1084997"/>
            <a:ext cx="8442251" cy="5150128"/>
          </a:xfrm>
          <a:prstGeom prst="rect">
            <a:avLst/>
          </a:prstGeom>
          <a:noFill/>
          <a:ln>
            <a:noFill/>
          </a:ln>
        </p:spPr>
        <p:txBody>
          <a:bodyPr wrap="square" rtlCol="0">
            <a:spAutoFit/>
          </a:bodyPr>
          <a:lstStyle/>
          <a:p>
            <a:pPr>
              <a:buFont typeface="Wingdings" panose="05000000000000000000" pitchFamily="2" charset="2"/>
              <a:buChar char="§"/>
            </a:pPr>
            <a:r>
              <a:rPr lang="en-US" sz="1500" dirty="0">
                <a:latin typeface="Arial" panose="020B0604020202020204" pitchFamily="34" charset="0"/>
                <a:cs typeface="Arial" panose="020B0604020202020204" pitchFamily="34" charset="0"/>
              </a:rPr>
              <a:t>Head and neck squamous cell carcinoma (HNSCC) involving the oral cavity (excluding lips), oropharynx (p16 negative), larynx, or hypopharynx. </a:t>
            </a:r>
          </a:p>
          <a:p>
            <a:pPr>
              <a:buFont typeface="Wingdings" panose="05000000000000000000" pitchFamily="2" charset="2"/>
              <a:buChar char="§"/>
            </a:pPr>
            <a:r>
              <a:rPr lang="en-US" sz="1500" dirty="0">
                <a:latin typeface="Arial" panose="020B0604020202020204" pitchFamily="34" charset="0"/>
                <a:cs typeface="Arial" panose="020B0604020202020204" pitchFamily="34" charset="0"/>
              </a:rPr>
              <a:t>Patients with oropharyngeal cancer must have p16 negative based on central review prior to Step 2 registration. </a:t>
            </a:r>
          </a:p>
          <a:p>
            <a:pPr>
              <a:buFont typeface="Wingdings" panose="05000000000000000000" pitchFamily="2" charset="2"/>
              <a:buChar char="§"/>
            </a:pPr>
            <a:r>
              <a:rPr lang="en-US" sz="1500" dirty="0">
                <a:latin typeface="Arial" panose="020B0604020202020204" pitchFamily="34" charset="0"/>
                <a:cs typeface="Arial" panose="020B0604020202020204" pitchFamily="34" charset="0"/>
              </a:rPr>
              <a:t>Patients must have undergone gross total surgical resection of high-risk oral cavity, oropharynx (p16 negative), larynx, or hypopharynx.</a:t>
            </a:r>
          </a:p>
          <a:p>
            <a:pPr>
              <a:buFont typeface="Wingdings" panose="05000000000000000000" pitchFamily="2" charset="2"/>
              <a:buChar char="§"/>
            </a:pPr>
            <a:r>
              <a:rPr lang="en-US" sz="1500" dirty="0">
                <a:latin typeface="Arial" panose="020B0604020202020204" pitchFamily="34" charset="0"/>
                <a:cs typeface="Arial" panose="020B0604020202020204" pitchFamily="34" charset="0"/>
              </a:rPr>
              <a:t>Patients must have at least 1 of the following high-risk pathologic features: extracapsular nodal extension or invasive cancer at the primary tumor resection margin (tumor on ink or tumor in a final separately submitted margin). </a:t>
            </a:r>
          </a:p>
          <a:p>
            <a:pPr>
              <a:buFont typeface="Wingdings" panose="05000000000000000000" pitchFamily="2" charset="2"/>
              <a:buChar char="§"/>
            </a:pPr>
            <a:r>
              <a:rPr lang="en-US" sz="1500" dirty="0">
                <a:latin typeface="Arial" panose="020B0604020202020204" pitchFamily="34" charset="0"/>
                <a:cs typeface="Arial" panose="020B0604020202020204" pitchFamily="34" charset="0"/>
              </a:rPr>
              <a:t>Pathologic stage III or IV HNSCC (AJCC 7th edition), including no distant metastases.</a:t>
            </a:r>
          </a:p>
          <a:p>
            <a:pPr>
              <a:buFont typeface="Wingdings" panose="05000000000000000000" pitchFamily="2" charset="2"/>
              <a:buChar char="§"/>
            </a:pPr>
            <a:r>
              <a:rPr lang="en-US" sz="1500" dirty="0"/>
              <a:t>Zubrod Performance Status of 0-1. </a:t>
            </a:r>
          </a:p>
          <a:p>
            <a:pPr marL="0" indent="0">
              <a:spcBef>
                <a:spcPts val="230"/>
              </a:spcBef>
              <a:buNone/>
            </a:pPr>
            <a:endParaRPr lang="en-US" sz="1500" b="1" dirty="0">
              <a:solidFill>
                <a:schemeClr val="tx1"/>
              </a:solidFill>
              <a:latin typeface="Arial" panose="020B0604020202020204" pitchFamily="34" charset="0"/>
              <a:cs typeface="Arial" panose="020B0604020202020204" pitchFamily="34" charset="0"/>
            </a:endParaRPr>
          </a:p>
          <a:p>
            <a:pPr marL="0" indent="0">
              <a:buNone/>
            </a:pPr>
            <a:r>
              <a:rPr lang="en-US" sz="1500" b="1" dirty="0">
                <a:solidFill>
                  <a:schemeClr val="tx1"/>
                </a:solidFill>
                <a:latin typeface="Arial" panose="020B0604020202020204" pitchFamily="34" charset="0"/>
                <a:cs typeface="Arial" panose="020B0604020202020204" pitchFamily="34" charset="0"/>
              </a:rPr>
              <a:t>Not Eligible </a:t>
            </a:r>
          </a:p>
          <a:p>
            <a:pPr>
              <a:buFont typeface="Wingdings" panose="05000000000000000000" pitchFamily="2" charset="2"/>
              <a:buChar char="§"/>
            </a:pPr>
            <a:r>
              <a:rPr lang="en-US" sz="1500" dirty="0">
                <a:latin typeface="Arial" panose="020B0604020202020204" pitchFamily="34" charset="0"/>
                <a:cs typeface="Arial" panose="020B0604020202020204" pitchFamily="34" charset="0"/>
              </a:rPr>
              <a:t>Prior invasive malignancy (except non-</a:t>
            </a:r>
            <a:r>
              <a:rPr lang="en-US" sz="1500" dirty="0" err="1">
                <a:latin typeface="Arial" panose="020B0604020202020204" pitchFamily="34" charset="0"/>
                <a:cs typeface="Arial" panose="020B0604020202020204" pitchFamily="34" charset="0"/>
              </a:rPr>
              <a:t>melanomatous</a:t>
            </a:r>
            <a:r>
              <a:rPr lang="en-US" sz="1500" dirty="0">
                <a:latin typeface="Arial" panose="020B0604020202020204" pitchFamily="34" charset="0"/>
                <a:cs typeface="Arial" panose="020B0604020202020204" pitchFamily="34" charset="0"/>
              </a:rPr>
              <a:t> skin cancer) unless disease free for a minimum of 1095 days [3 years] with the following exceptions: T1-2, N0, M0 resected differentiated thyroid carcinoma. </a:t>
            </a:r>
          </a:p>
          <a:p>
            <a:pPr>
              <a:buFont typeface="Wingdings" panose="05000000000000000000" pitchFamily="2" charset="2"/>
              <a:buChar char="§"/>
            </a:pPr>
            <a:r>
              <a:rPr lang="en-US" sz="1500" dirty="0">
                <a:latin typeface="Arial" panose="020B0604020202020204" pitchFamily="34" charset="0"/>
                <a:cs typeface="Arial" panose="020B0604020202020204" pitchFamily="34" charset="0"/>
              </a:rPr>
              <a:t>Patients with simultaneous primaries or bilateral tumors are excluded, with the exception of patients with bilateral tonsil cancers or patients with T1-2, N0, M0 resected differentiated thyroid carcinoma, who are eligible.</a:t>
            </a:r>
          </a:p>
          <a:p>
            <a:pPr>
              <a:buFont typeface="Wingdings" panose="05000000000000000000" pitchFamily="2" charset="2"/>
              <a:buChar char="§"/>
            </a:pPr>
            <a:endParaRPr lang="en-US" sz="1500" dirty="0">
              <a:latin typeface="Arial" panose="020B0604020202020204" pitchFamily="34" charset="0"/>
              <a:cs typeface="Arial" panose="020B0604020202020204" pitchFamily="34" charset="0"/>
            </a:endParaRPr>
          </a:p>
        </p:txBody>
      </p:sp>
      <p:sp>
        <p:nvSpPr>
          <p:cNvPr id="6" name="TextBox 5"/>
          <p:cNvSpPr txBox="1"/>
          <p:nvPr/>
        </p:nvSpPr>
        <p:spPr>
          <a:xfrm>
            <a:off x="7788273" y="6612371"/>
            <a:ext cx="1313180" cy="261610"/>
          </a:xfrm>
          <a:prstGeom prst="rect">
            <a:avLst/>
          </a:prstGeom>
          <a:noFill/>
        </p:spPr>
        <p:txBody>
          <a:bodyPr wrap="none" rtlCol="0">
            <a:spAutoFit/>
          </a:bodyPr>
          <a:lstStyle/>
          <a:p>
            <a:pPr algn="ctr"/>
            <a:r>
              <a:rPr lang="en-US" sz="1100" dirty="0">
                <a:solidFill>
                  <a:schemeClr val="bg1"/>
                </a:solidFill>
                <a:latin typeface="Helvetica"/>
                <a:cs typeface="Helvetica"/>
              </a:rPr>
              <a:t>NRG-RTOG-1216</a:t>
            </a:r>
          </a:p>
        </p:txBody>
      </p:sp>
    </p:spTree>
    <p:extLst>
      <p:ext uri="{BB962C8B-B14F-4D97-AF65-F5344CB8AC3E}">
        <p14:creationId xmlns:p14="http://schemas.microsoft.com/office/powerpoint/2010/main" val="3557087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85866"/>
            <a:ext cx="8229600" cy="707886"/>
          </a:xfrm>
          <a:prstGeom prst="rect">
            <a:avLst/>
          </a:prstGeom>
        </p:spPr>
        <p:txBody>
          <a:bodyPr wrap="square">
            <a:spAutoFit/>
          </a:bodyPr>
          <a:lstStyle/>
          <a:p>
            <a:r>
              <a:rPr lang="en-US" sz="4000" b="1" dirty="0">
                <a:latin typeface="Arial" panose="020B0604020202020204" pitchFamily="34" charset="0"/>
                <a:cs typeface="Arial" panose="020B0604020202020204" pitchFamily="34" charset="0"/>
              </a:rPr>
              <a:t>Phase III Primary Objectives</a:t>
            </a:r>
            <a:endParaRPr lang="en-US" altLang="en-US" sz="4000" dirty="0">
              <a:latin typeface="Arial" charset="0"/>
            </a:endParaRPr>
          </a:p>
        </p:txBody>
      </p:sp>
      <p:sp>
        <p:nvSpPr>
          <p:cNvPr id="5" name="Content Placeholder 2"/>
          <p:cNvSpPr>
            <a:spLocks noGrp="1"/>
          </p:cNvSpPr>
          <p:nvPr>
            <p:ph idx="1"/>
          </p:nvPr>
        </p:nvSpPr>
        <p:spPr>
          <a:xfrm>
            <a:off x="457200" y="1345223"/>
            <a:ext cx="8229600" cy="4717142"/>
          </a:xfrm>
        </p:spPr>
        <p:txBody>
          <a:bodyPr>
            <a:normAutofit/>
          </a:bodyPr>
          <a:lstStyle/>
          <a:p>
            <a:pPr>
              <a:buFont typeface="Wingdings" panose="05000000000000000000" pitchFamily="2" charset="2"/>
              <a:buChar char="§"/>
            </a:pPr>
            <a:r>
              <a:rPr lang="en-US" sz="2100" dirty="0"/>
              <a:t>To determine if the combination of docetaxel-cetuximab and IMRT is superior in terms of overall survival (OS) compared to standard cisplatin and IMRT in the adjuvant treatment of pathologic high-risk, HPV-negative HNSCC.</a:t>
            </a:r>
          </a:p>
          <a:p>
            <a:pPr marL="0" indent="0">
              <a:buNone/>
            </a:pPr>
            <a:endParaRPr lang="en-US" sz="2100" dirty="0"/>
          </a:p>
          <a:p>
            <a:pPr>
              <a:buFont typeface="Wingdings" panose="05000000000000000000" pitchFamily="2" charset="2"/>
              <a:buChar char="§"/>
            </a:pPr>
            <a:r>
              <a:rPr lang="en-US" sz="2100" dirty="0"/>
              <a:t>To determine if the combination of atezolizumab, cisplatin, and IMRT is superior in terms of OS compared to standard cisplatin and IMRT in the adjuvant treatment of pathologic high-risk, HPV-negative HNSCC.</a:t>
            </a:r>
          </a:p>
        </p:txBody>
      </p:sp>
      <p:sp>
        <p:nvSpPr>
          <p:cNvPr id="6" name="TextBox 5"/>
          <p:cNvSpPr txBox="1"/>
          <p:nvPr/>
        </p:nvSpPr>
        <p:spPr>
          <a:xfrm>
            <a:off x="7788273" y="6612371"/>
            <a:ext cx="1313180" cy="261610"/>
          </a:xfrm>
          <a:prstGeom prst="rect">
            <a:avLst/>
          </a:prstGeom>
          <a:noFill/>
        </p:spPr>
        <p:txBody>
          <a:bodyPr wrap="none" rtlCol="0">
            <a:spAutoFit/>
          </a:bodyPr>
          <a:lstStyle/>
          <a:p>
            <a:pPr algn="ctr"/>
            <a:r>
              <a:rPr lang="en-US" sz="1100" dirty="0">
                <a:solidFill>
                  <a:schemeClr val="bg1"/>
                </a:solidFill>
                <a:latin typeface="Helvetica"/>
                <a:cs typeface="Helvetica"/>
              </a:rPr>
              <a:t>NRG-RTOG-1216</a:t>
            </a:r>
          </a:p>
        </p:txBody>
      </p:sp>
    </p:spTree>
    <p:extLst>
      <p:ext uri="{BB962C8B-B14F-4D97-AF65-F5344CB8AC3E}">
        <p14:creationId xmlns:p14="http://schemas.microsoft.com/office/powerpoint/2010/main" val="3615156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85865"/>
            <a:ext cx="8229600" cy="707886"/>
          </a:xfrm>
          <a:prstGeom prst="rect">
            <a:avLst/>
          </a:prstGeom>
        </p:spPr>
        <p:txBody>
          <a:bodyPr wrap="square">
            <a:spAutoFit/>
          </a:bodyPr>
          <a:lstStyle/>
          <a:p>
            <a:r>
              <a:rPr lang="en-US" sz="4000" b="1" dirty="0">
                <a:latin typeface="Arial" panose="020B0604020202020204" pitchFamily="34" charset="0"/>
                <a:cs typeface="Arial" panose="020B0604020202020204" pitchFamily="34" charset="0"/>
              </a:rPr>
              <a:t>Phase III Secondary Objectives</a:t>
            </a:r>
            <a:endParaRPr lang="en-US" altLang="en-US" sz="4000" dirty="0">
              <a:latin typeface="Arial" charset="0"/>
            </a:endParaRPr>
          </a:p>
        </p:txBody>
      </p:sp>
      <p:sp>
        <p:nvSpPr>
          <p:cNvPr id="5" name="Content Placeholder 2"/>
          <p:cNvSpPr>
            <a:spLocks noGrp="1"/>
          </p:cNvSpPr>
          <p:nvPr>
            <p:ph idx="1"/>
          </p:nvPr>
        </p:nvSpPr>
        <p:spPr>
          <a:xfrm>
            <a:off x="457200" y="1350537"/>
            <a:ext cx="8229600" cy="4914051"/>
          </a:xfrm>
        </p:spPr>
        <p:txBody>
          <a:bodyPr>
            <a:normAutofit lnSpcReduction="10000"/>
          </a:bodyPr>
          <a:lstStyle/>
          <a:p>
            <a:pPr>
              <a:lnSpc>
                <a:spcPct val="124000"/>
              </a:lnSpc>
              <a:spcBef>
                <a:spcPts val="0"/>
              </a:spcBef>
              <a:buFont typeface="Wingdings" panose="05000000000000000000" pitchFamily="2" charset="2"/>
              <a:buChar char="§"/>
            </a:pPr>
            <a:r>
              <a:rPr lang="en-US" sz="2000" dirty="0"/>
              <a:t>To compare disease-free survival (DFS) between each experimental arm and the control arm</a:t>
            </a:r>
          </a:p>
          <a:p>
            <a:pPr>
              <a:lnSpc>
                <a:spcPct val="124000"/>
              </a:lnSpc>
              <a:spcBef>
                <a:spcPts val="0"/>
              </a:spcBef>
              <a:buFont typeface="Wingdings" panose="05000000000000000000" pitchFamily="2" charset="2"/>
              <a:buChar char="§"/>
            </a:pPr>
            <a:r>
              <a:rPr lang="en-US" sz="2000" dirty="0"/>
              <a:t>To determine whether each experimental arm improves local-regional disease control and the rate of distant metastasis</a:t>
            </a:r>
          </a:p>
          <a:p>
            <a:pPr>
              <a:lnSpc>
                <a:spcPct val="124000"/>
              </a:lnSpc>
              <a:spcBef>
                <a:spcPts val="0"/>
              </a:spcBef>
              <a:buFont typeface="Wingdings" panose="05000000000000000000" pitchFamily="2" charset="2"/>
              <a:buChar char="§"/>
            </a:pPr>
            <a:r>
              <a:rPr lang="en-US" sz="2000" dirty="0"/>
              <a:t>To compare acute toxicity profiles between each experimental arm and the control arm</a:t>
            </a:r>
          </a:p>
          <a:p>
            <a:pPr>
              <a:lnSpc>
                <a:spcPct val="124000"/>
              </a:lnSpc>
              <a:spcBef>
                <a:spcPts val="0"/>
              </a:spcBef>
              <a:buFont typeface="Wingdings" panose="05000000000000000000" pitchFamily="2" charset="2"/>
              <a:buChar char="§"/>
            </a:pPr>
            <a:r>
              <a:rPr lang="en-US" sz="2000" dirty="0"/>
              <a:t>To compare late toxicity profiles at 1, 3, and 5 years after treatment</a:t>
            </a:r>
          </a:p>
          <a:p>
            <a:pPr>
              <a:lnSpc>
                <a:spcPct val="124000"/>
              </a:lnSpc>
              <a:spcBef>
                <a:spcPts val="0"/>
              </a:spcBef>
              <a:buFont typeface="Wingdings" panose="05000000000000000000" pitchFamily="2" charset="2"/>
              <a:buChar char="§"/>
            </a:pPr>
            <a:r>
              <a:rPr lang="en-US" sz="2000" dirty="0"/>
              <a:t>To assess long term DFS and OS between each experimental arm and the control arm</a:t>
            </a:r>
          </a:p>
          <a:p>
            <a:pPr>
              <a:lnSpc>
                <a:spcPct val="124000"/>
              </a:lnSpc>
              <a:spcBef>
                <a:spcPts val="0"/>
              </a:spcBef>
              <a:buFont typeface="Wingdings" panose="05000000000000000000" pitchFamily="2" charset="2"/>
              <a:buChar char="§"/>
            </a:pPr>
            <a:r>
              <a:rPr lang="en-US" sz="2000" dirty="0"/>
              <a:t>To compare symptom burden, as measured by the MDASI-HN (primary PRO), and quality of life, as measured by the FACT-H&amp;N (secondary PRO) between each experimental arm and the control arm</a:t>
            </a:r>
          </a:p>
          <a:p>
            <a:pPr marL="384048" lvl="2" indent="0">
              <a:buNone/>
            </a:pPr>
            <a:endParaRPr lang="en-US" sz="2400" b="1" dirty="0"/>
          </a:p>
        </p:txBody>
      </p:sp>
      <p:sp>
        <p:nvSpPr>
          <p:cNvPr id="6" name="TextBox 5"/>
          <p:cNvSpPr txBox="1"/>
          <p:nvPr/>
        </p:nvSpPr>
        <p:spPr>
          <a:xfrm>
            <a:off x="7788273" y="6612371"/>
            <a:ext cx="1313180" cy="261610"/>
          </a:xfrm>
          <a:prstGeom prst="rect">
            <a:avLst/>
          </a:prstGeom>
          <a:noFill/>
        </p:spPr>
        <p:txBody>
          <a:bodyPr wrap="none" rtlCol="0">
            <a:spAutoFit/>
          </a:bodyPr>
          <a:lstStyle/>
          <a:p>
            <a:pPr algn="ctr"/>
            <a:r>
              <a:rPr lang="en-US" sz="1100" dirty="0">
                <a:solidFill>
                  <a:schemeClr val="bg1"/>
                </a:solidFill>
                <a:latin typeface="Helvetica"/>
                <a:cs typeface="Helvetica"/>
              </a:rPr>
              <a:t>NRG-RTOG-1216</a:t>
            </a:r>
          </a:p>
        </p:txBody>
      </p:sp>
    </p:spTree>
    <p:extLst>
      <p:ext uri="{BB962C8B-B14F-4D97-AF65-F5344CB8AC3E}">
        <p14:creationId xmlns:p14="http://schemas.microsoft.com/office/powerpoint/2010/main" val="2187578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61711"/>
            <a:ext cx="8229600" cy="707886"/>
          </a:xfrm>
          <a:prstGeom prst="rect">
            <a:avLst/>
          </a:prstGeom>
        </p:spPr>
        <p:txBody>
          <a:bodyPr wrap="square">
            <a:spAutoFit/>
          </a:bodyPr>
          <a:lstStyle/>
          <a:p>
            <a:r>
              <a:rPr lang="en-US" sz="4000" b="1" dirty="0">
                <a:latin typeface="Arial" panose="020B0604020202020204" pitchFamily="34" charset="0"/>
                <a:cs typeface="Arial" panose="020B0604020202020204" pitchFamily="34" charset="0"/>
              </a:rPr>
              <a:t>Phase III Exploratory Objective</a:t>
            </a:r>
            <a:endParaRPr lang="en-US" altLang="en-US" sz="4000" dirty="0">
              <a:latin typeface="Arial" charset="0"/>
            </a:endParaRPr>
          </a:p>
        </p:txBody>
      </p:sp>
      <p:sp>
        <p:nvSpPr>
          <p:cNvPr id="5" name="Content Placeholder 2"/>
          <p:cNvSpPr>
            <a:spLocks noGrp="1"/>
          </p:cNvSpPr>
          <p:nvPr>
            <p:ph idx="1"/>
          </p:nvPr>
        </p:nvSpPr>
        <p:spPr>
          <a:xfrm>
            <a:off x="457200" y="1332952"/>
            <a:ext cx="8229600" cy="4914051"/>
          </a:xfrm>
        </p:spPr>
        <p:txBody>
          <a:bodyPr>
            <a:normAutofit/>
          </a:bodyPr>
          <a:lstStyle/>
          <a:p>
            <a:pPr algn="ctr">
              <a:buFont typeface="Wingdings" panose="05000000000000000000" pitchFamily="2" charset="2"/>
              <a:buChar char="§"/>
            </a:pPr>
            <a:endParaRPr lang="en-US" sz="2000" b="1" dirty="0">
              <a:solidFill>
                <a:schemeClr val="tx1"/>
              </a:solidFill>
              <a:latin typeface="Arial" panose="020B0604020202020204" pitchFamily="34" charset="0"/>
              <a:cs typeface="Arial" panose="020B0604020202020204" pitchFamily="34" charset="0"/>
            </a:endParaRPr>
          </a:p>
          <a:p>
            <a:pPr>
              <a:buFont typeface="Wingdings" panose="05000000000000000000" pitchFamily="2" charset="2"/>
              <a:buChar char="§"/>
            </a:pPr>
            <a:r>
              <a:rPr lang="en-US" sz="2000" dirty="0"/>
              <a:t>To collect blood and tissue specimens for future translational research.</a:t>
            </a:r>
          </a:p>
          <a:p>
            <a:pPr marL="384048" lvl="2" indent="0">
              <a:buNone/>
            </a:pPr>
            <a:endParaRPr lang="en-US" sz="2400" b="1" dirty="0"/>
          </a:p>
        </p:txBody>
      </p:sp>
      <p:sp>
        <p:nvSpPr>
          <p:cNvPr id="6" name="TextBox 5"/>
          <p:cNvSpPr txBox="1"/>
          <p:nvPr/>
        </p:nvSpPr>
        <p:spPr>
          <a:xfrm>
            <a:off x="7788273" y="6612371"/>
            <a:ext cx="1313180" cy="261610"/>
          </a:xfrm>
          <a:prstGeom prst="rect">
            <a:avLst/>
          </a:prstGeom>
          <a:noFill/>
        </p:spPr>
        <p:txBody>
          <a:bodyPr wrap="none" rtlCol="0">
            <a:spAutoFit/>
          </a:bodyPr>
          <a:lstStyle/>
          <a:p>
            <a:pPr algn="ctr"/>
            <a:r>
              <a:rPr lang="en-US" sz="1100" dirty="0">
                <a:solidFill>
                  <a:schemeClr val="bg1"/>
                </a:solidFill>
                <a:latin typeface="Helvetica"/>
                <a:cs typeface="Helvetica"/>
              </a:rPr>
              <a:t>NRG-RTOG-1216</a:t>
            </a:r>
          </a:p>
        </p:txBody>
      </p:sp>
    </p:spTree>
    <p:extLst>
      <p:ext uri="{BB962C8B-B14F-4D97-AF65-F5344CB8AC3E}">
        <p14:creationId xmlns:p14="http://schemas.microsoft.com/office/powerpoint/2010/main" val="2367408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22973"/>
            <a:ext cx="8229600" cy="646331"/>
          </a:xfrm>
          <a:prstGeom prst="rect">
            <a:avLst/>
          </a:prstGeom>
        </p:spPr>
        <p:txBody>
          <a:bodyPr wrap="square">
            <a:spAutoFit/>
          </a:bodyPr>
          <a:lstStyle/>
          <a:p>
            <a:pPr algn="ctr"/>
            <a:r>
              <a:rPr lang="en-US" altLang="en-US" sz="3600" b="1" dirty="0">
                <a:latin typeface="Arial" charset="0"/>
              </a:rPr>
              <a:t>Redesign of PROs in the Phase III</a:t>
            </a:r>
            <a:endParaRPr lang="en-US" altLang="en-US" sz="3600" dirty="0">
              <a:latin typeface="Arial" charset="0"/>
            </a:endParaRPr>
          </a:p>
        </p:txBody>
      </p:sp>
      <p:sp>
        <p:nvSpPr>
          <p:cNvPr id="5" name="Content Placeholder 4"/>
          <p:cNvSpPr txBox="1">
            <a:spLocks noGrp="1"/>
          </p:cNvSpPr>
          <p:nvPr>
            <p:ph idx="1"/>
          </p:nvPr>
        </p:nvSpPr>
        <p:spPr>
          <a:xfrm>
            <a:off x="350875" y="1691804"/>
            <a:ext cx="8442251" cy="2997744"/>
          </a:xfrm>
          <a:prstGeom prst="rect">
            <a:avLst/>
          </a:prstGeom>
          <a:noFill/>
          <a:ln>
            <a:noFill/>
          </a:ln>
        </p:spPr>
        <p:txBody>
          <a:bodyPr wrap="square" rtlCol="0">
            <a:spAutoFit/>
          </a:bodyPr>
          <a:lstStyle/>
          <a:p>
            <a:r>
              <a:rPr lang="en-US" sz="2000" dirty="0">
                <a:solidFill>
                  <a:srgbClr val="020202"/>
                </a:solidFill>
                <a:latin typeface="Arial" panose="020B0604020202020204" pitchFamily="34" charset="0"/>
                <a:cs typeface="Arial" panose="020B0604020202020204" pitchFamily="34" charset="0"/>
              </a:rPr>
              <a:t>The phase II of this trial included 4 PROs: MDASI-HN, MDADI, FACT-H&amp;N and EQ-5D-3L.</a:t>
            </a:r>
          </a:p>
          <a:p>
            <a:r>
              <a:rPr lang="en-US" sz="2000" dirty="0">
                <a:solidFill>
                  <a:srgbClr val="020202"/>
                </a:solidFill>
                <a:latin typeface="Arial" panose="020B0604020202020204" pitchFamily="34" charset="0"/>
                <a:cs typeface="Arial" panose="020B0604020202020204" pitchFamily="34" charset="0"/>
              </a:rPr>
              <a:t>After a redesign of PROs before accrual reactivation to the phase III portion, </a:t>
            </a:r>
            <a:r>
              <a:rPr lang="en-US" sz="2000" dirty="0">
                <a:solidFill>
                  <a:schemeClr val="tx1"/>
                </a:solidFill>
                <a:latin typeface="Arial" panose="020B0604020202020204" pitchFamily="34" charset="0"/>
                <a:cs typeface="Arial" panose="020B0604020202020204" pitchFamily="34" charset="0"/>
              </a:rPr>
              <a:t>only the MDASI-HN and FACT-H&amp;N were included in the phase III portion. The MDADI and the EQ-5D-3L were removed. </a:t>
            </a:r>
          </a:p>
          <a:p>
            <a:r>
              <a:rPr lang="en-US" sz="2000" dirty="0">
                <a:solidFill>
                  <a:schemeClr val="tx1"/>
                </a:solidFill>
                <a:latin typeface="Arial" panose="020B0604020202020204" pitchFamily="34" charset="0"/>
                <a:cs typeface="Arial" panose="020B0604020202020204" pitchFamily="34" charset="0"/>
              </a:rPr>
              <a:t>MDASI-HN assessments during RT (week 2 and 4 of RT) were also removed from the phase III portion</a:t>
            </a:r>
            <a:r>
              <a:rPr lang="en-US" sz="2000" dirty="0">
                <a:solidFill>
                  <a:srgbClr val="020202"/>
                </a:solidFill>
                <a:latin typeface="Arial" panose="020B0604020202020204" pitchFamily="34" charset="0"/>
                <a:cs typeface="Arial" panose="020B0604020202020204" pitchFamily="34" charset="0"/>
              </a:rPr>
              <a:t>.</a:t>
            </a:r>
          </a:p>
          <a:p>
            <a:endParaRPr lang="en-US" sz="2400" dirty="0">
              <a:solidFill>
                <a:srgbClr val="020202"/>
              </a:solidFill>
              <a:latin typeface="Corbel" pitchFamily="34" charset="0"/>
            </a:endParaRPr>
          </a:p>
          <a:p>
            <a:endParaRPr lang="en-US" sz="1000" dirty="0">
              <a:latin typeface="Arial" panose="020B0604020202020204" pitchFamily="34" charset="0"/>
              <a:cs typeface="Arial" panose="020B0604020202020204" pitchFamily="34" charset="0"/>
            </a:endParaRPr>
          </a:p>
        </p:txBody>
      </p:sp>
      <p:sp>
        <p:nvSpPr>
          <p:cNvPr id="6" name="TextBox 5"/>
          <p:cNvSpPr txBox="1"/>
          <p:nvPr/>
        </p:nvSpPr>
        <p:spPr>
          <a:xfrm>
            <a:off x="7788273" y="6612371"/>
            <a:ext cx="1313180" cy="261610"/>
          </a:xfrm>
          <a:prstGeom prst="rect">
            <a:avLst/>
          </a:prstGeom>
          <a:noFill/>
        </p:spPr>
        <p:txBody>
          <a:bodyPr wrap="none" rtlCol="0">
            <a:spAutoFit/>
          </a:bodyPr>
          <a:lstStyle/>
          <a:p>
            <a:pPr algn="ctr"/>
            <a:r>
              <a:rPr lang="en-US" sz="1100" dirty="0">
                <a:solidFill>
                  <a:schemeClr val="bg1"/>
                </a:solidFill>
                <a:latin typeface="Helvetica"/>
                <a:cs typeface="Helvetica"/>
              </a:rPr>
              <a:t>NRG-RTOG-1216</a:t>
            </a:r>
          </a:p>
        </p:txBody>
      </p:sp>
    </p:spTree>
    <p:extLst>
      <p:ext uri="{BB962C8B-B14F-4D97-AF65-F5344CB8AC3E}">
        <p14:creationId xmlns:p14="http://schemas.microsoft.com/office/powerpoint/2010/main" val="2046317815"/>
      </p:ext>
    </p:extLst>
  </p:cSld>
  <p:clrMapOvr>
    <a:masterClrMapping/>
  </p:clrMapOvr>
</p:sld>
</file>

<file path=ppt/theme/theme1.xml><?xml version="1.0" encoding="utf-8"?>
<a:theme xmlns:a="http://schemas.openxmlformats.org/drawingml/2006/main" name="Text Slide">
  <a:themeElements>
    <a:clrScheme name="NRG Color Theme Text">
      <a:dk1>
        <a:srgbClr val="98012E"/>
      </a:dk1>
      <a:lt1>
        <a:srgbClr val="FFFFFF"/>
      </a:lt1>
      <a:dk2>
        <a:srgbClr val="435464"/>
      </a:dk2>
      <a:lt2>
        <a:srgbClr val="FFFFFF"/>
      </a:lt2>
      <a:accent1>
        <a:srgbClr val="98012E"/>
      </a:accent1>
      <a:accent2>
        <a:srgbClr val="FFFFFF"/>
      </a:accent2>
      <a:accent3>
        <a:srgbClr val="FFFFFF"/>
      </a:accent3>
      <a:accent4>
        <a:srgbClr val="FFFFFF"/>
      </a:accent4>
      <a:accent5>
        <a:srgbClr val="FFFFFF"/>
      </a:accent5>
      <a:accent6>
        <a:srgbClr val="FFFFFF"/>
      </a:accent6>
      <a:hlink>
        <a:srgbClr val="FFFFFF"/>
      </a:hlink>
      <a:folHlink>
        <a:srgbClr val="FFFFFF"/>
      </a:folHlink>
    </a:clrScheme>
    <a:fontScheme name="NRG Slide Dec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3200" b="1" dirty="0">
            <a:solidFill>
              <a:schemeClr val="accent1"/>
            </a:solidFill>
            <a:cs typeface="Helvetica"/>
          </a:defRPr>
        </a:defPPr>
      </a:lstStyle>
    </a:txDef>
  </a:objectDefaults>
  <a:extraClrSchemeLst/>
</a:theme>
</file>

<file path=ppt/theme/theme2.xml><?xml version="1.0" encoding="utf-8"?>
<a:theme xmlns:a="http://schemas.openxmlformats.org/drawingml/2006/main" name="Graphics Slide">
  <a:themeElements>
    <a:clrScheme name="Custom 1">
      <a:dk1>
        <a:srgbClr val="FFFFFF"/>
      </a:dk1>
      <a:lt1>
        <a:srgbClr val="FFFFFF"/>
      </a:lt1>
      <a:dk2>
        <a:srgbClr val="000000"/>
      </a:dk2>
      <a:lt2>
        <a:srgbClr val="000000"/>
      </a:lt2>
      <a:accent1>
        <a:srgbClr val="FFFFFF"/>
      </a:accent1>
      <a:accent2>
        <a:srgbClr val="FFFFFF"/>
      </a:accent2>
      <a:accent3>
        <a:srgbClr val="FFFFFF"/>
      </a:accent3>
      <a:accent4>
        <a:srgbClr val="FFFFFF"/>
      </a:accent4>
      <a:accent5>
        <a:srgbClr val="FFFFFF"/>
      </a:accent5>
      <a:accent6>
        <a:srgbClr val="FFFFFF"/>
      </a:accent6>
      <a:hlink>
        <a:srgbClr val="FFFFFF"/>
      </a:hlink>
      <a:folHlink>
        <a:srgbClr val="FFFFFF"/>
      </a:folHlink>
    </a:clrScheme>
    <a:fontScheme name="NRG Slide Dec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lstStyle>
        <a:defPPr>
          <a:defRPr dirty="0" smtClean="0">
            <a:solidFill>
              <a:schemeClr val="bg1"/>
            </a:solidFill>
          </a:defRPr>
        </a:defPPr>
      </a:lstStyle>
    </a:txDef>
  </a:objectDefaults>
  <a:extraClrSchemeLst/>
</a:theme>
</file>

<file path=ppt/theme/theme3.xml><?xml version="1.0" encoding="utf-8"?>
<a:theme xmlns:a="http://schemas.openxmlformats.org/drawingml/2006/main" name="Title Slide">
  <a:themeElements>
    <a:clrScheme name="NRG Color Theme Title">
      <a:dk1>
        <a:srgbClr val="98012E"/>
      </a:dk1>
      <a:lt1>
        <a:srgbClr val="FFFFFF"/>
      </a:lt1>
      <a:dk2>
        <a:srgbClr val="FFFFFF"/>
      </a:dk2>
      <a:lt2>
        <a:srgbClr val="435464"/>
      </a:lt2>
      <a:accent1>
        <a:srgbClr val="98012E"/>
      </a:accent1>
      <a:accent2>
        <a:srgbClr val="FFFFFF"/>
      </a:accent2>
      <a:accent3>
        <a:srgbClr val="FFFFFF"/>
      </a:accent3>
      <a:accent4>
        <a:srgbClr val="FFFFFF"/>
      </a:accent4>
      <a:accent5>
        <a:srgbClr val="FFFFFF"/>
      </a:accent5>
      <a:accent6>
        <a:srgbClr val="FFFFFF"/>
      </a:accent6>
      <a:hlink>
        <a:srgbClr val="FFFFFF"/>
      </a:hlink>
      <a:folHlink>
        <a:srgbClr val="FFFFFF"/>
      </a:folHlink>
    </a:clrScheme>
    <a:fontScheme name="NRG Slide Dec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defRPr dirty="0">
            <a:solidFill>
              <a:srgbClr val="7F7F7F"/>
            </a:solidFill>
            <a:latin typeface="Helvetica"/>
            <a:cs typeface="Helvetica"/>
          </a:defRPr>
        </a:defPPr>
      </a:lstStyle>
    </a:txDef>
  </a:objectDefaults>
  <a:extraClrSchemeLst/>
</a:theme>
</file>

<file path=ppt/theme/theme4.xml><?xml version="1.0" encoding="utf-8"?>
<a:theme xmlns:a="http://schemas.openxmlformats.org/drawingml/2006/main" name="Custom Design">
  <a:themeElements>
    <a:clrScheme name="NRG Color Theme 2nd slide">
      <a:dk1>
        <a:srgbClr val="565656"/>
      </a:dk1>
      <a:lt1>
        <a:srgbClr val="FFFFFF"/>
      </a:lt1>
      <a:dk2>
        <a:srgbClr val="565656"/>
      </a:dk2>
      <a:lt2>
        <a:srgbClr val="FFFFFF"/>
      </a:lt2>
      <a:accent1>
        <a:srgbClr val="98012E"/>
      </a:accent1>
      <a:accent2>
        <a:srgbClr val="565656"/>
      </a:accent2>
      <a:accent3>
        <a:srgbClr val="FFFFFF"/>
      </a:accent3>
      <a:accent4>
        <a:srgbClr val="FFFFFF"/>
      </a:accent4>
      <a:accent5>
        <a:srgbClr val="FFFFFF"/>
      </a:accent5>
      <a:accent6>
        <a:srgbClr val="FFFFFF"/>
      </a:accent6>
      <a:hlink>
        <a:srgbClr val="FFFFFF"/>
      </a:hlink>
      <a:folHlink>
        <a:srgbClr val="FFFFFF"/>
      </a:folHlink>
    </a:clrScheme>
    <a:fontScheme name="NRG Slide Dec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0A5F1F0551A3F40AFD7F7CF352D7236" ma:contentTypeVersion="11" ma:contentTypeDescription="Create a new document." ma:contentTypeScope="" ma:versionID="9f780baf11d6aa933a2366c04df75b56">
  <xsd:schema xmlns:xsd="http://www.w3.org/2001/XMLSchema" xmlns:xs="http://www.w3.org/2001/XMLSchema" xmlns:p="http://schemas.microsoft.com/office/2006/metadata/properties" xmlns:ns2="e2e9c045-e873-4276-acbe-2a41f048cdb1" xmlns:ns3="bba795ce-85ab-4dcf-a8f0-65d145eb2520" targetNamespace="http://schemas.microsoft.com/office/2006/metadata/properties" ma:root="true" ma:fieldsID="0a491f749f2a1f842ee0406078fb82b2" ns2:_="" ns3:_="">
    <xsd:import namespace="e2e9c045-e873-4276-acbe-2a41f048cdb1"/>
    <xsd:import namespace="bba795ce-85ab-4dcf-a8f0-65d145eb25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e9c045-e873-4276-acbe-2a41f048cdb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ba795ce-85ab-4dcf-a8f0-65d145eb252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81C97F1-EEED-4CD6-BD65-FB414541AC37}"/>
</file>

<file path=customXml/itemProps2.xml><?xml version="1.0" encoding="utf-8"?>
<ds:datastoreItem xmlns:ds="http://schemas.openxmlformats.org/officeDocument/2006/customXml" ds:itemID="{67D4B9E2-515E-42F5-8426-618049A5FB89}"/>
</file>

<file path=customXml/itemProps3.xml><?xml version="1.0" encoding="utf-8"?>
<ds:datastoreItem xmlns:ds="http://schemas.openxmlformats.org/officeDocument/2006/customXml" ds:itemID="{61FF9039-CCCD-4B92-AE95-435ED9B7DDC7}"/>
</file>

<file path=docProps/app.xml><?xml version="1.0" encoding="utf-8"?>
<Properties xmlns="http://schemas.openxmlformats.org/officeDocument/2006/extended-properties" xmlns:vt="http://schemas.openxmlformats.org/officeDocument/2006/docPropsVTypes">
  <Template>Presentation TitleOption1_05-9-14</Template>
  <TotalTime>1393</TotalTime>
  <Words>1284</Words>
  <Application>Microsoft Office PowerPoint</Application>
  <PresentationFormat>On-screen Show (4:3)</PresentationFormat>
  <Paragraphs>266</Paragraphs>
  <Slides>10</Slides>
  <Notes>2</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10</vt:i4>
      </vt:variant>
    </vt:vector>
  </HeadingPairs>
  <TitlesOfParts>
    <vt:vector size="23" baseType="lpstr">
      <vt:lpstr>ＭＳ Ｐゴシック</vt:lpstr>
      <vt:lpstr>Arial</vt:lpstr>
      <vt:lpstr>Calibri</vt:lpstr>
      <vt:lpstr>Corbel</vt:lpstr>
      <vt:lpstr>Courier New</vt:lpstr>
      <vt:lpstr>Helvetica</vt:lpstr>
      <vt:lpstr>Times</vt:lpstr>
      <vt:lpstr>Times New Roman</vt:lpstr>
      <vt:lpstr>Wingdings</vt:lpstr>
      <vt:lpstr>Text Slide</vt:lpstr>
      <vt:lpstr>Graphics Slide</vt:lpstr>
      <vt:lpstr>Title Slide</vt:lpstr>
      <vt:lpstr>Custom Design</vt:lpstr>
      <vt:lpstr> RTOG 1216: Randomized Phase II/III Trial of Adjuvant Radiation Therapy (RT) with Cisplatin, Docetaxel-Cetuximab, or Cisplatin-Atezolizumab in Pathologic High-Risk SCCHN  </vt:lpstr>
      <vt:lpstr>Original Phase II/III Study Design</vt:lpstr>
      <vt:lpstr>PowerPoint Presentation</vt:lpstr>
      <vt:lpstr>Study Design</vt:lpstr>
      <vt:lpstr>Key Eligibility Criteria</vt:lpstr>
      <vt:lpstr>Phase III Primary Objectives</vt:lpstr>
      <vt:lpstr>Phase III Secondary Objectives</vt:lpstr>
      <vt:lpstr>Phase III Exploratory Objective</vt:lpstr>
      <vt:lpstr>Redesign of PROs in the Phase III</vt:lpstr>
      <vt:lpstr>Target Accrual and Activation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Nancy Fredericks</dc:creator>
  <cp:lastModifiedBy>Do, Thien Nu</cp:lastModifiedBy>
  <cp:revision>182</cp:revision>
  <dcterms:created xsi:type="dcterms:W3CDTF">2014-05-09T17:29:05Z</dcterms:created>
  <dcterms:modified xsi:type="dcterms:W3CDTF">2020-07-17T13:09:30Z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0x01010000A5F1F0551A3F40AFD7F7CF352D7236</vt:lpwstr>
  </property>
</Properties>
</file>