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18"/>
  </p:notesMasterIdLst>
  <p:sldIdLst>
    <p:sldId id="259" r:id="rId4"/>
    <p:sldId id="335" r:id="rId5"/>
    <p:sldId id="332" r:id="rId6"/>
    <p:sldId id="292" r:id="rId7"/>
    <p:sldId id="266" r:id="rId8"/>
    <p:sldId id="280" r:id="rId9"/>
    <p:sldId id="337" r:id="rId10"/>
    <p:sldId id="342" r:id="rId11"/>
    <p:sldId id="336" r:id="rId12"/>
    <p:sldId id="304" r:id="rId13"/>
    <p:sldId id="307" r:id="rId14"/>
    <p:sldId id="339" r:id="rId15"/>
    <p:sldId id="340" r:id="rId16"/>
    <p:sldId id="34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FE7E8"/>
    <a:srgbClr val="DDCBCD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napToGrid="0" snapToObjects="1">
      <p:cViewPr varScale="1">
        <p:scale>
          <a:sx n="124" d="100"/>
          <a:sy n="124" d="100"/>
        </p:scale>
        <p:origin x="12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0CF86-2D2F-49FB-8D48-0842AE208E9B}" type="datetimeFigureOut">
              <a:rPr lang="en-US" smtClean="0"/>
              <a:pPr/>
              <a:t>7/15/2020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88016-8A8C-4913-BEFA-DA9BAE1AD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6B414-43ED-4136-9185-3B3C8E73D68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238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6B414-43ED-4136-9185-3B3C8E73D68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6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2C86B68-8B07-4E93-8E9D-FD0A7AF351BA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7E0E0E-F8F2-4317-8CDF-2CF8080E1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91657F-CAC0-4C6D-B293-1B2B2FB1F878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37C96E-0439-41D2-97E2-6EED07A5B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151494-A63C-41CD-A493-39F7CCA65393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C62C3F-C8D8-420F-8456-0E1259A0D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22F8D4-8380-4943-B0F7-ED033B25BE59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4151A5-E88E-4BEB-9C81-3FA8212C6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F07874-EA21-406E-AE0A-334AB2345EDA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9CF7E1-D66D-44FC-A897-5BD960FBF7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BFC5899-D4C2-418D-AE8D-080F54BEC3EA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E39D32-6621-4649-BEE5-EE0A374FED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6932113-ABAD-4735-A691-87D741F19CE6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98A648C-9958-4F00-A36D-F2B268532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AA3A2EA-77D2-4D6C-B682-8B249D526F3C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81E96F-2883-431E-9925-113EB6DAA9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2D501A4-7FBD-4D05-BF5A-F1C6E2839D09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A8B6779-46DF-40E0-A59F-1AD16BF782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474746-7F88-4D33-952E-DF707AD3789A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BA5555C-D451-492C-BE98-BDD7E95B4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D9F245F-51B2-45CD-89F4-46C4EED57523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BF01CC-5DA1-4157-82C3-C5BFC8ECF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BDFC8C-814F-4C27-B8A0-183C935EA245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8F2AC8-1B01-413D-82F4-237462FAB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4636C0-4EAD-4201-AED1-EC1D1D614577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F7D20D8-8CE7-462C-A169-ADBFD6C01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246F4B-BA91-4D4E-B743-D93B658995B2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7F9EF2-6177-43D1-A63B-938DFE6AB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8707FF-071D-43B3-8EC1-CB61261242E0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A79B5F-868D-41B4-BB3E-4376B0855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27203B5-728D-43B7-BC47-B404CE610F42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ECF177-3006-4796-9719-2A6366D1F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707A1DD-6751-4106-959C-15E23FF0B22A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1E8E80A-AB35-40D6-B090-11AA5360B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94BAD6-9877-47A7-85F2-ECA84E04B779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BD57B87-68EF-4B72-85E5-F32D92335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745760-0643-4EBC-B2E2-B7691C37CA51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A9321DE-057B-422A-8DDA-22C5600DF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0C636B-800C-4FEA-A018-2316C8D70350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55DE8EB-0220-47C3-BF77-93D575FC3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08749E3-71C2-427B-ADE3-F8ADE6D52678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85F3E2B-4D71-4708-94C0-E86A40CD9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222F5B-8770-42D5-AEA3-8D1F05D8A0AF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056932-2545-4A66-9B4E-2319E76BA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59EC75-7C8D-4E3E-B7E6-C3AF26C5589E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3AA0D1-490F-45E7-B3D3-F6F94BB84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630895F-E90A-4803-9ABD-7E680EC57B28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C13F581-543F-43BA-80E5-0F9E1362E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DF4AD12-733B-4F04-95A3-BCED861C7DEF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8FF61A8-050D-4278-80BA-59B0C3FD8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E33B9E-6831-4E11-BD7C-9AD0A9FD7187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56D72B-09AF-42F9-A34C-23C6F4F7C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7C9D93-2CE2-4395-A8EE-80FE99EBEA78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6A827A9-CD21-45DA-BDAC-7C6517432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FE2016-0F6C-44E7-858A-D163314A4BC7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7784715-B517-4702-ABA9-27989EB385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D1EA366-CC80-4739-B7B1-FA56C5FC802B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C05D90A-D216-4C75-8FD1-494662B9E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C1D0504-38C7-4A4F-B63E-FBC512B37C5B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A256390-6DEA-4DDF-88CF-4382D11C9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D599161-6E6E-4CF6-9867-CA2F70662D87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72FE8E-D948-45D2-84BB-A0263F2B7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88657EC-EC4E-40F5-83F0-A3BF5ED6A273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823F6A-878C-4098-B4FA-7E4268D9A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5415612-6CC6-4A8E-A837-D1BDFE4CF07A}" type="datetimeFigureOut">
              <a:rPr lang="en-US"/>
              <a:pPr>
                <a:defRPr/>
              </a:pPr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C1D55-282B-4090-9B1C-964748026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ForPPwhite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84150" y="5776913"/>
            <a:ext cx="1311275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ogoForPPGRAY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34938" y="5780088"/>
            <a:ext cx="1308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6605588"/>
            <a:ext cx="9144000" cy="25241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2063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735763"/>
            <a:ext cx="9144000" cy="122237"/>
          </a:xfrm>
          <a:prstGeom prst="rect">
            <a:avLst/>
          </a:prstGeom>
          <a:solidFill>
            <a:srgbClr val="8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4" name="Picture 8" descr="FinalNRG Logo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59188" y="320675"/>
            <a:ext cx="19732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988" y="2120900"/>
            <a:ext cx="7089775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smtClean="0">
                <a:solidFill>
                  <a:srgbClr val="98012E"/>
                </a:solidFill>
                <a:latin typeface="Helvetica"/>
                <a:cs typeface="Helvetica"/>
              </a:rPr>
              <a:t>NRG-LU006</a:t>
            </a:r>
            <a:endParaRPr lang="en-US" sz="4000" b="1" dirty="0">
              <a:solidFill>
                <a:srgbClr val="98012E"/>
              </a:solidFill>
              <a:latin typeface="Helvetica"/>
              <a:cs typeface="Helvetic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latin typeface="Helvetica"/>
              <a:cs typeface="Helvetic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Helvetica"/>
                <a:cs typeface="Helvetica"/>
              </a:rPr>
              <a:t>Andreas Rimner, MD</a:t>
            </a:r>
            <a:endParaRPr lang="en-US" sz="2400" dirty="0">
              <a:latin typeface="Helvetica"/>
              <a:cs typeface="Helvetic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atin typeface="Helvetica"/>
                <a:cs typeface="Helvetica"/>
              </a:rPr>
              <a:t>Associate Attending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atin typeface="Helvetica"/>
                <a:cs typeface="Helvetica"/>
              </a:rPr>
              <a:t>Director of Thoracic Radiation Oncology Research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atin typeface="Helvetica"/>
                <a:cs typeface="Helvetica"/>
              </a:rPr>
              <a:t>Department of Radiation Oncology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atin typeface="Helvetica"/>
                <a:cs typeface="Helvetica"/>
              </a:rPr>
              <a:t>Memorial Sloan Kettering Cancer Center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 dirty="0" smtClean="0">
              <a:latin typeface="Helvetica"/>
              <a:cs typeface="Helvetic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dirty="0" smtClean="0">
                <a:latin typeface="Helvetica"/>
                <a:cs typeface="Helvetica"/>
              </a:rPr>
              <a:t>July 17,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30A467-94D9-49EA-BD13-368E4C2D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04483"/>
            <a:ext cx="8813800" cy="736917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Treatment Planning Requirements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94A12A-AE34-4518-947C-CDF824235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3102"/>
            <a:ext cx="7886700" cy="858268"/>
          </a:xfrm>
        </p:spPr>
        <p:txBody>
          <a:bodyPr/>
          <a:lstStyle/>
          <a:p>
            <a:r>
              <a:rPr lang="en-US" sz="2400" dirty="0"/>
              <a:t>Site should have passed IROC lung </a:t>
            </a:r>
            <a:r>
              <a:rPr lang="en-US" sz="2400" dirty="0" smtClean="0"/>
              <a:t>phantom</a:t>
            </a:r>
          </a:p>
          <a:p>
            <a:r>
              <a:rPr lang="en-US" sz="2400" dirty="0" smtClean="0"/>
              <a:t>Photon  or protons are permitted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9FE8D-F8BB-41BE-8FEA-A04BB387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173160"/>
            <a:ext cx="2245995" cy="16840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F42615-E506-45BC-8A4E-F6415B8CC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50716"/>
            <a:ext cx="1600200" cy="1706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39A118-E7FD-45E8-92DE-E39849047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274" y="2062035"/>
            <a:ext cx="1485900" cy="1807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BBF6B-AEF0-4D23-A7EF-7E638C7555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1" y="3958877"/>
            <a:ext cx="2245994" cy="18641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91D1D28-7EAE-46B7-8FD5-C4AC33D2E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639" y="3958877"/>
            <a:ext cx="1605361" cy="1864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EDC9C8-BAAB-4743-8A5C-507A110370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8529" y="3958877"/>
            <a:ext cx="1477645" cy="18641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5FA6F9-5CFF-4D45-94F5-A4778A82E188}"/>
              </a:ext>
            </a:extLst>
          </p:cNvPr>
          <p:cNvSpPr txBox="1"/>
          <p:nvPr/>
        </p:nvSpPr>
        <p:spPr>
          <a:xfrm>
            <a:off x="6480110" y="2273470"/>
            <a:ext cx="2663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PTV </a:t>
            </a:r>
            <a:r>
              <a:rPr lang="en-US" sz="2000" dirty="0" smtClean="0"/>
              <a:t>= </a:t>
            </a:r>
            <a:r>
              <a:rPr lang="en-US" sz="2000" dirty="0"/>
              <a:t>Boolean of an ‘inner’ and ‘outer’ structure, allowing planner to reduce ipsilateral lung dose.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PET and 4DCT used for target definition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05500" y="6164702"/>
            <a:ext cx="323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Slide courtesy of Dr. Ellen Yorke</a:t>
            </a:r>
            <a:endParaRPr lang="en-US" sz="1600" b="1" dirty="0">
              <a:solidFill>
                <a:schemeClr val="accent1"/>
              </a:solidFill>
              <a:cs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9200" y="762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NRG-LU006: Phase III Randomized Trial on IMPRINT for MPM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63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F7494-A6B8-430A-9C4A-6860C2F9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0953"/>
            <a:ext cx="7886700" cy="62285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chemeClr val="tx2"/>
                </a:solidFill>
              </a:rPr>
              <a:t>Treatment Planning Guidelines</a:t>
            </a:r>
            <a:endParaRPr lang="en-US" sz="36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762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NRG-LU006: Phase III Randomized Trial on IMPRINT for MPM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6201" y="843793"/>
          <a:ext cx="4775199" cy="4960620"/>
        </p:xfrm>
        <a:graphic>
          <a:graphicData uri="http://schemas.openxmlformats.org/drawingml/2006/table">
            <a:tbl>
              <a:tblPr/>
              <a:tblGrid>
                <a:gridCol w="11670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39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57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57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1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Structure Name</a:t>
                      </a:r>
                      <a:endParaRPr lang="en-US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Dosimetric Parameter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 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Protocol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Variation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Acceptable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Deviation 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Unacceptable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GTV</a:t>
                      </a:r>
                      <a:endParaRPr lang="en-US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D95%[%]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&gt;=95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&gt;=90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 90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79">
                <a:tc row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PTV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D95%[%]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&gt;=94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&gt;=92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 92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V95%[%]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&gt;=94   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&gt;=92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 92 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D5%[%]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&lt;=115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&lt;=120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&gt;120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D0.03cc[%]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 130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&lt;=150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&gt;150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GTV_6000 *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D95%[</a:t>
                      </a:r>
                      <a:r>
                        <a:rPr lang="en-US" sz="105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Gy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&gt;= Rx Dose and &lt;=60 Gy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 Rx Dose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087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Lungs-GTV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V20Gy[%]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&lt;=37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&lt;=40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&gt;40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1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Mean[Gy]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&lt;=20.5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N/A  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&gt;20.5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263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Lung_R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Lung_L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(Ipsi-lateral)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V40Gy[%]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&lt;=67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&lt;=90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&gt;90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0879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Lung_R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Lung_L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(Contralateral)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V5% 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&lt;=50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&lt;=80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&gt;80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Mean [Gy]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&lt;=8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&lt;=10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&gt;10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V20Gy[%]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&lt;=7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&gt;7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Esophagus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Mean[Gy]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&lt;=34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&lt;=38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&gt;38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SpinalCord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D0.03cc[Gy]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&lt;=50  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&gt;50 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1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Kidney_R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Kidney_L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V18Gy[%]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&lt;=33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&lt;=50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&gt;50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Kidneys</a:t>
                      </a:r>
                      <a:endParaRPr lang="en-US" sz="105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V18Gy[%]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&lt;=33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&lt;=50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&gt;50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5003801" y="1739900"/>
          <a:ext cx="4089398" cy="3048000"/>
        </p:xfrm>
        <a:graphic>
          <a:graphicData uri="http://schemas.openxmlformats.org/drawingml/2006/table">
            <a:tbl>
              <a:tblPr/>
              <a:tblGrid>
                <a:gridCol w="1130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76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Stomach-PTV</a:t>
                      </a: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Mean[Gy]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&lt;=32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&gt;32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87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Spc_Bowel</a:t>
                      </a: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D0.03cc[Gy]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&lt;=55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&lt;=56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&gt;56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D5cc[Gy]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&lt;=45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&lt;=50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&gt;50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BrachialPlexus_R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BrachialPlexus_L 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D0.03cc[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Gy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]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&lt;=65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&gt;65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087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Liver-GTV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Mean[Gy]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&lt;=31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&gt;31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V30Gy 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&lt;=45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&lt;=50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&gt;50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14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Heart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(right meso)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V40Gy[%]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&lt;=25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 35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1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Mean [Gy]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&gt;30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10879"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Heart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(left meso)</a:t>
                      </a:r>
                    </a:p>
                  </a:txBody>
                  <a:tcPr marL="29702" marR="297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V40Gy[%]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&lt;=37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&gt;37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1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V30Gy[%]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&lt;=50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&gt;50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087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Mean [Gy]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&lt;=30 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N/A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&gt;30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108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E-PTV</a:t>
                      </a:r>
                      <a:endParaRPr lang="en-US" sz="100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D0.03cc[%]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&lt;=110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&lt;=115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&gt;115</a:t>
                      </a:r>
                    </a:p>
                  </a:txBody>
                  <a:tcPr marL="29702" marR="297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727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Activation Date: 1/29/2020</a:t>
            </a:r>
          </a:p>
          <a:p>
            <a:r>
              <a:rPr lang="en-US" dirty="0" smtClean="0"/>
              <a:t>Open to accrual at MSKCC</a:t>
            </a:r>
          </a:p>
          <a:p>
            <a:r>
              <a:rPr lang="en-US" dirty="0" smtClean="0"/>
              <a:t>50+ centers undergoing local IRB approval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762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NRG-LU006: Phase III Randomized Trial on IMPRINT for MPM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241300" y="375174"/>
            <a:ext cx="8635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0" latinLnBrk="0" hangingPunct="0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tx2"/>
                </a:solidFill>
                <a:latin typeface="+mj-lt"/>
              </a:rPr>
              <a:t>NRG-LU006 Study Chairs/Leadership</a:t>
            </a:r>
            <a:endParaRPr lang="en-US" altLang="en-US" sz="36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79419"/>
              </p:ext>
            </p:extLst>
          </p:nvPr>
        </p:nvGraphicFramePr>
        <p:xfrm>
          <a:off x="813815" y="1296605"/>
          <a:ext cx="7488937" cy="4436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1005">
                  <a:extLst>
                    <a:ext uri="{9D8B030D-6E8A-4147-A177-3AD203B41FA5}">
                      <a16:colId xmlns:a16="http://schemas.microsoft.com/office/drawing/2014/main" val="2688661152"/>
                    </a:ext>
                  </a:extLst>
                </a:gridCol>
                <a:gridCol w="1437932">
                  <a:extLst>
                    <a:ext uri="{9D8B030D-6E8A-4147-A177-3AD203B41FA5}">
                      <a16:colId xmlns:a16="http://schemas.microsoft.com/office/drawing/2014/main" val="2394050500"/>
                    </a:ext>
                  </a:extLst>
                </a:gridCol>
              </a:tblGrid>
              <a:tr h="58705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Andreas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Rimner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MD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Memorial</a:t>
                      </a:r>
                      <a:r>
                        <a:rPr lang="en-US" sz="1400" i="1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Sloan Kettering Cancer Center</a:t>
                      </a:r>
                      <a:endParaRPr lang="en-US" sz="14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PI</a:t>
                      </a:r>
                      <a:endParaRPr lang="en-US" sz="11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521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Charles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B. Simone, II, MD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New</a:t>
                      </a:r>
                      <a:r>
                        <a:rPr lang="en-US" sz="1400" i="1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York Proton Center</a:t>
                      </a:r>
                      <a:endParaRPr lang="en-US" sz="14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Rad. Oncology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778096"/>
                  </a:ext>
                </a:extLst>
              </a:tr>
              <a:tr h="3749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Valerie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W.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Rusch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MD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Memorial</a:t>
                      </a:r>
                      <a:r>
                        <a:rPr lang="en-US" sz="1400" i="1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Sloan Kettering Cancer Center</a:t>
                      </a:r>
                      <a:endParaRPr lang="en-US" sz="14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Surg.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 Oncology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11383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Marjorie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G.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Zauderer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MD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Memorial</a:t>
                      </a:r>
                      <a:r>
                        <a:rPr lang="en-US" sz="1400" i="1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Sloan Kettering Cancer Center</a:t>
                      </a:r>
                      <a:endParaRPr lang="en-US" sz="14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Med. Oncology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134669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Ritu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R. Gill, MD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Beth</a:t>
                      </a:r>
                      <a:r>
                        <a:rPr lang="en-US" sz="1400" i="1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Israel Deaconess Medical Center</a:t>
                      </a:r>
                      <a:endParaRPr lang="en-US" sz="14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Radiology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907521"/>
                  </a:ext>
                </a:extLst>
              </a:tr>
              <a:tr h="3840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Ellen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Yorke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PhD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Memorial</a:t>
                      </a:r>
                      <a:r>
                        <a:rPr lang="en-US" sz="1400" i="1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Sloan Kettering Cancer Center</a:t>
                      </a:r>
                      <a:endParaRPr lang="en-US" sz="14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Med. Physics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00715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Zuofeng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Li, DSc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University</a:t>
                      </a:r>
                      <a:r>
                        <a:rPr lang="en-US" sz="1400" i="1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of Florida College of Medicine</a:t>
                      </a:r>
                      <a:endParaRPr lang="en-US" sz="14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Proton Physics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592572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Khinh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Ranh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Voong, MD MPH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Sidney</a:t>
                      </a:r>
                      <a:r>
                        <a:rPr lang="en-US" sz="1400" i="1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Kimmel Cancer Center</a:t>
                      </a:r>
                      <a:endParaRPr lang="en-US" sz="14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Statistics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459295"/>
                  </a:ext>
                </a:extLst>
              </a:tr>
              <a:tr h="338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Tobias </a:t>
                      </a:r>
                      <a:r>
                        <a:rPr lang="en-US" sz="1400" i="1" dirty="0" err="1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Peikert</a:t>
                      </a:r>
                      <a:r>
                        <a:rPr lang="en-US" sz="140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MD Mayo Clinic Cancer Center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Translational</a:t>
                      </a:r>
                      <a:endParaRPr lang="en-US" sz="11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180513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Ming S. Tao, MD, </a:t>
                      </a:r>
                      <a:r>
                        <a:rPr lang="en-US" sz="1400" i="1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Princess Margaret Cancer Center</a:t>
                      </a:r>
                      <a:endParaRPr lang="en-US" sz="14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Pathology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69747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Chen Hu, PhD</a:t>
                      </a:r>
                      <a:r>
                        <a:rPr lang="en-US" sz="14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i="1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NRG</a:t>
                      </a:r>
                      <a:r>
                        <a:rPr lang="en-US" sz="1400" i="1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Oncology Statistical and Data Management Center &amp; John Hopkins University School of Medicine</a:t>
                      </a:r>
                      <a:endParaRPr lang="en-US" sz="14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Statistics</a:t>
                      </a: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13151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19200" y="762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NRG-LU006: Phase III Randomized Trial on IMPRINT for MPM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34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0" y="538329"/>
            <a:ext cx="9143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0" latinLnBrk="0" hangingPunct="0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tx2"/>
                </a:solidFill>
                <a:latin typeface="+mj-lt"/>
              </a:rPr>
              <a:t>NRG-LU006 NRG Operations and SDMC Study Team</a:t>
            </a:r>
            <a:endParaRPr lang="en-US" altLang="en-US" sz="2800" b="1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27528"/>
              </p:ext>
            </p:extLst>
          </p:nvPr>
        </p:nvGraphicFramePr>
        <p:xfrm>
          <a:off x="539161" y="2436748"/>
          <a:ext cx="7997825" cy="3286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55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2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Data</a:t>
                      </a:r>
                      <a:r>
                        <a:rPr lang="en-US" sz="1800" i="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Management</a:t>
                      </a:r>
                      <a:endParaRPr lang="en-US" sz="18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Sylvia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Solakov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Jeff </a:t>
                      </a: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 panose="02020603050405020304" pitchFamily="18" charset="0"/>
                        </a:rPr>
                        <a:t>Serianni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4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RTQA</a:t>
                      </a:r>
                      <a:endParaRPr lang="en-US" sz="18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Jennifer Presley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8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Protocol Development</a:t>
                      </a:r>
                      <a:endParaRPr lang="en-US" sz="18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Fran Bradley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Lung Committee Chair</a:t>
                      </a:r>
                      <a:endParaRPr lang="en-US" sz="18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Jeffrey D. Bradley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989382"/>
              </p:ext>
            </p:extLst>
          </p:nvPr>
        </p:nvGraphicFramePr>
        <p:xfrm>
          <a:off x="539162" y="1657890"/>
          <a:ext cx="7997825" cy="646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7825">
                  <a:extLst>
                    <a:ext uri="{9D8B030D-6E8A-4147-A177-3AD203B41FA5}">
                      <a16:colId xmlns:a16="http://schemas.microsoft.com/office/drawing/2014/main" val="3931518461"/>
                    </a:ext>
                  </a:extLst>
                </a:gridCol>
              </a:tblGrid>
              <a:tr h="6466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For Contact Information see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protocol cover page</a:t>
                      </a:r>
                      <a:endParaRPr lang="en-US" sz="2000" i="1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7492" marR="67492" marT="0" marB="0" anchor="ctr">
                    <a:solidFill>
                      <a:srgbClr val="7E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87737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762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NRG-LU006: Phase III Randomized Trial on IMPRINT for MPM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8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0960"/>
            <a:ext cx="91440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012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NRG-LU006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012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012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98012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012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Phase III Randomized Trial of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012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Pleurectomy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012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012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Decortication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012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+ Chemotherapy +/- Adjuvant Hemithoracic Intensity-Modulated Pleural Radiation Therapy (IMPRINT) for Malignant Pleural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8012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Mesothelioma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8012E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(MPM)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8012E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3400" y="3505200"/>
            <a:ext cx="8191500" cy="2286000"/>
            <a:chOff x="76200" y="3505200"/>
            <a:chExt cx="8191500" cy="2286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3505200"/>
              <a:ext cx="2948299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81700" y="3505200"/>
              <a:ext cx="2286000" cy="2268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200" y="3505200"/>
              <a:ext cx="2835639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5520"/>
            <a:ext cx="8153400" cy="51816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Grant </a:t>
            </a:r>
            <a:r>
              <a:rPr lang="en-US" sz="2800" dirty="0"/>
              <a:t>support:</a:t>
            </a:r>
          </a:p>
          <a:p>
            <a:pPr lvl="1"/>
            <a:r>
              <a:rPr lang="en-US" sz="2400" dirty="0"/>
              <a:t>Varian Medical Systems</a:t>
            </a:r>
          </a:p>
          <a:p>
            <a:pPr lvl="1"/>
            <a:r>
              <a:rPr lang="en-US" sz="2400" dirty="0" err="1"/>
              <a:t>Boehringer</a:t>
            </a:r>
            <a:r>
              <a:rPr lang="en-US" sz="2400" dirty="0"/>
              <a:t> </a:t>
            </a:r>
            <a:r>
              <a:rPr lang="en-US" sz="2400" dirty="0" err="1"/>
              <a:t>Ingelheim</a:t>
            </a:r>
            <a:endParaRPr lang="en-US" sz="2400" dirty="0"/>
          </a:p>
          <a:p>
            <a:pPr lvl="1"/>
            <a:r>
              <a:rPr lang="en-US" sz="2400" dirty="0"/>
              <a:t>Pfizer</a:t>
            </a:r>
          </a:p>
          <a:p>
            <a:pPr lvl="1"/>
            <a:r>
              <a:rPr lang="en-US" sz="2400" dirty="0"/>
              <a:t>Astra </a:t>
            </a:r>
            <a:r>
              <a:rPr lang="en-US" sz="2400" dirty="0" smtClean="0"/>
              <a:t>Zeneca</a:t>
            </a:r>
          </a:p>
          <a:p>
            <a:pPr lvl="1"/>
            <a:r>
              <a:rPr lang="en-US" sz="2400" dirty="0" smtClean="0"/>
              <a:t>Merck</a:t>
            </a:r>
            <a:endParaRPr lang="en-US" sz="2400" dirty="0"/>
          </a:p>
          <a:p>
            <a:pPr lvl="1"/>
            <a:endParaRPr lang="en-US" sz="2400" dirty="0"/>
          </a:p>
          <a:p>
            <a:pPr marL="342900" lvl="1" indent="-342900">
              <a:buNone/>
            </a:pPr>
            <a:r>
              <a:rPr lang="en-US" dirty="0" smtClean="0"/>
              <a:t>Consulting</a:t>
            </a:r>
            <a:r>
              <a:rPr lang="en-US" dirty="0"/>
              <a:t>:</a:t>
            </a:r>
          </a:p>
          <a:p>
            <a:pPr lvl="1"/>
            <a:r>
              <a:rPr lang="en-US" sz="2400" dirty="0"/>
              <a:t>Varian Medical Systems</a:t>
            </a:r>
          </a:p>
          <a:p>
            <a:pPr lvl="1"/>
            <a:r>
              <a:rPr lang="en-US" sz="2400" dirty="0"/>
              <a:t>Merck</a:t>
            </a:r>
          </a:p>
          <a:p>
            <a:pPr lvl="1"/>
            <a:r>
              <a:rPr lang="en-US" sz="2400" dirty="0"/>
              <a:t>Astra </a:t>
            </a:r>
            <a:r>
              <a:rPr lang="en-US" sz="2400" dirty="0" smtClean="0"/>
              <a:t>Zeneca</a:t>
            </a:r>
          </a:p>
          <a:p>
            <a:pPr lvl="1"/>
            <a:r>
              <a:rPr lang="en-US" sz="2400" dirty="0" err="1" smtClean="0"/>
              <a:t>MoreHealth</a:t>
            </a:r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Disclosures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9200" y="762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NRG-LU006: Phase III Randomized Trial on IMPRINT for MPM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0670" y="252193"/>
            <a:ext cx="8629651" cy="575847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</a:rPr>
              <a:t>NRG-LU006 Study Design</a:t>
            </a:r>
            <a:endParaRPr lang="en-US" sz="4000" b="1" dirty="0">
              <a:solidFill>
                <a:schemeClr val="tx2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3783965" y="1877841"/>
            <a:ext cx="1905000" cy="2743200"/>
            <a:chOff x="2408971" y="1143000"/>
            <a:chExt cx="2153478" cy="2743200"/>
          </a:xfrm>
        </p:grpSpPr>
        <p:sp>
          <p:nvSpPr>
            <p:cNvPr id="22" name="Rounded Rectangle 21"/>
            <p:cNvSpPr/>
            <p:nvPr/>
          </p:nvSpPr>
          <p:spPr>
            <a:xfrm>
              <a:off x="2438400" y="1143000"/>
              <a:ext cx="1981200" cy="27432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08971" y="1335345"/>
              <a:ext cx="2153478" cy="236988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Pemetrexed  </a:t>
              </a:r>
              <a:r>
                <a:rPr lang="en-US" sz="1400" b="1" dirty="0">
                  <a:solidFill>
                    <a:schemeClr val="bg1"/>
                  </a:solidFill>
                </a:rPr>
                <a:t>(500mg/m2)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r>
                <a:rPr lang="en-US" sz="2000" b="1" dirty="0">
                  <a:solidFill>
                    <a:schemeClr val="bg1"/>
                  </a:solidFill>
                </a:rPr>
                <a:t>+ </a:t>
              </a:r>
              <a:r>
                <a:rPr lang="en-US" sz="2000" b="1" dirty="0" err="1">
                  <a:solidFill>
                    <a:schemeClr val="bg1"/>
                  </a:solidFill>
                </a:rPr>
                <a:t>Cisplatin</a:t>
              </a:r>
              <a:r>
                <a:rPr lang="en-US" sz="2000" b="1" dirty="0">
                  <a:solidFill>
                    <a:schemeClr val="bg1"/>
                  </a:solidFill>
                </a:rPr>
                <a:t> (or </a:t>
              </a:r>
              <a:r>
                <a:rPr lang="en-US" sz="2000" b="1" dirty="0" err="1">
                  <a:solidFill>
                    <a:schemeClr val="bg1"/>
                  </a:solidFill>
                </a:rPr>
                <a:t>carboplatin</a:t>
              </a:r>
              <a:r>
                <a:rPr lang="en-US" sz="2000" b="1" dirty="0">
                  <a:solidFill>
                    <a:schemeClr val="bg1"/>
                  </a:solidFill>
                </a:rPr>
                <a:t>) </a:t>
              </a:r>
              <a:r>
                <a:rPr lang="en-US" sz="1400" b="1" dirty="0">
                  <a:solidFill>
                    <a:schemeClr val="bg1"/>
                  </a:solidFill>
                </a:rPr>
                <a:t>(75mg/m2)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endParaRPr lang="en-US" sz="2000" b="1" dirty="0">
                <a:solidFill>
                  <a:schemeClr val="bg1"/>
                </a:solidFill>
              </a:endParaRPr>
            </a:p>
            <a:p>
              <a:r>
                <a:rPr lang="en-US" sz="2000" b="1" dirty="0">
                  <a:solidFill>
                    <a:schemeClr val="bg1"/>
                  </a:solidFill>
                </a:rPr>
                <a:t>q21 days </a:t>
              </a:r>
            </a:p>
            <a:p>
              <a:r>
                <a:rPr lang="en-US" sz="2000" b="1" dirty="0">
                  <a:solidFill>
                    <a:schemeClr val="bg1"/>
                  </a:solidFill>
                </a:rPr>
                <a:t>x4 cycles</a:t>
              </a:r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2362200" y="2514600"/>
            <a:ext cx="990600" cy="1600200"/>
            <a:chOff x="4889500" y="1752600"/>
            <a:chExt cx="1816100" cy="1600200"/>
          </a:xfrm>
        </p:grpSpPr>
        <p:sp>
          <p:nvSpPr>
            <p:cNvPr id="21" name="Rounded Rectangle 20"/>
            <p:cNvSpPr/>
            <p:nvPr/>
          </p:nvSpPr>
          <p:spPr>
            <a:xfrm>
              <a:off x="5029200" y="1752600"/>
              <a:ext cx="1676400" cy="16002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89500" y="2147461"/>
              <a:ext cx="1816100" cy="70788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P/D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(MCR)</a:t>
              </a: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7010399" y="1447800"/>
            <a:ext cx="1981201" cy="1524000"/>
            <a:chOff x="6400800" y="1981200"/>
            <a:chExt cx="1676401" cy="2438400"/>
          </a:xfrm>
        </p:grpSpPr>
        <p:sp>
          <p:nvSpPr>
            <p:cNvPr id="20" name="Rounded Rectangle 19"/>
            <p:cNvSpPr/>
            <p:nvPr/>
          </p:nvSpPr>
          <p:spPr>
            <a:xfrm>
              <a:off x="6400800" y="1981200"/>
              <a:ext cx="1676400" cy="2438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00801" y="2057400"/>
              <a:ext cx="1676400" cy="162506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IMPRINT</a:t>
              </a:r>
              <a:endParaRPr lang="en-US" sz="2000" b="1" dirty="0">
                <a:solidFill>
                  <a:schemeClr val="bg1"/>
                </a:solidFill>
              </a:endParaRPr>
            </a:p>
            <a:p>
              <a:r>
                <a:rPr lang="en-US" sz="2000" b="1" dirty="0">
                  <a:solidFill>
                    <a:schemeClr val="bg1"/>
                  </a:solidFill>
                </a:rPr>
                <a:t>(50.4/60 Gy in 28 fractions)</a:t>
              </a: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flipV="1">
            <a:off x="3429000" y="3249441"/>
            <a:ext cx="381000" cy="4971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8"/>
          <p:cNvGrpSpPr/>
          <p:nvPr/>
        </p:nvGrpSpPr>
        <p:grpSpPr>
          <a:xfrm>
            <a:off x="6248400" y="2200713"/>
            <a:ext cx="685800" cy="2080005"/>
            <a:chOff x="3425767" y="2524389"/>
            <a:chExt cx="1465568" cy="2080005"/>
          </a:xfrm>
        </p:grpSpPr>
        <p:cxnSp>
          <p:nvCxnSpPr>
            <p:cNvPr id="42" name="AutoShape 8"/>
            <p:cNvCxnSpPr>
              <a:cxnSpLocks noChangeShapeType="1"/>
            </p:cNvCxnSpPr>
            <p:nvPr/>
          </p:nvCxnSpPr>
          <p:spPr bwMode="auto">
            <a:xfrm flipV="1">
              <a:off x="3425767" y="2524389"/>
              <a:ext cx="1465566" cy="1038903"/>
            </a:xfrm>
            <a:prstGeom prst="bentConnector3">
              <a:avLst>
                <a:gd name="adj1" fmla="val 501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43" name="AutoShape 9"/>
            <p:cNvCxnSpPr>
              <a:cxnSpLocks noChangeShapeType="1"/>
            </p:cNvCxnSpPr>
            <p:nvPr/>
          </p:nvCxnSpPr>
          <p:spPr bwMode="auto">
            <a:xfrm>
              <a:off x="3425767" y="3565491"/>
              <a:ext cx="1465568" cy="1038903"/>
            </a:xfrm>
            <a:prstGeom prst="bentConnector3">
              <a:avLst>
                <a:gd name="adj1" fmla="val 5010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6" name="Group 13"/>
          <p:cNvGrpSpPr/>
          <p:nvPr/>
        </p:nvGrpSpPr>
        <p:grpSpPr>
          <a:xfrm>
            <a:off x="5638800" y="3012841"/>
            <a:ext cx="457200" cy="457200"/>
            <a:chOff x="4724400" y="4724400"/>
            <a:chExt cx="457200" cy="457200"/>
          </a:xfrm>
        </p:grpSpPr>
        <p:sp>
          <p:nvSpPr>
            <p:cNvPr id="47" name="Oval 46"/>
            <p:cNvSpPr/>
            <p:nvPr/>
          </p:nvSpPr>
          <p:spPr>
            <a:xfrm>
              <a:off x="4724400" y="4724400"/>
              <a:ext cx="457200" cy="4572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780280" y="4774184"/>
              <a:ext cx="3048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5600700" y="3617347"/>
            <a:ext cx="990600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/>
              <a:t>1:1</a:t>
            </a:r>
          </a:p>
          <a:p>
            <a:r>
              <a:rPr lang="en-US" sz="2000" dirty="0" smtClean="0"/>
              <a:t>n=150</a:t>
            </a:r>
            <a:endParaRPr lang="en-US" sz="2000" dirty="0"/>
          </a:p>
        </p:txBody>
      </p:sp>
      <p:grpSp>
        <p:nvGrpSpPr>
          <p:cNvPr id="7" name="Group 49"/>
          <p:cNvGrpSpPr/>
          <p:nvPr/>
        </p:nvGrpSpPr>
        <p:grpSpPr>
          <a:xfrm>
            <a:off x="7010398" y="3859041"/>
            <a:ext cx="2028828" cy="838200"/>
            <a:chOff x="6400800" y="1981200"/>
            <a:chExt cx="1716701" cy="2438400"/>
          </a:xfrm>
        </p:grpSpPr>
        <p:sp>
          <p:nvSpPr>
            <p:cNvPr id="51" name="Rounded Rectangle 50"/>
            <p:cNvSpPr/>
            <p:nvPr/>
          </p:nvSpPr>
          <p:spPr>
            <a:xfrm>
              <a:off x="6400800" y="1981200"/>
              <a:ext cx="1676400" cy="243840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441101" y="2057401"/>
              <a:ext cx="1676400" cy="205930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No adjuvant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IMPRINT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6200" y="1676400"/>
            <a:ext cx="2286000" cy="37856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2000" b="1" u="sng" dirty="0"/>
              <a:t>Eligibility: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000" dirty="0"/>
              <a:t>Stage I-III </a:t>
            </a:r>
            <a:r>
              <a:rPr lang="en-US" sz="2000" dirty="0" smtClean="0"/>
              <a:t>MPM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000" dirty="0" err="1" smtClean="0"/>
              <a:t>Resectable</a:t>
            </a:r>
            <a:r>
              <a:rPr lang="en-US" sz="2000" dirty="0" smtClean="0"/>
              <a:t> by lung-sparing P/D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000" dirty="0" err="1" smtClean="0"/>
              <a:t>Epithelioid</a:t>
            </a:r>
            <a:r>
              <a:rPr lang="en-US" sz="2000" dirty="0" smtClean="0"/>
              <a:t> or biphasic subtype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000" dirty="0" smtClean="0"/>
              <a:t>Age ≥18 and ≤80 years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000" dirty="0" smtClean="0"/>
              <a:t>KPS ≥80%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2000" dirty="0" smtClean="0"/>
              <a:t>FEV1 ≥40%, DLCO ≥40% predicted</a:t>
            </a:r>
            <a:endParaRPr lang="en-US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2438400" y="4815721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cs typeface="Helvetica"/>
              </a:rPr>
              <a:t>Neoadjuvant</a:t>
            </a:r>
            <a:r>
              <a:rPr lang="en-US" b="1" dirty="0" smtClean="0">
                <a:cs typeface="Helvetica"/>
              </a:rPr>
              <a:t> chemo </a:t>
            </a:r>
            <a:r>
              <a:rPr lang="en-US" b="1" dirty="0" smtClean="0">
                <a:cs typeface="Helvetica"/>
                <a:sym typeface="Wingdings" pitchFamily="2" charset="2"/>
              </a:rPr>
              <a:t> P/D is permitted</a:t>
            </a:r>
            <a:endParaRPr lang="en-US" b="1" dirty="0"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219200" y="762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NRG-LU006: Phase III Randomized Trial on IMPRINT for MPM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4600" y="5614452"/>
            <a:ext cx="5651500" cy="923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Stratification: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200" dirty="0" smtClean="0"/>
              <a:t>Cell type:  </a:t>
            </a:r>
            <a:r>
              <a:rPr lang="en-US" sz="1200" dirty="0" err="1" smtClean="0"/>
              <a:t>Epithelioid</a:t>
            </a:r>
            <a:r>
              <a:rPr lang="en-US" sz="1200" dirty="0" smtClean="0"/>
              <a:t> </a:t>
            </a:r>
            <a:r>
              <a:rPr lang="en-US" sz="1200" dirty="0" err="1" smtClean="0"/>
              <a:t>vs</a:t>
            </a:r>
            <a:r>
              <a:rPr lang="en-US" sz="1200" dirty="0" smtClean="0"/>
              <a:t> biphasic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200" dirty="0" smtClean="0"/>
              <a:t>Macroscopic complete resection: R0/R1 </a:t>
            </a:r>
            <a:r>
              <a:rPr lang="en-US" sz="1200" dirty="0" err="1" smtClean="0"/>
              <a:t>vs</a:t>
            </a:r>
            <a:r>
              <a:rPr lang="en-US" sz="1200" dirty="0" smtClean="0"/>
              <a:t> R2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200" dirty="0" smtClean="0"/>
              <a:t>Center patient volume:  ≤10 </a:t>
            </a:r>
            <a:r>
              <a:rPr lang="en-US" sz="1200" dirty="0" err="1" smtClean="0"/>
              <a:t>vs</a:t>
            </a:r>
            <a:r>
              <a:rPr lang="en-US" sz="1200" dirty="0" smtClean="0"/>
              <a:t> &gt;10 </a:t>
            </a:r>
            <a:r>
              <a:rPr lang="en-US" sz="1200" dirty="0" err="1" smtClean="0"/>
              <a:t>pleurectomy</a:t>
            </a:r>
            <a:r>
              <a:rPr lang="en-US" sz="1200" dirty="0" smtClean="0"/>
              <a:t>/decortications/year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 bwMode="auto">
          <a:xfrm>
            <a:off x="558799" y="242650"/>
            <a:ext cx="8044873" cy="85145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880745"/>
            <a:ext cx="8603674" cy="5049520"/>
          </a:xfrm>
          <a:noFill/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b="1" dirty="0" smtClean="0"/>
              <a:t>Hypothesis: </a:t>
            </a:r>
          </a:p>
          <a:p>
            <a:pPr marL="0" indent="3175">
              <a:buNone/>
            </a:pPr>
            <a:r>
              <a:rPr lang="en-US" dirty="0" smtClean="0"/>
              <a:t>Adjuvant IMPRINT is associated with an overall survival benefit compared to surgery + adjuvant chemotherapy alone.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Primary Objective:</a:t>
            </a:r>
            <a:r>
              <a:rPr lang="en-US" dirty="0" smtClean="0"/>
              <a:t> </a:t>
            </a:r>
          </a:p>
          <a:p>
            <a:pPr marL="0" lvl="1" indent="3175">
              <a:buNone/>
            </a:pPr>
            <a:r>
              <a:rPr lang="en-US" sz="3200" dirty="0" smtClean="0"/>
              <a:t>Improvement in median OS from 12 months (null hypothesis) to 20 months (alternative hypothesis) (calculated from the time of randomization)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Secondary Objectives:</a:t>
            </a:r>
          </a:p>
          <a:p>
            <a:pPr marL="287338" indent="-169863">
              <a:buFont typeface="Arial" pitchFamily="34" charset="0"/>
              <a:buChar char="•"/>
            </a:pPr>
            <a:r>
              <a:rPr lang="en-US" sz="2900" dirty="0" smtClean="0"/>
              <a:t>Local Failure-Free Survival</a:t>
            </a:r>
          </a:p>
          <a:p>
            <a:pPr marL="287338" indent="-169863">
              <a:buFont typeface="Arial" pitchFamily="34" charset="0"/>
              <a:buChar char="•"/>
            </a:pPr>
            <a:r>
              <a:rPr lang="en-US" sz="2900" dirty="0" smtClean="0"/>
              <a:t>Distant Metastases-Free Survival</a:t>
            </a:r>
          </a:p>
          <a:p>
            <a:pPr marL="287338" indent="-169863">
              <a:buFont typeface="Arial" pitchFamily="34" charset="0"/>
              <a:buChar char="•"/>
            </a:pPr>
            <a:r>
              <a:rPr lang="en-US" sz="2900" dirty="0" smtClean="0"/>
              <a:t>Progression-Free Survival</a:t>
            </a:r>
          </a:p>
          <a:p>
            <a:pPr marL="287338" indent="-169863">
              <a:buFont typeface="Arial" pitchFamily="34" charset="0"/>
              <a:buChar char="•"/>
            </a:pPr>
            <a:r>
              <a:rPr lang="en-US" sz="2900" dirty="0" smtClean="0"/>
              <a:t>Toxicities per CTCAE v5.0</a:t>
            </a:r>
          </a:p>
          <a:p>
            <a:pPr marL="287338" indent="-169863">
              <a:buFont typeface="Arial" pitchFamily="34" charset="0"/>
              <a:buChar char="•"/>
            </a:pPr>
            <a:r>
              <a:rPr lang="en-US" sz="2900" dirty="0" smtClean="0"/>
              <a:t>QOL (QLQ-Q30 and LC13) (10-point change at 9 months)</a:t>
            </a:r>
            <a:endParaRPr lang="en-US" sz="3600" dirty="0" smtClean="0"/>
          </a:p>
          <a:p>
            <a:pPr lvl="1">
              <a:buNone/>
            </a:pPr>
            <a:endParaRPr lang="en-US" dirty="0" smtClean="0"/>
          </a:p>
          <a:p>
            <a:pPr marL="342900" lvl="1" indent="-342900">
              <a:buNone/>
            </a:pPr>
            <a:r>
              <a:rPr lang="en-US" sz="3100" b="1" dirty="0" smtClean="0"/>
              <a:t>Exploratory Objectives:</a:t>
            </a:r>
          </a:p>
          <a:p>
            <a:pPr marL="287338" lvl="1" indent="-169863">
              <a:buFont typeface="Arial" pitchFamily="34" charset="0"/>
              <a:buChar char="•"/>
            </a:pPr>
            <a:r>
              <a:rPr lang="en-US" sz="2900" dirty="0" smtClean="0"/>
              <a:t>To build a </a:t>
            </a:r>
            <a:r>
              <a:rPr lang="en-US" sz="2900" dirty="0" err="1" smtClean="0"/>
              <a:t>multiparametric</a:t>
            </a:r>
            <a:r>
              <a:rPr lang="en-US" sz="2900" dirty="0" smtClean="0"/>
              <a:t> prognostic imaging model to improve clinical staging and target delineation</a:t>
            </a:r>
          </a:p>
          <a:p>
            <a:pPr marL="287338" lvl="1" indent="-169863">
              <a:buFont typeface="Arial" pitchFamily="34" charset="0"/>
              <a:buChar char="•"/>
            </a:pPr>
            <a:r>
              <a:rPr lang="en-US" sz="2900" dirty="0" smtClean="0"/>
              <a:t>To identify genomic and immunologic predictive biomarkers of radiation sensitivity and potential future therapeutic targets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762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NRG-LU006: Phase III Randomized Trial on IMPRINT for MPM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175" y="600075"/>
            <a:ext cx="7743825" cy="585787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 smtClean="0"/>
              <a:t>Inclusion criteria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Pathologically confirmed stage I-IIIA MPM (epithelioid or biphasic)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Amenable to P/D as determined by a thoracic surgeon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Age ≥18 years and ≤80 years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Karnofsky performance status ≥80%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FEV1 ≥40%, DLCO ≥40% predicted</a:t>
            </a:r>
          </a:p>
          <a:p>
            <a:pPr lvl="0">
              <a:spcBef>
                <a:spcPts val="0"/>
              </a:spcBef>
            </a:pPr>
            <a:r>
              <a:rPr lang="en-US" sz="2000" dirty="0" smtClean="0"/>
              <a:t>Adequate liver and renal function</a:t>
            </a:r>
          </a:p>
          <a:p>
            <a:pPr lvl="0">
              <a:spcBef>
                <a:spcPts val="0"/>
              </a:spcBef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 </a:t>
            </a:r>
            <a:r>
              <a:rPr lang="en-US" sz="2800" b="1" dirty="0" smtClean="0"/>
              <a:t> Exclusion criteria</a:t>
            </a: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000" dirty="0" err="1" smtClean="0"/>
              <a:t>Sarcomatoid</a:t>
            </a:r>
            <a:r>
              <a:rPr lang="en-US" sz="2000" dirty="0" smtClean="0"/>
              <a:t> histology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Continuous oxygen use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Third space fluid that cannot be controlled by drainage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Serious unstable medical illness (e.g. concurrent active malignancy, active infection, or acute congestive heart failure)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Prior thoracic radiation therapy or chemotherapy</a:t>
            </a:r>
          </a:p>
          <a:p>
            <a:pPr>
              <a:spcBef>
                <a:spcPts val="0"/>
              </a:spcBef>
            </a:pPr>
            <a:r>
              <a:rPr lang="en-US" sz="2000" dirty="0" smtClean="0"/>
              <a:t>Pregnancy or lactating</a:t>
            </a:r>
          </a:p>
          <a:p>
            <a:endParaRPr 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781" r="70000" b="11845"/>
          <a:stretch>
            <a:fillRect/>
          </a:stretch>
        </p:blipFill>
        <p:spPr bwMode="auto">
          <a:xfrm>
            <a:off x="76200" y="76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9200" y="762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NRG-LU006: Phase III Randomized Trial on IMPRINT for MPM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1062"/>
          </a:xfrm>
        </p:spPr>
        <p:txBody>
          <a:bodyPr/>
          <a:lstStyle/>
          <a:p>
            <a:r>
              <a:rPr lang="en-US" b="1" dirty="0" smtClean="0"/>
              <a:t>Surgeon Credentialing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" y="1164027"/>
            <a:ext cx="8770883" cy="4401204"/>
          </a:xfrm>
        </p:spPr>
        <p:txBody>
          <a:bodyPr/>
          <a:lstStyle/>
          <a:p>
            <a:r>
              <a:rPr lang="en-US" sz="2200" dirty="0" smtClean="0"/>
              <a:t>MCR = goal of surgical resection in every patient</a:t>
            </a:r>
          </a:p>
          <a:p>
            <a:r>
              <a:rPr lang="en-US" sz="2200" dirty="0" smtClean="0"/>
              <a:t>Resection definitions per IASLC/IMIG guidelines</a:t>
            </a:r>
          </a:p>
          <a:p>
            <a:r>
              <a:rPr lang="en-US" sz="2200" dirty="0" smtClean="0"/>
              <a:t>Documentation of diaphragmatic, pericardial and chest wall invasion for accurate T-staging</a:t>
            </a:r>
          </a:p>
          <a:p>
            <a:r>
              <a:rPr lang="en-US" sz="2200" dirty="0" smtClean="0"/>
              <a:t>Documentation of </a:t>
            </a:r>
            <a:r>
              <a:rPr lang="en-US" sz="2200" dirty="0" err="1" smtClean="0"/>
              <a:t>unresectable</a:t>
            </a:r>
            <a:r>
              <a:rPr lang="en-US" sz="2200" dirty="0" smtClean="0"/>
              <a:t> areas + clip placement</a:t>
            </a:r>
          </a:p>
          <a:p>
            <a:r>
              <a:rPr lang="en-US" sz="2200" dirty="0" smtClean="0"/>
              <a:t>No </a:t>
            </a:r>
            <a:r>
              <a:rPr lang="en-US" sz="2200" dirty="0" err="1" smtClean="0"/>
              <a:t>intraoperative</a:t>
            </a:r>
            <a:r>
              <a:rPr lang="en-US" sz="2200" dirty="0" smtClean="0"/>
              <a:t> adjunctive therapies, i.e. heated chemotherapy, photodynamic therapy</a:t>
            </a:r>
          </a:p>
          <a:p>
            <a:r>
              <a:rPr lang="en-US" sz="2200" dirty="0" smtClean="0"/>
              <a:t>Systematic nodal sampling</a:t>
            </a:r>
          </a:p>
          <a:p>
            <a:r>
              <a:rPr lang="en-US" sz="2200" dirty="0" smtClean="0"/>
              <a:t>Number of MPM surgeries in the past 2 years (must be &gt;5/year)</a:t>
            </a:r>
          </a:p>
          <a:p>
            <a:r>
              <a:rPr lang="en-US" sz="2200" dirty="0" smtClean="0"/>
              <a:t>Number of grade 4-5 toxicities within 30 days </a:t>
            </a:r>
            <a:r>
              <a:rPr lang="en-US" sz="2200" dirty="0" err="1" smtClean="0"/>
              <a:t>postop</a:t>
            </a:r>
            <a:r>
              <a:rPr lang="en-US" sz="2200" dirty="0" smtClean="0"/>
              <a:t> in the past 2 years</a:t>
            </a:r>
          </a:p>
          <a:p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762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NRG-LU006: Phase III Randomized Trial on IMPRINT for MPM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" y="414754"/>
            <a:ext cx="8940800" cy="639346"/>
          </a:xfrm>
        </p:spPr>
        <p:txBody>
          <a:bodyPr/>
          <a:lstStyle/>
          <a:p>
            <a:r>
              <a:rPr lang="en-US" sz="3200" b="1" dirty="0" smtClean="0"/>
              <a:t>Central Radiation Oncology Review Process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231900"/>
            <a:ext cx="8940800" cy="1943100"/>
          </a:xfrm>
        </p:spPr>
        <p:txBody>
          <a:bodyPr/>
          <a:lstStyle/>
          <a:p>
            <a:r>
              <a:rPr lang="en-US" sz="2400" dirty="0" smtClean="0"/>
              <a:t>Central review of each individual patient assigned to IMPRINT arm</a:t>
            </a:r>
          </a:p>
          <a:p>
            <a:pPr marL="742950" indent="-400050">
              <a:buAutoNum type="arabicParenR"/>
            </a:pPr>
            <a:r>
              <a:rPr lang="en-US" sz="2000" dirty="0" smtClean="0"/>
              <a:t>Review of target and OAR delineation</a:t>
            </a:r>
          </a:p>
          <a:p>
            <a:pPr marL="742950" indent="-400050">
              <a:buAutoNum type="arabicParenR"/>
            </a:pPr>
            <a:r>
              <a:rPr lang="en-US" sz="2000" dirty="0" smtClean="0"/>
              <a:t>Review of radiation treatment plan</a:t>
            </a:r>
          </a:p>
          <a:p>
            <a:pPr marL="336550" indent="-336550"/>
            <a:endParaRPr lang="en-US" sz="2400" dirty="0" smtClean="0"/>
          </a:p>
          <a:p>
            <a:pPr marL="336550" indent="-336550"/>
            <a:r>
              <a:rPr lang="en-US" sz="2400" dirty="0" smtClean="0"/>
              <a:t>48-hour turnaround</a:t>
            </a:r>
          </a:p>
          <a:p>
            <a:pPr marL="514350" indent="-514350">
              <a:buAutoNum type="arabicParenR"/>
            </a:pPr>
            <a:endParaRPr lang="en-US" sz="2400" dirty="0" smtClean="0"/>
          </a:p>
          <a:p>
            <a:endParaRPr lang="en-US" sz="2400" dirty="0"/>
          </a:p>
        </p:txBody>
      </p:sp>
      <p:grpSp>
        <p:nvGrpSpPr>
          <p:cNvPr id="4" name="Group 6"/>
          <p:cNvGrpSpPr/>
          <p:nvPr/>
        </p:nvGrpSpPr>
        <p:grpSpPr>
          <a:xfrm>
            <a:off x="127000" y="3581400"/>
            <a:ext cx="8940800" cy="2286000"/>
            <a:chOff x="76200" y="3505200"/>
            <a:chExt cx="8940800" cy="2286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1800" y="3505200"/>
              <a:ext cx="2948299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81700" y="3505200"/>
              <a:ext cx="2286000" cy="2268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342049" y="3657600"/>
              <a:ext cx="674951" cy="186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200" y="3505200"/>
              <a:ext cx="2835639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1219200" y="762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NRG-LU006: Phase III Randomized Trial on IMPRINT for MPM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D8F7494-A6B8-430A-9C4A-6860C2F919FF}"/>
              </a:ext>
            </a:extLst>
          </p:cNvPr>
          <p:cNvSpPr txBox="1">
            <a:spLocks/>
          </p:cNvSpPr>
          <p:nvPr/>
        </p:nvSpPr>
        <p:spPr>
          <a:xfrm>
            <a:off x="628650" y="281913"/>
            <a:ext cx="7886700" cy="6228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MSKCC Contouring Atlas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762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NRG-LU006: Phase III Randomized Trial on IMPRINT for MPM</a:t>
            </a:r>
            <a:endParaRPr lang="en-US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9550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Helvetica"/>
              </a:rPr>
              <a:t>Detailed contouring atlas available on NRG website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6333" t="30222" r="23583" b="17333"/>
          <a:stretch>
            <a:fillRect/>
          </a:stretch>
        </p:blipFill>
        <p:spPr bwMode="auto">
          <a:xfrm>
            <a:off x="304800" y="1990427"/>
            <a:ext cx="4055849" cy="199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7656" t="20741" r="23417" b="16444"/>
          <a:stretch>
            <a:fillRect/>
          </a:stretch>
        </p:blipFill>
        <p:spPr bwMode="auto">
          <a:xfrm>
            <a:off x="304799" y="4104640"/>
            <a:ext cx="4055849" cy="24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20417" t="13926" r="27167" b="26518"/>
          <a:stretch>
            <a:fillRect/>
          </a:stretch>
        </p:blipFill>
        <p:spPr bwMode="auto">
          <a:xfrm>
            <a:off x="4933682" y="4104640"/>
            <a:ext cx="3805187" cy="2431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 l="20333" t="20593" r="25667" b="20148"/>
          <a:stretch>
            <a:fillRect/>
          </a:stretch>
        </p:blipFill>
        <p:spPr bwMode="auto">
          <a:xfrm>
            <a:off x="4933682" y="1632905"/>
            <a:ext cx="3805187" cy="234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RGOncologyOption1_Template03-24-14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3200" b="1" dirty="0">
            <a:solidFill>
              <a:schemeClr val="accent1"/>
            </a:solidFill>
            <a:cs typeface="Helvetica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NRG Color Theme 2nd slide">
      <a:dk1>
        <a:srgbClr val="565656"/>
      </a:dk1>
      <a:lt1>
        <a:srgbClr val="FFFFFF"/>
      </a:lt1>
      <a:dk2>
        <a:srgbClr val="565656"/>
      </a:dk2>
      <a:lt2>
        <a:srgbClr val="FFFFFF"/>
      </a:lt2>
      <a:accent1>
        <a:srgbClr val="98012E"/>
      </a:accent1>
      <a:accent2>
        <a:srgbClr val="565656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NRG Slide De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>
            <a:solidFill>
              <a:srgbClr val="7F7F7F"/>
            </a:solidFill>
            <a:latin typeface="Helvetica"/>
            <a:cs typeface="Helvetic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A5F1F0551A3F40AFD7F7CF352D7236" ma:contentTypeVersion="11" ma:contentTypeDescription="Create a new document." ma:contentTypeScope="" ma:versionID="9f780baf11d6aa933a2366c04df75b56">
  <xsd:schema xmlns:xsd="http://www.w3.org/2001/XMLSchema" xmlns:xs="http://www.w3.org/2001/XMLSchema" xmlns:p="http://schemas.microsoft.com/office/2006/metadata/properties" xmlns:ns2="e2e9c045-e873-4276-acbe-2a41f048cdb1" xmlns:ns3="bba795ce-85ab-4dcf-a8f0-65d145eb2520" targetNamespace="http://schemas.microsoft.com/office/2006/metadata/properties" ma:root="true" ma:fieldsID="0a491f749f2a1f842ee0406078fb82b2" ns2:_="" ns3:_="">
    <xsd:import namespace="e2e9c045-e873-4276-acbe-2a41f048cdb1"/>
    <xsd:import namespace="bba795ce-85ab-4dcf-a8f0-65d145eb25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e9c045-e873-4276-acbe-2a41f048cd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a795ce-85ab-4dcf-a8f0-65d145eb25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9F1E582-D2E5-4DCA-ACCB-86E6C56EC67F}"/>
</file>

<file path=customXml/itemProps2.xml><?xml version="1.0" encoding="utf-8"?>
<ds:datastoreItem xmlns:ds="http://schemas.openxmlformats.org/officeDocument/2006/customXml" ds:itemID="{49C91DC5-4844-4483-BC3B-5FEB58CF427F}"/>
</file>

<file path=customXml/itemProps3.xml><?xml version="1.0" encoding="utf-8"?>
<ds:datastoreItem xmlns:ds="http://schemas.openxmlformats.org/officeDocument/2006/customXml" ds:itemID="{9BE7D224-B92F-443F-831B-3BA46E6AC4C8}"/>
</file>

<file path=docProps/app.xml><?xml version="1.0" encoding="utf-8"?>
<Properties xmlns="http://schemas.openxmlformats.org/officeDocument/2006/extended-properties" xmlns:vt="http://schemas.openxmlformats.org/officeDocument/2006/docPropsVTypes">
  <Template>NRGOncologyOption1_Template03-24-14</Template>
  <TotalTime>0</TotalTime>
  <Words>1161</Words>
  <Application>Microsoft Office PowerPoint</Application>
  <PresentationFormat>On-screen Show (4:3)</PresentationFormat>
  <Paragraphs>307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Helvetica</vt:lpstr>
      <vt:lpstr>Times New Roman</vt:lpstr>
      <vt:lpstr>Wingdings</vt:lpstr>
      <vt:lpstr>NRGOncologyOption1_Template03-24-14</vt:lpstr>
      <vt:lpstr>1_Custom Design</vt:lpstr>
      <vt:lpstr>Custom Design</vt:lpstr>
      <vt:lpstr>PowerPoint Presentation</vt:lpstr>
      <vt:lpstr>PowerPoint Presentation</vt:lpstr>
      <vt:lpstr>PowerPoint Presentation</vt:lpstr>
      <vt:lpstr>NRG-LU006 Study Design</vt:lpstr>
      <vt:lpstr>Objectives</vt:lpstr>
      <vt:lpstr>PowerPoint Presentation</vt:lpstr>
      <vt:lpstr>Surgeon Credentialing</vt:lpstr>
      <vt:lpstr>Central Radiation Oncology Review Process</vt:lpstr>
      <vt:lpstr>PowerPoint Presentation</vt:lpstr>
      <vt:lpstr>Treatment Planning Requirements</vt:lpstr>
      <vt:lpstr>Treatment Planning Guidelines</vt:lpstr>
      <vt:lpstr>Current Status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2015-01-21T16:20:31Z</dcterms:created>
  <dcterms:modified xsi:type="dcterms:W3CDTF">2020-07-16T00:05:53Z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0x01010000A5F1F0551A3F40AFD7F7CF352D7236</vt:lpwstr>
  </property>
</Properties>
</file>