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Lst>
  <p:notesMasterIdLst>
    <p:notesMasterId r:id="rId27"/>
  </p:notesMasterIdLst>
  <p:handoutMasterIdLst>
    <p:handoutMasterId r:id="rId28"/>
  </p:handoutMasterIdLst>
  <p:sldIdLst>
    <p:sldId id="294" r:id="rId4"/>
    <p:sldId id="318" r:id="rId5"/>
    <p:sldId id="317" r:id="rId6"/>
    <p:sldId id="304" r:id="rId7"/>
    <p:sldId id="305" r:id="rId8"/>
    <p:sldId id="323" r:id="rId9"/>
    <p:sldId id="306" r:id="rId10"/>
    <p:sldId id="307" r:id="rId11"/>
    <p:sldId id="308" r:id="rId12"/>
    <p:sldId id="309" r:id="rId13"/>
    <p:sldId id="310" r:id="rId14"/>
    <p:sldId id="311" r:id="rId15"/>
    <p:sldId id="312" r:id="rId16"/>
    <p:sldId id="315" r:id="rId17"/>
    <p:sldId id="313" r:id="rId18"/>
    <p:sldId id="319" r:id="rId19"/>
    <p:sldId id="320" r:id="rId20"/>
    <p:sldId id="321" r:id="rId21"/>
    <p:sldId id="324" r:id="rId22"/>
    <p:sldId id="322" r:id="rId23"/>
    <p:sldId id="325" r:id="rId24"/>
    <p:sldId id="314" r:id="rId25"/>
    <p:sldId id="292" r:id="rId26"/>
  </p:sldIdLst>
  <p:sldSz cx="10287000" cy="6858000" type="35mm"/>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4C68"/>
    <a:srgbClr val="9A0000"/>
    <a:srgbClr val="90246C"/>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5" autoAdjust="0"/>
    <p:restoredTop sz="94660"/>
  </p:normalViewPr>
  <p:slideViewPr>
    <p:cSldViewPr snapToGrid="0" snapToObjects="1">
      <p:cViewPr varScale="1">
        <p:scale>
          <a:sx n="66" d="100"/>
          <a:sy n="66" d="100"/>
        </p:scale>
        <p:origin x="480" y="32"/>
      </p:cViewPr>
      <p:guideLst>
        <p:guide orient="horz" pos="2160"/>
        <p:guide pos="32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78" d="100"/>
          <a:sy n="78" d="100"/>
        </p:scale>
        <p:origin x="-2064" y="-84"/>
      </p:cViewPr>
      <p:guideLst>
        <p:guide orient="horz" pos="2928"/>
        <p:guide pos="2168"/>
      </p:guideLst>
    </p:cSldViewPr>
  </p:notesViewPr>
  <p:gridSpacing cx="36576" cy="36576"/>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719238" y="232410"/>
            <a:ext cx="2982119" cy="464820"/>
          </a:xfrm>
          <a:prstGeom prst="rect">
            <a:avLst/>
          </a:prstGeom>
        </p:spPr>
        <p:txBody>
          <a:bodyPr vert="horz" lIns="92446" tIns="46223" rIns="92446" bIns="46223" rtlCol="0"/>
          <a:lstStyle>
            <a:lvl1pPr algn="l">
              <a:defRPr sz="1200"/>
            </a:lvl1pPr>
          </a:lstStyle>
          <a:p>
            <a:pPr algn="r"/>
            <a:r>
              <a:rPr lang="en-US" dirty="0" smtClean="0"/>
              <a:t>DL Wickerham</a:t>
            </a:r>
          </a:p>
          <a:p>
            <a:pPr algn="r"/>
            <a:r>
              <a:rPr lang="en-US" dirty="0" smtClean="0"/>
              <a:t>NRG Orientation 2015</a:t>
            </a:r>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CA3523BA-8CC0-4EC1-9A12-2E885D162F03}" type="slidenum">
              <a:rPr lang="en-US" smtClean="0"/>
              <a:t>‹#›</a:t>
            </a:fld>
            <a:endParaRPr lang="en-US"/>
          </a:p>
        </p:txBody>
      </p:sp>
    </p:spTree>
    <p:extLst>
      <p:ext uri="{BB962C8B-B14F-4D97-AF65-F5344CB8AC3E}">
        <p14:creationId xmlns:p14="http://schemas.microsoft.com/office/powerpoint/2010/main" val="389468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8525FB91-3CE6-4304-9AC9-12094E2555A9}" type="datetimeFigureOut">
              <a:rPr lang="en-US" smtClean="0"/>
              <a:t>1/9/2020</a:t>
            </a:fld>
            <a:endParaRPr lang="en-US"/>
          </a:p>
        </p:txBody>
      </p:sp>
      <p:sp>
        <p:nvSpPr>
          <p:cNvPr id="4" name="Slide Image Placeholder 3"/>
          <p:cNvSpPr>
            <a:spLocks noGrp="1" noRot="1" noChangeAspect="1"/>
          </p:cNvSpPr>
          <p:nvPr>
            <p:ph type="sldImg" idx="2"/>
          </p:nvPr>
        </p:nvSpPr>
        <p:spPr>
          <a:xfrm>
            <a:off x="827088" y="696913"/>
            <a:ext cx="5227637"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BD40E0A7-1E5B-4851-9AD2-933E673BA549}" type="slidenum">
              <a:rPr lang="en-US" smtClean="0"/>
              <a:t>‹#›</a:t>
            </a:fld>
            <a:endParaRPr lang="en-US"/>
          </a:p>
        </p:txBody>
      </p:sp>
    </p:spTree>
    <p:extLst>
      <p:ext uri="{BB962C8B-B14F-4D97-AF65-F5344CB8AC3E}">
        <p14:creationId xmlns:p14="http://schemas.microsoft.com/office/powerpoint/2010/main" val="411086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NRG</a:t>
            </a:r>
            <a:r>
              <a:rPr lang="en-US" baseline="0" dirty="0" smtClean="0"/>
              <a:t> is a platform that brings together people who are passionate about changing the outcomes for patients with cancer.  </a:t>
            </a:r>
            <a:endParaRPr lang="en-US" dirty="0"/>
          </a:p>
        </p:txBody>
      </p:sp>
      <p:sp>
        <p:nvSpPr>
          <p:cNvPr id="4" name="Slide Number Placeholder 3"/>
          <p:cNvSpPr>
            <a:spLocks noGrp="1"/>
          </p:cNvSpPr>
          <p:nvPr>
            <p:ph type="sldNum" sz="quarter" idx="10"/>
          </p:nvPr>
        </p:nvSpPr>
        <p:spPr/>
        <p:txBody>
          <a:bodyPr/>
          <a:lstStyle/>
          <a:p>
            <a:fld id="{BD40E0A7-1E5B-4851-9AD2-933E673BA549}" type="slidenum">
              <a:rPr lang="en-US" smtClean="0"/>
              <a:t>1</a:t>
            </a:fld>
            <a:endParaRPr lang="en-US"/>
          </a:p>
        </p:txBody>
      </p:sp>
    </p:spTree>
    <p:extLst>
      <p:ext uri="{BB962C8B-B14F-4D97-AF65-F5344CB8AC3E}">
        <p14:creationId xmlns:p14="http://schemas.microsoft.com/office/powerpoint/2010/main" val="319714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NRG Oncology is</a:t>
            </a:r>
            <a:r>
              <a:rPr lang="en-US" altLang="en-US" baseline="0" dirty="0" smtClean="0"/>
              <a:t> a platform that brings together researchers from across the globe together as we seek ways to win the battle against cancer. </a:t>
            </a:r>
            <a:endParaRPr lang="en-US" altLang="en-US" dirty="0" smtClean="0"/>
          </a:p>
        </p:txBody>
      </p:sp>
      <p:sp>
        <p:nvSpPr>
          <p:cNvPr id="59395"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303E37-9929-4564-B970-5298CD807AD1}" type="slidenum">
              <a:rPr lang="en-US" altLang="en-US" smtClean="0">
                <a:latin typeface="Calibri" panose="020F0502020204030204" pitchFamily="34" charset="0"/>
              </a:rPr>
              <a:pPr/>
              <a:t>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9620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NRG Oncology was formed as a collaboration by (3) long standing cancer clinical trial groups.</a:t>
            </a:r>
            <a:r>
              <a:rPr lang="en-US" altLang="en-US" baseline="0" dirty="0" smtClean="0"/>
              <a:t> Each group serves as a corporate member of our organization – shareholders, that participate on our Board of Directors.  Each of these entities have a robust portfolio of activities outside of NRG Oncology, but it is important to understand those activities are separate from NRG.  A key difference is NRG Oncology’s primary funding comes from Federal Grants, while our partner foundations focus on studies funded by industry.  </a:t>
            </a:r>
            <a:endParaRPr lang="en-US" altLang="en-US" dirty="0" smtClean="0"/>
          </a:p>
        </p:txBody>
      </p:sp>
      <p:sp>
        <p:nvSpPr>
          <p:cNvPr id="430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62E3DD-93F2-42A8-9785-51A4BB7D9AF5}" type="slidenum">
              <a:rPr lang="en-US" altLang="en-US" smtClean="0">
                <a:latin typeface="Calibri" panose="020F0502020204030204" pitchFamily="34" charset="0"/>
              </a:rPr>
              <a:pPr/>
              <a:t>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484718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 NRG Oncology was formed as a collaboration between (3) clinical</a:t>
            </a:r>
            <a:r>
              <a:rPr lang="en-US" baseline="0" dirty="0" smtClean="0"/>
              <a:t> research organizations who for decades existed within the previous NCI Cooperative Group System.  With the transition to the current NCI National Clinical Trials Network, the (3) legacy groups – NSABP, GOG, and RTOG elected to collaborate together as NRG Oncology as part of the NCTN. In 2013, NRG Oncology submitted their inaugural grant for funding – to become a Lead Protocol Organization within the NCTN, and in short order followed with submissions as part of the NCORP as a Research Base as well as to seek support for our </a:t>
            </a:r>
            <a:r>
              <a:rPr lang="en-US" baseline="0" dirty="0" err="1" smtClean="0"/>
              <a:t>Biobanking</a:t>
            </a:r>
            <a:r>
              <a:rPr lang="en-US" baseline="0" dirty="0" smtClean="0"/>
              <a:t> program as NRG.  Our efforts were successful in all cases, and in 2014 NRG Oncology was awarded federal grant funding from the NCI and many, many months of planning the structure, function, and operations of NRG Oncology came to fruition as we enrolled our first patient as NRG Oncology.  Since then, NRG members have accrued over 11,000 patients to NRG trials and has nearly 1000 publications to its credit.  In 2018, NRG Oncology submitted our renewal grant, which scored in the Exceptional range, and best among our peers.  Our new grant cycle starts March 1, 2019 for 6 years.  </a:t>
            </a:r>
            <a:endParaRPr lang="en-US" dirty="0"/>
          </a:p>
        </p:txBody>
      </p:sp>
      <p:sp>
        <p:nvSpPr>
          <p:cNvPr id="4" name="Slide Number Placeholder 3"/>
          <p:cNvSpPr>
            <a:spLocks noGrp="1"/>
          </p:cNvSpPr>
          <p:nvPr>
            <p:ph type="sldNum" sz="quarter" idx="10"/>
          </p:nvPr>
        </p:nvSpPr>
        <p:spPr/>
        <p:txBody>
          <a:bodyPr/>
          <a:lstStyle/>
          <a:p>
            <a:pPr>
              <a:defRPr/>
            </a:pPr>
            <a:fld id="{27ACD539-4172-4032-943F-F49D2FE004EA}" type="slidenum">
              <a:rPr lang="en-US" altLang="en-US" smtClean="0"/>
              <a:pPr>
                <a:defRPr/>
              </a:pPr>
              <a:t>5</a:t>
            </a:fld>
            <a:endParaRPr lang="en-US" altLang="en-US"/>
          </a:p>
        </p:txBody>
      </p:sp>
    </p:spTree>
    <p:extLst>
      <p:ext uri="{BB962C8B-B14F-4D97-AF65-F5344CB8AC3E}">
        <p14:creationId xmlns:p14="http://schemas.microsoft.com/office/powerpoint/2010/main" val="136852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governance comes from the NRG Oncology Foundation Board of Directors, which consists of 17 Directors including our (3) group Chairs.  </a:t>
            </a:r>
            <a:endParaRPr lang="en-US" dirty="0"/>
          </a:p>
        </p:txBody>
      </p:sp>
      <p:sp>
        <p:nvSpPr>
          <p:cNvPr id="4" name="Slide Number Placeholder 3"/>
          <p:cNvSpPr>
            <a:spLocks noGrp="1"/>
          </p:cNvSpPr>
          <p:nvPr>
            <p:ph type="sldNum" sz="quarter" idx="10"/>
          </p:nvPr>
        </p:nvSpPr>
        <p:spPr/>
        <p:txBody>
          <a:bodyPr/>
          <a:lstStyle/>
          <a:p>
            <a:fld id="{BD40E0A7-1E5B-4851-9AD2-933E673BA549}" type="slidenum">
              <a:rPr lang="en-US" smtClean="0"/>
              <a:t>6</a:t>
            </a:fld>
            <a:endParaRPr lang="en-US"/>
          </a:p>
        </p:txBody>
      </p:sp>
    </p:spTree>
    <p:extLst>
      <p:ext uri="{BB962C8B-B14F-4D97-AF65-F5344CB8AC3E}">
        <p14:creationId xmlns:p14="http://schemas.microsoft.com/office/powerpoint/2010/main" val="369010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 xmlns:a16="http://schemas.microsoft.com/office/drawing/2014/main" id="{0963514E-2A38-4C4D-A280-92F03D1D1ACA}"/>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highlight>
                  <a:srgbClr val="FFFF00"/>
                </a:highlight>
              </a:rPr>
              <a:t>OPTION 1 (3 head shots).</a:t>
            </a:r>
          </a:p>
          <a:p>
            <a:pPr>
              <a:defRPr/>
            </a:pPr>
            <a:r>
              <a:rPr lang="en-US" altLang="en-US" dirty="0"/>
              <a:t>NRG is led by our three distinguished chairs and NRG principal investigators Dr. Robert </a:t>
            </a:r>
            <a:r>
              <a:rPr lang="en-US" altLang="en-US" dirty="0" err="1"/>
              <a:t>Mannel</a:t>
            </a:r>
            <a:r>
              <a:rPr lang="en-US" altLang="en-US" dirty="0"/>
              <a:t>, Dr. Norman </a:t>
            </a:r>
            <a:r>
              <a:rPr lang="en-US" altLang="en-US" dirty="0" err="1"/>
              <a:t>Wolmark</a:t>
            </a:r>
            <a:r>
              <a:rPr lang="en-US" altLang="en-US" dirty="0"/>
              <a:t>, and Dr. Walter Curran.</a:t>
            </a:r>
          </a:p>
        </p:txBody>
      </p:sp>
      <p:sp>
        <p:nvSpPr>
          <p:cNvPr id="36867"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40A48E-6CAF-448F-918B-84EEC8DB8D2E}" type="slidenum">
              <a:rPr lang="en-US" altLang="en-US" smtClean="0">
                <a:latin typeface="Calibri" panose="020F0502020204030204" pitchFamily="34" charset="0"/>
              </a:rPr>
              <a:pPr/>
              <a:t>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3395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NRG’ success stands on the shoulders of our collaborating members – our corporate</a:t>
            </a:r>
            <a:r>
              <a:rPr lang="en-US" altLang="en-US" baseline="0" dirty="0" smtClean="0"/>
              <a:t> members, NSABP, RTOG, and GOG and we wanted to take a moment – as we honor NRG, to also acknowledge and honor the milestone birthdays of RTOG and NSABP</a:t>
            </a:r>
            <a:endParaRPr lang="en-US" altLang="en-US" dirty="0" smtClean="0"/>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0FD7A8-08EB-44B3-A80F-BE7B42623992}" type="slidenum">
              <a:rPr lang="en-US" altLang="en-US" smtClean="0">
                <a:latin typeface="Calibri" panose="020F0502020204030204" pitchFamily="34" charset="0"/>
              </a:rPr>
              <a:pPr/>
              <a:t>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72535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8"/>
            <a:ext cx="874395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8076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131332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4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212606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8"/>
            <a:ext cx="874395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0"/>
            <a:ext cx="72009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157BB8EA-FF87-43DD-8C3D-814D56C371F7}" type="datetimeFigureOut">
              <a:rPr lang="en-US">
                <a:solidFill>
                  <a:srgbClr val="565656"/>
                </a:solidFill>
              </a:rPr>
              <a:pPr defTabSz="914400">
                <a:defRPr/>
              </a:pPr>
              <a:t>1/9/2020</a:t>
            </a:fld>
            <a:endParaRPr lang="en-US">
              <a:solidFill>
                <a:srgbClr val="565656"/>
              </a:solidFill>
            </a:endParaRPr>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6" name="Slide Number Placeholder 5"/>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FA8326D2-2C14-4B15-ACAE-501FA40F6774}"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3826200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3"/>
            <a:ext cx="45434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3"/>
            <a:ext cx="45434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B4D38D2A-BDEA-46AD-8232-1FDCDB75D7AF}" type="datetimeFigureOut">
              <a:rPr lang="en-US">
                <a:solidFill>
                  <a:srgbClr val="565656"/>
                </a:solidFill>
              </a:rPr>
              <a:pPr defTabSz="914400">
                <a:defRPr/>
              </a:pPr>
              <a:t>1/9/2020</a:t>
            </a:fld>
            <a:endParaRPr lang="en-US">
              <a:solidFill>
                <a:srgbClr val="565656"/>
              </a:solidFill>
            </a:endParaRPr>
          </a:p>
        </p:txBody>
      </p:sp>
      <p:sp>
        <p:nvSpPr>
          <p:cNvPr id="6" name="Footer Placeholder 5"/>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7" name="Slide Number Placeholder 6"/>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34E1F143-5EDF-409A-98D4-4B763E6251A9}"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1370003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5" y="1535113"/>
            <a:ext cx="454699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5" y="2174875"/>
            <a:ext cx="454699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B907F536-8567-4632-9DC1-DB06304A799B}" type="datetimeFigureOut">
              <a:rPr lang="en-US">
                <a:solidFill>
                  <a:srgbClr val="565656"/>
                </a:solidFill>
              </a:rPr>
              <a:pPr defTabSz="914400">
                <a:defRPr/>
              </a:pPr>
              <a:t>1/9/2020</a:t>
            </a:fld>
            <a:endParaRPr lang="en-US">
              <a:solidFill>
                <a:srgbClr val="565656"/>
              </a:solidFill>
            </a:endParaRPr>
          </a:p>
        </p:txBody>
      </p:sp>
      <p:sp>
        <p:nvSpPr>
          <p:cNvPr id="8" name="Footer Placeholder 7"/>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9" name="Slide Number Placeholder 8"/>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9120C01C-6869-4F68-882C-E2439BE0E04E}"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226597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0A52C470-D01C-437F-85B3-C9AFC94ADEA5}" type="datetimeFigureOut">
              <a:rPr lang="en-US">
                <a:solidFill>
                  <a:srgbClr val="565656"/>
                </a:solidFill>
              </a:rPr>
              <a:pPr defTabSz="914400">
                <a:defRPr/>
              </a:pPr>
              <a:t>1/9/2020</a:t>
            </a:fld>
            <a:endParaRPr lang="en-US">
              <a:solidFill>
                <a:srgbClr val="565656"/>
              </a:solidFill>
            </a:endParaRPr>
          </a:p>
        </p:txBody>
      </p:sp>
      <p:sp>
        <p:nvSpPr>
          <p:cNvPr id="4" name="Footer Placeholder 3"/>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5" name="Slide Number Placeholder 4"/>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E3D09D57-6987-4825-A789-8776C5C51564}"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2463407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6AE0A7A0-BEE9-41CA-B10E-8EA800759222}" type="datetimeFigureOut">
              <a:rPr lang="en-US">
                <a:solidFill>
                  <a:srgbClr val="565656"/>
                </a:solidFill>
              </a:rPr>
              <a:pPr defTabSz="914400">
                <a:defRPr/>
              </a:pPr>
              <a:t>1/9/2020</a:t>
            </a:fld>
            <a:endParaRPr lang="en-US">
              <a:solidFill>
                <a:srgbClr val="565656"/>
              </a:solidFill>
            </a:endParaRPr>
          </a:p>
        </p:txBody>
      </p:sp>
      <p:sp>
        <p:nvSpPr>
          <p:cNvPr id="3" name="Footer Placeholder 2"/>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4" name="Slide Number Placeholder 3"/>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0760FAFB-E0DB-4343-8941-B15C84BCAC2B}"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2780806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50"/>
            <a:ext cx="3384352"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3"/>
            <a:ext cx="575071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2" y="1435103"/>
            <a:ext cx="338435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5E19774-3F7B-4BDC-BDBA-D42FFD1E891A}" type="datetimeFigureOut">
              <a:rPr lang="en-US">
                <a:solidFill>
                  <a:srgbClr val="565656"/>
                </a:solidFill>
              </a:rPr>
              <a:pPr defTabSz="914400">
                <a:defRPr/>
              </a:pPr>
              <a:t>1/9/2020</a:t>
            </a:fld>
            <a:endParaRPr lang="en-US">
              <a:solidFill>
                <a:srgbClr val="565656"/>
              </a:solidFill>
            </a:endParaRPr>
          </a:p>
        </p:txBody>
      </p:sp>
      <p:sp>
        <p:nvSpPr>
          <p:cNvPr id="6" name="Footer Placeholder 5"/>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7" name="Slide Number Placeholder 6"/>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F572E5DA-763A-4BDD-9E45-127545ECAE98}"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2538103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7E73635F-584F-42A4-B5F1-DC00844D5053}" type="datetimeFigureOut">
              <a:rPr lang="en-US">
                <a:solidFill>
                  <a:srgbClr val="565656"/>
                </a:solidFill>
              </a:rPr>
              <a:pPr defTabSz="914400">
                <a:defRPr/>
              </a:pPr>
              <a:t>1/9/2020</a:t>
            </a:fld>
            <a:endParaRPr lang="en-US">
              <a:solidFill>
                <a:srgbClr val="565656"/>
              </a:solidFill>
            </a:endParaRPr>
          </a:p>
        </p:txBody>
      </p:sp>
      <p:sp>
        <p:nvSpPr>
          <p:cNvPr id="6" name="Footer Placeholder 5"/>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7" name="Slide Number Placeholder 6"/>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7C0FBFFF-FA75-4EA0-9105-BF9C9A9F5819}"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144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1600203"/>
            <a:ext cx="92583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688EDB0C-7E13-4B68-82DE-9A6A53A97AB1}" type="datetimeFigureOut">
              <a:rPr lang="en-US">
                <a:solidFill>
                  <a:srgbClr val="565656"/>
                </a:solidFill>
              </a:rPr>
              <a:pPr defTabSz="914400">
                <a:defRPr/>
              </a:pPr>
              <a:t>1/9/2020</a:t>
            </a:fld>
            <a:endParaRPr lang="en-US">
              <a:solidFill>
                <a:srgbClr val="565656"/>
              </a:solidFill>
            </a:endParaRPr>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6" name="Slide Number Placeholder 5"/>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C2B925EC-B007-4E24-9464-5C1B71A28344}"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119207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4060004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41"/>
            <a:ext cx="2314575"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41"/>
            <a:ext cx="6772275"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14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22629B1-78AB-482F-93F4-7D6EF25A1714}" type="datetimeFigureOut">
              <a:rPr lang="en-US">
                <a:solidFill>
                  <a:srgbClr val="565656"/>
                </a:solidFill>
              </a:rPr>
              <a:pPr defTabSz="914400">
                <a:defRPr/>
              </a:pPr>
              <a:t>1/9/2020</a:t>
            </a:fld>
            <a:endParaRPr lang="en-US">
              <a:solidFill>
                <a:srgbClr val="565656"/>
              </a:solidFill>
            </a:endParaRPr>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US">
              <a:solidFill>
                <a:srgbClr val="565656"/>
              </a:solidFill>
            </a:endParaRPr>
          </a:p>
        </p:txBody>
      </p:sp>
      <p:sp>
        <p:nvSpPr>
          <p:cNvPr id="6" name="Slide Number Placeholder 5"/>
          <p:cNvSpPr>
            <a:spLocks noGrp="1"/>
          </p:cNvSpPr>
          <p:nvPr>
            <p:ph type="sldNum" sz="quarter" idx="12"/>
          </p:nvPr>
        </p:nvSpPr>
        <p:spPr>
          <a:xfrm>
            <a:off x="7372350" y="6356353"/>
            <a:ext cx="24003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8736C98-CBC8-4673-8595-63E9BCC0CF35}" type="slidenum">
              <a:rPr lang="en-US">
                <a:solidFill>
                  <a:srgbClr val="565656"/>
                </a:solidFill>
              </a:rPr>
              <a:pPr defTabSz="914400">
                <a:defRPr/>
              </a:pPr>
              <a:t>‹#›</a:t>
            </a:fld>
            <a:endParaRPr lang="en-US">
              <a:solidFill>
                <a:srgbClr val="565656"/>
              </a:solidFill>
            </a:endParaRPr>
          </a:p>
        </p:txBody>
      </p:sp>
    </p:spTree>
    <p:extLst>
      <p:ext uri="{BB962C8B-B14F-4D97-AF65-F5344CB8AC3E}">
        <p14:creationId xmlns:p14="http://schemas.microsoft.com/office/powerpoint/2010/main" val="3483091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71600" y="381000"/>
            <a:ext cx="7286625"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1371600" y="1600200"/>
            <a:ext cx="7972425" cy="4114800"/>
          </a:xfrm>
          <a:prstGeom prst="rect">
            <a:avLst/>
          </a:prstGeom>
        </p:spPr>
        <p:txBody>
          <a:bodyPr/>
          <a:lstStyle>
            <a:lvl1pPr marL="0" indent="0">
              <a:buNone/>
              <a:defRPr sz="3150" b="1">
                <a:solidFill>
                  <a:srgbClr val="515151"/>
                </a:solidFill>
                <a:latin typeface="Arial" panose="020B0604020202020204" pitchFamily="34" charset="0"/>
                <a:cs typeface="Arial" panose="020B0604020202020204" pitchFamily="34" charset="0"/>
              </a:defRPr>
            </a:lvl1pPr>
            <a:lvl2pPr marL="835819" indent="-321469">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285875" indent="-257175">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800225" indent="-257175">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718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3"/>
          <p:cNvSpPr>
            <a:spLocks noGrp="1"/>
          </p:cNvSpPr>
          <p:nvPr>
            <p:ph type="body" sz="quarter" idx="10"/>
          </p:nvPr>
        </p:nvSpPr>
        <p:spPr>
          <a:xfrm>
            <a:off x="1371600" y="381000"/>
            <a:ext cx="7286625"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10" name="Text Placeholder 5"/>
          <p:cNvSpPr>
            <a:spLocks noGrp="1"/>
          </p:cNvSpPr>
          <p:nvPr>
            <p:ph type="body" sz="quarter" idx="11"/>
          </p:nvPr>
        </p:nvSpPr>
        <p:spPr>
          <a:xfrm>
            <a:off x="1371600" y="1600200"/>
            <a:ext cx="7972425"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5817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371600" y="381000"/>
            <a:ext cx="7286625" cy="685800"/>
          </a:xfrm>
          <a:prstGeom prst="rect">
            <a:avLst/>
          </a:prstGeom>
        </p:spPr>
        <p:txBody>
          <a:bodyPr/>
          <a:lstStyle>
            <a:lvl1pPr marL="0" indent="0" algn="ctr">
              <a:buNone/>
              <a:defRPr baseline="0">
                <a:solidFill>
                  <a:srgbClr val="98012E"/>
                </a:solidFill>
                <a:latin typeface="Arial" panose="020B0604020202020204" pitchFamily="34" charset="0"/>
                <a:cs typeface="Arial" panose="020B0604020202020204" pitchFamily="34" charset="0"/>
              </a:defRPr>
            </a:lvl1pPr>
          </a:lstStyle>
          <a:p>
            <a:pPr lvl="0"/>
            <a:r>
              <a:rPr lang="en-US" smtClean="0"/>
              <a:t>Click to edit Master text styles</a:t>
            </a:r>
          </a:p>
        </p:txBody>
      </p:sp>
      <p:sp>
        <p:nvSpPr>
          <p:cNvPr id="6" name="Text Placeholder 5"/>
          <p:cNvSpPr>
            <a:spLocks noGrp="1"/>
          </p:cNvSpPr>
          <p:nvPr>
            <p:ph type="body" sz="quarter" idx="11"/>
          </p:nvPr>
        </p:nvSpPr>
        <p:spPr>
          <a:xfrm>
            <a:off x="1371600" y="1600200"/>
            <a:ext cx="7972425" cy="4114800"/>
          </a:xfrm>
          <a:prstGeom prst="rect">
            <a:avLst/>
          </a:prstGeom>
        </p:spPr>
        <p:txBody>
          <a:bodyPr/>
          <a:lstStyle>
            <a:lvl1pPr marL="0" indent="0">
              <a:buNone/>
              <a:defRPr sz="2800" b="1">
                <a:solidFill>
                  <a:srgbClr val="515151"/>
                </a:solidFill>
                <a:latin typeface="Arial" panose="020B0604020202020204" pitchFamily="34" charset="0"/>
                <a:cs typeface="Arial" panose="020B0604020202020204" pitchFamily="34" charset="0"/>
              </a:defRPr>
            </a:lvl1pPr>
            <a:lvl2pPr marL="742950" indent="-285750">
              <a:buClr>
                <a:srgbClr val="98012E"/>
              </a:buClr>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a:solidFill>
                  <a:srgbClr val="515151"/>
                </a:solidFill>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7015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8"/>
            <a:ext cx="874395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543050" y="3886200"/>
            <a:ext cx="72009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8878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extLst>
          </p:cNvPr>
          <p:cNvSpPr>
            <a:spLocks noGrp="1"/>
          </p:cNvSpPr>
          <p:nvPr>
            <p:ph type="dt" sz="half" idx="10"/>
          </p:nvPr>
        </p:nvSpPr>
        <p:spPr>
          <a:xfrm>
            <a:off x="514350" y="6356351"/>
            <a:ext cx="2400300" cy="366183"/>
          </a:xfrm>
          <a:prstGeom prst="rect">
            <a:avLst/>
          </a:prstGeom>
        </p:spPr>
        <p:txBody>
          <a:bodyPr/>
          <a:lstStyle>
            <a:lvl1pPr eaLnBrk="1" fontAlgn="auto" hangingPunct="1">
              <a:spcBef>
                <a:spcPts val="0"/>
              </a:spcBef>
              <a:spcAft>
                <a:spcPts val="0"/>
              </a:spcAft>
              <a:defRPr>
                <a:latin typeface="+mn-lt"/>
                <a:cs typeface="+mn-cs"/>
              </a:defRPr>
            </a:lvl1pPr>
          </a:lstStyle>
          <a:p>
            <a:pPr>
              <a:defRPr/>
            </a:pPr>
            <a:fld id="{72B3037A-7A65-4FE8-A799-8631E692057D}" type="datetimeFigureOut">
              <a:rPr lang="en-US"/>
              <a:pPr>
                <a:defRPr/>
              </a:pPr>
              <a:t>1/9/2020</a:t>
            </a:fld>
            <a:endParaRPr lang="en-US"/>
          </a:p>
        </p:txBody>
      </p:sp>
      <p:sp>
        <p:nvSpPr>
          <p:cNvPr id="3" name="Footer Placeholder 2">
            <a:extLst>
              <a:ext uri="{FF2B5EF4-FFF2-40B4-BE49-F238E27FC236}"/>
            </a:extLst>
          </p:cNvPr>
          <p:cNvSpPr>
            <a:spLocks noGrp="1"/>
          </p:cNvSpPr>
          <p:nvPr>
            <p:ph type="ftr" sz="quarter" idx="11"/>
          </p:nvPr>
        </p:nvSpPr>
        <p:spPr>
          <a:xfrm>
            <a:off x="3514725" y="6356351"/>
            <a:ext cx="3257550" cy="366183"/>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Slide Number Placeholder 3">
            <a:extLst>
              <a:ext uri="{FF2B5EF4-FFF2-40B4-BE49-F238E27FC236}"/>
            </a:extLst>
          </p:cNvPr>
          <p:cNvSpPr>
            <a:spLocks noGrp="1"/>
          </p:cNvSpPr>
          <p:nvPr>
            <p:ph type="sldNum" sz="quarter" idx="12"/>
          </p:nvPr>
        </p:nvSpPr>
        <p:spPr>
          <a:xfrm>
            <a:off x="7372350" y="6356351"/>
            <a:ext cx="2400300" cy="366183"/>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68ED67E-C030-4144-94EA-4CF0E88444DB}" type="slidenum">
              <a:rPr lang="en-US" altLang="en-US"/>
              <a:pPr>
                <a:defRPr/>
              </a:pPr>
              <a:t>‹#›</a:t>
            </a:fld>
            <a:endParaRPr lang="en-US" altLang="en-US"/>
          </a:p>
        </p:txBody>
      </p:sp>
    </p:spTree>
    <p:extLst>
      <p:ext uri="{BB962C8B-B14F-4D97-AF65-F5344CB8AC3E}">
        <p14:creationId xmlns:p14="http://schemas.microsoft.com/office/powerpoint/2010/main" val="1265002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3"/>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5" name="Footer Placeholder 4"/>
          <p:cNvSpPr>
            <a:spLocks noGrp="1"/>
          </p:cNvSpPr>
          <p:nvPr>
            <p:ph type="ftr" sz="quarter" idx="11"/>
          </p:nvPr>
        </p:nvSpPr>
        <p:spPr>
          <a:xfrm>
            <a:off x="3514725" y="6356353"/>
            <a:ext cx="32575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221045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3"/>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6" name="Footer Placeholder 5"/>
          <p:cNvSpPr>
            <a:spLocks noGrp="1"/>
          </p:cNvSpPr>
          <p:nvPr>
            <p:ph type="ftr" sz="quarter" idx="11"/>
          </p:nvPr>
        </p:nvSpPr>
        <p:spPr>
          <a:xfrm>
            <a:off x="3514725" y="6356353"/>
            <a:ext cx="32575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201466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5"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5"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8" name="Footer Placeholder 7"/>
          <p:cNvSpPr>
            <a:spLocks noGrp="1"/>
          </p:cNvSpPr>
          <p:nvPr>
            <p:ph type="ftr" sz="quarter" idx="11"/>
          </p:nvPr>
        </p:nvSpPr>
        <p:spPr>
          <a:xfrm>
            <a:off x="3514725" y="6356353"/>
            <a:ext cx="325755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1528881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4" name="Footer Placeholder 3"/>
          <p:cNvSpPr>
            <a:spLocks noGrp="1"/>
          </p:cNvSpPr>
          <p:nvPr>
            <p:ph type="ftr" sz="quarter" idx="11"/>
          </p:nvPr>
        </p:nvSpPr>
        <p:spPr>
          <a:xfrm>
            <a:off x="3514725" y="6356353"/>
            <a:ext cx="32575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198053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3" name="Footer Placeholder 2"/>
          <p:cNvSpPr>
            <a:spLocks noGrp="1"/>
          </p:cNvSpPr>
          <p:nvPr>
            <p:ph type="ftr" sz="quarter" idx="11"/>
          </p:nvPr>
        </p:nvSpPr>
        <p:spPr>
          <a:xfrm>
            <a:off x="3514725" y="6356353"/>
            <a:ext cx="325755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398830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5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2"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6" name="Footer Placeholder 5"/>
          <p:cNvSpPr>
            <a:spLocks noGrp="1"/>
          </p:cNvSpPr>
          <p:nvPr>
            <p:ph type="ftr" sz="quarter" idx="11"/>
          </p:nvPr>
        </p:nvSpPr>
        <p:spPr>
          <a:xfrm>
            <a:off x="3514725" y="6356353"/>
            <a:ext cx="32575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8009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399511" y="6356353"/>
            <a:ext cx="1515140" cy="365125"/>
          </a:xfrm>
          <a:prstGeom prst="rect">
            <a:avLst/>
          </a:prstGeom>
        </p:spPr>
        <p:txBody>
          <a:bodyPr/>
          <a:lstStyle/>
          <a:p>
            <a:fld id="{6D48B70E-56DB-EE4C-857C-3475D06D2742}" type="datetimeFigureOut">
              <a:rPr lang="en-US" smtClean="0"/>
              <a:t>1/9/2020</a:t>
            </a:fld>
            <a:endParaRPr lang="en-US"/>
          </a:p>
        </p:txBody>
      </p:sp>
      <p:sp>
        <p:nvSpPr>
          <p:cNvPr id="6" name="Footer Placeholder 5"/>
          <p:cNvSpPr>
            <a:spLocks noGrp="1"/>
          </p:cNvSpPr>
          <p:nvPr>
            <p:ph type="ftr" sz="quarter" idx="11"/>
          </p:nvPr>
        </p:nvSpPr>
        <p:spPr>
          <a:xfrm>
            <a:off x="3514725" y="6356353"/>
            <a:ext cx="32575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372350" y="6356353"/>
            <a:ext cx="2114550" cy="365125"/>
          </a:xfrm>
          <a:prstGeom prst="rect">
            <a:avLst/>
          </a:prstGeom>
        </p:spPr>
        <p:txBody>
          <a:bodyPr/>
          <a:lstStyle/>
          <a:p>
            <a:fld id="{79E380CA-77D7-C849-82B2-51C54C72C171}" type="slidenum">
              <a:rPr lang="en-US" smtClean="0"/>
              <a:t>‹#›</a:t>
            </a:fld>
            <a:endParaRPr lang="en-US"/>
          </a:p>
        </p:txBody>
      </p:sp>
    </p:spTree>
    <p:extLst>
      <p:ext uri="{BB962C8B-B14F-4D97-AF65-F5344CB8AC3E}">
        <p14:creationId xmlns:p14="http://schemas.microsoft.com/office/powerpoint/2010/main" val="305438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3"/>
            <a:ext cx="92583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NRGLogoEmbossed.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86900" y="6388102"/>
            <a:ext cx="900599" cy="457200"/>
          </a:xfrm>
          <a:prstGeom prst="rect">
            <a:avLst/>
          </a:prstGeom>
        </p:spPr>
      </p:pic>
    </p:spTree>
    <p:extLst>
      <p:ext uri="{BB962C8B-B14F-4D97-AF65-F5344CB8AC3E}">
        <p14:creationId xmlns:p14="http://schemas.microsoft.com/office/powerpoint/2010/main" val="959628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1"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b="1"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b="1"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b="1"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b="1"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NRG PPCoverNewOptionTop.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69853"/>
            <a:ext cx="10287000" cy="204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Title Placeholder 2"/>
          <p:cNvSpPr>
            <a:spLocks noGrp="1"/>
          </p:cNvSpPr>
          <p:nvPr>
            <p:ph type="title"/>
          </p:nvPr>
        </p:nvSpPr>
        <p:spPr bwMode="auto">
          <a:xfrm>
            <a:off x="514350" y="1981200"/>
            <a:ext cx="92583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Title</a:t>
            </a:r>
          </a:p>
        </p:txBody>
      </p:sp>
      <p:sp>
        <p:nvSpPr>
          <p:cNvPr id="2052" name="Text Placeholder 3"/>
          <p:cNvSpPr>
            <a:spLocks noGrp="1"/>
          </p:cNvSpPr>
          <p:nvPr>
            <p:ph type="body" idx="1"/>
          </p:nvPr>
        </p:nvSpPr>
        <p:spPr bwMode="auto">
          <a:xfrm>
            <a:off x="942975" y="3429000"/>
            <a:ext cx="8401050" cy="314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597833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6" r:id="rId10"/>
  </p:sldLayoutIdLst>
  <p:txStyles>
    <p:titleStyle>
      <a:lvl1pPr algn="ctr" rtl="0" eaLnBrk="0" fontAlgn="base" hangingPunct="0">
        <a:spcBef>
          <a:spcPct val="0"/>
        </a:spcBef>
        <a:spcAft>
          <a:spcPct val="0"/>
        </a:spcAft>
        <a:defRPr sz="3200" kern="1200">
          <a:solidFill>
            <a:srgbClr val="98012E"/>
          </a:solidFill>
          <a:latin typeface="+mj-lt"/>
          <a:ea typeface="+mj-ea"/>
          <a:cs typeface="+mj-cs"/>
        </a:defRPr>
      </a:lvl1pPr>
      <a:lvl2pPr algn="ctr" rtl="0" eaLnBrk="0" fontAlgn="base" hangingPunct="0">
        <a:spcBef>
          <a:spcPct val="0"/>
        </a:spcBef>
        <a:spcAft>
          <a:spcPct val="0"/>
        </a:spcAft>
        <a:defRPr sz="3200">
          <a:solidFill>
            <a:srgbClr val="98012E"/>
          </a:solidFill>
          <a:latin typeface="Arial" charset="0"/>
        </a:defRPr>
      </a:lvl2pPr>
      <a:lvl3pPr algn="ctr" rtl="0" eaLnBrk="0" fontAlgn="base" hangingPunct="0">
        <a:spcBef>
          <a:spcPct val="0"/>
        </a:spcBef>
        <a:spcAft>
          <a:spcPct val="0"/>
        </a:spcAft>
        <a:defRPr sz="3200">
          <a:solidFill>
            <a:srgbClr val="98012E"/>
          </a:solidFill>
          <a:latin typeface="Arial" charset="0"/>
        </a:defRPr>
      </a:lvl3pPr>
      <a:lvl4pPr algn="ctr" rtl="0" eaLnBrk="0" fontAlgn="base" hangingPunct="0">
        <a:spcBef>
          <a:spcPct val="0"/>
        </a:spcBef>
        <a:spcAft>
          <a:spcPct val="0"/>
        </a:spcAft>
        <a:defRPr sz="3200">
          <a:solidFill>
            <a:srgbClr val="98012E"/>
          </a:solidFill>
          <a:latin typeface="Arial" charset="0"/>
        </a:defRPr>
      </a:lvl4pPr>
      <a:lvl5pPr algn="ctr" rtl="0" eaLnBrk="0" fontAlgn="base" hangingPunct="0">
        <a:spcBef>
          <a:spcPct val="0"/>
        </a:spcBef>
        <a:spcAft>
          <a:spcPct val="0"/>
        </a:spcAft>
        <a:defRPr sz="3200">
          <a:solidFill>
            <a:srgbClr val="98012E"/>
          </a:solidFill>
          <a:latin typeface="Arial" charset="0"/>
        </a:defRPr>
      </a:lvl5pPr>
      <a:lvl6pPr marL="457200" algn="ctr" rtl="0" fontAlgn="base">
        <a:spcBef>
          <a:spcPct val="0"/>
        </a:spcBef>
        <a:spcAft>
          <a:spcPct val="0"/>
        </a:spcAft>
        <a:defRPr sz="3200">
          <a:solidFill>
            <a:srgbClr val="98012E"/>
          </a:solidFill>
          <a:latin typeface="Arial" charset="0"/>
        </a:defRPr>
      </a:lvl6pPr>
      <a:lvl7pPr marL="914400" algn="ctr" rtl="0" fontAlgn="base">
        <a:spcBef>
          <a:spcPct val="0"/>
        </a:spcBef>
        <a:spcAft>
          <a:spcPct val="0"/>
        </a:spcAft>
        <a:defRPr sz="3200">
          <a:solidFill>
            <a:srgbClr val="98012E"/>
          </a:solidFill>
          <a:latin typeface="Arial" charset="0"/>
        </a:defRPr>
      </a:lvl7pPr>
      <a:lvl8pPr marL="1371600" algn="ctr" rtl="0" fontAlgn="base">
        <a:spcBef>
          <a:spcPct val="0"/>
        </a:spcBef>
        <a:spcAft>
          <a:spcPct val="0"/>
        </a:spcAft>
        <a:defRPr sz="3200">
          <a:solidFill>
            <a:srgbClr val="98012E"/>
          </a:solidFill>
          <a:latin typeface="Arial" charset="0"/>
        </a:defRPr>
      </a:lvl8pPr>
      <a:lvl9pPr marL="1828800" algn="ctr" rtl="0" fontAlgn="base">
        <a:spcBef>
          <a:spcPct val="0"/>
        </a:spcBef>
        <a:spcAft>
          <a:spcPct val="0"/>
        </a:spcAft>
        <a:defRPr sz="3200">
          <a:solidFill>
            <a:srgbClr val="98012E"/>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05588"/>
            <a:ext cx="10287000" cy="252412"/>
          </a:xfrm>
          <a:prstGeom prst="rect">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endParaRPr>
          </a:p>
        </p:txBody>
      </p:sp>
      <p:pic>
        <p:nvPicPr>
          <p:cNvPr id="1027" name="Picture 7" descr="LogoForPPwhite.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7169" y="5897564"/>
            <a:ext cx="1219796" cy="623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6037789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77" r:id="rId4"/>
  </p:sldLayoutIdLst>
  <p:txStyles>
    <p:titleStyle>
      <a:lvl1pPr algn="ctr" rtl="0" eaLnBrk="0" fontAlgn="base" hangingPunct="0">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200">
          <a:solidFill>
            <a:schemeClr val="tx1"/>
          </a:solidFill>
          <a:latin typeface="Arial" charset="0"/>
          <a:cs typeface="Arial" charset="0"/>
        </a:defRPr>
      </a:lvl2pPr>
      <a:lvl3pPr algn="ctr" rtl="0" eaLnBrk="0" fontAlgn="base" hangingPunct="0">
        <a:spcBef>
          <a:spcPct val="0"/>
        </a:spcBef>
        <a:spcAft>
          <a:spcPct val="0"/>
        </a:spcAft>
        <a:defRPr sz="3200">
          <a:solidFill>
            <a:schemeClr val="tx1"/>
          </a:solidFill>
          <a:latin typeface="Arial" charset="0"/>
          <a:cs typeface="Arial" charset="0"/>
        </a:defRPr>
      </a:lvl3pPr>
      <a:lvl4pPr algn="ctr" rtl="0" eaLnBrk="0" fontAlgn="base" hangingPunct="0">
        <a:spcBef>
          <a:spcPct val="0"/>
        </a:spcBef>
        <a:spcAft>
          <a:spcPct val="0"/>
        </a:spcAft>
        <a:defRPr sz="3200">
          <a:solidFill>
            <a:schemeClr val="tx1"/>
          </a:solidFill>
          <a:latin typeface="Arial" charset="0"/>
          <a:cs typeface="Arial" charset="0"/>
        </a:defRPr>
      </a:lvl4pPr>
      <a:lvl5pPr algn="ctr" rtl="0" eaLnBrk="0" fontAlgn="base" hangingPunct="0">
        <a:spcBef>
          <a:spcPct val="0"/>
        </a:spcBef>
        <a:spcAft>
          <a:spcPct val="0"/>
        </a:spcAft>
        <a:defRPr sz="3200">
          <a:solidFill>
            <a:schemeClr val="tx1"/>
          </a:solidFill>
          <a:latin typeface="Arial" charset="0"/>
          <a:cs typeface="Arial" charset="0"/>
        </a:defRPr>
      </a:lvl5pPr>
      <a:lvl6pPr marL="457200" algn="ctr" rtl="0" fontAlgn="base">
        <a:spcBef>
          <a:spcPct val="0"/>
        </a:spcBef>
        <a:spcAft>
          <a:spcPct val="0"/>
        </a:spcAft>
        <a:defRPr sz="3200">
          <a:solidFill>
            <a:schemeClr val="tx1"/>
          </a:solidFill>
          <a:latin typeface="Arial" charset="0"/>
          <a:cs typeface="Arial" charset="0"/>
        </a:defRPr>
      </a:lvl6pPr>
      <a:lvl7pPr marL="914400" algn="ctr" rtl="0" fontAlgn="base">
        <a:spcBef>
          <a:spcPct val="0"/>
        </a:spcBef>
        <a:spcAft>
          <a:spcPct val="0"/>
        </a:spcAft>
        <a:defRPr sz="3200">
          <a:solidFill>
            <a:schemeClr val="tx1"/>
          </a:solidFill>
          <a:latin typeface="Arial" charset="0"/>
          <a:cs typeface="Arial" charset="0"/>
        </a:defRPr>
      </a:lvl7pPr>
      <a:lvl8pPr marL="1371600" algn="ctr" rtl="0" fontAlgn="base">
        <a:spcBef>
          <a:spcPct val="0"/>
        </a:spcBef>
        <a:spcAft>
          <a:spcPct val="0"/>
        </a:spcAft>
        <a:defRPr sz="3200">
          <a:solidFill>
            <a:schemeClr val="tx1"/>
          </a:solidFill>
          <a:latin typeface="Arial" charset="0"/>
          <a:cs typeface="Arial" charset="0"/>
        </a:defRPr>
      </a:lvl8pPr>
      <a:lvl9pPr marL="1828800" algn="ctr"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5.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emf"/><Relationship Id="rId5" Type="http://schemas.openxmlformats.org/officeDocument/2006/relationships/image" Target="../media/image7.jpeg"/><Relationship Id="rId15" Type="http://schemas.openxmlformats.org/officeDocument/2006/relationships/image" Target="../media/image17.jpg"/><Relationship Id="rId23" Type="http://schemas.openxmlformats.org/officeDocument/2006/relationships/image" Target="../media/image25.emf"/><Relationship Id="rId28" Type="http://schemas.openxmlformats.org/officeDocument/2006/relationships/image" Target="../media/image30.pn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g"/><Relationship Id="rId22" Type="http://schemas.openxmlformats.org/officeDocument/2006/relationships/image" Target="../media/image24.png"/><Relationship Id="rId27"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5.jpeg"/><Relationship Id="rId4" Type="http://schemas.openxmlformats.org/officeDocument/2006/relationships/image" Target="../media/image33.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6666" y="2895600"/>
            <a:ext cx="8137298" cy="1446550"/>
          </a:xfrm>
          <a:prstGeom prst="rect">
            <a:avLst/>
          </a:prstGeom>
          <a:noFill/>
        </p:spPr>
        <p:txBody>
          <a:bodyPr wrap="square" rtlCol="0">
            <a:spAutoFit/>
          </a:bodyPr>
          <a:lstStyle/>
          <a:p>
            <a:pPr algn="ctr" defTabSz="914400" fontAlgn="base">
              <a:spcBef>
                <a:spcPct val="0"/>
              </a:spcBef>
              <a:spcAft>
                <a:spcPct val="0"/>
              </a:spcAft>
            </a:pPr>
            <a:r>
              <a:rPr lang="en-US" altLang="en-US" sz="4400" b="1" dirty="0" smtClean="0">
                <a:solidFill>
                  <a:srgbClr val="98012E"/>
                </a:solidFill>
                <a:cs typeface="Arial" pitchFamily="34" charset="0"/>
              </a:rPr>
              <a:t>NRG Oncology Overview</a:t>
            </a:r>
            <a:endParaRPr lang="en-US" altLang="en-US" sz="2400" dirty="0" smtClean="0">
              <a:solidFill>
                <a:srgbClr val="3B4A57"/>
              </a:solidFill>
              <a:cs typeface="Arial" pitchFamily="34" charset="0"/>
            </a:endParaRPr>
          </a:p>
          <a:p>
            <a:pPr algn="ctr" defTabSz="914400" fontAlgn="base">
              <a:spcBef>
                <a:spcPct val="0"/>
              </a:spcBef>
              <a:spcAft>
                <a:spcPct val="0"/>
              </a:spcAft>
            </a:pPr>
            <a:r>
              <a:rPr lang="en-US" altLang="en-US" sz="2400" dirty="0" smtClean="0">
                <a:solidFill>
                  <a:srgbClr val="3B4A57"/>
                </a:solidFill>
                <a:cs typeface="Arial" pitchFamily="34" charset="0"/>
              </a:rPr>
              <a:t>Kati Stoermer, NRG Executive Director</a:t>
            </a:r>
          </a:p>
          <a:p>
            <a:pPr algn="ctr" defTabSz="914400" fontAlgn="base">
              <a:spcBef>
                <a:spcPct val="0"/>
              </a:spcBef>
              <a:spcAft>
                <a:spcPct val="0"/>
              </a:spcAft>
            </a:pPr>
            <a:r>
              <a:rPr lang="en-US" altLang="en-US" dirty="0" smtClean="0">
                <a:solidFill>
                  <a:srgbClr val="3B4A57"/>
                </a:solidFill>
                <a:cs typeface="Arial" pitchFamily="34" charset="0"/>
              </a:rPr>
              <a:t>@</a:t>
            </a:r>
            <a:r>
              <a:rPr lang="en-US" altLang="en-US" dirty="0" err="1" smtClean="0">
                <a:solidFill>
                  <a:srgbClr val="3B4A57"/>
                </a:solidFill>
                <a:cs typeface="Arial" pitchFamily="34" charset="0"/>
              </a:rPr>
              <a:t>NRGonc</a:t>
            </a:r>
            <a:r>
              <a:rPr lang="en-US" altLang="en-US" dirty="0" smtClean="0">
                <a:solidFill>
                  <a:srgbClr val="3B4A57"/>
                </a:solidFill>
                <a:cs typeface="Arial" pitchFamily="34" charset="0"/>
              </a:rPr>
              <a:t>   @</a:t>
            </a:r>
            <a:r>
              <a:rPr lang="en-US" altLang="en-US" dirty="0" err="1" smtClean="0">
                <a:solidFill>
                  <a:srgbClr val="3B4A57"/>
                </a:solidFill>
                <a:cs typeface="Arial" pitchFamily="34" charset="0"/>
              </a:rPr>
              <a:t>KatiStoermer</a:t>
            </a:r>
            <a:r>
              <a:rPr lang="en-US" altLang="en-US" dirty="0" smtClean="0">
                <a:solidFill>
                  <a:srgbClr val="3B4A57"/>
                </a:solidFill>
                <a:cs typeface="Arial" pitchFamily="34" charset="0"/>
              </a:rPr>
              <a:t>  #NRG2020</a:t>
            </a:r>
          </a:p>
        </p:txBody>
      </p:sp>
    </p:spTree>
    <p:extLst>
      <p:ext uri="{BB962C8B-B14F-4D97-AF65-F5344CB8AC3E}">
        <p14:creationId xmlns:p14="http://schemas.microsoft.com/office/powerpoint/2010/main" val="26473145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85950" y="1371600"/>
            <a:ext cx="702945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b="1" dirty="0"/>
              <a:t>Research Strategy Committee</a:t>
            </a:r>
          </a:p>
          <a:p>
            <a:pPr algn="ctr">
              <a:defRPr/>
            </a:pPr>
            <a:endParaRPr lang="en-US" sz="2025" dirty="0"/>
          </a:p>
        </p:txBody>
      </p:sp>
      <p:sp>
        <p:nvSpPr>
          <p:cNvPr id="53251" name="Text Placeholder 3"/>
          <p:cNvSpPr>
            <a:spLocks noGrp="1"/>
          </p:cNvSpPr>
          <p:nvPr>
            <p:ph type="body" sz="quarter" idx="10"/>
          </p:nvPr>
        </p:nvSpPr>
        <p:spPr bwMode="auto">
          <a:xfrm>
            <a:off x="1457325" y="253321"/>
            <a:ext cx="7286625" cy="5786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r>
              <a:rPr lang="en-US" altLang="en-US" b="1" dirty="0" smtClean="0"/>
              <a:t>NRG Oncology Research Center</a:t>
            </a:r>
          </a:p>
        </p:txBody>
      </p:sp>
      <p:sp>
        <p:nvSpPr>
          <p:cNvPr id="6" name="Rounded Rectangle 5"/>
          <p:cNvSpPr/>
          <p:nvPr/>
        </p:nvSpPr>
        <p:spPr>
          <a:xfrm>
            <a:off x="1104085" y="2329789"/>
            <a:ext cx="3643313" cy="757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Scientific Committees</a:t>
            </a:r>
          </a:p>
        </p:txBody>
      </p:sp>
      <p:sp>
        <p:nvSpPr>
          <p:cNvPr id="7" name="Rounded Rectangle 6"/>
          <p:cNvSpPr/>
          <p:nvPr/>
        </p:nvSpPr>
        <p:spPr>
          <a:xfrm>
            <a:off x="5534621" y="2377084"/>
            <a:ext cx="2321719" cy="2337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25" b="1" dirty="0"/>
              <a:t>Scientific Core Committees</a:t>
            </a:r>
          </a:p>
          <a:p>
            <a:pPr marL="192881" indent="-192881">
              <a:buFont typeface="Arial" panose="020B0604020202020204" pitchFamily="34" charset="0"/>
              <a:buChar char="•"/>
              <a:defRPr/>
            </a:pPr>
            <a:r>
              <a:rPr lang="en-US" sz="1350" dirty="0"/>
              <a:t>Medical Oncology</a:t>
            </a:r>
          </a:p>
          <a:p>
            <a:pPr marL="192881" indent="-192881">
              <a:buFont typeface="Arial" panose="020B0604020202020204" pitchFamily="34" charset="0"/>
              <a:buChar char="•"/>
              <a:defRPr/>
            </a:pPr>
            <a:r>
              <a:rPr lang="en-US" sz="1350" dirty="0"/>
              <a:t>Pathology</a:t>
            </a:r>
          </a:p>
          <a:p>
            <a:pPr marL="192881" indent="-192881">
              <a:buFont typeface="Arial" panose="020B0604020202020204" pitchFamily="34" charset="0"/>
              <a:buChar char="•"/>
              <a:defRPr/>
            </a:pPr>
            <a:r>
              <a:rPr lang="en-US" sz="1350" dirty="0"/>
              <a:t>Protocol Support</a:t>
            </a:r>
          </a:p>
          <a:p>
            <a:pPr marL="192881" indent="-192881">
              <a:buFont typeface="Arial" panose="020B0604020202020204" pitchFamily="34" charset="0"/>
              <a:buChar char="•"/>
              <a:defRPr/>
            </a:pPr>
            <a:r>
              <a:rPr lang="en-US" sz="1350" dirty="0"/>
              <a:t>Radiation Oncology </a:t>
            </a:r>
          </a:p>
          <a:p>
            <a:pPr marL="192881" indent="-192881">
              <a:buFont typeface="Arial" panose="020B0604020202020204" pitchFamily="34" charset="0"/>
              <a:buChar char="•"/>
              <a:defRPr/>
            </a:pPr>
            <a:r>
              <a:rPr lang="en-US" sz="1350" dirty="0"/>
              <a:t>Health Disparities</a:t>
            </a:r>
          </a:p>
          <a:p>
            <a:pPr marL="192881" indent="-192881">
              <a:buFont typeface="Arial" panose="020B0604020202020204" pitchFamily="34" charset="0"/>
              <a:buChar char="•"/>
              <a:defRPr/>
            </a:pPr>
            <a:r>
              <a:rPr lang="en-US" sz="1350" dirty="0"/>
              <a:t>Surgical Oncology</a:t>
            </a:r>
          </a:p>
        </p:txBody>
      </p:sp>
      <p:sp>
        <p:nvSpPr>
          <p:cNvPr id="8" name="Rounded Rectangle 7"/>
          <p:cNvSpPr/>
          <p:nvPr/>
        </p:nvSpPr>
        <p:spPr>
          <a:xfrm>
            <a:off x="132159" y="3325416"/>
            <a:ext cx="2571750" cy="1977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Disease Specific</a:t>
            </a:r>
          </a:p>
          <a:p>
            <a:pPr marL="321469" indent="-321469">
              <a:buFont typeface="Arial" panose="020B0604020202020204" pitchFamily="34" charset="0"/>
              <a:buChar char="•"/>
              <a:defRPr/>
            </a:pPr>
            <a:r>
              <a:rPr lang="en-US" sz="1350" dirty="0"/>
              <a:t>Brain Tumor </a:t>
            </a:r>
          </a:p>
          <a:p>
            <a:pPr marL="321469" indent="-321469">
              <a:buFont typeface="Arial" panose="020B0604020202020204" pitchFamily="34" charset="0"/>
              <a:buChar char="•"/>
              <a:defRPr/>
            </a:pPr>
            <a:r>
              <a:rPr lang="en-US" sz="1350" dirty="0"/>
              <a:t>Breast Cancer</a:t>
            </a:r>
          </a:p>
          <a:p>
            <a:pPr marL="321469" indent="-321469">
              <a:buFont typeface="Arial" panose="020B0604020202020204" pitchFamily="34" charset="0"/>
              <a:buChar char="•"/>
              <a:defRPr/>
            </a:pPr>
            <a:r>
              <a:rPr lang="en-US" sz="1350" dirty="0"/>
              <a:t>Gastrointestinal Cancer</a:t>
            </a:r>
          </a:p>
          <a:p>
            <a:pPr marL="321469" indent="-321469">
              <a:buFont typeface="Arial" panose="020B0604020202020204" pitchFamily="34" charset="0"/>
              <a:buChar char="•"/>
              <a:defRPr/>
            </a:pPr>
            <a:r>
              <a:rPr lang="en-US" sz="1350" dirty="0"/>
              <a:t>Genitourinary Cancer</a:t>
            </a:r>
          </a:p>
          <a:p>
            <a:pPr marL="321469" indent="-321469">
              <a:buFont typeface="Arial" panose="020B0604020202020204" pitchFamily="34" charset="0"/>
              <a:buChar char="•"/>
              <a:defRPr/>
            </a:pPr>
            <a:r>
              <a:rPr lang="en-US" sz="1350" dirty="0"/>
              <a:t>Gynecological Cancer</a:t>
            </a:r>
          </a:p>
          <a:p>
            <a:pPr marL="321469" indent="-321469">
              <a:buFont typeface="Arial" panose="020B0604020202020204" pitchFamily="34" charset="0"/>
              <a:buChar char="•"/>
              <a:defRPr/>
            </a:pPr>
            <a:r>
              <a:rPr lang="en-US" sz="1350" dirty="0"/>
              <a:t>Head &amp; Neck Cancer</a:t>
            </a:r>
          </a:p>
          <a:p>
            <a:pPr marL="321469" indent="-321469">
              <a:buFont typeface="Arial" panose="020B0604020202020204" pitchFamily="34" charset="0"/>
              <a:buChar char="•"/>
              <a:defRPr/>
            </a:pPr>
            <a:r>
              <a:rPr lang="en-US" sz="1350" dirty="0"/>
              <a:t>Lung Cancer</a:t>
            </a:r>
            <a:endParaRPr lang="en-US" sz="2025" dirty="0"/>
          </a:p>
        </p:txBody>
      </p:sp>
      <p:sp>
        <p:nvSpPr>
          <p:cNvPr id="9" name="Rounded Rectangle 8"/>
          <p:cNvSpPr/>
          <p:nvPr/>
        </p:nvSpPr>
        <p:spPr>
          <a:xfrm>
            <a:off x="2782491" y="3343276"/>
            <a:ext cx="2587824" cy="1977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Non-Disease Specific</a:t>
            </a:r>
          </a:p>
          <a:p>
            <a:pPr marL="321469" indent="-321469">
              <a:buFont typeface="Arial" panose="020B0604020202020204" pitchFamily="34" charset="0"/>
              <a:buChar char="•"/>
              <a:defRPr/>
            </a:pPr>
            <a:r>
              <a:rPr lang="en-US" sz="1350" dirty="0"/>
              <a:t>Developmental Therapeutics</a:t>
            </a:r>
          </a:p>
          <a:p>
            <a:pPr marL="321469" indent="-321469">
              <a:buFont typeface="Arial" panose="020B0604020202020204" pitchFamily="34" charset="0"/>
              <a:buChar char="•"/>
              <a:defRPr/>
            </a:pPr>
            <a:r>
              <a:rPr lang="en-US" sz="1350" dirty="0"/>
              <a:t>Patient Centered Outcomes</a:t>
            </a:r>
          </a:p>
          <a:p>
            <a:pPr marL="321469" indent="-321469">
              <a:buFont typeface="Arial" panose="020B0604020202020204" pitchFamily="34" charset="0"/>
              <a:buChar char="•"/>
              <a:defRPr/>
            </a:pPr>
            <a:r>
              <a:rPr lang="en-US" sz="1350" dirty="0"/>
              <a:t>Translational Science</a:t>
            </a:r>
          </a:p>
          <a:p>
            <a:pPr>
              <a:defRPr/>
            </a:pPr>
            <a:endParaRPr lang="en-US" sz="1350" dirty="0"/>
          </a:p>
        </p:txBody>
      </p:sp>
      <p:sp>
        <p:nvSpPr>
          <p:cNvPr id="11" name="Rounded Rectangle 10"/>
          <p:cNvSpPr/>
          <p:nvPr/>
        </p:nvSpPr>
        <p:spPr>
          <a:xfrm>
            <a:off x="7965281" y="2391371"/>
            <a:ext cx="2252068" cy="27217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Administrative Committees</a:t>
            </a:r>
          </a:p>
          <a:p>
            <a:pPr marL="192881" indent="-192881">
              <a:buFont typeface="Arial" panose="020B0604020202020204" pitchFamily="34" charset="0"/>
              <a:buChar char="•"/>
              <a:defRPr/>
            </a:pPr>
            <a:r>
              <a:rPr lang="en-US" sz="1350" dirty="0"/>
              <a:t>Ancillary</a:t>
            </a:r>
            <a:r>
              <a:rPr lang="en-US" sz="2025" dirty="0"/>
              <a:t> </a:t>
            </a:r>
            <a:r>
              <a:rPr lang="en-US" sz="1350" dirty="0"/>
              <a:t>Projects</a:t>
            </a:r>
          </a:p>
          <a:p>
            <a:pPr marL="192881" indent="-192881">
              <a:buFont typeface="Arial" panose="020B0604020202020204" pitchFamily="34" charset="0"/>
              <a:buChar char="•"/>
              <a:defRPr/>
            </a:pPr>
            <a:r>
              <a:rPr lang="en-US" sz="1350" dirty="0"/>
              <a:t>Audit/Quality Control</a:t>
            </a:r>
          </a:p>
          <a:p>
            <a:pPr marL="192881" indent="-192881">
              <a:buFont typeface="Arial" panose="020B0604020202020204" pitchFamily="34" charset="0"/>
              <a:buChar char="•"/>
              <a:defRPr/>
            </a:pPr>
            <a:r>
              <a:rPr lang="en-US" sz="1350" dirty="0"/>
              <a:t>Communications</a:t>
            </a:r>
          </a:p>
          <a:p>
            <a:pPr marL="192881" indent="-192881">
              <a:buFont typeface="Arial" panose="020B0604020202020204" pitchFamily="34" charset="0"/>
              <a:buChar char="•"/>
              <a:defRPr/>
            </a:pPr>
            <a:r>
              <a:rPr lang="en-US" sz="1350" dirty="0"/>
              <a:t>New Investigators</a:t>
            </a:r>
          </a:p>
          <a:p>
            <a:pPr marL="192881" indent="-192881">
              <a:buFont typeface="Arial" panose="020B0604020202020204" pitchFamily="34" charset="0"/>
              <a:buChar char="•"/>
              <a:defRPr/>
            </a:pPr>
            <a:r>
              <a:rPr lang="en-US" sz="1350" dirty="0"/>
              <a:t>Membership</a:t>
            </a:r>
          </a:p>
          <a:p>
            <a:pPr marL="192881" indent="-192881">
              <a:buFont typeface="Arial" panose="020B0604020202020204" pitchFamily="34" charset="0"/>
              <a:buChar char="•"/>
              <a:defRPr/>
            </a:pPr>
            <a:r>
              <a:rPr lang="en-US" sz="1350" dirty="0"/>
              <a:t>Patient Advocates</a:t>
            </a:r>
          </a:p>
          <a:p>
            <a:pPr marL="192881" indent="-192881">
              <a:buFont typeface="Arial" panose="020B0604020202020204" pitchFamily="34" charset="0"/>
              <a:buChar char="•"/>
              <a:defRPr/>
            </a:pPr>
            <a:r>
              <a:rPr lang="en-US" sz="1350" dirty="0"/>
              <a:t>Publications</a:t>
            </a:r>
          </a:p>
        </p:txBody>
      </p:sp>
      <p:cxnSp>
        <p:nvCxnSpPr>
          <p:cNvPr id="14" name="Straight Connector 13"/>
          <p:cNvCxnSpPr/>
          <p:nvPr/>
        </p:nvCxnSpPr>
        <p:spPr>
          <a:xfrm>
            <a:off x="3514725" y="2057401"/>
            <a:ext cx="0" cy="319683"/>
          </a:xfrm>
          <a:prstGeom prst="line">
            <a:avLst/>
          </a:prstGeom>
          <a:ln w="3175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6343650" y="2064545"/>
            <a:ext cx="0" cy="319683"/>
          </a:xfrm>
          <a:prstGeom prst="line">
            <a:avLst/>
          </a:prstGeom>
          <a:ln w="3175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8743950" y="2064545"/>
            <a:ext cx="0" cy="319683"/>
          </a:xfrm>
          <a:prstGeom prst="line">
            <a:avLst/>
          </a:prstGeom>
          <a:ln w="31750">
            <a:prstDash val="sys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2057400" y="3136106"/>
            <a:ext cx="0" cy="207169"/>
          </a:xfrm>
          <a:prstGeom prst="line">
            <a:avLst/>
          </a:prstGeom>
          <a:ln w="3175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4193381" y="3136106"/>
            <a:ext cx="7144" cy="207169"/>
          </a:xfrm>
          <a:prstGeom prst="line">
            <a:avLst/>
          </a:prstGeom>
          <a:ln w="31750"/>
        </p:spPr>
        <p:style>
          <a:lnRef idx="1">
            <a:schemeClr val="dk1"/>
          </a:lnRef>
          <a:fillRef idx="0">
            <a:schemeClr val="dk1"/>
          </a:fillRef>
          <a:effectRef idx="0">
            <a:schemeClr val="dk1"/>
          </a:effectRef>
          <a:fontRef idx="minor">
            <a:schemeClr val="tx1"/>
          </a:fontRef>
        </p:style>
      </p:cxnSp>
      <p:sp>
        <p:nvSpPr>
          <p:cNvPr id="29" name="Rounded Rectangle 28"/>
          <p:cNvSpPr/>
          <p:nvPr/>
        </p:nvSpPr>
        <p:spPr>
          <a:xfrm>
            <a:off x="5829300" y="5113140"/>
            <a:ext cx="2057400" cy="6304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CIRO </a:t>
            </a:r>
          </a:p>
          <a:p>
            <a:pPr algn="ctr">
              <a:defRPr/>
            </a:pPr>
            <a:r>
              <a:rPr lang="en-US" sz="1125" dirty="0"/>
              <a:t>Center for Innovation in Radiation Oncology </a:t>
            </a:r>
          </a:p>
        </p:txBody>
      </p:sp>
      <p:cxnSp>
        <p:nvCxnSpPr>
          <p:cNvPr id="30" name="Straight Connector 29"/>
          <p:cNvCxnSpPr/>
          <p:nvPr/>
        </p:nvCxnSpPr>
        <p:spPr>
          <a:xfrm>
            <a:off x="6772275" y="4714875"/>
            <a:ext cx="0" cy="398265"/>
          </a:xfrm>
          <a:prstGeom prst="line">
            <a:avLst/>
          </a:prstGeom>
          <a:ln w="31750"/>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093119" y="5311378"/>
            <a:ext cx="0" cy="251818"/>
          </a:xfrm>
          <a:prstGeom prst="line">
            <a:avLst/>
          </a:prstGeom>
          <a:ln w="31750"/>
        </p:spPr>
        <p:style>
          <a:lnRef idx="1">
            <a:schemeClr val="dk1"/>
          </a:lnRef>
          <a:fillRef idx="0">
            <a:schemeClr val="dk1"/>
          </a:fillRef>
          <a:effectRef idx="0">
            <a:schemeClr val="dk1"/>
          </a:effectRef>
          <a:fontRef idx="minor">
            <a:schemeClr val="tx1"/>
          </a:fontRef>
        </p:style>
      </p:cxnSp>
      <p:sp>
        <p:nvSpPr>
          <p:cNvPr id="34" name="Rounded Rectangle 33"/>
          <p:cNvSpPr/>
          <p:nvPr/>
        </p:nvSpPr>
        <p:spPr>
          <a:xfrm>
            <a:off x="1418034" y="5572125"/>
            <a:ext cx="2057400" cy="4429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NRG Biobanks</a:t>
            </a:r>
            <a:r>
              <a:rPr lang="en-US" sz="1125" dirty="0"/>
              <a:t> </a:t>
            </a:r>
          </a:p>
        </p:txBody>
      </p:sp>
      <p:sp>
        <p:nvSpPr>
          <p:cNvPr id="19" name="Oval 18"/>
          <p:cNvSpPr/>
          <p:nvPr/>
        </p:nvSpPr>
        <p:spPr>
          <a:xfrm>
            <a:off x="1380530" y="1544859"/>
            <a:ext cx="3185825"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53578" y="2004591"/>
            <a:ext cx="2751844"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745611" y="2329789"/>
            <a:ext cx="2564074" cy="278335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85950" y="1040615"/>
            <a:ext cx="7476079" cy="10134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517370" y="5113140"/>
            <a:ext cx="1989146" cy="1517337"/>
          </a:xfrm>
          <a:prstGeom prst="rect">
            <a:avLst/>
          </a:prstGeom>
        </p:spPr>
      </p:pic>
      <p:pic>
        <p:nvPicPr>
          <p:cNvPr id="23" name="Picture 22"/>
          <p:cNvPicPr>
            <a:picLocks noChangeAspect="1"/>
          </p:cNvPicPr>
          <p:nvPr/>
        </p:nvPicPr>
        <p:blipFill>
          <a:blip r:embed="rId2"/>
          <a:stretch>
            <a:fillRect/>
          </a:stretch>
        </p:blipFill>
        <p:spPr>
          <a:xfrm>
            <a:off x="5898870" y="4813456"/>
            <a:ext cx="1989146" cy="1517337"/>
          </a:xfrm>
          <a:prstGeom prst="rect">
            <a:avLst/>
          </a:prstGeom>
        </p:spPr>
      </p:pic>
    </p:spTree>
    <p:extLst>
      <p:ext uri="{BB962C8B-B14F-4D97-AF65-F5344CB8AC3E}">
        <p14:creationId xmlns:p14="http://schemas.microsoft.com/office/powerpoint/2010/main" val="191674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05" y="622390"/>
            <a:ext cx="9760148"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Oncology Foundation Board of Directors</a:t>
            </a:r>
          </a:p>
        </p:txBody>
      </p:sp>
      <p:sp>
        <p:nvSpPr>
          <p:cNvPr id="3" name="Rounded Rectangle 2"/>
          <p:cNvSpPr/>
          <p:nvPr/>
        </p:nvSpPr>
        <p:spPr>
          <a:xfrm>
            <a:off x="2077538" y="1408201"/>
            <a:ext cx="540067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Group Chairs</a:t>
            </a:r>
          </a:p>
          <a:p>
            <a:pPr algn="ctr">
              <a:defRPr/>
            </a:pPr>
            <a:r>
              <a:rPr lang="en-US" sz="1181" dirty="0"/>
              <a:t>Presiding Chair, Contact PI, Chairman of the Board</a:t>
            </a:r>
          </a:p>
        </p:txBody>
      </p:sp>
      <p:sp>
        <p:nvSpPr>
          <p:cNvPr id="4" name="Rounded Rectangle 3"/>
          <p:cNvSpPr/>
          <p:nvPr/>
        </p:nvSpPr>
        <p:spPr>
          <a:xfrm>
            <a:off x="2713128" y="2940535"/>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Research Center</a:t>
            </a:r>
          </a:p>
        </p:txBody>
      </p:sp>
      <p:sp>
        <p:nvSpPr>
          <p:cNvPr id="5" name="Rounded Rectangle 4"/>
          <p:cNvSpPr/>
          <p:nvPr/>
        </p:nvSpPr>
        <p:spPr>
          <a:xfrm>
            <a:off x="4919390" y="2947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Operations Center</a:t>
            </a:r>
          </a:p>
        </p:txBody>
      </p:sp>
      <p:sp>
        <p:nvSpPr>
          <p:cNvPr id="6" name="Rounded Rectangle 5"/>
          <p:cNvSpPr/>
          <p:nvPr/>
        </p:nvSpPr>
        <p:spPr>
          <a:xfrm>
            <a:off x="7230860" y="2958871"/>
            <a:ext cx="186630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Statistical &amp; Data Management Center</a:t>
            </a:r>
          </a:p>
        </p:txBody>
      </p:sp>
      <p:sp>
        <p:nvSpPr>
          <p:cNvPr id="8" name="Rounded Rectangle 7"/>
          <p:cNvSpPr/>
          <p:nvPr/>
        </p:nvSpPr>
        <p:spPr>
          <a:xfrm>
            <a:off x="8164013" y="1408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NCORP Research Base</a:t>
            </a:r>
          </a:p>
        </p:txBody>
      </p:sp>
      <p:cxnSp>
        <p:nvCxnSpPr>
          <p:cNvPr id="12" name="Straight Connector 11"/>
          <p:cNvCxnSpPr/>
          <p:nvPr/>
        </p:nvCxnSpPr>
        <p:spPr>
          <a:xfrm>
            <a:off x="3527516" y="2008276"/>
            <a:ext cx="0" cy="9322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511165" y="2615971"/>
            <a:ext cx="24003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511165" y="2622638"/>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7906839" y="2622637"/>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579054" y="2008276"/>
            <a:ext cx="0" cy="60007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579054" y="2212519"/>
            <a:ext cx="158495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 idx="3"/>
          </p:cNvCxnSpPr>
          <p:nvPr/>
        </p:nvCxnSpPr>
        <p:spPr>
          <a:xfrm>
            <a:off x="7478213" y="1708239"/>
            <a:ext cx="68580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289815" y="1408201"/>
            <a:ext cx="1444823"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Voting Members</a:t>
            </a:r>
          </a:p>
        </p:txBody>
      </p:sp>
      <p:cxnSp>
        <p:nvCxnSpPr>
          <p:cNvPr id="31" name="Straight Connector 30"/>
          <p:cNvCxnSpPr>
            <a:endCxn id="3" idx="1"/>
          </p:cNvCxnSpPr>
          <p:nvPr/>
        </p:nvCxnSpPr>
        <p:spPr>
          <a:xfrm>
            <a:off x="1734638" y="1708239"/>
            <a:ext cx="3429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4678135" y="1136740"/>
            <a:ext cx="0" cy="257175"/>
          </a:xfrm>
          <a:prstGeom prst="line">
            <a:avLst/>
          </a:prstGeom>
        </p:spPr>
        <p:style>
          <a:lnRef idx="2">
            <a:schemeClr val="dk1"/>
          </a:lnRef>
          <a:fillRef idx="0">
            <a:schemeClr val="dk1"/>
          </a:fillRef>
          <a:effectRef idx="1">
            <a:schemeClr val="dk1"/>
          </a:effectRef>
          <a:fontRef idx="minor">
            <a:schemeClr val="tx1"/>
          </a:fontRef>
        </p:style>
      </p:cxnSp>
      <p:sp>
        <p:nvSpPr>
          <p:cNvPr id="19" name="Oval 18"/>
          <p:cNvSpPr/>
          <p:nvPr/>
        </p:nvSpPr>
        <p:spPr>
          <a:xfrm>
            <a:off x="4760730" y="2308313"/>
            <a:ext cx="1976846"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255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280" y="198121"/>
            <a:ext cx="6383383" cy="740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NRG Operations Center</a:t>
            </a:r>
            <a:endParaRPr lang="en-US" sz="2400" dirty="0"/>
          </a:p>
        </p:txBody>
      </p:sp>
      <p:sp>
        <p:nvSpPr>
          <p:cNvPr id="3" name="Rounded Rectangle 2"/>
          <p:cNvSpPr/>
          <p:nvPr/>
        </p:nvSpPr>
        <p:spPr>
          <a:xfrm>
            <a:off x="1558834" y="1193075"/>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Protocol Development</a:t>
            </a:r>
            <a:endParaRPr lang="en-US" dirty="0"/>
          </a:p>
        </p:txBody>
      </p:sp>
      <p:sp>
        <p:nvSpPr>
          <p:cNvPr id="4" name="Rounded Rectangle 3"/>
          <p:cNvSpPr/>
          <p:nvPr/>
        </p:nvSpPr>
        <p:spPr>
          <a:xfrm>
            <a:off x="4863735" y="1193076"/>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Regulatory Affairs</a:t>
            </a:r>
            <a:endParaRPr lang="en-US" dirty="0"/>
          </a:p>
        </p:txBody>
      </p:sp>
      <p:sp>
        <p:nvSpPr>
          <p:cNvPr id="5" name="Rounded Rectangle 4"/>
          <p:cNvSpPr/>
          <p:nvPr/>
        </p:nvSpPr>
        <p:spPr>
          <a:xfrm>
            <a:off x="1558833" y="2198915"/>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Translational Science Operations</a:t>
            </a:r>
            <a:endParaRPr lang="en-US" dirty="0"/>
          </a:p>
        </p:txBody>
      </p:sp>
      <p:sp>
        <p:nvSpPr>
          <p:cNvPr id="6" name="Rounded Rectangle 5"/>
          <p:cNvSpPr/>
          <p:nvPr/>
        </p:nvSpPr>
        <p:spPr>
          <a:xfrm>
            <a:off x="4863734" y="2177145"/>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Grants &amp; Finances</a:t>
            </a:r>
            <a:endParaRPr lang="en-US" dirty="0"/>
          </a:p>
        </p:txBody>
      </p:sp>
      <p:sp>
        <p:nvSpPr>
          <p:cNvPr id="7" name="Rounded Rectangle 6"/>
          <p:cNvSpPr/>
          <p:nvPr/>
        </p:nvSpPr>
        <p:spPr>
          <a:xfrm>
            <a:off x="1558832" y="3287487"/>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Meeting Services</a:t>
            </a:r>
            <a:endParaRPr lang="en-US" dirty="0"/>
          </a:p>
        </p:txBody>
      </p:sp>
      <p:sp>
        <p:nvSpPr>
          <p:cNvPr id="8" name="Rounded Rectangle 7"/>
          <p:cNvSpPr/>
          <p:nvPr/>
        </p:nvSpPr>
        <p:spPr>
          <a:xfrm>
            <a:off x="4863735" y="3161214"/>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Communications</a:t>
            </a:r>
            <a:endParaRPr lang="en-US" dirty="0"/>
          </a:p>
        </p:txBody>
      </p:sp>
      <p:sp>
        <p:nvSpPr>
          <p:cNvPr id="9" name="Rounded Rectangle 8"/>
          <p:cNvSpPr/>
          <p:nvPr/>
        </p:nvSpPr>
        <p:spPr>
          <a:xfrm>
            <a:off x="1558834" y="4376059"/>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Publications</a:t>
            </a:r>
            <a:endParaRPr lang="en-US" dirty="0"/>
          </a:p>
        </p:txBody>
      </p:sp>
      <p:sp>
        <p:nvSpPr>
          <p:cNvPr id="10" name="Rounded Rectangle 9"/>
          <p:cNvSpPr/>
          <p:nvPr/>
        </p:nvSpPr>
        <p:spPr>
          <a:xfrm>
            <a:off x="4863735" y="4284621"/>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Member Services</a:t>
            </a:r>
            <a:endParaRPr lang="en-US" dirty="0"/>
          </a:p>
        </p:txBody>
      </p:sp>
    </p:spTree>
    <p:extLst>
      <p:ext uri="{BB962C8B-B14F-4D97-AF65-F5344CB8AC3E}">
        <p14:creationId xmlns:p14="http://schemas.microsoft.com/office/powerpoint/2010/main" val="929196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05" y="622390"/>
            <a:ext cx="9760148"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Oncology Foundation Board of Directors</a:t>
            </a:r>
          </a:p>
        </p:txBody>
      </p:sp>
      <p:sp>
        <p:nvSpPr>
          <p:cNvPr id="3" name="Rounded Rectangle 2"/>
          <p:cNvSpPr/>
          <p:nvPr/>
        </p:nvSpPr>
        <p:spPr>
          <a:xfrm>
            <a:off x="2077538" y="1408201"/>
            <a:ext cx="540067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Group Chairs</a:t>
            </a:r>
          </a:p>
          <a:p>
            <a:pPr algn="ctr">
              <a:defRPr/>
            </a:pPr>
            <a:r>
              <a:rPr lang="en-US" sz="1181" dirty="0"/>
              <a:t>Presiding Chair, Contact PI, Chairman of the Board</a:t>
            </a:r>
          </a:p>
        </p:txBody>
      </p:sp>
      <p:sp>
        <p:nvSpPr>
          <p:cNvPr id="4" name="Rounded Rectangle 3"/>
          <p:cNvSpPr/>
          <p:nvPr/>
        </p:nvSpPr>
        <p:spPr>
          <a:xfrm>
            <a:off x="2713128" y="2940535"/>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Research Center</a:t>
            </a:r>
          </a:p>
        </p:txBody>
      </p:sp>
      <p:sp>
        <p:nvSpPr>
          <p:cNvPr id="5" name="Rounded Rectangle 4"/>
          <p:cNvSpPr/>
          <p:nvPr/>
        </p:nvSpPr>
        <p:spPr>
          <a:xfrm>
            <a:off x="4919390" y="2947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Operations Center</a:t>
            </a:r>
          </a:p>
        </p:txBody>
      </p:sp>
      <p:sp>
        <p:nvSpPr>
          <p:cNvPr id="6" name="Rounded Rectangle 5"/>
          <p:cNvSpPr/>
          <p:nvPr/>
        </p:nvSpPr>
        <p:spPr>
          <a:xfrm>
            <a:off x="7230860" y="2958871"/>
            <a:ext cx="186630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Statistical &amp; Data Management Center</a:t>
            </a:r>
          </a:p>
        </p:txBody>
      </p:sp>
      <p:sp>
        <p:nvSpPr>
          <p:cNvPr id="8" name="Rounded Rectangle 7"/>
          <p:cNvSpPr/>
          <p:nvPr/>
        </p:nvSpPr>
        <p:spPr>
          <a:xfrm>
            <a:off x="8164013" y="1408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NCORP Research Base</a:t>
            </a:r>
          </a:p>
        </p:txBody>
      </p:sp>
      <p:cxnSp>
        <p:nvCxnSpPr>
          <p:cNvPr id="12" name="Straight Connector 11"/>
          <p:cNvCxnSpPr/>
          <p:nvPr/>
        </p:nvCxnSpPr>
        <p:spPr>
          <a:xfrm>
            <a:off x="3527516" y="2008276"/>
            <a:ext cx="0" cy="9322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511165" y="2615971"/>
            <a:ext cx="24003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511165" y="2622638"/>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7906839" y="2622637"/>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579054" y="2008276"/>
            <a:ext cx="0" cy="60007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579054" y="2212519"/>
            <a:ext cx="158495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 idx="3"/>
          </p:cNvCxnSpPr>
          <p:nvPr/>
        </p:nvCxnSpPr>
        <p:spPr>
          <a:xfrm>
            <a:off x="7478213" y="1708239"/>
            <a:ext cx="68580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289815" y="1408201"/>
            <a:ext cx="1444823"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Voting Members</a:t>
            </a:r>
          </a:p>
        </p:txBody>
      </p:sp>
      <p:cxnSp>
        <p:nvCxnSpPr>
          <p:cNvPr id="31" name="Straight Connector 30"/>
          <p:cNvCxnSpPr>
            <a:endCxn id="3" idx="1"/>
          </p:cNvCxnSpPr>
          <p:nvPr/>
        </p:nvCxnSpPr>
        <p:spPr>
          <a:xfrm>
            <a:off x="1734638" y="1708239"/>
            <a:ext cx="3429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4678135" y="1136740"/>
            <a:ext cx="0" cy="257175"/>
          </a:xfrm>
          <a:prstGeom prst="line">
            <a:avLst/>
          </a:prstGeom>
        </p:spPr>
        <p:style>
          <a:lnRef idx="2">
            <a:schemeClr val="dk1"/>
          </a:lnRef>
          <a:fillRef idx="0">
            <a:schemeClr val="dk1"/>
          </a:fillRef>
          <a:effectRef idx="1">
            <a:schemeClr val="dk1"/>
          </a:effectRef>
          <a:fontRef idx="minor">
            <a:schemeClr val="tx1"/>
          </a:fontRef>
        </p:style>
      </p:cxnSp>
      <p:sp>
        <p:nvSpPr>
          <p:cNvPr id="19" name="Oval 18"/>
          <p:cNvSpPr/>
          <p:nvPr/>
        </p:nvSpPr>
        <p:spPr>
          <a:xfrm>
            <a:off x="7175589" y="2555419"/>
            <a:ext cx="1976846"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435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Statistical and Data Management Center</a:t>
            </a:r>
            <a:endParaRPr lang="en-US" dirty="0"/>
          </a:p>
        </p:txBody>
      </p:sp>
      <p:sp>
        <p:nvSpPr>
          <p:cNvPr id="3" name="Text Placeholder 2"/>
          <p:cNvSpPr>
            <a:spLocks noGrp="1"/>
          </p:cNvSpPr>
          <p:nvPr>
            <p:ph type="body" sz="quarter" idx="1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095" y="1903912"/>
            <a:ext cx="2454337" cy="3067922"/>
          </a:xfrm>
          <a:prstGeom prst="rect">
            <a:avLst/>
          </a:prstGeom>
        </p:spPr>
      </p:pic>
      <p:sp>
        <p:nvSpPr>
          <p:cNvPr id="6" name="TextBox 5"/>
          <p:cNvSpPr txBox="1"/>
          <p:nvPr/>
        </p:nvSpPr>
        <p:spPr>
          <a:xfrm>
            <a:off x="3400758" y="5089501"/>
            <a:ext cx="2205010" cy="253916"/>
          </a:xfrm>
          <a:prstGeom prst="rect">
            <a:avLst/>
          </a:prstGeom>
          <a:noFill/>
        </p:spPr>
        <p:txBody>
          <a:bodyPr wrap="square" rtlCol="0">
            <a:spAutoFit/>
          </a:bodyPr>
          <a:lstStyle/>
          <a:p>
            <a:r>
              <a:rPr lang="en-US" sz="1050" dirty="0" smtClean="0"/>
              <a:t>Jim Dignam, Group Statistician</a:t>
            </a:r>
            <a:endParaRPr lang="en-US" sz="1050" dirty="0"/>
          </a:p>
        </p:txBody>
      </p:sp>
    </p:spTree>
    <p:extLst>
      <p:ext uri="{BB962C8B-B14F-4D97-AF65-F5344CB8AC3E}">
        <p14:creationId xmlns:p14="http://schemas.microsoft.com/office/powerpoint/2010/main" val="751867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4557" y="807721"/>
            <a:ext cx="6383383" cy="740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NRG Statistical and Data Management Center</a:t>
            </a:r>
            <a:endParaRPr lang="en-US" sz="2400" dirty="0"/>
          </a:p>
        </p:txBody>
      </p:sp>
      <p:sp>
        <p:nvSpPr>
          <p:cNvPr id="3" name="Rounded Rectangle 2"/>
          <p:cNvSpPr/>
          <p:nvPr/>
        </p:nvSpPr>
        <p:spPr>
          <a:xfrm>
            <a:off x="435427" y="2177144"/>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Biostatistics</a:t>
            </a:r>
            <a:endParaRPr lang="en-US" dirty="0"/>
          </a:p>
        </p:txBody>
      </p:sp>
      <p:sp>
        <p:nvSpPr>
          <p:cNvPr id="4" name="Rounded Rectangle 3"/>
          <p:cNvSpPr/>
          <p:nvPr/>
        </p:nvSpPr>
        <p:spPr>
          <a:xfrm>
            <a:off x="5386249" y="2168437"/>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Management</a:t>
            </a:r>
            <a:endParaRPr lang="en-US" dirty="0"/>
          </a:p>
        </p:txBody>
      </p:sp>
      <p:sp>
        <p:nvSpPr>
          <p:cNvPr id="5" name="Rounded Rectangle 4"/>
          <p:cNvSpPr/>
          <p:nvPr/>
        </p:nvSpPr>
        <p:spPr>
          <a:xfrm>
            <a:off x="2910838" y="2168436"/>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a:t>
            </a:r>
            <a:endParaRPr lang="en-US" dirty="0"/>
          </a:p>
        </p:txBody>
      </p:sp>
      <p:sp>
        <p:nvSpPr>
          <p:cNvPr id="6" name="Rounded Rectangle 5"/>
          <p:cNvSpPr/>
          <p:nvPr/>
        </p:nvSpPr>
        <p:spPr>
          <a:xfrm>
            <a:off x="7789814" y="2168438"/>
            <a:ext cx="2246811" cy="844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Quality Assurance &amp; Operational Support</a:t>
            </a:r>
            <a:endParaRPr lang="en-US" dirty="0"/>
          </a:p>
        </p:txBody>
      </p:sp>
    </p:spTree>
    <p:extLst>
      <p:ext uri="{BB962C8B-B14F-4D97-AF65-F5344CB8AC3E}">
        <p14:creationId xmlns:p14="http://schemas.microsoft.com/office/powerpoint/2010/main" val="2069432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05" y="622390"/>
            <a:ext cx="9760148"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Oncology Foundation Board of Directors</a:t>
            </a:r>
          </a:p>
        </p:txBody>
      </p:sp>
      <p:sp>
        <p:nvSpPr>
          <p:cNvPr id="3" name="Rounded Rectangle 2"/>
          <p:cNvSpPr/>
          <p:nvPr/>
        </p:nvSpPr>
        <p:spPr>
          <a:xfrm>
            <a:off x="2077538" y="1408201"/>
            <a:ext cx="540067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Group Chairs</a:t>
            </a:r>
          </a:p>
          <a:p>
            <a:pPr algn="ctr">
              <a:defRPr/>
            </a:pPr>
            <a:r>
              <a:rPr lang="en-US" sz="1181" dirty="0"/>
              <a:t>Presiding Chair, Contact PI, Chairman of the Board</a:t>
            </a:r>
          </a:p>
        </p:txBody>
      </p:sp>
      <p:sp>
        <p:nvSpPr>
          <p:cNvPr id="4" name="Rounded Rectangle 3"/>
          <p:cNvSpPr/>
          <p:nvPr/>
        </p:nvSpPr>
        <p:spPr>
          <a:xfrm>
            <a:off x="2713128" y="2940535"/>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Research Center</a:t>
            </a:r>
          </a:p>
        </p:txBody>
      </p:sp>
      <p:sp>
        <p:nvSpPr>
          <p:cNvPr id="5" name="Rounded Rectangle 4"/>
          <p:cNvSpPr/>
          <p:nvPr/>
        </p:nvSpPr>
        <p:spPr>
          <a:xfrm>
            <a:off x="4919390" y="2947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Operations Center</a:t>
            </a:r>
          </a:p>
        </p:txBody>
      </p:sp>
      <p:sp>
        <p:nvSpPr>
          <p:cNvPr id="6" name="Rounded Rectangle 5"/>
          <p:cNvSpPr/>
          <p:nvPr/>
        </p:nvSpPr>
        <p:spPr>
          <a:xfrm>
            <a:off x="7230860" y="2958871"/>
            <a:ext cx="186630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Statistical &amp; Data Management Center</a:t>
            </a:r>
          </a:p>
        </p:txBody>
      </p:sp>
      <p:sp>
        <p:nvSpPr>
          <p:cNvPr id="8" name="Rounded Rectangle 7"/>
          <p:cNvSpPr/>
          <p:nvPr/>
        </p:nvSpPr>
        <p:spPr>
          <a:xfrm>
            <a:off x="8164013" y="1408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NCORP Research Base</a:t>
            </a:r>
          </a:p>
        </p:txBody>
      </p:sp>
      <p:cxnSp>
        <p:nvCxnSpPr>
          <p:cNvPr id="12" name="Straight Connector 11"/>
          <p:cNvCxnSpPr/>
          <p:nvPr/>
        </p:nvCxnSpPr>
        <p:spPr>
          <a:xfrm>
            <a:off x="3527516" y="2008276"/>
            <a:ext cx="0" cy="9322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511165" y="2615971"/>
            <a:ext cx="24003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511165" y="2622638"/>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7906839" y="2622637"/>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579054" y="2008276"/>
            <a:ext cx="0" cy="60007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579054" y="2212519"/>
            <a:ext cx="158495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 idx="3"/>
          </p:cNvCxnSpPr>
          <p:nvPr/>
        </p:nvCxnSpPr>
        <p:spPr>
          <a:xfrm>
            <a:off x="7478213" y="1708239"/>
            <a:ext cx="68580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289815" y="1408201"/>
            <a:ext cx="1444823"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Voting Members</a:t>
            </a:r>
          </a:p>
        </p:txBody>
      </p:sp>
      <p:cxnSp>
        <p:nvCxnSpPr>
          <p:cNvPr id="31" name="Straight Connector 30"/>
          <p:cNvCxnSpPr>
            <a:endCxn id="3" idx="1"/>
          </p:cNvCxnSpPr>
          <p:nvPr/>
        </p:nvCxnSpPr>
        <p:spPr>
          <a:xfrm>
            <a:off x="1734638" y="1708239"/>
            <a:ext cx="3429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4678135" y="1136740"/>
            <a:ext cx="0" cy="257175"/>
          </a:xfrm>
          <a:prstGeom prst="line">
            <a:avLst/>
          </a:prstGeom>
        </p:spPr>
        <p:style>
          <a:lnRef idx="2">
            <a:schemeClr val="dk1"/>
          </a:lnRef>
          <a:fillRef idx="0">
            <a:schemeClr val="dk1"/>
          </a:fillRef>
          <a:effectRef idx="1">
            <a:schemeClr val="dk1"/>
          </a:effectRef>
          <a:fontRef idx="minor">
            <a:schemeClr val="tx1"/>
          </a:fontRef>
        </p:style>
      </p:cxnSp>
      <p:sp>
        <p:nvSpPr>
          <p:cNvPr id="19" name="Oval 18"/>
          <p:cNvSpPr/>
          <p:nvPr/>
        </p:nvSpPr>
        <p:spPr>
          <a:xfrm>
            <a:off x="8078585" y="669127"/>
            <a:ext cx="1976846"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51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439" y="1656841"/>
            <a:ext cx="1987461" cy="1987461"/>
          </a:xfrm>
          <a:prstGeom prst="rect">
            <a:avLst/>
          </a:prstGeom>
        </p:spPr>
      </p:pic>
      <p:pic>
        <p:nvPicPr>
          <p:cNvPr id="6" name="Picture 5"/>
          <p:cNvPicPr>
            <a:picLocks noChangeAspect="1"/>
          </p:cNvPicPr>
          <p:nvPr/>
        </p:nvPicPr>
        <p:blipFill>
          <a:blip r:embed="rId3"/>
          <a:stretch>
            <a:fillRect/>
          </a:stretch>
        </p:blipFill>
        <p:spPr>
          <a:xfrm>
            <a:off x="4990011" y="1574948"/>
            <a:ext cx="1640342" cy="2069354"/>
          </a:xfrm>
          <a:prstGeom prst="rect">
            <a:avLst/>
          </a:prstGeom>
        </p:spPr>
      </p:pic>
      <p:sp>
        <p:nvSpPr>
          <p:cNvPr id="7" name="TextBox 6"/>
          <p:cNvSpPr txBox="1"/>
          <p:nvPr/>
        </p:nvSpPr>
        <p:spPr>
          <a:xfrm>
            <a:off x="2546439" y="3644302"/>
            <a:ext cx="1987461" cy="461665"/>
          </a:xfrm>
          <a:prstGeom prst="rect">
            <a:avLst/>
          </a:prstGeom>
          <a:noFill/>
        </p:spPr>
        <p:txBody>
          <a:bodyPr wrap="square" rtlCol="0">
            <a:spAutoFit/>
          </a:bodyPr>
          <a:lstStyle/>
          <a:p>
            <a:r>
              <a:rPr lang="en-US" sz="1200" dirty="0" smtClean="0"/>
              <a:t>Deborah Watkins-Bruner, RN, PhD, FAAN</a:t>
            </a:r>
            <a:endParaRPr lang="en-US" sz="1200" dirty="0"/>
          </a:p>
        </p:txBody>
      </p:sp>
      <p:sp>
        <p:nvSpPr>
          <p:cNvPr id="8" name="TextBox 7"/>
          <p:cNvSpPr txBox="1"/>
          <p:nvPr/>
        </p:nvSpPr>
        <p:spPr>
          <a:xfrm>
            <a:off x="4902107" y="3635469"/>
            <a:ext cx="1987461" cy="276999"/>
          </a:xfrm>
          <a:prstGeom prst="rect">
            <a:avLst/>
          </a:prstGeom>
          <a:noFill/>
        </p:spPr>
        <p:txBody>
          <a:bodyPr wrap="square" rtlCol="0">
            <a:spAutoFit/>
          </a:bodyPr>
          <a:lstStyle/>
          <a:p>
            <a:r>
              <a:rPr lang="en-US" sz="1200" dirty="0" smtClean="0"/>
              <a:t>Joan Walker, M.D. </a:t>
            </a:r>
            <a:endParaRPr lang="en-US" sz="1200" dirty="0"/>
          </a:p>
        </p:txBody>
      </p:sp>
      <p:sp>
        <p:nvSpPr>
          <p:cNvPr id="9" name="Text Placeholder 8"/>
          <p:cNvSpPr>
            <a:spLocks noGrp="1"/>
          </p:cNvSpPr>
          <p:nvPr>
            <p:ph type="body" sz="quarter" idx="10"/>
          </p:nvPr>
        </p:nvSpPr>
        <p:spPr/>
        <p:txBody>
          <a:bodyPr/>
          <a:lstStyle/>
          <a:p>
            <a:r>
              <a:rPr lang="en-US" dirty="0" smtClean="0"/>
              <a:t>NRG NCORP Research Base</a:t>
            </a:r>
            <a:endParaRPr lang="en-US" dirty="0"/>
          </a:p>
        </p:txBody>
      </p:sp>
      <p:sp>
        <p:nvSpPr>
          <p:cNvPr id="10" name="Text Placeholder 9"/>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19509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8678" y="0"/>
            <a:ext cx="4109644" cy="6858000"/>
          </a:xfrm>
          <a:prstGeom prst="rect">
            <a:avLst/>
          </a:prstGeom>
        </p:spPr>
      </p:pic>
    </p:spTree>
    <p:extLst>
      <p:ext uri="{BB962C8B-B14F-4D97-AF65-F5344CB8AC3E}">
        <p14:creationId xmlns:p14="http://schemas.microsoft.com/office/powerpoint/2010/main" val="2767963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05" y="622390"/>
            <a:ext cx="9760148"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Oncology Foundation Board of Directors</a:t>
            </a:r>
          </a:p>
        </p:txBody>
      </p:sp>
      <p:sp>
        <p:nvSpPr>
          <p:cNvPr id="3" name="Rounded Rectangle 2"/>
          <p:cNvSpPr/>
          <p:nvPr/>
        </p:nvSpPr>
        <p:spPr>
          <a:xfrm>
            <a:off x="2077538" y="1408201"/>
            <a:ext cx="540067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Group Chairs</a:t>
            </a:r>
          </a:p>
          <a:p>
            <a:pPr algn="ctr">
              <a:defRPr/>
            </a:pPr>
            <a:r>
              <a:rPr lang="en-US" sz="1181" dirty="0"/>
              <a:t>Presiding Chair, Contact PI, Chairman of the Board</a:t>
            </a:r>
          </a:p>
        </p:txBody>
      </p:sp>
      <p:sp>
        <p:nvSpPr>
          <p:cNvPr id="4" name="Rounded Rectangle 3"/>
          <p:cNvSpPr/>
          <p:nvPr/>
        </p:nvSpPr>
        <p:spPr>
          <a:xfrm>
            <a:off x="2713128" y="2940535"/>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Research Center</a:t>
            </a:r>
          </a:p>
        </p:txBody>
      </p:sp>
      <p:sp>
        <p:nvSpPr>
          <p:cNvPr id="5" name="Rounded Rectangle 4"/>
          <p:cNvSpPr/>
          <p:nvPr/>
        </p:nvSpPr>
        <p:spPr>
          <a:xfrm>
            <a:off x="4919390" y="2947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Operations Center</a:t>
            </a:r>
          </a:p>
        </p:txBody>
      </p:sp>
      <p:sp>
        <p:nvSpPr>
          <p:cNvPr id="6" name="Rounded Rectangle 5"/>
          <p:cNvSpPr/>
          <p:nvPr/>
        </p:nvSpPr>
        <p:spPr>
          <a:xfrm>
            <a:off x="7230860" y="2958871"/>
            <a:ext cx="186630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Statistical &amp; Data Management Center</a:t>
            </a:r>
          </a:p>
        </p:txBody>
      </p:sp>
      <p:sp>
        <p:nvSpPr>
          <p:cNvPr id="8" name="Rounded Rectangle 7"/>
          <p:cNvSpPr/>
          <p:nvPr/>
        </p:nvSpPr>
        <p:spPr>
          <a:xfrm>
            <a:off x="8164013" y="1408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NCORP Research Base</a:t>
            </a:r>
          </a:p>
        </p:txBody>
      </p:sp>
      <p:cxnSp>
        <p:nvCxnSpPr>
          <p:cNvPr id="12" name="Straight Connector 11"/>
          <p:cNvCxnSpPr/>
          <p:nvPr/>
        </p:nvCxnSpPr>
        <p:spPr>
          <a:xfrm>
            <a:off x="3527516" y="2008276"/>
            <a:ext cx="0" cy="9322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511165" y="2615971"/>
            <a:ext cx="24003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511165" y="2622638"/>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7906839" y="2622637"/>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579054" y="2008276"/>
            <a:ext cx="0" cy="60007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579054" y="2212519"/>
            <a:ext cx="158495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 idx="3"/>
          </p:cNvCxnSpPr>
          <p:nvPr/>
        </p:nvCxnSpPr>
        <p:spPr>
          <a:xfrm>
            <a:off x="7478213" y="1708239"/>
            <a:ext cx="68580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289815" y="1408201"/>
            <a:ext cx="1444823"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Voting Members</a:t>
            </a:r>
          </a:p>
        </p:txBody>
      </p:sp>
      <p:cxnSp>
        <p:nvCxnSpPr>
          <p:cNvPr id="31" name="Straight Connector 30"/>
          <p:cNvCxnSpPr>
            <a:endCxn id="3" idx="1"/>
          </p:cNvCxnSpPr>
          <p:nvPr/>
        </p:nvCxnSpPr>
        <p:spPr>
          <a:xfrm>
            <a:off x="1734638" y="1708239"/>
            <a:ext cx="3429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4678135" y="1136740"/>
            <a:ext cx="0" cy="257175"/>
          </a:xfrm>
          <a:prstGeom prst="line">
            <a:avLst/>
          </a:prstGeom>
        </p:spPr>
        <p:style>
          <a:lnRef idx="2">
            <a:schemeClr val="dk1"/>
          </a:lnRef>
          <a:fillRef idx="0">
            <a:schemeClr val="dk1"/>
          </a:fillRef>
          <a:effectRef idx="1">
            <a:schemeClr val="dk1"/>
          </a:effectRef>
          <a:fontRef idx="minor">
            <a:schemeClr val="tx1"/>
          </a:fontRef>
        </p:style>
      </p:cxnSp>
      <p:sp>
        <p:nvSpPr>
          <p:cNvPr id="19" name="Oval 18"/>
          <p:cNvSpPr/>
          <p:nvPr/>
        </p:nvSpPr>
        <p:spPr>
          <a:xfrm>
            <a:off x="93890" y="879565"/>
            <a:ext cx="1976846"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289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9341" y="460196"/>
            <a:ext cx="4341962" cy="3005815"/>
          </a:xfrm>
          <a:prstGeom prst="rect">
            <a:avLst/>
          </a:prstGeom>
        </p:spPr>
      </p:pic>
      <p:sp>
        <p:nvSpPr>
          <p:cNvPr id="3" name="TextBox 2"/>
          <p:cNvSpPr txBox="1"/>
          <p:nvPr/>
        </p:nvSpPr>
        <p:spPr>
          <a:xfrm>
            <a:off x="4619157" y="4972594"/>
            <a:ext cx="5073483" cy="1200329"/>
          </a:xfrm>
          <a:prstGeom prst="rect">
            <a:avLst/>
          </a:prstGeom>
          <a:noFill/>
        </p:spPr>
        <p:txBody>
          <a:bodyPr wrap="square" rtlCol="0">
            <a:spAutoFit/>
          </a:bodyPr>
          <a:lstStyle/>
          <a:p>
            <a:r>
              <a:rPr lang="en-US" b="1" dirty="0" smtClean="0">
                <a:latin typeface="Goudy Old Style" panose="02020502050305020303" pitchFamily="18" charset="0"/>
              </a:rPr>
              <a:t>NRG Oncology develops clinical trials that can change the conversation between a cancer patient and his/her doctor for the better.</a:t>
            </a:r>
          </a:p>
          <a:p>
            <a:pPr algn="r"/>
            <a:r>
              <a:rPr lang="en-US" b="1" dirty="0" smtClean="0">
                <a:latin typeface="Goudy Old Style" panose="02020502050305020303" pitchFamily="18" charset="0"/>
              </a:rPr>
              <a:t> </a:t>
            </a:r>
            <a:r>
              <a:rPr lang="en-US" sz="1400" dirty="0">
                <a:latin typeface="Goudy Old Style" panose="02020502050305020303" pitchFamily="18" charset="0"/>
              </a:rPr>
              <a:t>– Karen Hanna, </a:t>
            </a:r>
            <a:r>
              <a:rPr lang="en-US" sz="1400" dirty="0" smtClean="0">
                <a:latin typeface="Goudy Old Style" panose="02020502050305020303" pitchFamily="18" charset="0"/>
              </a:rPr>
              <a:t>NRG Clinical Trial participant</a:t>
            </a:r>
            <a:endParaRPr lang="en-US" sz="1400" dirty="0">
              <a:latin typeface="Goudy Old Style" panose="02020502050305020303" pitchFamily="18" charset="0"/>
            </a:endParaRPr>
          </a:p>
        </p:txBody>
      </p:sp>
    </p:spTree>
    <p:extLst>
      <p:ext uri="{BB962C8B-B14F-4D97-AF65-F5344CB8AC3E}">
        <p14:creationId xmlns:p14="http://schemas.microsoft.com/office/powerpoint/2010/main" val="42506625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17" y="866133"/>
            <a:ext cx="8486775" cy="5456086"/>
          </a:xfrm>
          <a:prstGeom prst="rect">
            <a:avLst/>
          </a:prstGeom>
        </p:spPr>
      </p:pic>
      <p:sp>
        <p:nvSpPr>
          <p:cNvPr id="3" name="Rectangle 2"/>
          <p:cNvSpPr/>
          <p:nvPr/>
        </p:nvSpPr>
        <p:spPr>
          <a:xfrm>
            <a:off x="1404045" y="535782"/>
            <a:ext cx="7465507" cy="779188"/>
          </a:xfrm>
          <a:prstGeom prst="rect">
            <a:avLst/>
          </a:prstGeom>
          <a:noFill/>
        </p:spPr>
        <p:txBody>
          <a:bodyPr wrap="none" lIns="77153" tIns="38576" rIns="77153" bIns="38576">
            <a:spAutoFit/>
          </a:bodyPr>
          <a:lstStyle/>
          <a:p>
            <a:pPr algn="ctr"/>
            <a:r>
              <a:rPr lang="en-US" sz="4557" dirty="0">
                <a:ln w="0"/>
                <a:solidFill>
                  <a:srgbClr val="9E0000"/>
                </a:solidFill>
                <a:effectLst>
                  <a:outerShdw blurRad="38100" dist="19050" dir="2700000" algn="tl" rotWithShape="0">
                    <a:schemeClr val="dk1">
                      <a:alpha val="40000"/>
                    </a:schemeClr>
                  </a:outerShdw>
                </a:effectLst>
              </a:rPr>
              <a:t>NRG Oncology Membership</a:t>
            </a:r>
          </a:p>
        </p:txBody>
      </p:sp>
      <p:sp>
        <p:nvSpPr>
          <p:cNvPr id="4" name="TextBox 3"/>
          <p:cNvSpPr txBox="1"/>
          <p:nvPr/>
        </p:nvSpPr>
        <p:spPr>
          <a:xfrm>
            <a:off x="2794172" y="1682643"/>
            <a:ext cx="4733410" cy="4091954"/>
          </a:xfrm>
          <a:prstGeom prst="rect">
            <a:avLst/>
          </a:prstGeom>
          <a:noFill/>
        </p:spPr>
        <p:txBody>
          <a:bodyPr wrap="square" rtlCol="0">
            <a:spAutoFit/>
          </a:bodyPr>
          <a:lstStyle/>
          <a:p>
            <a:pPr marL="241116" indent="-241116">
              <a:buFont typeface="Arial" panose="020B0604020202020204" pitchFamily="34" charset="0"/>
              <a:buChar char="•"/>
            </a:pPr>
            <a:r>
              <a:rPr lang="en-US" sz="3713" dirty="0">
                <a:solidFill>
                  <a:srgbClr val="9E0000"/>
                </a:solidFill>
              </a:rPr>
              <a:t>124 Main Members</a:t>
            </a:r>
          </a:p>
          <a:p>
            <a:pPr marL="241116" indent="-241116">
              <a:buFont typeface="Arial" panose="020B0604020202020204" pitchFamily="34" charset="0"/>
              <a:buChar char="•"/>
            </a:pPr>
            <a:r>
              <a:rPr lang="en-US" sz="3713" dirty="0">
                <a:solidFill>
                  <a:srgbClr val="9E0000"/>
                </a:solidFill>
              </a:rPr>
              <a:t>32 LAPS</a:t>
            </a:r>
          </a:p>
          <a:p>
            <a:pPr marL="241116" indent="-241116">
              <a:buFont typeface="Arial" panose="020B0604020202020204" pitchFamily="34" charset="0"/>
              <a:buChar char="•"/>
            </a:pPr>
            <a:r>
              <a:rPr lang="en-US" sz="3713" dirty="0">
                <a:solidFill>
                  <a:srgbClr val="9E0000"/>
                </a:solidFill>
              </a:rPr>
              <a:t>29 NCORP</a:t>
            </a:r>
          </a:p>
          <a:p>
            <a:pPr marL="241116" indent="-241116">
              <a:buFont typeface="Arial" panose="020B0604020202020204" pitchFamily="34" charset="0"/>
              <a:buChar char="•"/>
            </a:pPr>
            <a:r>
              <a:rPr lang="en-US" sz="3713" dirty="0">
                <a:solidFill>
                  <a:srgbClr val="9E0000"/>
                </a:solidFill>
              </a:rPr>
              <a:t>276 Affiliates</a:t>
            </a:r>
          </a:p>
          <a:p>
            <a:endParaRPr lang="en-US" sz="3713" dirty="0">
              <a:solidFill>
                <a:srgbClr val="9E0000"/>
              </a:solidFill>
            </a:endParaRPr>
          </a:p>
          <a:p>
            <a:r>
              <a:rPr lang="en-US" sz="3713" dirty="0">
                <a:solidFill>
                  <a:srgbClr val="9E0000"/>
                </a:solidFill>
              </a:rPr>
              <a:t>1868 Participating Sites</a:t>
            </a:r>
          </a:p>
        </p:txBody>
      </p:sp>
    </p:spTree>
    <p:extLst>
      <p:ext uri="{BB962C8B-B14F-4D97-AF65-F5344CB8AC3E}">
        <p14:creationId xmlns:p14="http://schemas.microsoft.com/office/powerpoint/2010/main" val="3247423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NRG Oncology Semiannual Meeting</a:t>
            </a:r>
            <a:endParaRPr lang="en-US" dirty="0"/>
          </a:p>
        </p:txBody>
      </p:sp>
      <p:sp>
        <p:nvSpPr>
          <p:cNvPr id="3" name="Text Placeholder 2"/>
          <p:cNvSpPr>
            <a:spLocks noGrp="1"/>
          </p:cNvSpPr>
          <p:nvPr>
            <p:ph type="body" sz="quarter" idx="11"/>
          </p:nvPr>
        </p:nvSpPr>
        <p:spPr/>
        <p:txBody>
          <a:bodyPr/>
          <a:lstStyle/>
          <a:p>
            <a:pPr marL="457200" indent="-457200">
              <a:buFont typeface="Arial" panose="020B0604020202020204" pitchFamily="34" charset="0"/>
              <a:buChar char="•"/>
            </a:pPr>
            <a:r>
              <a:rPr lang="en-US" dirty="0" smtClean="0"/>
              <a:t>Attend any sessions of interest</a:t>
            </a:r>
          </a:p>
          <a:p>
            <a:pPr marL="1200150" lvl="1" indent="-457200"/>
            <a:r>
              <a:rPr lang="en-US" dirty="0"/>
              <a:t>Closed sessions are for committee members, guests may be welcome</a:t>
            </a:r>
          </a:p>
          <a:p>
            <a:pPr marL="457200" indent="-457200">
              <a:buFont typeface="Arial" panose="020B0604020202020204" pitchFamily="34" charset="0"/>
              <a:buChar char="•"/>
            </a:pPr>
            <a:r>
              <a:rPr lang="en-US" dirty="0" smtClean="0"/>
              <a:t>Give us your feedback</a:t>
            </a:r>
          </a:p>
          <a:p>
            <a:pPr marL="457200" indent="-457200">
              <a:buFont typeface="Arial" panose="020B0604020202020204" pitchFamily="34" charset="0"/>
              <a:buChar char="•"/>
            </a:pPr>
            <a:r>
              <a:rPr lang="en-US" dirty="0" smtClean="0"/>
              <a:t>Introduce yourself</a:t>
            </a:r>
          </a:p>
          <a:p>
            <a:pPr marL="1200150" lvl="1" indent="-457200"/>
            <a:r>
              <a:rPr lang="en-US" dirty="0" smtClean="0"/>
              <a:t>Make connections and follow up with them when you leave</a:t>
            </a:r>
          </a:p>
          <a:p>
            <a:pPr marL="1200150" lvl="1" indent="-457200"/>
            <a:endParaRPr lang="en-US" dirty="0"/>
          </a:p>
          <a:p>
            <a:pPr lvl="1" indent="0">
              <a:buNone/>
            </a:pPr>
            <a:endParaRPr lang="en-US" dirty="0"/>
          </a:p>
        </p:txBody>
      </p:sp>
    </p:spTree>
    <p:extLst>
      <p:ext uri="{BB962C8B-B14F-4D97-AF65-F5344CB8AC3E}">
        <p14:creationId xmlns:p14="http://schemas.microsoft.com/office/powerpoint/2010/main" val="700247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Stay Connected</a:t>
            </a:r>
            <a:endParaRPr lang="en-US" dirty="0"/>
          </a:p>
        </p:txBody>
      </p:sp>
      <p:sp>
        <p:nvSpPr>
          <p:cNvPr id="5" name="Text Placeholder 4"/>
          <p:cNvSpPr>
            <a:spLocks noGrp="1"/>
          </p:cNvSpPr>
          <p:nvPr>
            <p:ph type="body" sz="quarter" idx="11"/>
          </p:nvPr>
        </p:nvSpPr>
        <p:spPr/>
        <p:txBody>
          <a:bodyPr/>
          <a:lstStyle/>
          <a:p>
            <a:r>
              <a:rPr lang="en-US" dirty="0" smtClean="0"/>
              <a:t>Web:  Nrgoncology.org</a:t>
            </a:r>
          </a:p>
          <a:p>
            <a:r>
              <a:rPr lang="en-US" dirty="0" smtClean="0"/>
              <a:t>Twitter: @</a:t>
            </a:r>
            <a:r>
              <a:rPr lang="en-US" dirty="0" err="1" smtClean="0"/>
              <a:t>NRGonc</a:t>
            </a:r>
            <a:r>
              <a:rPr lang="en-US" dirty="0" smtClean="0"/>
              <a:t>  (#NRG2020)</a:t>
            </a:r>
          </a:p>
          <a:p>
            <a:r>
              <a:rPr lang="en-US" dirty="0" smtClean="0"/>
              <a:t>Facebook:  /</a:t>
            </a:r>
            <a:r>
              <a:rPr lang="en-US" dirty="0" err="1" smtClean="0"/>
              <a:t>nrgoncology</a:t>
            </a:r>
            <a:endParaRPr lang="en-US" dirty="0" smtClean="0"/>
          </a:p>
          <a:p>
            <a:r>
              <a:rPr lang="en-US" dirty="0" smtClean="0"/>
              <a:t>Weekly Broadcasts</a:t>
            </a:r>
          </a:p>
          <a:p>
            <a:r>
              <a:rPr lang="en-US" dirty="0" smtClean="0"/>
              <a:t>Monthly Newsletters</a:t>
            </a:r>
          </a:p>
          <a:p>
            <a:endParaRPr lang="en-US" dirty="0" smtClean="0"/>
          </a:p>
          <a:p>
            <a:endParaRPr lang="en-US" dirty="0"/>
          </a:p>
        </p:txBody>
      </p:sp>
    </p:spTree>
    <p:extLst>
      <p:ext uri="{BB962C8B-B14F-4D97-AF65-F5344CB8AC3E}">
        <p14:creationId xmlns:p14="http://schemas.microsoft.com/office/powerpoint/2010/main" val="3571930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1417320"/>
            <a:ext cx="6858000" cy="4023360"/>
          </a:xfrm>
          <a:prstGeom prst="rect">
            <a:avLst/>
          </a:prstGeom>
        </p:spPr>
      </p:pic>
    </p:spTree>
    <p:extLst>
      <p:ext uri="{BB962C8B-B14F-4D97-AF65-F5344CB8AC3E}">
        <p14:creationId xmlns:p14="http://schemas.microsoft.com/office/powerpoint/2010/main" val="42003649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A person in a suit standing in front of a window&#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l="30531" t="5357" r="31671" b="14285"/>
          <a:stretch>
            <a:fillRect/>
          </a:stretch>
        </p:blipFill>
        <p:spPr bwMode="auto">
          <a:xfrm>
            <a:off x="24254" y="525143"/>
            <a:ext cx="1575197" cy="223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2" descr="A person wearing a suit and tie smiling and looking at the camera&#10;&#10;Description automatically generat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5615" y="535781"/>
            <a:ext cx="165377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5867" y="1693069"/>
            <a:ext cx="1923454" cy="128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9"/>
          <p:cNvPicPr>
            <a:picLocks noChangeAspect="1"/>
          </p:cNvPicPr>
          <p:nvPr/>
        </p:nvPicPr>
        <p:blipFill>
          <a:blip r:embed="rId6">
            <a:extLst>
              <a:ext uri="{28A0092B-C50C-407E-A947-70E740481C1C}">
                <a14:useLocalDpi xmlns:a14="http://schemas.microsoft.com/office/drawing/2010/main" val="0"/>
              </a:ext>
            </a:extLst>
          </a:blip>
          <a:srcRect l="13676" r="9302" b="13985"/>
          <a:stretch>
            <a:fillRect/>
          </a:stretch>
        </p:blipFill>
        <p:spPr bwMode="auto">
          <a:xfrm>
            <a:off x="8090711" y="2817967"/>
            <a:ext cx="1575197" cy="242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32380" y="3317091"/>
            <a:ext cx="1407319" cy="168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2433" y="2204810"/>
            <a:ext cx="3064669"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HLWIKI Ca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4883" y="1761614"/>
            <a:ext cx="2143125"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459" y="2293845"/>
            <a:ext cx="1543050" cy="237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6" descr="A person wearing a suit and tie smiling and looking at the camera&#10;&#10;Description automatically generat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4427" y="4356185"/>
            <a:ext cx="2427090" cy="173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07700" y="4119336"/>
            <a:ext cx="1551692" cy="2022073"/>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44486" y="3136807"/>
            <a:ext cx="866680" cy="866680"/>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29868" y="3418959"/>
            <a:ext cx="1089422" cy="1634133"/>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17432" y="2641849"/>
            <a:ext cx="951271" cy="1481369"/>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71" y="4666463"/>
            <a:ext cx="1374003" cy="1374003"/>
          </a:xfrm>
          <a:prstGeom prst="rect">
            <a:avLst/>
          </a:prstGeom>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19490" y="4478682"/>
            <a:ext cx="2414037" cy="1609862"/>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19671" y="516866"/>
            <a:ext cx="2171599" cy="1447867"/>
          </a:xfrm>
          <a:prstGeom prst="rect">
            <a:avLst/>
          </a:prstGeom>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95460" y="3889977"/>
            <a:ext cx="1224153" cy="1330452"/>
          </a:xfrm>
          <a:prstGeom prst="rect">
            <a:avLst/>
          </a:prstGeom>
        </p:spPr>
      </p:pic>
      <p:pic>
        <p:nvPicPr>
          <p:cNvPr id="13" name="Picture 12"/>
          <p:cNvPicPr>
            <a:picLocks noChangeAspect="1"/>
          </p:cNvPicPr>
          <p:nvPr/>
        </p:nvPicPr>
        <p:blipFill>
          <a:blip r:embed="rId20"/>
          <a:stretch>
            <a:fillRect/>
          </a:stretch>
        </p:blipFill>
        <p:spPr>
          <a:xfrm>
            <a:off x="258217" y="3529084"/>
            <a:ext cx="2020697" cy="1180504"/>
          </a:xfrm>
          <a:prstGeom prst="rect">
            <a:avLst/>
          </a:prstGeom>
        </p:spPr>
      </p:pic>
      <p:pic>
        <p:nvPicPr>
          <p:cNvPr id="14" name="Picture 13"/>
          <p:cNvPicPr>
            <a:picLocks noChangeAspect="1"/>
          </p:cNvPicPr>
          <p:nvPr/>
        </p:nvPicPr>
        <p:blipFill>
          <a:blip r:embed="rId21"/>
          <a:stretch>
            <a:fillRect/>
          </a:stretch>
        </p:blipFill>
        <p:spPr>
          <a:xfrm flipH="1">
            <a:off x="7941025" y="5057030"/>
            <a:ext cx="1127374" cy="1050410"/>
          </a:xfrm>
          <a:prstGeom prst="rect">
            <a:avLst/>
          </a:prstGeom>
        </p:spPr>
      </p:pic>
      <p:pic>
        <p:nvPicPr>
          <p:cNvPr id="15" name="Picture 14"/>
          <p:cNvPicPr>
            <a:picLocks noChangeAspect="1"/>
          </p:cNvPicPr>
          <p:nvPr/>
        </p:nvPicPr>
        <p:blipFill>
          <a:blip r:embed="rId22"/>
          <a:stretch>
            <a:fillRect/>
          </a:stretch>
        </p:blipFill>
        <p:spPr>
          <a:xfrm>
            <a:off x="1575509" y="2623348"/>
            <a:ext cx="1137960" cy="882190"/>
          </a:xfrm>
          <a:prstGeom prst="rect">
            <a:avLst/>
          </a:prstGeom>
        </p:spPr>
      </p:pic>
      <p:pic>
        <p:nvPicPr>
          <p:cNvPr id="16" name="Picture 15"/>
          <p:cNvPicPr>
            <a:picLocks noChangeAspect="1"/>
          </p:cNvPicPr>
          <p:nvPr/>
        </p:nvPicPr>
        <p:blipFill>
          <a:blip r:embed="rId23"/>
          <a:stretch>
            <a:fillRect/>
          </a:stretch>
        </p:blipFill>
        <p:spPr>
          <a:xfrm>
            <a:off x="6465496" y="530120"/>
            <a:ext cx="2218057" cy="1324099"/>
          </a:xfrm>
          <a:prstGeom prst="rect">
            <a:avLst/>
          </a:prstGeom>
        </p:spPr>
      </p:pic>
      <p:pic>
        <p:nvPicPr>
          <p:cNvPr id="17" name="Picture 16"/>
          <p:cNvPicPr>
            <a:picLocks noChangeAspect="1"/>
          </p:cNvPicPr>
          <p:nvPr/>
        </p:nvPicPr>
        <p:blipFill>
          <a:blip r:embed="rId24"/>
          <a:stretch>
            <a:fillRect/>
          </a:stretch>
        </p:blipFill>
        <p:spPr>
          <a:xfrm>
            <a:off x="5257691" y="4844501"/>
            <a:ext cx="2850479" cy="1243716"/>
          </a:xfrm>
          <a:prstGeom prst="rect">
            <a:avLst/>
          </a:prstGeom>
        </p:spPr>
      </p:pic>
      <p:pic>
        <p:nvPicPr>
          <p:cNvPr id="19" name="Picture 18"/>
          <p:cNvPicPr>
            <a:picLocks noChangeAspect="1"/>
          </p:cNvPicPr>
          <p:nvPr/>
        </p:nvPicPr>
        <p:blipFill>
          <a:blip r:embed="rId25"/>
          <a:stretch>
            <a:fillRect/>
          </a:stretch>
        </p:blipFill>
        <p:spPr>
          <a:xfrm>
            <a:off x="2519990" y="2302562"/>
            <a:ext cx="810153" cy="1134215"/>
          </a:xfrm>
          <a:prstGeom prst="rect">
            <a:avLst/>
          </a:prstGeom>
        </p:spPr>
      </p:pic>
      <p:pic>
        <p:nvPicPr>
          <p:cNvPr id="20" name="Picture 19"/>
          <p:cNvPicPr>
            <a:picLocks noChangeAspect="1"/>
          </p:cNvPicPr>
          <p:nvPr/>
        </p:nvPicPr>
        <p:blipFill>
          <a:blip r:embed="rId26"/>
          <a:stretch>
            <a:fillRect/>
          </a:stretch>
        </p:blipFill>
        <p:spPr>
          <a:xfrm>
            <a:off x="1499430" y="517310"/>
            <a:ext cx="1244304" cy="1244304"/>
          </a:xfrm>
          <a:prstGeom prst="rect">
            <a:avLst/>
          </a:prstGeom>
        </p:spPr>
      </p:pic>
      <p:pic>
        <p:nvPicPr>
          <p:cNvPr id="21" name="Picture 20"/>
          <p:cNvPicPr>
            <a:picLocks noChangeAspect="1"/>
          </p:cNvPicPr>
          <p:nvPr/>
        </p:nvPicPr>
        <p:blipFill>
          <a:blip r:embed="rId27"/>
          <a:stretch>
            <a:fillRect/>
          </a:stretch>
        </p:blipFill>
        <p:spPr>
          <a:xfrm>
            <a:off x="4880936" y="544356"/>
            <a:ext cx="1665159" cy="1337353"/>
          </a:xfrm>
          <a:prstGeom prst="rect">
            <a:avLst/>
          </a:prstGeom>
        </p:spPr>
      </p:pic>
      <p:pic>
        <p:nvPicPr>
          <p:cNvPr id="18" name="Picture 17"/>
          <p:cNvPicPr>
            <a:picLocks noChangeAspect="1"/>
          </p:cNvPicPr>
          <p:nvPr/>
        </p:nvPicPr>
        <p:blipFill>
          <a:blip r:embed="rId28"/>
          <a:stretch>
            <a:fillRect/>
          </a:stretch>
        </p:blipFill>
        <p:spPr>
          <a:xfrm>
            <a:off x="6086469" y="1420620"/>
            <a:ext cx="894689" cy="894689"/>
          </a:xfrm>
          <a:prstGeom prst="rect">
            <a:avLst/>
          </a:prstGeom>
        </p:spPr>
      </p:pic>
      <p:pic>
        <p:nvPicPr>
          <p:cNvPr id="22" name="Picture 21"/>
          <p:cNvPicPr>
            <a:picLocks noChangeAspect="1"/>
          </p:cNvPicPr>
          <p:nvPr/>
        </p:nvPicPr>
        <p:blipFill>
          <a:blip r:embed="rId29"/>
          <a:stretch>
            <a:fillRect/>
          </a:stretch>
        </p:blipFill>
        <p:spPr>
          <a:xfrm>
            <a:off x="5713515" y="4060330"/>
            <a:ext cx="971479" cy="971479"/>
          </a:xfrm>
          <a:prstGeom prst="rect">
            <a:avLst/>
          </a:prstGeom>
        </p:spPr>
      </p:pic>
    </p:spTree>
    <p:extLst>
      <p:ext uri="{BB962C8B-B14F-4D97-AF65-F5344CB8AC3E}">
        <p14:creationId xmlns:p14="http://schemas.microsoft.com/office/powerpoint/2010/main" val="636644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a:extLst>
              <a:ext uri="{28A0092B-C50C-407E-A947-70E740481C1C}">
                <a14:useLocalDpi xmlns:a14="http://schemas.microsoft.com/office/drawing/2010/main" val="0"/>
              </a:ext>
            </a:extLst>
          </a:blip>
          <a:srcRect l="4732" t="15373" r="961" b="4688"/>
          <a:stretch>
            <a:fillRect/>
          </a:stretch>
        </p:blipFill>
        <p:spPr bwMode="auto">
          <a:xfrm>
            <a:off x="775335" y="1675039"/>
            <a:ext cx="84010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Placeholder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r>
              <a:rPr lang="en-US" altLang="en-US" sz="3150" dirty="0"/>
              <a:t>NCI National Clinical Trials </a:t>
            </a:r>
            <a:r>
              <a:rPr lang="en-US" altLang="en-US" sz="3150" dirty="0" smtClean="0"/>
              <a:t>Network (NCTN)  </a:t>
            </a:r>
            <a:r>
              <a:rPr lang="en-US" altLang="en-US" sz="3150" dirty="0"/>
              <a:t>Structure</a:t>
            </a:r>
          </a:p>
        </p:txBody>
      </p:sp>
      <p:sp>
        <p:nvSpPr>
          <p:cNvPr id="7" name="TextBox 6">
            <a:extLst>
              <a:ext uri="{FF2B5EF4-FFF2-40B4-BE49-F238E27FC236}"/>
            </a:extLst>
          </p:cNvPr>
          <p:cNvSpPr txBox="1">
            <a:spLocks noChangeArrowheads="1"/>
          </p:cNvSpPr>
          <p:nvPr/>
        </p:nvSpPr>
        <p:spPr bwMode="auto">
          <a:xfrm>
            <a:off x="6143626" y="6283778"/>
            <a:ext cx="3911203"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013" dirty="0">
                <a:solidFill>
                  <a:schemeClr val="bg1">
                    <a:lumMod val="50000"/>
                  </a:schemeClr>
                </a:solidFill>
              </a:rPr>
              <a:t>Image source: </a:t>
            </a:r>
            <a:r>
              <a:rPr lang="en-US" altLang="en-US" sz="1013" dirty="0" err="1">
                <a:solidFill>
                  <a:schemeClr val="bg1">
                    <a:lumMod val="50000"/>
                  </a:schemeClr>
                </a:solidFill>
              </a:rPr>
              <a:t>www.cancer.gov</a:t>
            </a:r>
            <a:r>
              <a:rPr lang="en-US" altLang="en-US" sz="1013" dirty="0">
                <a:solidFill>
                  <a:schemeClr val="bg1">
                    <a:lumMod val="50000"/>
                  </a:schemeClr>
                </a:solidFill>
              </a:rPr>
              <a:t>/research/areas/clinical-trials/</a:t>
            </a:r>
            <a:r>
              <a:rPr lang="en-US" altLang="en-US" sz="1013" dirty="0" err="1">
                <a:solidFill>
                  <a:schemeClr val="bg1">
                    <a:lumMod val="50000"/>
                  </a:schemeClr>
                </a:solidFill>
              </a:rPr>
              <a:t>nctn</a:t>
            </a:r>
            <a:endParaRPr lang="en-US" altLang="en-US" sz="1013" dirty="0">
              <a:solidFill>
                <a:schemeClr val="bg1">
                  <a:lumMod val="50000"/>
                </a:schemeClr>
              </a:solidFill>
            </a:endParaRPr>
          </a:p>
        </p:txBody>
      </p:sp>
    </p:spTree>
    <p:extLst>
      <p:ext uri="{BB962C8B-B14F-4D97-AF65-F5344CB8AC3E}">
        <p14:creationId xmlns:p14="http://schemas.microsoft.com/office/powerpoint/2010/main" val="2127658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81945" y="2536966"/>
            <a:ext cx="648180" cy="4334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0" name="Oval 9"/>
          <p:cNvSpPr/>
          <p:nvPr/>
        </p:nvSpPr>
        <p:spPr>
          <a:xfrm>
            <a:off x="2536310" y="2037817"/>
            <a:ext cx="1224411" cy="121928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r>
              <a:rPr lang="en-US" sz="2025" dirty="0"/>
              <a:t>2012</a:t>
            </a:r>
          </a:p>
        </p:txBody>
      </p:sp>
      <p:sp>
        <p:nvSpPr>
          <p:cNvPr id="12" name="Rectangle 11"/>
          <p:cNvSpPr/>
          <p:nvPr/>
        </p:nvSpPr>
        <p:spPr>
          <a:xfrm>
            <a:off x="4092888" y="2472445"/>
            <a:ext cx="596439" cy="42496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3" name="Oval 12"/>
          <p:cNvSpPr/>
          <p:nvPr/>
        </p:nvSpPr>
        <p:spPr>
          <a:xfrm>
            <a:off x="4535962" y="2074311"/>
            <a:ext cx="1199566" cy="122123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r>
              <a:rPr lang="en-US" sz="2025" dirty="0"/>
              <a:t>2014</a:t>
            </a:r>
          </a:p>
        </p:txBody>
      </p:sp>
      <p:sp>
        <p:nvSpPr>
          <p:cNvPr id="11" name="Right Arrow 10"/>
          <p:cNvSpPr/>
          <p:nvPr/>
        </p:nvSpPr>
        <p:spPr>
          <a:xfrm>
            <a:off x="3666462" y="2330409"/>
            <a:ext cx="701576" cy="744522"/>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5" name="Rectangle 14"/>
          <p:cNvSpPr/>
          <p:nvPr/>
        </p:nvSpPr>
        <p:spPr>
          <a:xfrm>
            <a:off x="6114120" y="2434973"/>
            <a:ext cx="596439" cy="4249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6" name="Oval 15"/>
          <p:cNvSpPr/>
          <p:nvPr/>
        </p:nvSpPr>
        <p:spPr>
          <a:xfrm>
            <a:off x="6480557" y="2059775"/>
            <a:ext cx="1217186" cy="117536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r>
              <a:rPr lang="en-US" sz="2025" dirty="0"/>
              <a:t>2014-2019</a:t>
            </a:r>
          </a:p>
        </p:txBody>
      </p:sp>
      <p:sp>
        <p:nvSpPr>
          <p:cNvPr id="14" name="Right Arrow 13"/>
          <p:cNvSpPr/>
          <p:nvPr/>
        </p:nvSpPr>
        <p:spPr>
          <a:xfrm>
            <a:off x="5659644" y="2321301"/>
            <a:ext cx="685800" cy="72725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8" name="Rectangle 17"/>
          <p:cNvSpPr/>
          <p:nvPr/>
        </p:nvSpPr>
        <p:spPr>
          <a:xfrm>
            <a:off x="8031407" y="2434972"/>
            <a:ext cx="596439" cy="42496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9" name="Oval 18"/>
          <p:cNvSpPr/>
          <p:nvPr/>
        </p:nvSpPr>
        <p:spPr>
          <a:xfrm>
            <a:off x="8434425" y="2097244"/>
            <a:ext cx="1217186" cy="117536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r>
              <a:rPr lang="en-US" sz="2025" dirty="0"/>
              <a:t>2019</a:t>
            </a:r>
          </a:p>
        </p:txBody>
      </p:sp>
      <p:sp>
        <p:nvSpPr>
          <p:cNvPr id="20" name="Right Arrow 19"/>
          <p:cNvSpPr/>
          <p:nvPr/>
        </p:nvSpPr>
        <p:spPr>
          <a:xfrm>
            <a:off x="9480690" y="2347678"/>
            <a:ext cx="685800" cy="727253"/>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17" name="Right Arrow 16"/>
          <p:cNvSpPr/>
          <p:nvPr/>
        </p:nvSpPr>
        <p:spPr>
          <a:xfrm>
            <a:off x="7576644" y="2283830"/>
            <a:ext cx="685800" cy="72725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22" name="TextBox 21"/>
          <p:cNvSpPr txBox="1"/>
          <p:nvPr/>
        </p:nvSpPr>
        <p:spPr>
          <a:xfrm>
            <a:off x="2657475" y="893529"/>
            <a:ext cx="1628775" cy="1027204"/>
          </a:xfrm>
          <a:prstGeom prst="rect">
            <a:avLst/>
          </a:prstGeom>
          <a:noFill/>
        </p:spPr>
        <p:txBody>
          <a:bodyPr wrap="square" rtlCol="0">
            <a:spAutoFit/>
          </a:bodyPr>
          <a:lstStyle/>
          <a:p>
            <a:r>
              <a:rPr lang="en-US" sz="2025" dirty="0">
                <a:solidFill>
                  <a:srgbClr val="FFC000"/>
                </a:solidFill>
              </a:rPr>
              <a:t>2012</a:t>
            </a:r>
          </a:p>
          <a:p>
            <a:r>
              <a:rPr lang="en-US" sz="1350" dirty="0"/>
              <a:t>NRG Oncology Foundation, Inc. formed </a:t>
            </a:r>
          </a:p>
        </p:txBody>
      </p:sp>
      <p:sp>
        <p:nvSpPr>
          <p:cNvPr id="23" name="TextBox 22"/>
          <p:cNvSpPr txBox="1"/>
          <p:nvPr/>
        </p:nvSpPr>
        <p:spPr>
          <a:xfrm>
            <a:off x="4537756" y="3409218"/>
            <a:ext cx="1628775" cy="1027204"/>
          </a:xfrm>
          <a:prstGeom prst="rect">
            <a:avLst/>
          </a:prstGeom>
          <a:noFill/>
        </p:spPr>
        <p:txBody>
          <a:bodyPr wrap="square" rtlCol="0">
            <a:spAutoFit/>
          </a:bodyPr>
          <a:lstStyle/>
          <a:p>
            <a:r>
              <a:rPr lang="en-US" sz="2025" dirty="0">
                <a:solidFill>
                  <a:srgbClr val="92D050"/>
                </a:solidFill>
              </a:rPr>
              <a:t>2014</a:t>
            </a:r>
          </a:p>
          <a:p>
            <a:r>
              <a:rPr lang="en-US" sz="1350" dirty="0"/>
              <a:t>NRG Oncology Federal Funding Awarded</a:t>
            </a:r>
          </a:p>
        </p:txBody>
      </p:sp>
      <p:sp>
        <p:nvSpPr>
          <p:cNvPr id="24" name="TextBox 23"/>
          <p:cNvSpPr txBox="1"/>
          <p:nvPr/>
        </p:nvSpPr>
        <p:spPr>
          <a:xfrm>
            <a:off x="6429009" y="791321"/>
            <a:ext cx="1628775" cy="1234953"/>
          </a:xfrm>
          <a:prstGeom prst="rect">
            <a:avLst/>
          </a:prstGeom>
          <a:noFill/>
        </p:spPr>
        <p:txBody>
          <a:bodyPr wrap="square" rtlCol="0">
            <a:spAutoFit/>
          </a:bodyPr>
          <a:lstStyle/>
          <a:p>
            <a:r>
              <a:rPr lang="en-US" sz="2025" dirty="0">
                <a:solidFill>
                  <a:srgbClr val="00B0F0"/>
                </a:solidFill>
              </a:rPr>
              <a:t>2014 - 19</a:t>
            </a:r>
          </a:p>
          <a:p>
            <a:r>
              <a:rPr lang="en-US" sz="1350" dirty="0"/>
              <a:t>NRG Members accrue over 11,000 patients to 87+ NRG trials</a:t>
            </a:r>
          </a:p>
        </p:txBody>
      </p:sp>
      <p:sp>
        <p:nvSpPr>
          <p:cNvPr id="25" name="TextBox 24"/>
          <p:cNvSpPr txBox="1"/>
          <p:nvPr/>
        </p:nvSpPr>
        <p:spPr>
          <a:xfrm>
            <a:off x="8216338" y="3509198"/>
            <a:ext cx="2238231" cy="1027204"/>
          </a:xfrm>
          <a:prstGeom prst="rect">
            <a:avLst/>
          </a:prstGeom>
          <a:noFill/>
        </p:spPr>
        <p:txBody>
          <a:bodyPr wrap="square" rtlCol="0">
            <a:spAutoFit/>
          </a:bodyPr>
          <a:lstStyle/>
          <a:p>
            <a:r>
              <a:rPr lang="en-US" sz="2025" dirty="0">
                <a:solidFill>
                  <a:srgbClr val="7030A0"/>
                </a:solidFill>
              </a:rPr>
              <a:t>2019</a:t>
            </a:r>
          </a:p>
          <a:p>
            <a:r>
              <a:rPr lang="en-US" sz="1350" dirty="0"/>
              <a:t>NRG Oncology NCTN grant renews with “Exceptional” score</a:t>
            </a:r>
          </a:p>
        </p:txBody>
      </p:sp>
      <p:pic>
        <p:nvPicPr>
          <p:cNvPr id="2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065" y="2273845"/>
            <a:ext cx="681318" cy="3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5148" y="2914446"/>
            <a:ext cx="669855" cy="26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8087" y="2626843"/>
            <a:ext cx="1028700" cy="27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ight Arrow 37"/>
          <p:cNvSpPr/>
          <p:nvPr/>
        </p:nvSpPr>
        <p:spPr>
          <a:xfrm>
            <a:off x="1596788" y="2381434"/>
            <a:ext cx="835162" cy="74452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51435" rIns="102870" bIns="51435" numCol="1" spcCol="0" rtlCol="0" fromWordArt="0" anchor="ctr" anchorCtr="0" forceAA="0" compatLnSpc="1">
            <a:prstTxWarp prst="textNoShape">
              <a:avLst/>
            </a:prstTxWarp>
            <a:noAutofit/>
          </a:bodyPr>
          <a:lstStyle/>
          <a:p>
            <a:pPr algn="ctr"/>
            <a:endParaRPr lang="en-US" sz="2025"/>
          </a:p>
        </p:txBody>
      </p:sp>
      <p:sp>
        <p:nvSpPr>
          <p:cNvPr id="41" name="TextBox 40"/>
          <p:cNvSpPr txBox="1"/>
          <p:nvPr/>
        </p:nvSpPr>
        <p:spPr>
          <a:xfrm rot="21009360">
            <a:off x="21084" y="321268"/>
            <a:ext cx="3032892" cy="507831"/>
          </a:xfrm>
          <a:prstGeom prst="rect">
            <a:avLst/>
          </a:prstGeom>
          <a:noFill/>
        </p:spPr>
        <p:txBody>
          <a:bodyPr wrap="square" rtlCol="0">
            <a:spAutoFit/>
          </a:bodyPr>
          <a:lstStyle/>
          <a:p>
            <a:r>
              <a:rPr lang="en-US" sz="2700" b="1" dirty="0">
                <a:solidFill>
                  <a:srgbClr val="0070C0"/>
                </a:solidFill>
                <a:latin typeface="Segoe Script" panose="030B0504020000000003" pitchFamily="66" charset="0"/>
                <a:cs typeface="Mongolian Baiti" panose="03000500000000000000" pitchFamily="66" charset="0"/>
              </a:rPr>
              <a:t>Our Timeline</a:t>
            </a:r>
          </a:p>
        </p:txBody>
      </p:sp>
      <p:cxnSp>
        <p:nvCxnSpPr>
          <p:cNvPr id="3" name="Straight Connector 2"/>
          <p:cNvCxnSpPr/>
          <p:nvPr/>
        </p:nvCxnSpPr>
        <p:spPr>
          <a:xfrm flipV="1">
            <a:off x="265148" y="4624058"/>
            <a:ext cx="3827740" cy="569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65148" y="4622354"/>
            <a:ext cx="3858749" cy="707886"/>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NCI Cooperative Group System </a:t>
            </a:r>
          </a:p>
          <a:p>
            <a:pPr algn="ctr"/>
            <a:r>
              <a:rPr lang="en-US" sz="2000" b="0" cap="none" spc="0" dirty="0" smtClean="0">
                <a:ln w="0"/>
                <a:solidFill>
                  <a:schemeClr val="tx1"/>
                </a:solidFill>
                <a:effectLst>
                  <a:outerShdw blurRad="38100" dist="19050" dir="2700000" algn="tl" rotWithShape="0">
                    <a:schemeClr val="dk1">
                      <a:alpha val="40000"/>
                    </a:schemeClr>
                  </a:outerShdw>
                </a:effectLst>
              </a:rPr>
              <a:t>1950-2013</a:t>
            </a:r>
            <a:endParaRPr lang="en-US" sz="2000" b="0" cap="none" spc="0" dirty="0">
              <a:ln w="0"/>
              <a:solidFill>
                <a:schemeClr val="tx1"/>
              </a:solidFill>
              <a:effectLst>
                <a:outerShdw blurRad="38100" dist="19050" dir="2700000" algn="tl" rotWithShape="0">
                  <a:schemeClr val="dk1">
                    <a:alpha val="40000"/>
                  </a:schemeClr>
                </a:outerShdw>
              </a:effectLst>
            </a:endParaRPr>
          </a:p>
        </p:txBody>
      </p:sp>
      <p:cxnSp>
        <p:nvCxnSpPr>
          <p:cNvPr id="21" name="Straight Connector 20"/>
          <p:cNvCxnSpPr>
            <a:endCxn id="6" idx="3"/>
          </p:cNvCxnSpPr>
          <p:nvPr/>
        </p:nvCxnSpPr>
        <p:spPr>
          <a:xfrm>
            <a:off x="4092888" y="4323522"/>
            <a:ext cx="31009" cy="652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23897" y="4622354"/>
            <a:ext cx="6163103" cy="0"/>
          </a:xfrm>
          <a:prstGeom prst="line">
            <a:avLst/>
          </a:prstGeom>
          <a:ln w="38100">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35" name="Rectangle 34"/>
          <p:cNvSpPr/>
          <p:nvPr/>
        </p:nvSpPr>
        <p:spPr>
          <a:xfrm>
            <a:off x="4468742" y="4622353"/>
            <a:ext cx="5192767"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NCI National Clinical Trials Network (NCTN)</a:t>
            </a:r>
          </a:p>
        </p:txBody>
      </p:sp>
    </p:spTree>
    <p:extLst>
      <p:ext uri="{BB962C8B-B14F-4D97-AF65-F5344CB8AC3E}">
        <p14:creationId xmlns:p14="http://schemas.microsoft.com/office/powerpoint/2010/main" val="41830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05" y="622390"/>
            <a:ext cx="9760148"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Oncology Foundation Board of Directors</a:t>
            </a:r>
          </a:p>
        </p:txBody>
      </p:sp>
      <p:sp>
        <p:nvSpPr>
          <p:cNvPr id="3" name="Rounded Rectangle 2"/>
          <p:cNvSpPr/>
          <p:nvPr/>
        </p:nvSpPr>
        <p:spPr>
          <a:xfrm>
            <a:off x="2077538" y="1408201"/>
            <a:ext cx="540067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Group Chairs</a:t>
            </a:r>
          </a:p>
          <a:p>
            <a:pPr algn="ctr">
              <a:defRPr/>
            </a:pPr>
            <a:r>
              <a:rPr lang="en-US" sz="1181" dirty="0"/>
              <a:t>Presiding Chair, Contact PI, Chairman of the Board</a:t>
            </a:r>
          </a:p>
        </p:txBody>
      </p:sp>
      <p:sp>
        <p:nvSpPr>
          <p:cNvPr id="4" name="Rounded Rectangle 3"/>
          <p:cNvSpPr/>
          <p:nvPr/>
        </p:nvSpPr>
        <p:spPr>
          <a:xfrm>
            <a:off x="2713128" y="2940535"/>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Research Center</a:t>
            </a:r>
          </a:p>
        </p:txBody>
      </p:sp>
      <p:sp>
        <p:nvSpPr>
          <p:cNvPr id="5" name="Rounded Rectangle 4"/>
          <p:cNvSpPr/>
          <p:nvPr/>
        </p:nvSpPr>
        <p:spPr>
          <a:xfrm>
            <a:off x="4919390" y="2947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Operations Center</a:t>
            </a:r>
          </a:p>
        </p:txBody>
      </p:sp>
      <p:sp>
        <p:nvSpPr>
          <p:cNvPr id="6" name="Rounded Rectangle 5"/>
          <p:cNvSpPr/>
          <p:nvPr/>
        </p:nvSpPr>
        <p:spPr>
          <a:xfrm>
            <a:off x="7230860" y="2958871"/>
            <a:ext cx="186630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Statistical &amp; Data Management Center</a:t>
            </a:r>
          </a:p>
        </p:txBody>
      </p:sp>
      <p:sp>
        <p:nvSpPr>
          <p:cNvPr id="8" name="Rounded Rectangle 7"/>
          <p:cNvSpPr/>
          <p:nvPr/>
        </p:nvSpPr>
        <p:spPr>
          <a:xfrm>
            <a:off x="8164013" y="1408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NCORP Research Base</a:t>
            </a:r>
          </a:p>
        </p:txBody>
      </p:sp>
      <p:cxnSp>
        <p:nvCxnSpPr>
          <p:cNvPr id="12" name="Straight Connector 11"/>
          <p:cNvCxnSpPr/>
          <p:nvPr/>
        </p:nvCxnSpPr>
        <p:spPr>
          <a:xfrm>
            <a:off x="3527516" y="2008276"/>
            <a:ext cx="0" cy="9322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511165" y="2615971"/>
            <a:ext cx="24003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511165" y="2622638"/>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7906839" y="2622637"/>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579054" y="2008276"/>
            <a:ext cx="0" cy="60007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579054" y="2212519"/>
            <a:ext cx="158495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 idx="3"/>
          </p:cNvCxnSpPr>
          <p:nvPr/>
        </p:nvCxnSpPr>
        <p:spPr>
          <a:xfrm>
            <a:off x="7478213" y="1708239"/>
            <a:ext cx="68580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289815" y="1408201"/>
            <a:ext cx="1444823"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Voting Members</a:t>
            </a:r>
          </a:p>
        </p:txBody>
      </p:sp>
      <p:cxnSp>
        <p:nvCxnSpPr>
          <p:cNvPr id="31" name="Straight Connector 30"/>
          <p:cNvCxnSpPr>
            <a:endCxn id="3" idx="1"/>
          </p:cNvCxnSpPr>
          <p:nvPr/>
        </p:nvCxnSpPr>
        <p:spPr>
          <a:xfrm>
            <a:off x="1734638" y="1708239"/>
            <a:ext cx="3429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4678135" y="1136740"/>
            <a:ext cx="0" cy="257175"/>
          </a:xfrm>
          <a:prstGeom prst="line">
            <a:avLst/>
          </a:prstGeom>
        </p:spPr>
        <p:style>
          <a:lnRef idx="2">
            <a:schemeClr val="dk1"/>
          </a:lnRef>
          <a:fillRef idx="0">
            <a:schemeClr val="dk1"/>
          </a:fillRef>
          <a:effectRef idx="1">
            <a:schemeClr val="dk1"/>
          </a:effectRef>
          <a:fontRef idx="minor">
            <a:schemeClr val="tx1"/>
          </a:fontRef>
        </p:style>
      </p:cxnSp>
      <p:sp>
        <p:nvSpPr>
          <p:cNvPr id="19" name="Oval 18"/>
          <p:cNvSpPr/>
          <p:nvPr/>
        </p:nvSpPr>
        <p:spPr>
          <a:xfrm>
            <a:off x="-95253" y="204481"/>
            <a:ext cx="10221029" cy="110792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8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Placeholder 1"/>
          <p:cNvSpPr>
            <a:spLocks noGrp="1" noChangeArrowheads="1"/>
          </p:cNvSpPr>
          <p:nvPr>
            <p:ph type="body" sz="quarter" idx="10"/>
          </p:nvPr>
        </p:nvSpPr>
        <p:spPr bwMode="auto">
          <a:xfrm>
            <a:off x="1371600" y="857250"/>
            <a:ext cx="8058150" cy="5786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r>
              <a:rPr lang="en-US" altLang="en-US" dirty="0" smtClean="0"/>
              <a:t>NRG Oncology Group Chairs</a:t>
            </a:r>
          </a:p>
        </p:txBody>
      </p:sp>
      <p:pic>
        <p:nvPicPr>
          <p:cNvPr id="35843" name="Picture 3" descr="A person in a suit standing in front of a window&#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l="29102" t="12054" r="32530" b="13721"/>
          <a:stretch>
            <a:fillRect/>
          </a:stretch>
        </p:blipFill>
        <p:spPr bwMode="auto">
          <a:xfrm>
            <a:off x="1769865" y="1968104"/>
            <a:ext cx="2032397" cy="261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A person wearing a suit and tie smiling and looking at the camera&#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b="5980"/>
          <a:stretch>
            <a:fillRect/>
          </a:stretch>
        </p:blipFill>
        <p:spPr bwMode="auto">
          <a:xfrm>
            <a:off x="6391872" y="1968104"/>
            <a:ext cx="2009179" cy="264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7" descr="A person wearing a suit and tie smiling and looking at the camera&#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l="19543" r="19972"/>
          <a:stretch>
            <a:fillRect/>
          </a:stretch>
        </p:blipFill>
        <p:spPr bwMode="auto">
          <a:xfrm>
            <a:off x="3995143" y="1968104"/>
            <a:ext cx="2239566" cy="264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6">
            <a:extLst>
              <a:ext uri="{FF2B5EF4-FFF2-40B4-BE49-F238E27FC236}">
                <a16:creationId xmlns="" xmlns:a16="http://schemas.microsoft.com/office/drawing/2014/main" id="{1EC7F37F-5AAE-C340-8639-71C828302FED}"/>
              </a:ext>
            </a:extLst>
          </p:cNvPr>
          <p:cNvSpPr txBox="1">
            <a:spLocks noChangeArrowheads="1"/>
          </p:cNvSpPr>
          <p:nvPr/>
        </p:nvSpPr>
        <p:spPr bwMode="auto">
          <a:xfrm>
            <a:off x="1801474" y="4662907"/>
            <a:ext cx="20012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1350" dirty="0"/>
              <a:t>Dr. Robert </a:t>
            </a:r>
            <a:r>
              <a:rPr lang="en-US" sz="1350" dirty="0" err="1"/>
              <a:t>Mannel</a:t>
            </a:r>
            <a:r>
              <a:rPr lang="en-US" sz="1350" dirty="0"/>
              <a:t> </a:t>
            </a:r>
            <a:endParaRPr lang="en-US" altLang="en-US" sz="1350" dirty="0">
              <a:highlight>
                <a:srgbClr val="FFFF00"/>
              </a:highlight>
            </a:endParaRPr>
          </a:p>
        </p:txBody>
      </p:sp>
      <p:sp>
        <p:nvSpPr>
          <p:cNvPr id="16" name="TextBox 6">
            <a:extLst>
              <a:ext uri="{FF2B5EF4-FFF2-40B4-BE49-F238E27FC236}">
                <a16:creationId xmlns="" xmlns:a16="http://schemas.microsoft.com/office/drawing/2014/main" id="{181FC958-6A67-BA44-B3F3-E1AB1053CDBD}"/>
              </a:ext>
            </a:extLst>
          </p:cNvPr>
          <p:cNvSpPr txBox="1">
            <a:spLocks noChangeArrowheads="1"/>
          </p:cNvSpPr>
          <p:nvPr/>
        </p:nvSpPr>
        <p:spPr bwMode="auto">
          <a:xfrm>
            <a:off x="3995527" y="4662907"/>
            <a:ext cx="223845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1350" dirty="0"/>
              <a:t>Dr. Norman </a:t>
            </a:r>
            <a:r>
              <a:rPr lang="en-US" sz="1350" dirty="0" err="1"/>
              <a:t>Wolmark</a:t>
            </a:r>
            <a:endParaRPr lang="en-US" altLang="en-US" sz="1350" dirty="0">
              <a:highlight>
                <a:srgbClr val="FFFF00"/>
              </a:highlight>
            </a:endParaRPr>
          </a:p>
        </p:txBody>
      </p:sp>
      <p:sp>
        <p:nvSpPr>
          <p:cNvPr id="17" name="TextBox 6">
            <a:extLst>
              <a:ext uri="{FF2B5EF4-FFF2-40B4-BE49-F238E27FC236}">
                <a16:creationId xmlns="" xmlns:a16="http://schemas.microsoft.com/office/drawing/2014/main" id="{59D37404-86EA-4F45-AAE5-B5B9475FC127}"/>
              </a:ext>
            </a:extLst>
          </p:cNvPr>
          <p:cNvSpPr txBox="1">
            <a:spLocks noChangeArrowheads="1"/>
          </p:cNvSpPr>
          <p:nvPr/>
        </p:nvSpPr>
        <p:spPr bwMode="auto">
          <a:xfrm>
            <a:off x="6392733" y="4686395"/>
            <a:ext cx="200831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1350" dirty="0"/>
              <a:t>Dr. Walter J. Curran Jr. </a:t>
            </a:r>
            <a:endParaRPr lang="en-US" altLang="en-US" sz="1350" dirty="0">
              <a:highlight>
                <a:srgbClr val="FFFF00"/>
              </a:highlight>
            </a:endParaRPr>
          </a:p>
        </p:txBody>
      </p:sp>
    </p:spTree>
    <p:extLst>
      <p:ext uri="{BB962C8B-B14F-4D97-AF65-F5344CB8AC3E}">
        <p14:creationId xmlns:p14="http://schemas.microsoft.com/office/powerpoint/2010/main" val="2591998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7587" y="3412928"/>
            <a:ext cx="1757363" cy="70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3403998"/>
            <a:ext cx="1487687" cy="70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7850" y="3257550"/>
            <a:ext cx="3429000" cy="9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 xmlns:a16="http://schemas.microsoft.com/office/drawing/2014/main" id="{5E5E6C96-E581-B24A-895F-5675437FE97D}"/>
              </a:ext>
            </a:extLst>
          </p:cNvPr>
          <p:cNvSpPr/>
          <p:nvPr/>
        </p:nvSpPr>
        <p:spPr>
          <a:xfrm>
            <a:off x="771525" y="1509118"/>
            <a:ext cx="8572500" cy="40630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a:p>
        </p:txBody>
      </p:sp>
      <p:pic>
        <p:nvPicPr>
          <p:cNvPr id="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0774" y="787599"/>
            <a:ext cx="3429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7644" y="875110"/>
            <a:ext cx="791171" cy="89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165" y="892969"/>
            <a:ext cx="762595" cy="89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7384" y="857250"/>
            <a:ext cx="535781" cy="89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003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12" fill="hold" nodeType="withEffect">
                                  <p:stCondLst>
                                    <p:cond delay="25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500" fill="hold"/>
                                        <p:tgtEl>
                                          <p:spTgt spid="17"/>
                                        </p:tgtEl>
                                        <p:attrNameLst>
                                          <p:attrName>ppt_x</p:attrName>
                                        </p:attrNameLst>
                                      </p:cBhvr>
                                      <p:tavLst>
                                        <p:tav tm="0">
                                          <p:val>
                                            <p:strVal val="0-#ppt_w/2"/>
                                          </p:val>
                                        </p:tav>
                                        <p:tav tm="100000">
                                          <p:val>
                                            <p:strVal val="#ppt_x"/>
                                          </p:val>
                                        </p:tav>
                                      </p:tavLst>
                                    </p:anim>
                                    <p:anim calcmode="lin" valueType="num">
                                      <p:cBhvr additive="base">
                                        <p:cTn id="13" dur="1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1" presetClass="entr" presetSubtype="0" fill="hold" nodeType="afterEffect">
                                  <p:stCondLst>
                                    <p:cond delay="0"/>
                                  </p:stCondLst>
                                  <p:childTnLst>
                                    <p:set>
                                      <p:cBhvr>
                                        <p:cTn id="16" dur="1" fill="hold">
                                          <p:stCondLst>
                                            <p:cond delay="0"/>
                                          </p:stCondLst>
                                        </p:cTn>
                                        <p:tgtEl>
                                          <p:spTgt spid="33794"/>
                                        </p:tgtEl>
                                        <p:attrNameLst>
                                          <p:attrName>style.visibility</p:attrName>
                                        </p:attrNameLst>
                                      </p:cBhvr>
                                      <p:to>
                                        <p:strVal val="visible"/>
                                      </p:to>
                                    </p:set>
                                  </p:childTnLst>
                                </p:cTn>
                              </p:par>
                              <p:par>
                                <p:cTn id="17" presetID="2" presetClass="entr" presetSubtype="4" fill="hold" nodeType="withEffect">
                                  <p:stCondLst>
                                    <p:cond delay="25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ppt_x"/>
                                          </p:val>
                                        </p:tav>
                                        <p:tav tm="100000">
                                          <p:val>
                                            <p:strVal val="#ppt_x"/>
                                          </p:val>
                                        </p:tav>
                                      </p:tavLst>
                                    </p:anim>
                                    <p:anim calcmode="lin" valueType="num">
                                      <p:cBhvr additive="base">
                                        <p:cTn id="20" dur="1500" fill="hold"/>
                                        <p:tgtEl>
                                          <p:spTgt spid="25"/>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0"/>
                                          </p:stCondLst>
                                        </p:cTn>
                                        <p:tgtEl>
                                          <p:spTgt spid="33793"/>
                                        </p:tgtEl>
                                        <p:attrNameLst>
                                          <p:attrName>style.visibility</p:attrName>
                                        </p:attrNameLst>
                                      </p:cBhvr>
                                      <p:to>
                                        <p:strVal val="visible"/>
                                      </p:to>
                                    </p:set>
                                  </p:childTnLst>
                                </p:cTn>
                              </p:par>
                              <p:par>
                                <p:cTn id="24" presetID="2" presetClass="entr" presetSubtype="6" fill="hold" nodeType="withEffect">
                                  <p:stCondLst>
                                    <p:cond delay="25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500" fill="hold"/>
                                        <p:tgtEl>
                                          <p:spTgt spid="27"/>
                                        </p:tgtEl>
                                        <p:attrNameLst>
                                          <p:attrName>ppt_x</p:attrName>
                                        </p:attrNameLst>
                                      </p:cBhvr>
                                      <p:tavLst>
                                        <p:tav tm="0">
                                          <p:val>
                                            <p:strVal val="1+#ppt_w/2"/>
                                          </p:val>
                                        </p:tav>
                                        <p:tav tm="100000">
                                          <p:val>
                                            <p:strVal val="#ppt_x"/>
                                          </p:val>
                                        </p:tav>
                                      </p:tavLst>
                                    </p:anim>
                                    <p:anim calcmode="lin" valueType="num">
                                      <p:cBhvr additive="base">
                                        <p:cTn id="27" dur="1500" fill="hold"/>
                                        <p:tgtEl>
                                          <p:spTgt spid="27"/>
                                        </p:tgtEl>
                                        <p:attrNameLst>
                                          <p:attrName>ppt_y</p:attrName>
                                        </p:attrNameLst>
                                      </p:cBhvr>
                                      <p:tavLst>
                                        <p:tav tm="0">
                                          <p:val>
                                            <p:strVal val="1+#ppt_h/2"/>
                                          </p:val>
                                        </p:tav>
                                        <p:tav tm="100000">
                                          <p:val>
                                            <p:strVal val="#ppt_y"/>
                                          </p:val>
                                        </p:tav>
                                      </p:tavLst>
                                    </p:anim>
                                  </p:childTnLst>
                                </p:cTn>
                              </p:par>
                            </p:childTnLst>
                          </p:cTn>
                        </p:par>
                        <p:par>
                          <p:cTn id="28" fill="hold">
                            <p:stCondLst>
                              <p:cond delay="5250"/>
                            </p:stCondLst>
                            <p:childTnLst>
                              <p:par>
                                <p:cTn id="29" presetID="1" presetClass="entr" presetSubtype="0" fill="hold" nodeType="after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par>
                          <p:cTn id="31" fill="hold">
                            <p:stCondLst>
                              <p:cond delay="5250"/>
                            </p:stCondLst>
                            <p:childTnLst>
                              <p:par>
                                <p:cTn id="32" presetID="22" presetClass="entr" presetSubtype="4" fill="hold" grpId="0" nodeType="afterEffect">
                                  <p:stCondLst>
                                    <p:cond delay="50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6605" y="622390"/>
            <a:ext cx="9760148" cy="51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Oncology Foundation Board of Directors</a:t>
            </a:r>
          </a:p>
        </p:txBody>
      </p:sp>
      <p:sp>
        <p:nvSpPr>
          <p:cNvPr id="3" name="Rounded Rectangle 2"/>
          <p:cNvSpPr/>
          <p:nvPr/>
        </p:nvSpPr>
        <p:spPr>
          <a:xfrm>
            <a:off x="2077538" y="1408201"/>
            <a:ext cx="540067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b="1" dirty="0"/>
              <a:t>NRG Group Chairs</a:t>
            </a:r>
          </a:p>
          <a:p>
            <a:pPr algn="ctr">
              <a:defRPr/>
            </a:pPr>
            <a:r>
              <a:rPr lang="en-US" sz="1181" dirty="0"/>
              <a:t>Presiding Chair, Contact PI, Chairman of the Board</a:t>
            </a:r>
          </a:p>
        </p:txBody>
      </p:sp>
      <p:sp>
        <p:nvSpPr>
          <p:cNvPr id="4" name="Rounded Rectangle 3"/>
          <p:cNvSpPr/>
          <p:nvPr/>
        </p:nvSpPr>
        <p:spPr>
          <a:xfrm>
            <a:off x="2713128" y="2940535"/>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Research Center</a:t>
            </a:r>
          </a:p>
        </p:txBody>
      </p:sp>
      <p:sp>
        <p:nvSpPr>
          <p:cNvPr id="5" name="Rounded Rectangle 4"/>
          <p:cNvSpPr/>
          <p:nvPr/>
        </p:nvSpPr>
        <p:spPr>
          <a:xfrm>
            <a:off x="4919390" y="2947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Operations Center</a:t>
            </a:r>
          </a:p>
        </p:txBody>
      </p:sp>
      <p:sp>
        <p:nvSpPr>
          <p:cNvPr id="6" name="Rounded Rectangle 5"/>
          <p:cNvSpPr/>
          <p:nvPr/>
        </p:nvSpPr>
        <p:spPr>
          <a:xfrm>
            <a:off x="7230860" y="2958871"/>
            <a:ext cx="1866305" cy="1285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Statistical &amp; Data Management Center</a:t>
            </a:r>
          </a:p>
        </p:txBody>
      </p:sp>
      <p:sp>
        <p:nvSpPr>
          <p:cNvPr id="8" name="Rounded Rectangle 7"/>
          <p:cNvSpPr/>
          <p:nvPr/>
        </p:nvSpPr>
        <p:spPr>
          <a:xfrm>
            <a:off x="8164013" y="1408201"/>
            <a:ext cx="1628775"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NCORP Research Base</a:t>
            </a:r>
          </a:p>
        </p:txBody>
      </p:sp>
      <p:cxnSp>
        <p:nvCxnSpPr>
          <p:cNvPr id="12" name="Straight Connector 11"/>
          <p:cNvCxnSpPr/>
          <p:nvPr/>
        </p:nvCxnSpPr>
        <p:spPr>
          <a:xfrm>
            <a:off x="3527516" y="2008276"/>
            <a:ext cx="0" cy="932259"/>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5511165" y="2615971"/>
            <a:ext cx="240030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5511165" y="2622638"/>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7906839" y="2622637"/>
            <a:ext cx="0" cy="317897"/>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579054" y="2008276"/>
            <a:ext cx="0" cy="600075"/>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6579054" y="2212519"/>
            <a:ext cx="1584959" cy="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 idx="3"/>
          </p:cNvCxnSpPr>
          <p:nvPr/>
        </p:nvCxnSpPr>
        <p:spPr>
          <a:xfrm>
            <a:off x="7478213" y="1708239"/>
            <a:ext cx="68580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30" name="Rounded Rectangle 29"/>
          <p:cNvSpPr/>
          <p:nvPr/>
        </p:nvSpPr>
        <p:spPr>
          <a:xfrm>
            <a:off x="289815" y="1408201"/>
            <a:ext cx="1444823" cy="942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25" dirty="0"/>
              <a:t>Voting Members</a:t>
            </a:r>
          </a:p>
        </p:txBody>
      </p:sp>
      <p:cxnSp>
        <p:nvCxnSpPr>
          <p:cNvPr id="31" name="Straight Connector 30"/>
          <p:cNvCxnSpPr>
            <a:endCxn id="3" idx="1"/>
          </p:cNvCxnSpPr>
          <p:nvPr/>
        </p:nvCxnSpPr>
        <p:spPr>
          <a:xfrm>
            <a:off x="1734638" y="1708239"/>
            <a:ext cx="3429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4678135" y="1136740"/>
            <a:ext cx="0" cy="257175"/>
          </a:xfrm>
          <a:prstGeom prst="line">
            <a:avLst/>
          </a:prstGeom>
        </p:spPr>
        <p:style>
          <a:lnRef idx="2">
            <a:schemeClr val="dk1"/>
          </a:lnRef>
          <a:fillRef idx="0">
            <a:schemeClr val="dk1"/>
          </a:fillRef>
          <a:effectRef idx="1">
            <a:schemeClr val="dk1"/>
          </a:effectRef>
          <a:fontRef idx="minor">
            <a:schemeClr val="tx1"/>
          </a:fontRef>
        </p:style>
      </p:cxnSp>
      <p:sp>
        <p:nvSpPr>
          <p:cNvPr id="9" name="Oval 8"/>
          <p:cNvSpPr/>
          <p:nvPr/>
        </p:nvSpPr>
        <p:spPr>
          <a:xfrm>
            <a:off x="2560320" y="2351176"/>
            <a:ext cx="1976846" cy="24211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27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NRG Grey">
      <a:dk1>
        <a:srgbClr val="FFFF00"/>
      </a:dk1>
      <a:lt1>
        <a:srgbClr val="3A3A3A"/>
      </a:lt1>
      <a:dk2>
        <a:srgbClr val="FFFFFF"/>
      </a:dk2>
      <a:lt2>
        <a:srgbClr val="000000"/>
      </a:lt2>
      <a:accent1>
        <a:srgbClr val="00FFFF"/>
      </a:accent1>
      <a:accent2>
        <a:srgbClr val="FF9933"/>
      </a:accent2>
      <a:accent3>
        <a:srgbClr val="00FF00"/>
      </a:accent3>
      <a:accent4>
        <a:srgbClr val="FF99FF"/>
      </a:accent4>
      <a:accent5>
        <a:srgbClr val="99CCFF"/>
      </a:accent5>
      <a:accent6>
        <a:srgbClr val="009999"/>
      </a:accent6>
      <a:hlink>
        <a:srgbClr val="FF00FF"/>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NRG Color Theme 2nd slide">
      <a:dk1>
        <a:srgbClr val="565656"/>
      </a:dk1>
      <a:lt1>
        <a:srgbClr val="FFFFFF"/>
      </a:lt1>
      <a:dk2>
        <a:srgbClr val="565656"/>
      </a:dk2>
      <a:lt2>
        <a:srgbClr val="FFFFFF"/>
      </a:lt2>
      <a:accent1>
        <a:srgbClr val="98012E"/>
      </a:accent1>
      <a:accent2>
        <a:srgbClr val="565656"/>
      </a:accent2>
      <a:accent3>
        <a:srgbClr val="FFFFFF"/>
      </a:accent3>
      <a:accent4>
        <a:srgbClr val="FFFFFF"/>
      </a:accent4>
      <a:accent5>
        <a:srgbClr val="FFFFFF"/>
      </a:accent5>
      <a:accent6>
        <a:srgbClr val="FFFFFF"/>
      </a:accent6>
      <a:hlink>
        <a:srgbClr val="FFFFFF"/>
      </a:hlink>
      <a:folHlink>
        <a:srgbClr val="FFFFFF"/>
      </a:folHlink>
    </a:clrScheme>
    <a:fontScheme name="NRG Slide De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2567</TotalTime>
  <Words>1015</Words>
  <Application>Microsoft Office PowerPoint</Application>
  <PresentationFormat>35mm Slides</PresentationFormat>
  <Paragraphs>161</Paragraphs>
  <Slides>23</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Goudy Old Style</vt:lpstr>
      <vt:lpstr>Mongolian Baiti</vt:lpstr>
      <vt:lpstr>Segoe Script</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 Biddle</dc:creator>
  <cp:lastModifiedBy>kati.stoermer@nsabp.org</cp:lastModifiedBy>
  <cp:revision>88</cp:revision>
  <cp:lastPrinted>2015-01-05T19:35:52Z</cp:lastPrinted>
  <dcterms:created xsi:type="dcterms:W3CDTF">2014-01-22T20:22:11Z</dcterms:created>
  <dcterms:modified xsi:type="dcterms:W3CDTF">2020-01-09T17:02:54Z</dcterms:modified>
</cp:coreProperties>
</file>