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Masters/notesMaster1.xml" ContentType="application/vnd.openxmlformats-officedocument.presentationml.notesMaster+xml"/>
  <Override PartName="/ppt/charts/style1.xml" ContentType="application/vnd.ms-office.chartstyle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colors1.xml" ContentType="application/vnd.ms-office.chartcolorstyl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72" r:id="rId2"/>
    <p:sldMasterId id="2147483660" r:id="rId3"/>
  </p:sldMasterIdLst>
  <p:notesMasterIdLst>
    <p:notesMasterId r:id="rId6"/>
  </p:notesMasterIdLst>
  <p:sldIdLst>
    <p:sldId id="272" r:id="rId4"/>
    <p:sldId id="273" r:id="rId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00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58" autoAdjust="0"/>
    <p:restoredTop sz="93565" autoAdjust="0"/>
  </p:normalViewPr>
  <p:slideViewPr>
    <p:cSldViewPr snapToGrid="0" snapToObjects="1">
      <p:cViewPr varScale="1">
        <p:scale>
          <a:sx n="74" d="100"/>
          <a:sy n="74" d="100"/>
        </p:scale>
        <p:origin x="106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per month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Sheet1!$A$3:$L$3</c:f>
              <c:strCache>
                <c:ptCount val="12"/>
                <c:pt idx="0">
                  <c:v>2019-7</c:v>
                </c:pt>
                <c:pt idx="1">
                  <c:v>2019-8</c:v>
                </c:pt>
                <c:pt idx="2">
                  <c:v>2019-9</c:v>
                </c:pt>
                <c:pt idx="3">
                  <c:v>2019-10</c:v>
                </c:pt>
                <c:pt idx="4">
                  <c:v>2019-11</c:v>
                </c:pt>
                <c:pt idx="5">
                  <c:v>2019-12</c:v>
                </c:pt>
                <c:pt idx="6">
                  <c:v>2020-1</c:v>
                </c:pt>
                <c:pt idx="7">
                  <c:v>2020-2</c:v>
                </c:pt>
                <c:pt idx="8">
                  <c:v>2020-3</c:v>
                </c:pt>
                <c:pt idx="9">
                  <c:v>2020-4</c:v>
                </c:pt>
                <c:pt idx="10">
                  <c:v>2020-5</c:v>
                </c:pt>
                <c:pt idx="11">
                  <c:v>2020-6</c:v>
                </c:pt>
              </c:strCache>
            </c:strRef>
          </c:cat>
          <c:val>
            <c:numRef>
              <c:f>Sheet1!$A$4:$L$4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5</c:v>
                </c:pt>
                <c:pt idx="4">
                  <c:v>6</c:v>
                </c:pt>
                <c:pt idx="5">
                  <c:v>6</c:v>
                </c:pt>
                <c:pt idx="6">
                  <c:v>11</c:v>
                </c:pt>
                <c:pt idx="7">
                  <c:v>12</c:v>
                </c:pt>
                <c:pt idx="8">
                  <c:v>10</c:v>
                </c:pt>
                <c:pt idx="9">
                  <c:v>7</c:v>
                </c:pt>
                <c:pt idx="10">
                  <c:v>6</c:v>
                </c:pt>
                <c:pt idx="11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2C4-A94F-AC1B-BCF6CB029BF0}"/>
            </c:ext>
          </c:extLst>
        </c:ser>
        <c:ser>
          <c:idx val="1"/>
          <c:order val="1"/>
          <c:tx>
            <c:v>cumulative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Sheet1!$A$3:$L$3</c:f>
              <c:strCache>
                <c:ptCount val="12"/>
                <c:pt idx="0">
                  <c:v>2019-7</c:v>
                </c:pt>
                <c:pt idx="1">
                  <c:v>2019-8</c:v>
                </c:pt>
                <c:pt idx="2">
                  <c:v>2019-9</c:v>
                </c:pt>
                <c:pt idx="3">
                  <c:v>2019-10</c:v>
                </c:pt>
                <c:pt idx="4">
                  <c:v>2019-11</c:v>
                </c:pt>
                <c:pt idx="5">
                  <c:v>2019-12</c:v>
                </c:pt>
                <c:pt idx="6">
                  <c:v>2020-1</c:v>
                </c:pt>
                <c:pt idx="7">
                  <c:v>2020-2</c:v>
                </c:pt>
                <c:pt idx="8">
                  <c:v>2020-3</c:v>
                </c:pt>
                <c:pt idx="9">
                  <c:v>2020-4</c:v>
                </c:pt>
                <c:pt idx="10">
                  <c:v>2020-5</c:v>
                </c:pt>
                <c:pt idx="11">
                  <c:v>2020-6</c:v>
                </c:pt>
              </c:strCache>
            </c:strRef>
          </c:cat>
          <c:val>
            <c:numRef>
              <c:f>Sheet1!$A$5:$L$5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5</c:v>
                </c:pt>
                <c:pt idx="4">
                  <c:v>11</c:v>
                </c:pt>
                <c:pt idx="5">
                  <c:v>17</c:v>
                </c:pt>
                <c:pt idx="6">
                  <c:v>28</c:v>
                </c:pt>
                <c:pt idx="7">
                  <c:v>40</c:v>
                </c:pt>
                <c:pt idx="8">
                  <c:v>50</c:v>
                </c:pt>
                <c:pt idx="9">
                  <c:v>57</c:v>
                </c:pt>
                <c:pt idx="10">
                  <c:v>63</c:v>
                </c:pt>
                <c:pt idx="11">
                  <c:v>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2C4-A94F-AC1B-BCF6CB029B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34784528"/>
        <c:axId val="1834786208"/>
      </c:lineChart>
      <c:catAx>
        <c:axId val="1834784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4786208"/>
        <c:crosses val="autoZero"/>
        <c:auto val="1"/>
        <c:lblAlgn val="ctr"/>
        <c:lblOffset val="100"/>
        <c:noMultiLvlLbl val="0"/>
      </c:catAx>
      <c:valAx>
        <c:axId val="1834786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4784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763480083572094"/>
          <c:y val="0.93918403648419824"/>
          <c:w val="0.57880127127583558"/>
          <c:h val="4.77604376102630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6520A7-C0CB-7147-9DBC-5EB2CDCCB38E}" type="datetimeFigureOut">
              <a:rPr lang="en-US" smtClean="0"/>
              <a:t>7/9/20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7FB361-E47D-DE42-A7C6-F49DA72B6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76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7FB361-E47D-DE42-A7C6-F49DA72B638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12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2C86B68-8B07-4E93-8E9D-FD0A7AF351BA}" type="datetimeFigureOut">
              <a:rPr lang="en-US"/>
              <a:pPr>
                <a:defRPr/>
              </a:pPr>
              <a:t>7/9/20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07E0E0E-F8F2-4317-8CDF-2CF8080E18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591657F-CAC0-4C6D-B293-1B2B2FB1F878}" type="datetimeFigureOut">
              <a:rPr lang="en-US"/>
              <a:pPr>
                <a:defRPr/>
              </a:pPr>
              <a:t>7/9/20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237C96E-0439-41D2-97E2-6EED07A5BC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7151494-A63C-41CD-A493-39F7CCA65393}" type="datetimeFigureOut">
              <a:rPr lang="en-US"/>
              <a:pPr>
                <a:defRPr/>
              </a:pPr>
              <a:t>7/9/20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AC62C3F-C8D8-420F-8456-0E1259A0D9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822F8D4-8380-4943-B0F7-ED033B25BE59}" type="datetimeFigureOut">
              <a:rPr lang="en-US"/>
              <a:pPr>
                <a:defRPr/>
              </a:pPr>
              <a:t>7/9/20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24151A5-E88E-4BEB-9C81-3FA8212C62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9F07874-EA21-406E-AE0A-334AB2345EDA}" type="datetimeFigureOut">
              <a:rPr lang="en-US"/>
              <a:pPr>
                <a:defRPr/>
              </a:pPr>
              <a:t>7/9/20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F9CF7E1-D66D-44FC-A897-5BD960FBF7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BFC5899-D4C2-418D-AE8D-080F54BEC3EA}" type="datetimeFigureOut">
              <a:rPr lang="en-US"/>
              <a:pPr>
                <a:defRPr/>
              </a:pPr>
              <a:t>7/9/20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AE39D32-6621-4649-BEE5-EE0A374FED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6932113-ABAD-4735-A691-87D741F19CE6}" type="datetimeFigureOut">
              <a:rPr lang="en-US"/>
              <a:pPr>
                <a:defRPr/>
              </a:pPr>
              <a:t>7/9/20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98A648C-9958-4F00-A36D-F2B2685321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AA3A2EA-77D2-4D6C-B682-8B249D526F3C}" type="datetimeFigureOut">
              <a:rPr lang="en-US"/>
              <a:pPr>
                <a:defRPr/>
              </a:pPr>
              <a:t>7/9/20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D81E96F-2883-431E-9925-113EB6DAA9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2D501A4-7FBD-4D05-BF5A-F1C6E2839D09}" type="datetimeFigureOut">
              <a:rPr lang="en-US"/>
              <a:pPr>
                <a:defRPr/>
              </a:pPr>
              <a:t>7/9/20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A8B6779-46DF-40E0-A59F-1AD16BF782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7474746-7F88-4D33-952E-DF707AD3789A}" type="datetimeFigureOut">
              <a:rPr lang="en-US"/>
              <a:pPr>
                <a:defRPr/>
              </a:pPr>
              <a:t>7/9/20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BA5555C-D451-492C-BE98-BDD7E95B46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D9F245F-51B2-45CD-89F4-46C4EED57523}" type="datetimeFigureOut">
              <a:rPr lang="en-US"/>
              <a:pPr>
                <a:defRPr/>
              </a:pPr>
              <a:t>7/9/20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7BF01CC-5DA1-4157-82C3-C5BFC8ECFC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BBDFC8C-814F-4C27-B8A0-183C935EA245}" type="datetimeFigureOut">
              <a:rPr lang="en-US"/>
              <a:pPr>
                <a:defRPr/>
              </a:pPr>
              <a:t>7/9/20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F8F2AC8-1B01-413D-82F4-237462FAB0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A4636C0-4EAD-4201-AED1-EC1D1D614577}" type="datetimeFigureOut">
              <a:rPr lang="en-US"/>
              <a:pPr>
                <a:defRPr/>
              </a:pPr>
              <a:t>7/9/20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F7D20D8-8CE7-462C-A169-ADBFD6C01C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8246F4B-BA91-4D4E-B743-D93B658995B2}" type="datetimeFigureOut">
              <a:rPr lang="en-US"/>
              <a:pPr>
                <a:defRPr/>
              </a:pPr>
              <a:t>7/9/20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37F9EF2-6177-43D1-A63B-938DFE6ABA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B8707FF-071D-43B3-8EC1-CB61261242E0}" type="datetimeFigureOut">
              <a:rPr lang="en-US"/>
              <a:pPr>
                <a:defRPr/>
              </a:pPr>
              <a:t>7/9/20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FA79B5F-868D-41B4-BB3E-4376B0855A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27203B5-728D-43B7-BC47-B404CE610F42}" type="datetimeFigureOut">
              <a:rPr lang="en-US"/>
              <a:pPr>
                <a:defRPr/>
              </a:pPr>
              <a:t>7/9/20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FECF177-3006-4796-9719-2A6366D1FD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707A1DD-6751-4106-959C-15E23FF0B22A}" type="datetimeFigureOut">
              <a:rPr lang="en-US"/>
              <a:pPr>
                <a:defRPr/>
              </a:pPr>
              <a:t>7/9/20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1E8E80A-AB35-40D6-B090-11AA5360BD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794BAD6-9877-47A7-85F2-ECA84E04B779}" type="datetimeFigureOut">
              <a:rPr lang="en-US"/>
              <a:pPr>
                <a:defRPr/>
              </a:pPr>
              <a:t>7/9/20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BD57B87-68EF-4B72-85E5-F32D923358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8745760-0643-4EBC-B2E2-B7691C37CA51}" type="datetimeFigureOut">
              <a:rPr lang="en-US"/>
              <a:pPr>
                <a:defRPr/>
              </a:pPr>
              <a:t>7/9/20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A9321DE-057B-422A-8DDA-22C5600DF7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50C636B-800C-4FEA-A018-2316C8D70350}" type="datetimeFigureOut">
              <a:rPr lang="en-US"/>
              <a:pPr>
                <a:defRPr/>
              </a:pPr>
              <a:t>7/9/20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55DE8EB-0220-47C3-BF77-93D575FC33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08749E3-71C2-427B-ADE3-F8ADE6D52678}" type="datetimeFigureOut">
              <a:rPr lang="en-US"/>
              <a:pPr>
                <a:defRPr/>
              </a:pPr>
              <a:t>7/9/20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85F3E2B-4D71-4708-94C0-E86A40CD9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F222F5B-8770-42D5-AEA3-8D1F05D8A0AF}" type="datetimeFigureOut">
              <a:rPr lang="en-US"/>
              <a:pPr>
                <a:defRPr/>
              </a:pPr>
              <a:t>7/9/20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6056932-2545-4A66-9B4E-2319E76BA8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459EC75-7C8D-4E3E-B7E6-C3AF26C5589E}" type="datetimeFigureOut">
              <a:rPr lang="en-US"/>
              <a:pPr>
                <a:defRPr/>
              </a:pPr>
              <a:t>7/9/20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53AA0D1-490F-45E7-B3D3-F6F94BB848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630895F-E90A-4803-9ABD-7E680EC57B28}" type="datetimeFigureOut">
              <a:rPr lang="en-US"/>
              <a:pPr>
                <a:defRPr/>
              </a:pPr>
              <a:t>7/9/20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C13F581-543F-43BA-80E5-0F9E1362E4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DF4AD12-733B-4F04-95A3-BCED861C7DEF}" type="datetimeFigureOut">
              <a:rPr lang="en-US"/>
              <a:pPr>
                <a:defRPr/>
              </a:pPr>
              <a:t>7/9/20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8FF61A8-050D-4278-80BA-59B0C3FD80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0E33B9E-6831-4E11-BD7C-9AD0A9FD7187}" type="datetimeFigureOut">
              <a:rPr lang="en-US"/>
              <a:pPr>
                <a:defRPr/>
              </a:pPr>
              <a:t>7/9/20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456D72B-09AF-42F9-A34C-23C6F4F7C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47C9D93-2CE2-4395-A8EE-80FE99EBEA78}" type="datetimeFigureOut">
              <a:rPr lang="en-US"/>
              <a:pPr>
                <a:defRPr/>
              </a:pPr>
              <a:t>7/9/20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6A827A9-CD21-45DA-BDAC-7C65174321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8FE2016-0F6C-44E7-858A-D163314A4BC7}" type="datetimeFigureOut">
              <a:rPr lang="en-US"/>
              <a:pPr>
                <a:defRPr/>
              </a:pPr>
              <a:t>7/9/20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7784715-B517-4702-ABA9-27989EB385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D1EA366-CC80-4739-B7B1-FA56C5FC802B}" type="datetimeFigureOut">
              <a:rPr lang="en-US"/>
              <a:pPr>
                <a:defRPr/>
              </a:pPr>
              <a:t>7/9/20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C05D90A-D216-4C75-8FD1-494662B9E1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C1D0504-38C7-4A4F-B63E-FBC512B37C5B}" type="datetimeFigureOut">
              <a:rPr lang="en-US"/>
              <a:pPr>
                <a:defRPr/>
              </a:pPr>
              <a:t>7/9/20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A256390-6DEA-4DDF-88CF-4382D11C96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D599161-6E6E-4CF6-9867-CA2F70662D87}" type="datetimeFigureOut">
              <a:rPr lang="en-US"/>
              <a:pPr>
                <a:defRPr/>
              </a:pPr>
              <a:t>7/9/20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872FE8E-D948-45D2-84BB-A0263F2B7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88657EC-EC4E-40F5-83F0-A3BF5ED6A273}" type="datetimeFigureOut">
              <a:rPr lang="en-US"/>
              <a:pPr>
                <a:defRPr/>
              </a:pPr>
              <a:t>7/9/20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7823F6A-878C-4098-B4FA-7E4268D9A4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5415612-6CC6-4A8E-A837-D1BDFE4CF07A}" type="datetimeFigureOut">
              <a:rPr lang="en-US"/>
              <a:pPr>
                <a:defRPr/>
              </a:pPr>
              <a:t>7/9/20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EDC1D55-282B-4090-9B1C-9647480260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ForPPwhite.jp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84150" y="5776913"/>
            <a:ext cx="1311275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0" y="6605588"/>
            <a:ext cx="9144000" cy="252412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LogoForPPGRAY.pn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34938" y="5780088"/>
            <a:ext cx="130810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0" y="6605588"/>
            <a:ext cx="9144000" cy="252412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20637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735763"/>
            <a:ext cx="9144000" cy="122237"/>
          </a:xfrm>
          <a:prstGeom prst="rect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25604" name="Picture 8" descr="FinalNRG Logo.jp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3659188" y="320675"/>
            <a:ext cx="1973262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8576"/>
            <a:ext cx="9144000" cy="1289931"/>
          </a:xfr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rgbClr val="000000"/>
                </a:solidFill>
              </a:rPr>
              <a:t>NRG-HN005: A Randomized Phase II/III Trial of De-intensified Radiation Therapy for Patients with Early Stage, p16-Positive, Non-Smoking-Associated Oropharyngeal Cancer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465" y="1934028"/>
            <a:ext cx="1840522" cy="1992551"/>
          </a:xfrm>
          <a:ln w="25400">
            <a:solidFill>
              <a:srgbClr val="C00000"/>
            </a:solidFill>
          </a:ln>
        </p:spPr>
        <p:txBody>
          <a:bodyPr>
            <a:noAutofit/>
          </a:bodyPr>
          <a:lstStyle/>
          <a:p>
            <a:r>
              <a:rPr lang="en-US" sz="1800" dirty="0">
                <a:solidFill>
                  <a:srgbClr val="000000"/>
                </a:solidFill>
              </a:rPr>
              <a:t>Oropharynx SCCA</a:t>
            </a:r>
            <a:endParaRPr lang="en-US" sz="2000" dirty="0">
              <a:solidFill>
                <a:srgbClr val="000000"/>
              </a:solidFill>
            </a:endParaRPr>
          </a:p>
          <a:p>
            <a:r>
              <a:rPr lang="en-US" sz="1800" dirty="0">
                <a:solidFill>
                  <a:srgbClr val="000000"/>
                </a:solidFill>
              </a:rPr>
              <a:t>p16+</a:t>
            </a:r>
          </a:p>
          <a:p>
            <a:r>
              <a:rPr lang="en-US" sz="1800" dirty="0">
                <a:solidFill>
                  <a:srgbClr val="000000"/>
                </a:solidFill>
              </a:rPr>
              <a:t>≤10 pack-</a:t>
            </a:r>
            <a:r>
              <a:rPr lang="en-US" sz="1800" dirty="0" err="1">
                <a:solidFill>
                  <a:srgbClr val="000000"/>
                </a:solidFill>
              </a:rPr>
              <a:t>yr</a:t>
            </a:r>
            <a:endParaRPr lang="en-US" sz="1800" dirty="0">
              <a:solidFill>
                <a:srgbClr val="000000"/>
              </a:solidFill>
            </a:endParaRPr>
          </a:p>
          <a:p>
            <a:r>
              <a:rPr lang="en-US" sz="1800" dirty="0">
                <a:solidFill>
                  <a:srgbClr val="000000"/>
                </a:solidFill>
              </a:rPr>
              <a:t>T1-2N1 or T3 N0-1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8878" y="1511339"/>
            <a:ext cx="462743" cy="2470338"/>
          </a:xfrm>
          <a:prstGeom prst="round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71464" y="1535198"/>
            <a:ext cx="1840522" cy="400110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Eligibility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525113" y="1566563"/>
            <a:ext cx="3486634" cy="71508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70 </a:t>
            </a:r>
            <a:r>
              <a:rPr lang="en-US" dirty="0" err="1">
                <a:solidFill>
                  <a:srgbClr val="000000"/>
                </a:solidFill>
              </a:rPr>
              <a:t>Gy</a:t>
            </a:r>
            <a:r>
              <a:rPr lang="en-US" dirty="0">
                <a:solidFill>
                  <a:srgbClr val="000000"/>
                </a:solidFill>
              </a:rPr>
              <a:t> in 6 weeks + cisplatin 100 mg/m2 x 2 cycles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525114" y="2362667"/>
            <a:ext cx="3486633" cy="71508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60 </a:t>
            </a:r>
            <a:r>
              <a:rPr lang="en-US" dirty="0" err="1">
                <a:solidFill>
                  <a:srgbClr val="000000"/>
                </a:solidFill>
              </a:rPr>
              <a:t>Gy</a:t>
            </a:r>
            <a:r>
              <a:rPr lang="en-US" dirty="0">
                <a:solidFill>
                  <a:srgbClr val="000000"/>
                </a:solidFill>
              </a:rPr>
              <a:t> in 6 weeks + cisplatin 100 mg/m2 x 2 cycles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525113" y="3158771"/>
            <a:ext cx="3486634" cy="71508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60 </a:t>
            </a:r>
            <a:r>
              <a:rPr lang="en-US" dirty="0" err="1">
                <a:solidFill>
                  <a:srgbClr val="000000"/>
                </a:solidFill>
              </a:rPr>
              <a:t>Gy</a:t>
            </a:r>
            <a:r>
              <a:rPr lang="en-US" dirty="0">
                <a:solidFill>
                  <a:srgbClr val="000000"/>
                </a:solidFill>
              </a:rPr>
              <a:t> in 5 weeks + </a:t>
            </a:r>
            <a:r>
              <a:rPr lang="en-US" dirty="0" err="1">
                <a:solidFill>
                  <a:srgbClr val="000000"/>
                </a:solidFill>
              </a:rPr>
              <a:t>nivolumab</a:t>
            </a:r>
            <a:r>
              <a:rPr lang="en-US" dirty="0">
                <a:solidFill>
                  <a:srgbClr val="000000"/>
                </a:solidFill>
              </a:rPr>
              <a:t> 240 mg x 6 cycles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31836" y="1811669"/>
            <a:ext cx="1786735" cy="707886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Randomized</a:t>
            </a:r>
          </a:p>
          <a:p>
            <a:r>
              <a:rPr lang="en-US" sz="2000" dirty="0">
                <a:solidFill>
                  <a:srgbClr val="000000"/>
                </a:solidFill>
              </a:rPr>
              <a:t>Phase II</a:t>
            </a:r>
            <a:endParaRPr lang="en-US" sz="1200" dirty="0">
              <a:solidFill>
                <a:srgbClr val="000000"/>
              </a:solidFill>
            </a:endParaRP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8878" y="3988472"/>
            <a:ext cx="462743" cy="2470338"/>
          </a:xfrm>
          <a:prstGeom prst="round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5525113" y="4276382"/>
            <a:ext cx="3486634" cy="71508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70 </a:t>
            </a:r>
            <a:r>
              <a:rPr lang="en-US" dirty="0" err="1">
                <a:solidFill>
                  <a:srgbClr val="000000"/>
                </a:solidFill>
              </a:rPr>
              <a:t>Gy</a:t>
            </a:r>
            <a:r>
              <a:rPr lang="en-US" dirty="0">
                <a:solidFill>
                  <a:srgbClr val="000000"/>
                </a:solidFill>
              </a:rPr>
              <a:t> in 6 weeks + cisplatin 100 mg/m2 x 2 cycles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525113" y="5101182"/>
            <a:ext cx="3486634" cy="40862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i="1" dirty="0">
                <a:solidFill>
                  <a:srgbClr val="000000"/>
                </a:solidFill>
              </a:rPr>
              <a:t>1 or 2 experimental arms</a:t>
            </a:r>
          </a:p>
        </p:txBody>
      </p:sp>
      <p:cxnSp>
        <p:nvCxnSpPr>
          <p:cNvPr id="67" name="Elbow Connector 66"/>
          <p:cNvCxnSpPr/>
          <p:nvPr/>
        </p:nvCxnSpPr>
        <p:spPr>
          <a:xfrm rot="5400000" flipH="1" flipV="1">
            <a:off x="4725277" y="4620037"/>
            <a:ext cx="718511" cy="476065"/>
          </a:xfrm>
          <a:prstGeom prst="bentConnector3">
            <a:avLst>
              <a:gd name="adj1" fmla="val 99611"/>
            </a:avLst>
          </a:prstGeom>
          <a:ln>
            <a:solidFill>
              <a:srgbClr val="0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Elbow Connector 68"/>
          <p:cNvCxnSpPr/>
          <p:nvPr/>
        </p:nvCxnSpPr>
        <p:spPr>
          <a:xfrm rot="16200000" flipH="1">
            <a:off x="4680785" y="4695572"/>
            <a:ext cx="846464" cy="515034"/>
          </a:xfrm>
          <a:prstGeom prst="bentConnector3">
            <a:avLst>
              <a:gd name="adj1" fmla="val 99436"/>
            </a:avLst>
          </a:prstGeom>
          <a:ln>
            <a:solidFill>
              <a:srgbClr val="0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Elbow Connector 79"/>
          <p:cNvCxnSpPr/>
          <p:nvPr/>
        </p:nvCxnSpPr>
        <p:spPr>
          <a:xfrm flipV="1">
            <a:off x="4819970" y="1895045"/>
            <a:ext cx="504350" cy="171480"/>
          </a:xfrm>
          <a:prstGeom prst="bentConnector3">
            <a:avLst>
              <a:gd name="adj1" fmla="val 833"/>
            </a:avLst>
          </a:prstGeom>
          <a:ln>
            <a:solidFill>
              <a:srgbClr val="0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Elbow Connector 80"/>
          <p:cNvCxnSpPr/>
          <p:nvPr/>
        </p:nvCxnSpPr>
        <p:spPr>
          <a:xfrm rot="16200000" flipH="1">
            <a:off x="4292363" y="2516640"/>
            <a:ext cx="1570244" cy="515034"/>
          </a:xfrm>
          <a:prstGeom prst="bentConnector3">
            <a:avLst>
              <a:gd name="adj1" fmla="val 100337"/>
            </a:avLst>
          </a:prstGeom>
          <a:ln>
            <a:solidFill>
              <a:srgbClr val="0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4830793" y="2712556"/>
            <a:ext cx="515034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ight Arrow 9"/>
          <p:cNvSpPr/>
          <p:nvPr/>
        </p:nvSpPr>
        <p:spPr>
          <a:xfrm>
            <a:off x="522516" y="4328406"/>
            <a:ext cx="3626833" cy="226811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908841" y="4718005"/>
            <a:ext cx="2824843" cy="400110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Phase </a:t>
            </a:r>
            <a:r>
              <a:rPr lang="en-US" sz="2000">
                <a:solidFill>
                  <a:srgbClr val="000000"/>
                </a:solidFill>
              </a:rPr>
              <a:t>III continuation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1516" y="2583793"/>
            <a:ext cx="233948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</a:rPr>
              <a:t>N = 399 (133/arm)</a:t>
            </a:r>
          </a:p>
          <a:p>
            <a:r>
              <a:rPr lang="en-US" sz="1400" dirty="0">
                <a:solidFill>
                  <a:srgbClr val="000000"/>
                </a:solidFill>
              </a:rPr>
              <a:t>Primary endpoint: PFS.</a:t>
            </a:r>
          </a:p>
          <a:p>
            <a:r>
              <a:rPr lang="en-US" sz="1400" dirty="0">
                <a:solidFill>
                  <a:srgbClr val="000000"/>
                </a:solidFill>
              </a:rPr>
              <a:t>“Go/No-Go” based on PFS and futility analysis for MDADI global score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350627" y="5118115"/>
            <a:ext cx="292775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</a:rPr>
              <a:t>N = 104 additional pts PER ARM (total of 237/arm)</a:t>
            </a:r>
          </a:p>
          <a:p>
            <a:r>
              <a:rPr lang="en-US" sz="1400" dirty="0">
                <a:solidFill>
                  <a:srgbClr val="000000"/>
                </a:solidFill>
              </a:rPr>
              <a:t>Nested co-primary endpoints: </a:t>
            </a:r>
          </a:p>
          <a:p>
            <a:r>
              <a:rPr lang="en-US" sz="1400" dirty="0">
                <a:solidFill>
                  <a:srgbClr val="000000"/>
                </a:solidFill>
              </a:rPr>
              <a:t>PFS and MDADI</a:t>
            </a:r>
          </a:p>
        </p:txBody>
      </p:sp>
      <p:sp>
        <p:nvSpPr>
          <p:cNvPr id="7" name="Rectangle 6"/>
          <p:cNvSpPr/>
          <p:nvPr/>
        </p:nvSpPr>
        <p:spPr>
          <a:xfrm>
            <a:off x="5525113" y="5617303"/>
            <a:ext cx="361888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ea typeface="Arial" charset="0"/>
                <a:cs typeface="Arial" charset="0"/>
              </a:rPr>
              <a:t>N = 474 if 2 arms go forward </a:t>
            </a:r>
          </a:p>
          <a:p>
            <a:r>
              <a:rPr lang="en-US" sz="1600" dirty="0">
                <a:solidFill>
                  <a:srgbClr val="000000"/>
                </a:solidFill>
                <a:ea typeface="Arial" charset="0"/>
                <a:cs typeface="Arial" charset="0"/>
              </a:rPr>
              <a:t>N = 711 if 3 arms go forward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E45302-629E-0E46-9ECD-6CC357863A6F}"/>
              </a:ext>
            </a:extLst>
          </p:cNvPr>
          <p:cNvSpPr txBox="1"/>
          <p:nvPr/>
        </p:nvSpPr>
        <p:spPr>
          <a:xfrm>
            <a:off x="2319129" y="6211387"/>
            <a:ext cx="1657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0000"/>
                </a:solidFill>
                <a:cs typeface="Helvetica"/>
              </a:rPr>
              <a:t>PI: Sue Yom</a:t>
            </a:r>
          </a:p>
        </p:txBody>
      </p:sp>
    </p:spTree>
    <p:extLst>
      <p:ext uri="{BB962C8B-B14F-4D97-AF65-F5344CB8AC3E}">
        <p14:creationId xmlns:p14="http://schemas.microsoft.com/office/powerpoint/2010/main" val="778674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0E1E671-0F60-B840-A222-F68076C27D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258382"/>
              </p:ext>
            </p:extLst>
          </p:nvPr>
        </p:nvGraphicFramePr>
        <p:xfrm>
          <a:off x="621102" y="305398"/>
          <a:ext cx="7831407" cy="58366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128D57F-F8F1-E746-9890-A523B706F2AC}"/>
              </a:ext>
            </a:extLst>
          </p:cNvPr>
          <p:cNvSpPr txBox="1"/>
          <p:nvPr/>
        </p:nvSpPr>
        <p:spPr>
          <a:xfrm>
            <a:off x="6543040" y="673771"/>
            <a:ext cx="15009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cs typeface="Helvetica"/>
              </a:rPr>
              <a:t>N = 67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AC9405-EA41-AA4D-AD87-169C3365FDD0}"/>
              </a:ext>
            </a:extLst>
          </p:cNvPr>
          <p:cNvSpPr txBox="1"/>
          <p:nvPr/>
        </p:nvSpPr>
        <p:spPr>
          <a:xfrm>
            <a:off x="1186228" y="673771"/>
            <a:ext cx="454960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cs typeface="Helvetica"/>
              </a:rPr>
              <a:t>June 2020</a:t>
            </a:r>
          </a:p>
          <a:p>
            <a:r>
              <a:rPr lang="en-US" sz="3200" b="1" dirty="0">
                <a:solidFill>
                  <a:srgbClr val="C00000"/>
                </a:solidFill>
                <a:cs typeface="Helvetica"/>
              </a:rPr>
              <a:t>NRG-HN005 accruals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531ADC6-9C9B-5C4D-9E60-7A2E0508C414}"/>
              </a:ext>
            </a:extLst>
          </p:cNvPr>
          <p:cNvSpPr txBox="1"/>
          <p:nvPr/>
        </p:nvSpPr>
        <p:spPr>
          <a:xfrm>
            <a:off x="6960253" y="1899783"/>
            <a:ext cx="19716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0000"/>
                </a:solidFill>
                <a:cs typeface="Helvetica"/>
              </a:rPr>
              <a:t>2 SWOG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0000"/>
                </a:solidFill>
                <a:cs typeface="Helvetica"/>
              </a:rPr>
              <a:t>1 Alliance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0000"/>
                </a:solidFill>
                <a:cs typeface="Helvetica"/>
              </a:rPr>
              <a:t>0 ECOG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5A21134-8537-CC49-BF43-4DBBBF604130}"/>
              </a:ext>
            </a:extLst>
          </p:cNvPr>
          <p:cNvSpPr txBox="1"/>
          <p:nvPr/>
        </p:nvSpPr>
        <p:spPr>
          <a:xfrm>
            <a:off x="1186228" y="1899783"/>
            <a:ext cx="27949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cs typeface="Helvetica"/>
              </a:rPr>
              <a:t>196 sites approved to enroll</a:t>
            </a:r>
          </a:p>
        </p:txBody>
      </p:sp>
    </p:spTree>
    <p:extLst>
      <p:ext uri="{BB962C8B-B14F-4D97-AF65-F5344CB8AC3E}">
        <p14:creationId xmlns:p14="http://schemas.microsoft.com/office/powerpoint/2010/main" val="2537556118"/>
      </p:ext>
    </p:extLst>
  </p:cSld>
  <p:clrMapOvr>
    <a:masterClrMapping/>
  </p:clrMapOvr>
</p:sld>
</file>

<file path=ppt/theme/theme1.xml><?xml version="1.0" encoding="utf-8"?>
<a:theme xmlns:a="http://schemas.openxmlformats.org/drawingml/2006/main" name="NRGOncologyOption1_Template03-24-14">
  <a:themeElements>
    <a:clrScheme name="NRG Color Theme 2nd slide">
      <a:dk1>
        <a:srgbClr val="565656"/>
      </a:dk1>
      <a:lt1>
        <a:srgbClr val="FFFFFF"/>
      </a:lt1>
      <a:dk2>
        <a:srgbClr val="565656"/>
      </a:dk2>
      <a:lt2>
        <a:srgbClr val="FFFFFF"/>
      </a:lt2>
      <a:accent1>
        <a:srgbClr val="98012E"/>
      </a:accent1>
      <a:accent2>
        <a:srgbClr val="565656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NRG Slide Dec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3200" b="1" dirty="0">
            <a:solidFill>
              <a:schemeClr val="accent1"/>
            </a:solidFill>
            <a:cs typeface="Helvetica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NRG Slide Dec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/>
      <a:lstStyle>
        <a:defPPr>
          <a:defRPr dirty="0" smtClean="0">
            <a:solidFill>
              <a:schemeClr val="bg1"/>
            </a:solidFill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Custom Design">
  <a:themeElements>
    <a:clrScheme name="NRG Color Theme 2nd slide">
      <a:dk1>
        <a:srgbClr val="565656"/>
      </a:dk1>
      <a:lt1>
        <a:srgbClr val="FFFFFF"/>
      </a:lt1>
      <a:dk2>
        <a:srgbClr val="565656"/>
      </a:dk2>
      <a:lt2>
        <a:srgbClr val="FFFFFF"/>
      </a:lt2>
      <a:accent1>
        <a:srgbClr val="98012E"/>
      </a:accent1>
      <a:accent2>
        <a:srgbClr val="565656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NRG Slide Dec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dirty="0">
            <a:solidFill>
              <a:srgbClr val="7F7F7F"/>
            </a:solidFill>
            <a:latin typeface="Helvetica"/>
            <a:cs typeface="Helvetica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A5F1F0551A3F40AFD7F7CF352D7236" ma:contentTypeVersion="11" ma:contentTypeDescription="Create a new document." ma:contentTypeScope="" ma:versionID="9f780baf11d6aa933a2366c04df75b56">
  <xsd:schema xmlns:xsd="http://www.w3.org/2001/XMLSchema" xmlns:xs="http://www.w3.org/2001/XMLSchema" xmlns:p="http://schemas.microsoft.com/office/2006/metadata/properties" xmlns:ns2="e2e9c045-e873-4276-acbe-2a41f048cdb1" xmlns:ns3="bba795ce-85ab-4dcf-a8f0-65d145eb2520" targetNamespace="http://schemas.microsoft.com/office/2006/metadata/properties" ma:root="true" ma:fieldsID="0a491f749f2a1f842ee0406078fb82b2" ns2:_="" ns3:_="">
    <xsd:import namespace="e2e9c045-e873-4276-acbe-2a41f048cdb1"/>
    <xsd:import namespace="bba795ce-85ab-4dcf-a8f0-65d145eb25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e9c045-e873-4276-acbe-2a41f048cd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a795ce-85ab-4dcf-a8f0-65d145eb252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D434795-2C9C-4CA5-BA75-20AF1E5B6470}"/>
</file>

<file path=customXml/itemProps2.xml><?xml version="1.0" encoding="utf-8"?>
<ds:datastoreItem xmlns:ds="http://schemas.openxmlformats.org/officeDocument/2006/customXml" ds:itemID="{FFC43605-4914-4123-8548-B6875137C73F}"/>
</file>

<file path=customXml/itemProps3.xml><?xml version="1.0" encoding="utf-8"?>
<ds:datastoreItem xmlns:ds="http://schemas.openxmlformats.org/officeDocument/2006/customXml" ds:itemID="{01D9FC4D-9146-4EA4-A220-9CE221F8587D}"/>
</file>

<file path=docProps/app.xml><?xml version="1.0" encoding="utf-8"?>
<Properties xmlns="http://schemas.openxmlformats.org/officeDocument/2006/extended-properties" xmlns:vt="http://schemas.openxmlformats.org/officeDocument/2006/docPropsVTypes">
  <Template>NRGOncologyOption1_Template03-24-14</Template>
  <TotalTime>712</TotalTime>
  <Words>189</Words>
  <Application>Microsoft Macintosh PowerPoint</Application>
  <PresentationFormat>On-screen Show (4:3)</PresentationFormat>
  <Paragraphs>31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Helvetica</vt:lpstr>
      <vt:lpstr>NRGOncologyOption1_Template03-24-14</vt:lpstr>
      <vt:lpstr>1_Custom Design</vt:lpstr>
      <vt:lpstr>Custom Design</vt:lpstr>
      <vt:lpstr>NRG-HN005: A Randomized Phase II/III Trial of De-intensified Radiation Therapy for Patients with Early Stage, p16-Positive, Non-Smoking-Associated Oropharyngeal Cancer</vt:lpstr>
      <vt:lpstr>PowerPoint Presentation</vt:lpstr>
    </vt:vector>
  </TitlesOfParts>
  <Company>American College of Radiology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nsoto</dc:creator>
  <cp:lastModifiedBy>Yom, Sue</cp:lastModifiedBy>
  <cp:revision>91</cp:revision>
  <dcterms:created xsi:type="dcterms:W3CDTF">2014-08-06T17:30:37Z</dcterms:created>
  <dcterms:modified xsi:type="dcterms:W3CDTF">2020-07-10T06:55:21Z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0x01010000A5F1F0551A3F40AFD7F7CF352D7236</vt:lpwstr>
  </property>
</Properties>
</file>