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11"/>
  </p:notesMasterIdLst>
  <p:sldIdLst>
    <p:sldId id="263" r:id="rId2"/>
    <p:sldId id="295" r:id="rId3"/>
    <p:sldId id="298" r:id="rId4"/>
    <p:sldId id="272" r:id="rId5"/>
    <p:sldId id="258" r:id="rId6"/>
    <p:sldId id="282" r:id="rId7"/>
    <p:sldId id="303" r:id="rId8"/>
    <p:sldId id="281" r:id="rId9"/>
    <p:sldId id="3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5739" autoAdjust="0"/>
  </p:normalViewPr>
  <p:slideViewPr>
    <p:cSldViewPr snapToGrid="0">
      <p:cViewPr varScale="1">
        <p:scale>
          <a:sx n="99" d="100"/>
          <a:sy n="99" d="100"/>
        </p:scale>
        <p:origin x="7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4C775B-97A0-4D23-9FB5-710870905657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51DF6-168C-4207-9197-86716037C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8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51DF6-168C-4207-9197-86716037C0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77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51DF6-168C-4207-9197-86716037C0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31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51DF6-168C-4207-9197-86716037C0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32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51DF6-168C-4207-9197-86716037C0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37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51DF6-168C-4207-9197-86716037C0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28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6C7861-A1C5-4310-9806-174A1D06EA0D}"/>
              </a:ext>
            </a:extLst>
          </p:cNvPr>
          <p:cNvSpPr/>
          <p:nvPr userDrawn="1"/>
        </p:nvSpPr>
        <p:spPr>
          <a:xfrm>
            <a:off x="0" y="1"/>
            <a:ext cx="12192000" cy="1183217"/>
          </a:xfrm>
          <a:prstGeom prst="rect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840" y="2496188"/>
            <a:ext cx="11196320" cy="1470025"/>
          </a:xfrm>
          <a:noFill/>
          <a:ln>
            <a:noFill/>
          </a:ln>
          <a:extLst/>
        </p:spPr>
        <p:txBody>
          <a:bodyPr/>
          <a:lstStyle>
            <a:lvl1pPr>
              <a:defRPr lang="en-US" sz="4267" dirty="0">
                <a:solidFill>
                  <a:srgbClr val="00457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840" y="4082627"/>
            <a:ext cx="11196320" cy="685800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D156C-22E7-43B5-9957-243DF5E777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97033" y="6466417"/>
            <a:ext cx="386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rgbClr val="E49FC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Presented by: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1EBFF-BB16-4F53-BF85-AD19CF2F28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E49FCA"/>
                </a:solidFill>
              </a:defRPr>
            </a:lvl1pPr>
          </a:lstStyle>
          <a:p>
            <a:pPr>
              <a:defRPr/>
            </a:pPr>
            <a:fld id="{01394730-7685-4B3A-ACC4-F9DA9F4940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43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1985" y="3371344"/>
            <a:ext cx="9414076" cy="2052725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333F7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1985" y="5533053"/>
            <a:ext cx="9414076" cy="9678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59" y="5290843"/>
            <a:ext cx="1573763" cy="1210049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32604" y="482386"/>
            <a:ext cx="11323458" cy="2834640"/>
          </a:xfrm>
          <a:ln w="3175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7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1985" y="3371344"/>
            <a:ext cx="9414076" cy="2052725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333F7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1985" y="5533053"/>
            <a:ext cx="9414076" cy="9678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59" y="5290843"/>
            <a:ext cx="1573763" cy="1210049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29266" y="482386"/>
            <a:ext cx="2834640" cy="2834640"/>
          </a:xfrm>
          <a:ln w="57150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263906" y="482386"/>
            <a:ext cx="2834640" cy="2834640"/>
          </a:xfrm>
          <a:ln w="57150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098546" y="482386"/>
            <a:ext cx="2834640" cy="2834640"/>
          </a:xfrm>
          <a:ln w="57150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8933186" y="482386"/>
            <a:ext cx="2834640" cy="2834640"/>
          </a:xfrm>
          <a:ln w="57150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82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1985" y="3371344"/>
            <a:ext cx="9414076" cy="2052725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333F7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1985" y="5533053"/>
            <a:ext cx="9414076" cy="9678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59" y="5290843"/>
            <a:ext cx="1573763" cy="1210049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29266" y="482386"/>
            <a:ext cx="2834640" cy="2834640"/>
          </a:xfrm>
          <a:ln w="3175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263906" y="482386"/>
            <a:ext cx="2834640" cy="2834640"/>
          </a:xfrm>
          <a:ln w="3175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098546" y="482386"/>
            <a:ext cx="2834640" cy="2834640"/>
          </a:xfrm>
          <a:ln w="3175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8933186" y="482386"/>
            <a:ext cx="2834640" cy="2834640"/>
          </a:xfrm>
          <a:ln w="3175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6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08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388A7BD-2476-4AC4-864F-E2313BFAF0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CDD58-CF59-4021-A496-11E1540396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6F3C1-6875-4163-B54F-DAD3C7E7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97033" y="6466417"/>
            <a:ext cx="386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rgbClr val="E49FC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Presented by:</a:t>
            </a:r>
          </a:p>
        </p:txBody>
      </p:sp>
    </p:spTree>
    <p:extLst>
      <p:ext uri="{BB962C8B-B14F-4D97-AF65-F5344CB8AC3E}">
        <p14:creationId xmlns:p14="http://schemas.microsoft.com/office/powerpoint/2010/main" val="268475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E1987F-1E97-4491-8800-D50D45566C46}"/>
              </a:ext>
            </a:extLst>
          </p:cNvPr>
          <p:cNvSpPr/>
          <p:nvPr userDrawn="1"/>
        </p:nvSpPr>
        <p:spPr>
          <a:xfrm>
            <a:off x="0" y="1"/>
            <a:ext cx="12192000" cy="1183217"/>
          </a:xfrm>
          <a:prstGeom prst="rect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840" y="2496188"/>
            <a:ext cx="11196320" cy="1470025"/>
          </a:xfrm>
          <a:noFill/>
          <a:ln>
            <a:noFill/>
          </a:ln>
          <a:extLst/>
        </p:spPr>
        <p:txBody>
          <a:bodyPr/>
          <a:lstStyle>
            <a:lvl1pPr>
              <a:defRPr lang="en-US" sz="4267" dirty="0">
                <a:solidFill>
                  <a:srgbClr val="00457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840" y="4082627"/>
            <a:ext cx="11196320" cy="685800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DCBF6-B68F-4BF9-A2B3-3C0F341DC6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97033" y="6466417"/>
            <a:ext cx="386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rgbClr val="E49FC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Presented by: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4D262-9B21-49F8-997F-6659E78A22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E49FCA"/>
                </a:solidFill>
              </a:defRPr>
            </a:lvl1pPr>
          </a:lstStyle>
          <a:p>
            <a:pPr>
              <a:defRPr/>
            </a:pPr>
            <a:fld id="{E4C64D2D-721D-496A-9491-CE9787E8AE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5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sz="2133" dirty="0" smtClean="0"/>
            </a:lvl2pPr>
            <a:lvl3pPr>
              <a:defRPr lang="en-US" sz="2133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sz="2133" dirty="0" smtClean="0"/>
            </a:lvl2pPr>
            <a:lvl3pPr>
              <a:defRPr lang="en-US" sz="2133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33626E76-9CF7-4719-888F-5F65BC1437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B2779-A4F8-4E5F-8889-9C28E540E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D6A772-DB94-4CBD-9E16-2DA59820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97033" y="6466417"/>
            <a:ext cx="386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rgbClr val="E49FC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Presented by:</a:t>
            </a:r>
          </a:p>
        </p:txBody>
      </p:sp>
    </p:spTree>
    <p:extLst>
      <p:ext uri="{BB962C8B-B14F-4D97-AF65-F5344CB8AC3E}">
        <p14:creationId xmlns:p14="http://schemas.microsoft.com/office/powerpoint/2010/main" val="287029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33153"/>
            <a:ext cx="5386917" cy="63976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57C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72915"/>
            <a:ext cx="5386917" cy="4205288"/>
          </a:xfrm>
        </p:spPr>
        <p:txBody>
          <a:bodyPr>
            <a:normAutofit/>
          </a:bodyPr>
          <a:lstStyle>
            <a:lvl1pPr marL="177796" indent="-177796">
              <a:spcAft>
                <a:spcPts val="800"/>
              </a:spcAft>
              <a:defRPr sz="2000"/>
            </a:lvl1pPr>
            <a:lvl2pPr marL="651917" indent="-194728">
              <a:spcAft>
                <a:spcPts val="800"/>
              </a:spcAft>
              <a:defRPr sz="1800"/>
            </a:lvl2pPr>
            <a:lvl3pPr marL="1066773" indent="-152396">
              <a:spcAft>
                <a:spcPts val="800"/>
              </a:spcAft>
              <a:defRPr sz="1600"/>
            </a:lvl3pPr>
            <a:lvl4pPr marL="1526079" indent="-154513">
              <a:spcAft>
                <a:spcPts val="800"/>
              </a:spcAft>
              <a:defRPr sz="1400"/>
            </a:lvl4pPr>
            <a:lvl5pPr marL="1832988" indent="-156629">
              <a:spcAft>
                <a:spcPts val="800"/>
              </a:spcAft>
              <a:defRPr sz="1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433153"/>
            <a:ext cx="5389033" cy="63976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57C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072915"/>
            <a:ext cx="5389033" cy="4205288"/>
          </a:xfrm>
        </p:spPr>
        <p:txBody>
          <a:bodyPr>
            <a:normAutofit/>
          </a:bodyPr>
          <a:lstStyle>
            <a:lvl1pPr marL="177796" indent="-177796">
              <a:spcAft>
                <a:spcPts val="800"/>
              </a:spcAft>
              <a:defRPr sz="2000"/>
            </a:lvl1pPr>
            <a:lvl2pPr marL="651917" indent="-194728">
              <a:spcAft>
                <a:spcPts val="800"/>
              </a:spcAft>
              <a:defRPr sz="1800"/>
            </a:lvl2pPr>
            <a:lvl3pPr marL="1066773" indent="-152396">
              <a:spcAft>
                <a:spcPts val="800"/>
              </a:spcAft>
              <a:defRPr sz="1600"/>
            </a:lvl3pPr>
            <a:lvl4pPr marL="1526079" indent="-154513">
              <a:spcAft>
                <a:spcPts val="800"/>
              </a:spcAft>
              <a:defRPr sz="1400"/>
            </a:lvl4pPr>
            <a:lvl5pPr marL="1832988" indent="-156629">
              <a:spcAft>
                <a:spcPts val="800"/>
              </a:spcAft>
              <a:defRPr sz="1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03F3BBBC-3E79-4BF5-9E17-8C259DF14D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DB8D4-86EC-4187-A48A-3DDFCDDA8A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13B3F7B-4BFD-4914-9DF2-658915B55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97033" y="6466417"/>
            <a:ext cx="386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rgbClr val="E49FC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Presented by:</a:t>
            </a:r>
          </a:p>
        </p:txBody>
      </p:sp>
    </p:spTree>
    <p:extLst>
      <p:ext uri="{BB962C8B-B14F-4D97-AF65-F5344CB8AC3E}">
        <p14:creationId xmlns:p14="http://schemas.microsoft.com/office/powerpoint/2010/main" val="107226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00234EBB-C6AD-4A46-B419-75773F4B94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A6ED-3CD9-4990-AFD1-4E8BFADF4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9746C2-A267-44AD-9EA2-1A04DB11C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97033" y="6466417"/>
            <a:ext cx="386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rgbClr val="E49FC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Presented by:</a:t>
            </a:r>
          </a:p>
        </p:txBody>
      </p:sp>
    </p:spTree>
    <p:extLst>
      <p:ext uri="{BB962C8B-B14F-4D97-AF65-F5344CB8AC3E}">
        <p14:creationId xmlns:p14="http://schemas.microsoft.com/office/powerpoint/2010/main" val="418477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EE9BAA2F-4DB9-4E8A-A8BE-7F2C876205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3F72D-9998-4948-A5C0-BB42C7356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2AE4FE5-F246-4E14-B8A9-6F3C75BCB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97033" y="6466417"/>
            <a:ext cx="386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rgbClr val="E49FC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Presented by:</a:t>
            </a:r>
          </a:p>
        </p:txBody>
      </p:sp>
    </p:spTree>
    <p:extLst>
      <p:ext uri="{BB962C8B-B14F-4D97-AF65-F5344CB8AC3E}">
        <p14:creationId xmlns:p14="http://schemas.microsoft.com/office/powerpoint/2010/main" val="281559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2800" y="733200"/>
            <a:ext cx="10972800" cy="639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600" y="1219200"/>
            <a:ext cx="10871200" cy="457200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C00B0E8-656D-4AE9-BE2E-1683CF7F575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807200" y="6542089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2"/>
                </a:solidFill>
                <a:latin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68C8C6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EF261C-AFC8-4261-BD08-A647098ADD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1600" y="6477001"/>
            <a:ext cx="2844800" cy="365125"/>
          </a:xfrm>
        </p:spPr>
        <p:txBody>
          <a:bodyPr/>
          <a:lstStyle>
            <a:lvl1pPr algn="l">
              <a:defRPr sz="1600" b="1">
                <a:solidFill>
                  <a:schemeClr val="bg2"/>
                </a:solidFill>
                <a:latin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4304EC5D-20CF-4CA2-AF3A-C964EF12A122}" type="slidenum">
              <a:rPr lang="en-US">
                <a:solidFill>
                  <a:srgbClr val="68C8C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8C8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16241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8991" y="1883664"/>
            <a:ext cx="5037689" cy="2344304"/>
          </a:xfrm>
        </p:spPr>
        <p:txBody>
          <a:bodyPr anchor="t">
            <a:normAutofit/>
          </a:bodyPr>
          <a:lstStyle>
            <a:lvl1pPr>
              <a:defRPr sz="4000" baseline="0">
                <a:solidFill>
                  <a:srgbClr val="333F7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297665" y="802640"/>
            <a:ext cx="24466" cy="5328169"/>
          </a:xfrm>
          <a:prstGeom prst="line">
            <a:avLst/>
          </a:prstGeom>
          <a:ln w="57150">
            <a:solidFill>
              <a:srgbClr val="333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07453" y="799857"/>
            <a:ext cx="5330952" cy="533095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485" y="472754"/>
            <a:ext cx="1546024" cy="118872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11598562" y="6512072"/>
            <a:ext cx="45373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093AB3F0-1744-4414-B587-486893A2EC07}" type="slidenum">
              <a:rPr lang="en-US" sz="1100" smtClean="0">
                <a:solidFill>
                  <a:srgbClr val="000000"/>
                </a:solidFill>
                <a:cs typeface="Arial" panose="020B0604020202020204" pitchFamily="34" charset="0"/>
              </a:rPr>
              <a:pPr algn="r"/>
              <a:t>‹#›</a:t>
            </a:fld>
            <a:endParaRPr lang="en-US" sz="11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729413" y="4390931"/>
            <a:ext cx="5037137" cy="17399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9814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DCB75B39-B6C5-42F7-9209-8DDEF9195E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78885" y="1494368"/>
            <a:ext cx="11434233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6E5049-6F2C-4279-A30A-0C1AC3733821}"/>
              </a:ext>
            </a:extLst>
          </p:cNvPr>
          <p:cNvSpPr/>
          <p:nvPr userDrawn="1"/>
        </p:nvSpPr>
        <p:spPr>
          <a:xfrm>
            <a:off x="0" y="1"/>
            <a:ext cx="12192000" cy="1183217"/>
          </a:xfrm>
          <a:prstGeom prst="rect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A0CBEEDD-C107-4A35-BDF5-F449375974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78885" y="160867"/>
            <a:ext cx="11434233" cy="99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br>
              <a:rPr lang="en-US" altLang="en-US"/>
            </a:br>
            <a:r>
              <a:rPr lang="en-US" alt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ECB50-BB74-4C80-AC05-474C56132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0600" y="6413500"/>
            <a:ext cx="662517" cy="36406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67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2A5EBC9-49B2-495E-B4FC-CDE5A78DE4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74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3467" b="1" kern="1200">
          <a:solidFill>
            <a:schemeClr val="bg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67"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67"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67"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67"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609585" algn="ctr" rtl="0" fontAlgn="base">
        <a:lnSpc>
          <a:spcPct val="90000"/>
        </a:lnSpc>
        <a:spcBef>
          <a:spcPct val="0"/>
        </a:spcBef>
        <a:spcAft>
          <a:spcPct val="0"/>
        </a:spcAft>
        <a:defRPr sz="3467" b="1">
          <a:solidFill>
            <a:schemeClr val="bg1"/>
          </a:solidFill>
          <a:latin typeface="Arial" charset="0"/>
          <a:ea typeface="ＭＳ Ｐゴシック" charset="0"/>
        </a:defRPr>
      </a:lvl6pPr>
      <a:lvl7pPr marL="1219170" algn="ctr" rtl="0" fontAlgn="base">
        <a:lnSpc>
          <a:spcPct val="90000"/>
        </a:lnSpc>
        <a:spcBef>
          <a:spcPct val="0"/>
        </a:spcBef>
        <a:spcAft>
          <a:spcPct val="0"/>
        </a:spcAft>
        <a:defRPr sz="3467" b="1">
          <a:solidFill>
            <a:schemeClr val="bg1"/>
          </a:solidFill>
          <a:latin typeface="Arial" charset="0"/>
          <a:ea typeface="ＭＳ Ｐゴシック" charset="0"/>
        </a:defRPr>
      </a:lvl7pPr>
      <a:lvl8pPr marL="1828754" algn="ctr" rtl="0" fontAlgn="base">
        <a:lnSpc>
          <a:spcPct val="90000"/>
        </a:lnSpc>
        <a:spcBef>
          <a:spcPct val="0"/>
        </a:spcBef>
        <a:spcAft>
          <a:spcPct val="0"/>
        </a:spcAft>
        <a:defRPr sz="3467" b="1">
          <a:solidFill>
            <a:schemeClr val="bg1"/>
          </a:solidFill>
          <a:latin typeface="Arial" charset="0"/>
          <a:ea typeface="ＭＳ Ｐゴシック" charset="0"/>
        </a:defRPr>
      </a:lvl8pPr>
      <a:lvl9pPr marL="2438339" algn="ctr" rtl="0" fontAlgn="base">
        <a:lnSpc>
          <a:spcPct val="90000"/>
        </a:lnSpc>
        <a:spcBef>
          <a:spcPct val="0"/>
        </a:spcBef>
        <a:spcAft>
          <a:spcPct val="0"/>
        </a:spcAft>
        <a:defRPr sz="3467"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marL="253994" indent="-253994" algn="l" rtl="0" eaLnBrk="0" fontAlgn="base" hangingPunct="0">
        <a:lnSpc>
          <a:spcPct val="90000"/>
        </a:lnSpc>
        <a:spcBef>
          <a:spcPct val="0"/>
        </a:spcBef>
        <a:spcAft>
          <a:spcPts val="800"/>
        </a:spcAft>
        <a:buClr>
          <a:srgbClr val="00457C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53514" indent="-336542" algn="l" rtl="0" eaLnBrk="0" fontAlgn="base" hangingPunct="0">
        <a:lnSpc>
          <a:spcPct val="90000"/>
        </a:lnSpc>
        <a:spcBef>
          <a:spcPct val="0"/>
        </a:spcBef>
        <a:spcAft>
          <a:spcPts val="800"/>
        </a:spcAft>
        <a:buClr>
          <a:srgbClr val="A6A6A6"/>
        </a:buClr>
        <a:buFont typeface="Arial" panose="020B0604020202020204" pitchFamily="34" charset="0"/>
        <a:buChar char="–"/>
        <a:defRPr sz="2933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83188" indent="-264577" algn="l" rtl="0" eaLnBrk="0" fontAlgn="base" hangingPunct="0">
        <a:lnSpc>
          <a:spcPct val="90000"/>
        </a:lnSpc>
        <a:spcBef>
          <a:spcPct val="0"/>
        </a:spcBef>
        <a:spcAft>
          <a:spcPts val="800"/>
        </a:spcAft>
        <a:buClr>
          <a:srgbClr val="00457C"/>
        </a:buClr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10744" indent="-304792" algn="l" rtl="0" eaLnBrk="0" fontAlgn="base" hangingPunct="0">
        <a:lnSpc>
          <a:spcPct val="90000"/>
        </a:lnSpc>
        <a:spcBef>
          <a:spcPct val="0"/>
        </a:spcBef>
        <a:spcAft>
          <a:spcPts val="800"/>
        </a:spcAft>
        <a:buClr>
          <a:srgbClr val="A6A6A6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40416" indent="-249760" algn="l" rtl="0" eaLnBrk="0" fontAlgn="base" hangingPunct="0">
        <a:lnSpc>
          <a:spcPct val="90000"/>
        </a:lnSpc>
        <a:spcBef>
          <a:spcPct val="0"/>
        </a:spcBef>
        <a:spcAft>
          <a:spcPts val="800"/>
        </a:spcAft>
        <a:buClr>
          <a:srgbClr val="00457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71047"/>
            <a:ext cx="9144000" cy="307046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NRG-HN1936: A </a:t>
            </a:r>
            <a:r>
              <a:rPr lang="en-US" sz="3600" b="1" dirty="0"/>
              <a:t>phase II trial of </a:t>
            </a:r>
            <a:r>
              <a:rPr lang="en-US" sz="3600" b="1" dirty="0" smtClean="0"/>
              <a:t>Chemo-</a:t>
            </a:r>
            <a:r>
              <a:rPr lang="en-US" sz="3600" b="1" dirty="0" err="1" smtClean="0"/>
              <a:t>immunoselection</a:t>
            </a:r>
            <a:r>
              <a:rPr lang="en-US" sz="3600" b="1" dirty="0" smtClean="0"/>
              <a:t> </a:t>
            </a:r>
            <a:r>
              <a:rPr lang="en-US" sz="3600" b="1" dirty="0"/>
              <a:t>for salvage surgery (SS) with unacceptable morbidity in </a:t>
            </a:r>
            <a:r>
              <a:rPr lang="en-US" sz="3600" b="1" dirty="0" smtClean="0"/>
              <a:t>recurrent/persistent </a:t>
            </a:r>
            <a:r>
              <a:rPr lang="en-US" sz="3600" b="1" dirty="0"/>
              <a:t>PDL-1 enriched SCCHN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27633" y="4456497"/>
            <a:ext cx="3936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Nabil F. Saba, MD, FACP </a:t>
            </a:r>
            <a:endParaRPr lang="es-AR" dirty="0" smtClean="0"/>
          </a:p>
          <a:p>
            <a:pPr algn="ctr"/>
            <a:r>
              <a:rPr lang="en-US" dirty="0"/>
              <a:t>Emory University School of Medicine</a:t>
            </a:r>
          </a:p>
          <a:p>
            <a:endParaRPr lang="en-US" dirty="0"/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3887658" y="5619147"/>
            <a:ext cx="44166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</a:rPr>
              <a:t>NRG Oncology Virtual Summer Meeting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>
                <a:solidFill>
                  <a:schemeClr val="tx1">
                    <a:lumMod val="50000"/>
                  </a:schemeClr>
                </a:solidFill>
                <a:cs typeface="Arial" panose="020B0604020202020204" pitchFamily="34" charset="0"/>
              </a:rPr>
              <a:t>July 17, 2020</a:t>
            </a:r>
            <a:endParaRPr kumimoji="0" lang="en-US" altLang="en-US" sz="1800" b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39" y="5827328"/>
            <a:ext cx="180975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12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Current Status For </a:t>
            </a:r>
            <a:r>
              <a:rPr lang="en-US" dirty="0" smtClean="0"/>
              <a:t>Locally Recurrent </a:t>
            </a:r>
            <a:r>
              <a:rPr lang="en-US" dirty="0"/>
              <a:t>SCCHN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While the overall survival of patients with locally advanced SCCHN has improved with the addition of platinum based chemotherapy to definitive radiation, a significant number of patients continue to fail (1,2).  </a:t>
            </a:r>
          </a:p>
          <a:p>
            <a:endParaRPr lang="en-US" dirty="0"/>
          </a:p>
          <a:p>
            <a:r>
              <a:rPr lang="en-US" dirty="0"/>
              <a:t>It is estimated that 30-40 % of patients treated with definitive therapy will recur, the majority loco-regionally(3,4,5).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Patients with recurrent disease are faced with few curative options and are desperate for modalities that prolong life expectancy while preserving key functions and quality of life.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While salvage surgery (SS) has been advocated as the modality of choice to achieve these goals, its indication remains poorly defined, with a significant risk of complications and limited survival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8885" y="6045608"/>
            <a:ext cx="7632218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1- </a:t>
            </a:r>
            <a:r>
              <a:rPr lang="en-US" sz="1100" dirty="0" err="1">
                <a:solidFill>
                  <a:srgbClr val="000000"/>
                </a:solidFill>
              </a:rPr>
              <a:t>Pignon</a:t>
            </a:r>
            <a:r>
              <a:rPr lang="en-US" sz="1100" dirty="0">
                <a:solidFill>
                  <a:srgbClr val="000000"/>
                </a:solidFill>
              </a:rPr>
              <a:t> JP, et al., </a:t>
            </a:r>
            <a:r>
              <a:rPr lang="en-US" sz="1100" dirty="0" err="1">
                <a:solidFill>
                  <a:srgbClr val="000000"/>
                </a:solidFill>
              </a:rPr>
              <a:t>Radiother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Oncol</a:t>
            </a:r>
            <a:r>
              <a:rPr lang="en-US" sz="1100" dirty="0">
                <a:solidFill>
                  <a:srgbClr val="000000"/>
                </a:solidFill>
              </a:rPr>
              <a:t>., 2009. </a:t>
            </a:r>
            <a:r>
              <a:rPr lang="en-US" sz="1100" b="1" dirty="0">
                <a:solidFill>
                  <a:srgbClr val="000000"/>
                </a:solidFill>
              </a:rPr>
              <a:t>Jul;92(1):4-14. </a:t>
            </a:r>
            <a:r>
              <a:rPr lang="en-US" sz="1100" dirty="0">
                <a:solidFill>
                  <a:srgbClr val="000000"/>
                </a:solidFill>
              </a:rPr>
              <a:t>2.Tan HK, et al.,</a:t>
            </a:r>
            <a:r>
              <a:rPr lang="en-US" sz="1100" i="1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Radiother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Oncol</a:t>
            </a:r>
            <a:r>
              <a:rPr lang="en-US" sz="1100" dirty="0">
                <a:solidFill>
                  <a:srgbClr val="000000"/>
                </a:solidFill>
              </a:rPr>
              <a:t>., 2010. </a:t>
            </a:r>
            <a:r>
              <a:rPr lang="en-US" sz="1100" b="1" dirty="0">
                <a:solidFill>
                  <a:srgbClr val="000000"/>
                </a:solidFill>
              </a:rPr>
              <a:t>Jul;92(1):4-14.</a:t>
            </a:r>
            <a:r>
              <a:rPr lang="en-US" sz="1100" dirty="0">
                <a:solidFill>
                  <a:srgbClr val="000000"/>
                </a:solidFill>
              </a:rPr>
              <a:t>3.</a:t>
            </a:r>
          </a:p>
          <a:p>
            <a:r>
              <a:rPr lang="en-US" sz="1100" dirty="0">
                <a:solidFill>
                  <a:srgbClr val="000000"/>
                </a:solidFill>
              </a:rPr>
              <a:t>Galloway TJ, et al., Int J </a:t>
            </a:r>
            <a:r>
              <a:rPr lang="en-US" sz="1100" dirty="0" err="1">
                <a:solidFill>
                  <a:srgbClr val="000000"/>
                </a:solidFill>
              </a:rPr>
              <a:t>Radiat</a:t>
            </a:r>
            <a:r>
              <a:rPr lang="en-US" sz="1100" dirty="0">
                <a:solidFill>
                  <a:srgbClr val="000000"/>
                </a:solidFill>
              </a:rPr>
              <a:t> Oncol Biol Phys, 2016. </a:t>
            </a:r>
            <a:r>
              <a:rPr lang="en-US" sz="1100" b="1" dirty="0">
                <a:solidFill>
                  <a:srgbClr val="000000"/>
                </a:solidFill>
              </a:rPr>
              <a:t>Oct 1;96(2):362-371. </a:t>
            </a:r>
            <a:r>
              <a:rPr lang="en-US" sz="1100" dirty="0">
                <a:solidFill>
                  <a:srgbClr val="000000"/>
                </a:solidFill>
              </a:rPr>
              <a:t>.</a:t>
            </a:r>
          </a:p>
          <a:p>
            <a:r>
              <a:rPr lang="en-US" sz="1100" dirty="0">
                <a:solidFill>
                  <a:srgbClr val="000000"/>
                </a:solidFill>
              </a:rPr>
              <a:t>4.Ang, K.K., et al., N </a:t>
            </a:r>
            <a:r>
              <a:rPr lang="en-US" sz="1100" dirty="0" err="1">
                <a:solidFill>
                  <a:srgbClr val="000000"/>
                </a:solidFill>
              </a:rPr>
              <a:t>Engl</a:t>
            </a:r>
            <a:r>
              <a:rPr lang="en-US" sz="1100" dirty="0">
                <a:solidFill>
                  <a:srgbClr val="000000"/>
                </a:solidFill>
              </a:rPr>
              <a:t> J Med, 2010. </a:t>
            </a:r>
            <a:r>
              <a:rPr lang="en-US" sz="1100" b="1" dirty="0">
                <a:solidFill>
                  <a:srgbClr val="000000"/>
                </a:solidFill>
              </a:rPr>
              <a:t>363</a:t>
            </a:r>
            <a:r>
              <a:rPr lang="en-US" sz="1100" dirty="0">
                <a:solidFill>
                  <a:srgbClr val="000000"/>
                </a:solidFill>
              </a:rPr>
              <a:t>(1): p. 24-35. 5.Ang, M.K., et al., </a:t>
            </a:r>
            <a:r>
              <a:rPr lang="en-US" sz="1100" dirty="0" err="1">
                <a:solidFill>
                  <a:srgbClr val="000000"/>
                </a:solidFill>
              </a:rPr>
              <a:t>Clin</a:t>
            </a:r>
            <a:r>
              <a:rPr lang="en-US" sz="1100" dirty="0">
                <a:solidFill>
                  <a:srgbClr val="000000"/>
                </a:solidFill>
              </a:rPr>
              <a:t> Cancer Res, 2011. </a:t>
            </a:r>
            <a:r>
              <a:rPr lang="en-US" sz="1100" b="1" dirty="0">
                <a:solidFill>
                  <a:srgbClr val="000000"/>
                </a:solidFill>
              </a:rPr>
              <a:t>17</a:t>
            </a:r>
            <a:r>
              <a:rPr lang="en-US" sz="1100" dirty="0">
                <a:solidFill>
                  <a:srgbClr val="000000"/>
                </a:solidFill>
              </a:rPr>
              <a:t>(20): p. 6542-52.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5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3F21-3190-40B0-84BC-1E7CD54BB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83" y="0"/>
            <a:ext cx="11434233" cy="996951"/>
          </a:xfrm>
        </p:spPr>
        <p:txBody>
          <a:bodyPr/>
          <a:lstStyle/>
          <a:p>
            <a:r>
              <a:rPr lang="en-US" dirty="0"/>
              <a:t>Examples of </a:t>
            </a:r>
            <a:r>
              <a:rPr lang="en-US" dirty="0" smtClean="0"/>
              <a:t>what </a:t>
            </a:r>
            <a:r>
              <a:rPr lang="en-US" dirty="0"/>
              <a:t>Salvage Surgery may include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4809D-1828-4226-B7F3-553DEB6C1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800" dirty="0" smtClean="0"/>
              <a:t>Total </a:t>
            </a:r>
            <a:r>
              <a:rPr lang="en-US" sz="2800" dirty="0"/>
              <a:t>or near-total (2/3+) </a:t>
            </a:r>
            <a:r>
              <a:rPr lang="en-US" sz="2800" dirty="0" err="1" smtClean="0"/>
              <a:t>glossectomy</a:t>
            </a:r>
            <a:endParaRPr lang="en-US" sz="28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800" dirty="0" smtClean="0"/>
              <a:t>Major </a:t>
            </a:r>
            <a:r>
              <a:rPr lang="en-US" sz="2800" dirty="0" err="1"/>
              <a:t>pharyngectomy</a:t>
            </a:r>
            <a:r>
              <a:rPr lang="en-US" sz="2800" dirty="0"/>
              <a:t> (</a:t>
            </a:r>
            <a:r>
              <a:rPr lang="en-US" sz="2800" dirty="0" err="1"/>
              <a:t>ie</a:t>
            </a:r>
            <a:r>
              <a:rPr lang="en-US" sz="2800" dirty="0"/>
              <a:t> requiring open approach </a:t>
            </a:r>
            <a:r>
              <a:rPr lang="en-US" sz="2800" dirty="0" smtClean="0"/>
              <a:t>or total </a:t>
            </a:r>
            <a:r>
              <a:rPr lang="en-US" sz="2800" dirty="0" err="1" smtClean="0"/>
              <a:t>palatectomy</a:t>
            </a:r>
            <a:r>
              <a:rPr lang="en-US" sz="2800" dirty="0" smtClean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800" dirty="0" smtClean="0"/>
              <a:t>Total laryngectomy</a:t>
            </a:r>
            <a:endParaRPr lang="en-US" sz="2800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800" dirty="0" smtClean="0"/>
              <a:t>Total </a:t>
            </a:r>
            <a:r>
              <a:rPr lang="en-US" sz="2800" dirty="0" err="1"/>
              <a:t>laryngo-pharyngectomy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800" dirty="0" err="1" smtClean="0"/>
              <a:t>Maxillectomy</a:t>
            </a:r>
            <a:r>
              <a:rPr lang="en-US" sz="2800" dirty="0" smtClean="0"/>
              <a:t> </a:t>
            </a:r>
            <a:r>
              <a:rPr lang="en-US" sz="2800" dirty="0"/>
              <a:t>or Mandibulectomy for oral cavity patients</a:t>
            </a:r>
          </a:p>
          <a:p>
            <a:pPr marL="514350" indent="-51435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4AE20-DB4F-4793-A03E-50938F2FA9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FCDD58-CF59-4021-A496-11E1540396BF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497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449" y="1185276"/>
            <a:ext cx="9472746" cy="551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68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8FD18-FD0B-4732-99ED-A3BE629FE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14" y="-26801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Patient </a:t>
            </a: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E7609-C800-4A18-B6C2-3D896A73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637" y="1317688"/>
            <a:ext cx="10515600" cy="5438075"/>
          </a:xfrm>
        </p:spPr>
        <p:txBody>
          <a:bodyPr>
            <a:noAutofit/>
          </a:bodyPr>
          <a:lstStyle/>
          <a:p>
            <a:pPr lvl="0"/>
            <a:r>
              <a:rPr lang="en-US" sz="2100" dirty="0"/>
              <a:t>Have locally recurrent or persistent SCCHN following standard therapy</a:t>
            </a:r>
          </a:p>
          <a:p>
            <a:pPr lvl="0"/>
            <a:r>
              <a:rPr lang="en-US" sz="2100" dirty="0"/>
              <a:t>Patients should have tissue confirmation of recurrent or persistent disease</a:t>
            </a:r>
          </a:p>
          <a:p>
            <a:pPr lvl="0"/>
            <a:r>
              <a:rPr lang="en-US" sz="2100" dirty="0"/>
              <a:t>Patients should have measurable disease by RECIST to be eligible </a:t>
            </a:r>
          </a:p>
          <a:p>
            <a:pPr lvl="0"/>
            <a:r>
              <a:rPr lang="en-US" sz="2100" dirty="0"/>
              <a:t>Patients with oropharynx, larynx, HP, are included </a:t>
            </a:r>
          </a:p>
          <a:p>
            <a:pPr lvl="0"/>
            <a:r>
              <a:rPr lang="en-US" sz="2100" dirty="0"/>
              <a:t>Patients with oral cavity that has failed prior surgery are included</a:t>
            </a:r>
          </a:p>
          <a:p>
            <a:pPr lvl="0"/>
            <a:r>
              <a:rPr lang="en-US" sz="2100" dirty="0"/>
              <a:t>Patients with oral cavity cancers managed with non-surgical approaches are excluded</a:t>
            </a:r>
          </a:p>
          <a:p>
            <a:pPr lvl="0"/>
            <a:r>
              <a:rPr lang="en-US" sz="2100" dirty="0"/>
              <a:t>Patients must be deemed candidates for salvage surgery that causes life-long morbidity (defined below)</a:t>
            </a:r>
          </a:p>
          <a:p>
            <a:pPr lvl="0"/>
            <a:r>
              <a:rPr lang="en-US" sz="2100" dirty="0"/>
              <a:t>Patients with HPV related OPSCC are included provided they meet the definition of salvage surgery that causes life-long morbidity</a:t>
            </a:r>
          </a:p>
          <a:p>
            <a:pPr lvl="0"/>
            <a:r>
              <a:rPr lang="en-US" sz="2100" dirty="0"/>
              <a:t>Patients who refuse surgery are included regardless of extend of planned surgery</a:t>
            </a:r>
          </a:p>
          <a:p>
            <a:pPr lvl="0"/>
            <a:r>
              <a:rPr lang="en-US" sz="2100" dirty="0"/>
              <a:t>ECOG performance status 0-2</a:t>
            </a:r>
          </a:p>
          <a:p>
            <a:pPr lvl="0"/>
            <a:r>
              <a:rPr lang="en-US" sz="2100" dirty="0"/>
              <a:t>CPS ≥ 1 </a:t>
            </a: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281661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Plan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Enrolled patients who meet eligibility criteria will receive the following treatment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/>
              <a:t>Nivolumab</a:t>
            </a:r>
            <a:r>
              <a:rPr lang="en-US" dirty="0"/>
              <a:t>:  mg (3 mg/kg/dose) IV in NS infused over 30 minutes on Days 1, 15, and </a:t>
            </a:r>
            <a:r>
              <a:rPr lang="en-US" dirty="0" smtClean="0"/>
              <a:t>29</a:t>
            </a:r>
          </a:p>
          <a:p>
            <a:endParaRPr lang="en-US" dirty="0"/>
          </a:p>
          <a:p>
            <a:r>
              <a:rPr lang="en-US" dirty="0"/>
              <a:t>Paclitaxel: 60 mg /m2 Carboplatin AUC=2 weekly X 3 weeks Patients response will be assessed after cycle # 1 of therapy (week 6); if CR or PR or in selected SD treatment will proceed with cycle # 2 for a total of 4 cycles of chemo-immunotherapy, then proceed with maintenance </a:t>
            </a:r>
            <a:r>
              <a:rPr lang="en-US" dirty="0" err="1"/>
              <a:t>Nivolumab</a:t>
            </a:r>
            <a:r>
              <a:rPr lang="en-US" dirty="0"/>
              <a:t> for 10 total monthly doses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Staging evaluation will need to occur every 8 weeks on therapy for the first 12 months in patients who are not having SS;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For patients who have SS, post op standard of care will be left to the institutional standards.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5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884" y="696444"/>
            <a:ext cx="11434233" cy="996951"/>
          </a:xfrm>
        </p:spPr>
        <p:txBody>
          <a:bodyPr/>
          <a:lstStyle/>
          <a:p>
            <a:r>
              <a:rPr lang="en-US" dirty="0"/>
              <a:t>Salvage surgery with unacceptable </a:t>
            </a:r>
            <a:r>
              <a:rPr lang="en-US" dirty="0" smtClean="0"/>
              <a:t>morbidity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Total </a:t>
            </a:r>
            <a:r>
              <a:rPr lang="en-US" dirty="0"/>
              <a:t>or near-total (2/3+) </a:t>
            </a:r>
            <a:r>
              <a:rPr lang="en-US" dirty="0" err="1"/>
              <a:t>glossectomy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Major </a:t>
            </a:r>
            <a:r>
              <a:rPr lang="en-US" dirty="0" err="1"/>
              <a:t>pharyngectomy</a:t>
            </a:r>
            <a:r>
              <a:rPr lang="en-US" dirty="0"/>
              <a:t> (</a:t>
            </a:r>
            <a:r>
              <a:rPr lang="en-US" dirty="0" err="1"/>
              <a:t>ie</a:t>
            </a:r>
            <a:r>
              <a:rPr lang="en-US" dirty="0"/>
              <a:t> requiring open approach or total </a:t>
            </a:r>
            <a:r>
              <a:rPr lang="en-US" dirty="0" err="1"/>
              <a:t>palatectomy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Total </a:t>
            </a:r>
            <a:r>
              <a:rPr lang="en-US" dirty="0"/>
              <a:t>laryngectomy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Total </a:t>
            </a:r>
            <a:r>
              <a:rPr lang="en-US" dirty="0" err="1"/>
              <a:t>laryngopharyngectomy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Maxillectoby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/>
              <a:t>Mandibulectomy</a:t>
            </a:r>
            <a:r>
              <a:rPr lang="en-US" dirty="0"/>
              <a:t> for oral cavity patients who have failed prior surgery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</a:t>
            </a:r>
            <a:r>
              <a:rPr lang="en-US" dirty="0"/>
              <a:t>surgery that in the estimation of the treating surgeon would result in significant morbidity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FCDD58-CF59-4021-A496-11E1540396B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99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Arm Statistical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Co-primary endpoints: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200" b="1" dirty="0" smtClean="0"/>
              <a:t>Modified disease </a:t>
            </a:r>
            <a:r>
              <a:rPr lang="en-US" sz="2200" b="1" dirty="0"/>
              <a:t>control rate </a:t>
            </a:r>
            <a:r>
              <a:rPr lang="en-US" sz="2200" b="1" dirty="0" smtClean="0"/>
              <a:t>(</a:t>
            </a:r>
            <a:r>
              <a:rPr lang="en-US" sz="2200" b="1" dirty="0" err="1" smtClean="0"/>
              <a:t>mDCR</a:t>
            </a:r>
            <a:r>
              <a:rPr lang="en-US" sz="2200" b="1" dirty="0"/>
              <a:t>) </a:t>
            </a:r>
            <a:r>
              <a:rPr lang="en-US" sz="2200" dirty="0"/>
              <a:t>to chemo-immunotherapy at 6 weeks </a:t>
            </a:r>
            <a:r>
              <a:rPr lang="en-US" sz="2200" dirty="0" smtClean="0"/>
              <a:t>post-treatment initiation (</a:t>
            </a:r>
            <a:r>
              <a:rPr lang="en-US" sz="2200" i="1" dirty="0" err="1" smtClean="0"/>
              <a:t>mDCR</a:t>
            </a:r>
            <a:r>
              <a:rPr lang="en-US" sz="2200" i="1" dirty="0" smtClean="0"/>
              <a:t>=</a:t>
            </a:r>
            <a:r>
              <a:rPr lang="en-US" sz="2200" i="1" dirty="0" err="1" smtClean="0"/>
              <a:t>CR+PR+sSD</a:t>
            </a:r>
            <a:r>
              <a:rPr lang="en-US" sz="2200" i="1" dirty="0" smtClean="0"/>
              <a:t>, </a:t>
            </a:r>
            <a:r>
              <a:rPr lang="en-US" sz="2200" i="1" dirty="0" err="1" smtClean="0"/>
              <a:t>sSD</a:t>
            </a:r>
            <a:r>
              <a:rPr lang="en-US" sz="2200" i="1" dirty="0" smtClean="0"/>
              <a:t>=selected SD</a:t>
            </a:r>
            <a:r>
              <a:rPr lang="en-US" sz="2200" dirty="0" smtClean="0"/>
              <a:t>).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200" b="1" dirty="0" smtClean="0"/>
              <a:t>1-year event-free </a:t>
            </a:r>
            <a:r>
              <a:rPr lang="en-US" sz="2200" b="1" dirty="0"/>
              <a:t>survival </a:t>
            </a:r>
            <a:r>
              <a:rPr lang="en-US" sz="2200" b="1" dirty="0" smtClean="0"/>
              <a:t>(EFS</a:t>
            </a:r>
            <a:r>
              <a:rPr lang="en-US" sz="2200" b="1" dirty="0"/>
              <a:t>) </a:t>
            </a:r>
            <a:r>
              <a:rPr lang="en-US" sz="2200" b="1" dirty="0" smtClean="0"/>
              <a:t>rate </a:t>
            </a:r>
            <a:r>
              <a:rPr lang="en-US" sz="2200" dirty="0" smtClean="0"/>
              <a:t>(</a:t>
            </a:r>
            <a:r>
              <a:rPr lang="en-US" sz="2200" i="1" dirty="0"/>
              <a:t>Failure: </a:t>
            </a:r>
            <a:r>
              <a:rPr lang="en-US" sz="2200" i="1" dirty="0" smtClean="0"/>
              <a:t>PD, </a:t>
            </a:r>
            <a:r>
              <a:rPr lang="en-US" sz="2200" i="1" dirty="0"/>
              <a:t>unselected </a:t>
            </a:r>
            <a:r>
              <a:rPr lang="en-US" sz="2200" i="1" dirty="0" smtClean="0"/>
              <a:t>SD, </a:t>
            </a:r>
            <a:r>
              <a:rPr lang="en-US" sz="2200" i="1" dirty="0"/>
              <a:t>or death</a:t>
            </a:r>
            <a:r>
              <a:rPr lang="en-US" sz="2200" dirty="0" smtClean="0"/>
              <a:t>).</a:t>
            </a:r>
            <a:endParaRPr lang="en-US" sz="2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Indications for excluding patients from SS after documented SD (denoted as </a:t>
            </a:r>
            <a:r>
              <a:rPr lang="en-US" sz="22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selected SD, or </a:t>
            </a:r>
            <a:r>
              <a:rPr lang="en-US" sz="2200" b="1" i="1" u="sng" dirty="0" err="1">
                <a:latin typeface="Arial" panose="020B0604020202020204" pitchFamily="34" charset="0"/>
                <a:ea typeface="Times New Roman" panose="02020603050405020304" pitchFamily="18" charset="0"/>
              </a:rPr>
              <a:t>sSD</a:t>
            </a: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) are: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8527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 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controlled </a:t>
            </a: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symptoms.</a:t>
            </a:r>
            <a:endParaRPr lang="en-US" sz="2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527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 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wishes to continue IO therapy and agrees to sign a consent. </a:t>
            </a:r>
            <a:endParaRPr lang="en-US" sz="2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527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Investigator </a:t>
            </a: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agrees that this is a reasonable approach.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 smtClean="0"/>
              <a:t>The </a:t>
            </a:r>
            <a:r>
              <a:rPr lang="en-US" sz="2200" dirty="0"/>
              <a:t>target accrual is </a:t>
            </a:r>
            <a:r>
              <a:rPr lang="en-US" sz="2200" b="1" dirty="0"/>
              <a:t>64 patients </a:t>
            </a:r>
            <a:r>
              <a:rPr lang="en-US" sz="2200" dirty="0"/>
              <a:t>with PD-L1 CPS ≥</a:t>
            </a:r>
            <a:r>
              <a:rPr lang="en-US" sz="2200" dirty="0" smtClean="0"/>
              <a:t>1.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Assuming that 80% of patients have CPS≥1, </a:t>
            </a:r>
            <a:r>
              <a:rPr lang="en-US" sz="2200" b="1" dirty="0"/>
              <a:t>80 patients </a:t>
            </a:r>
            <a:r>
              <a:rPr lang="en-US" sz="2200" dirty="0"/>
              <a:t>are projected to be screened for PD-L1 to reach the target </a:t>
            </a:r>
            <a:r>
              <a:rPr lang="en-US" sz="2200" dirty="0" smtClean="0"/>
              <a:t>accrual.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60389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Arm Statistical Design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623101"/>
              </p:ext>
            </p:extLst>
          </p:nvPr>
        </p:nvGraphicFramePr>
        <p:xfrm>
          <a:off x="378885" y="2121911"/>
          <a:ext cx="11433176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294">
                  <a:extLst>
                    <a:ext uri="{9D8B030D-6E8A-4147-A177-3AD203B41FA5}">
                      <a16:colId xmlns:a16="http://schemas.microsoft.com/office/drawing/2014/main" val="1426693827"/>
                    </a:ext>
                  </a:extLst>
                </a:gridCol>
                <a:gridCol w="2858294">
                  <a:extLst>
                    <a:ext uri="{9D8B030D-6E8A-4147-A177-3AD203B41FA5}">
                      <a16:colId xmlns:a16="http://schemas.microsoft.com/office/drawing/2014/main" val="3805778268"/>
                    </a:ext>
                  </a:extLst>
                </a:gridCol>
                <a:gridCol w="2858294">
                  <a:extLst>
                    <a:ext uri="{9D8B030D-6E8A-4147-A177-3AD203B41FA5}">
                      <a16:colId xmlns:a16="http://schemas.microsoft.com/office/drawing/2014/main" val="915132308"/>
                    </a:ext>
                  </a:extLst>
                </a:gridCol>
                <a:gridCol w="2858294">
                  <a:extLst>
                    <a:ext uri="{9D8B030D-6E8A-4147-A177-3AD203B41FA5}">
                      <a16:colId xmlns:a16="http://schemas.microsoft.com/office/drawing/2014/main" val="29422336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Endpoint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Alpha</a:t>
                      </a:r>
                      <a:r>
                        <a:rPr lang="en-US" sz="2000" baseline="0" dirty="0" smtClean="0"/>
                        <a:t> level (1-sided)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Null vs. Alternative Hypothesis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Power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829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mDCR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35% vs. 50%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85%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384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1-yr EFS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10% vs. 25%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96%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89789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67853" y="3965306"/>
            <a:ext cx="11434233" cy="21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53994" indent="-253994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rgbClr val="00457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53514" indent="-336542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rgbClr val="A6A6A6"/>
              </a:buClr>
              <a:buFont typeface="Arial" panose="020B0604020202020204" pitchFamily="34" charset="0"/>
              <a:buChar char="–"/>
              <a:defRPr sz="2933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83188" indent="-264577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rgbClr val="00457C"/>
              </a:buClr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10744" indent="-304792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rgbClr val="A6A6A6"/>
              </a:buClr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40416" indent="-24976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rgbClr val="00457C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An </a:t>
            </a:r>
            <a:r>
              <a:rPr lang="en-US" sz="2000" b="1" dirty="0"/>
              <a:t>interim futility look </a:t>
            </a:r>
            <a:r>
              <a:rPr lang="en-US" sz="2000" b="1" dirty="0" smtClean="0"/>
              <a:t>for </a:t>
            </a:r>
            <a:r>
              <a:rPr lang="en-US" sz="2000" b="1" dirty="0" err="1" smtClean="0"/>
              <a:t>mDCR</a:t>
            </a:r>
            <a:r>
              <a:rPr lang="en-US" sz="2000" b="1" dirty="0" smtClean="0"/>
              <a:t> </a:t>
            </a:r>
            <a:r>
              <a:rPr lang="en-US" sz="2000" b="1" dirty="0"/>
              <a:t>at 6 weeks post-treatment initiation </a:t>
            </a:r>
            <a:r>
              <a:rPr lang="en-US" sz="2000" b="1" dirty="0" smtClean="0"/>
              <a:t>at </a:t>
            </a:r>
            <a:r>
              <a:rPr lang="en-US" sz="2000" b="1" dirty="0"/>
              <a:t>50% of </a:t>
            </a:r>
            <a:r>
              <a:rPr lang="en-US" sz="2000" b="1" dirty="0" smtClean="0"/>
              <a:t>enrolled patients </a:t>
            </a:r>
            <a:r>
              <a:rPr lang="en-US" sz="2000" dirty="0" smtClean="0"/>
              <a:t>will be included to determine </a:t>
            </a:r>
            <a:r>
              <a:rPr lang="en-US" sz="2000" dirty="0"/>
              <a:t>whether the 6-week </a:t>
            </a:r>
            <a:r>
              <a:rPr lang="en-US" sz="2000" dirty="0" err="1"/>
              <a:t>mDCR</a:t>
            </a:r>
            <a:r>
              <a:rPr lang="en-US" sz="2000" dirty="0"/>
              <a:t> is promising enough to continue enrolling </a:t>
            </a:r>
            <a:r>
              <a:rPr lang="en-US" sz="2000" dirty="0" smtClean="0"/>
              <a:t>patients.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2668686"/>
      </p:ext>
    </p:extLst>
  </p:cSld>
  <p:clrMapOvr>
    <a:masterClrMapping/>
  </p:clrMapOvr>
</p:sld>
</file>

<file path=ppt/theme/theme1.xml><?xml version="1.0" encoding="utf-8"?>
<a:theme xmlns:a="http://schemas.openxmlformats.org/drawingml/2006/main" name="1_2015 BMS New PowerPoint Template - White">
  <a:themeElements>
    <a:clrScheme name="BMS ASCO 2016">
      <a:dk1>
        <a:srgbClr val="000000"/>
      </a:dk1>
      <a:lt1>
        <a:srgbClr val="FFFFFF"/>
      </a:lt1>
      <a:dk2>
        <a:srgbClr val="00457C"/>
      </a:dk2>
      <a:lt2>
        <a:srgbClr val="68C8C6"/>
      </a:lt2>
      <a:accent1>
        <a:srgbClr val="00457C"/>
      </a:accent1>
      <a:accent2>
        <a:srgbClr val="F15922"/>
      </a:accent2>
      <a:accent3>
        <a:srgbClr val="6B6B72"/>
      </a:accent3>
      <a:accent4>
        <a:srgbClr val="FF9900"/>
      </a:accent4>
      <a:accent5>
        <a:srgbClr val="1CB150"/>
      </a:accent5>
      <a:accent6>
        <a:srgbClr val="006DA8"/>
      </a:accent6>
      <a:hlink>
        <a:srgbClr val="31B6FF"/>
      </a:hlink>
      <a:folHlink>
        <a:srgbClr val="9A9A9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A5ABE2E-AD47-4813-A6ED-D87941B42DD5}"/>
</file>

<file path=customXml/itemProps2.xml><?xml version="1.0" encoding="utf-8"?>
<ds:datastoreItem xmlns:ds="http://schemas.openxmlformats.org/officeDocument/2006/customXml" ds:itemID="{EDF6871D-C38F-41AB-A190-C9A02C156AA2}"/>
</file>

<file path=customXml/itemProps3.xml><?xml version="1.0" encoding="utf-8"?>
<ds:datastoreItem xmlns:ds="http://schemas.openxmlformats.org/officeDocument/2006/customXml" ds:itemID="{D14DB1F8-280C-4F8E-B707-FDFDC11D7EB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820</Words>
  <Application>Microsoft Office PowerPoint</Application>
  <PresentationFormat>Widescreen</PresentationFormat>
  <Paragraphs>83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Segoe UI</vt:lpstr>
      <vt:lpstr>Times New Roman</vt:lpstr>
      <vt:lpstr>1_2015 BMS New PowerPoint Template - White</vt:lpstr>
      <vt:lpstr>NRG-HN1936: A phase II trial of Chemo-immunoselection for salvage surgery (SS) with unacceptable morbidity in recurrent/persistent PDL-1 enriched SCCHN   </vt:lpstr>
      <vt:lpstr>The Current Status For Locally Recurrent SCCHN </vt:lpstr>
      <vt:lpstr>Examples of what Salvage Surgery may include ? </vt:lpstr>
      <vt:lpstr>PowerPoint Presentation</vt:lpstr>
      <vt:lpstr>Patient Selection</vt:lpstr>
      <vt:lpstr>Treatment Plan  </vt:lpstr>
      <vt:lpstr>Salvage surgery with unacceptable morbidity </vt:lpstr>
      <vt:lpstr>Single Arm Statistical Design </vt:lpstr>
      <vt:lpstr>Single Arm Statistical Design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Saba, Nabil F</dc:creator>
  <cp:lastModifiedBy>Do, Thien Nu</cp:lastModifiedBy>
  <cp:revision>119</cp:revision>
  <dcterms:created xsi:type="dcterms:W3CDTF">2018-05-15T19:47:31Z</dcterms:created>
  <dcterms:modified xsi:type="dcterms:W3CDTF">2020-07-16T15:22:44Z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