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832" r:id="rId2"/>
  </p:sldMasterIdLst>
  <p:notesMasterIdLst>
    <p:notesMasterId r:id="rId10"/>
  </p:notesMasterIdLst>
  <p:handoutMasterIdLst>
    <p:handoutMasterId r:id="rId11"/>
  </p:handoutMasterIdLst>
  <p:sldIdLst>
    <p:sldId id="272" r:id="rId3"/>
    <p:sldId id="345" r:id="rId4"/>
    <p:sldId id="346" r:id="rId5"/>
    <p:sldId id="347" r:id="rId6"/>
    <p:sldId id="344" r:id="rId7"/>
    <p:sldId id="343" r:id="rId8"/>
    <p:sldId id="304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0000FF"/>
    <a:srgbClr val="7F7F7F"/>
    <a:srgbClr val="E8E8E8"/>
    <a:srgbClr val="4C4C4C"/>
    <a:srgbClr val="565656"/>
    <a:srgbClr val="2A5DA5"/>
    <a:srgbClr val="2A67A5"/>
    <a:srgbClr val="2A7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59" autoAdjust="0"/>
    <p:restoredTop sz="94541" autoAdjust="0"/>
  </p:normalViewPr>
  <p:slideViewPr>
    <p:cSldViewPr snapToGrid="0" snapToObjects="1">
      <p:cViewPr varScale="1">
        <p:scale>
          <a:sx n="164" d="100"/>
          <a:sy n="164" d="100"/>
        </p:scale>
        <p:origin x="79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9F3A4-7CE6-7D4B-82F4-AAB0A89D24A0}" type="datetimeFigureOut">
              <a:rPr lang="en-US" smtClean="0"/>
              <a:t>7/11/20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3AD1B-1BAA-D548-ACF0-7463C0C7D0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06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96F55-051E-5448-B8E8-A0AA6DBFC1A7}" type="datetimeFigureOut">
              <a:rPr lang="en-US" smtClean="0"/>
              <a:t>7/11/20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7E79A-386B-3949-83DC-43D056CBF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03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20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58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457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63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116840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Pentagon 19"/>
          <p:cNvSpPr/>
          <p:nvPr userDrawn="1"/>
        </p:nvSpPr>
        <p:spPr>
          <a:xfrm>
            <a:off x="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 flipV="1">
            <a:off x="0" y="5029200"/>
            <a:ext cx="91440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45920"/>
            <a:ext cx="7772400" cy="1827842"/>
          </a:xfrm>
        </p:spPr>
        <p:txBody>
          <a:bodyPr lIns="0" tIns="0" rIns="0" bIns="0" anchor="b">
            <a:noAutofit/>
          </a:bodyPr>
          <a:lstStyle>
            <a:lvl1pPr algn="r">
              <a:defRPr sz="36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of the presentation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566160"/>
            <a:ext cx="7772400" cy="686376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800" b="0" i="1" spc="1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 </a:t>
            </a:r>
          </a:p>
        </p:txBody>
      </p:sp>
      <p:pic>
        <p:nvPicPr>
          <p:cNvPr id="12" name="Picture 11" descr="NCI-Logo-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10325"/>
            <a:ext cx="4974336" cy="47457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5727700"/>
            <a:ext cx="2286000" cy="45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rgbClr val="000000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711121A0-0B09-1C4A-9AF6-B302745758D8}" type="datetime4">
              <a:rPr lang="en-US" smtClean="0"/>
              <a:pPr>
                <a:defRPr/>
              </a:pPr>
              <a:t>July 11, 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3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538726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320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538726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319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8" name="Picture 7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71114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46911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57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0704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2568989" y="2915920"/>
            <a:ext cx="4052793" cy="1007110"/>
            <a:chOff x="1524000" y="2654300"/>
            <a:chExt cx="6235066" cy="1549400"/>
          </a:xfrm>
        </p:grpSpPr>
        <p:pic>
          <p:nvPicPr>
            <p:cNvPr id="4" name="Picture 3" descr="NCI-Logo-Stack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201" y="2844800"/>
              <a:ext cx="4253865" cy="1162050"/>
            </a:xfrm>
            <a:prstGeom prst="rect">
              <a:avLst/>
            </a:prstGeom>
          </p:spPr>
        </p:pic>
        <p:pic>
          <p:nvPicPr>
            <p:cNvPr id="5" name="Picture 4" descr="4_hhs_logo_white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2654300"/>
              <a:ext cx="1549400" cy="1549400"/>
            </a:xfrm>
            <a:prstGeom prst="rect">
              <a:avLst/>
            </a:prstGeom>
          </p:spPr>
        </p:pic>
      </p:grpSp>
      <p:sp>
        <p:nvSpPr>
          <p:cNvPr id="6" name="TextBox 13"/>
          <p:cNvSpPr txBox="1">
            <a:spLocks noChangeArrowheads="1"/>
          </p:cNvSpPr>
          <p:nvPr userDrawn="1"/>
        </p:nvSpPr>
        <p:spPr bwMode="auto">
          <a:xfrm>
            <a:off x="1684260" y="6083300"/>
            <a:ext cx="58119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www.cancer.gov                 www.cancer.gov/espanol</a:t>
            </a:r>
          </a:p>
        </p:txBody>
      </p:sp>
    </p:spTree>
    <p:extLst>
      <p:ext uri="{BB962C8B-B14F-4D97-AF65-F5344CB8AC3E}">
        <p14:creationId xmlns:p14="http://schemas.microsoft.com/office/powerpoint/2010/main" val="408220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4219-55F7-4440-AB4A-E0FB4DE22116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7/11/20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FDF9D-9F8A-4D98-AF15-0EBF522C2C47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19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>
            <a:off x="116840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entagon 19"/>
          <p:cNvSpPr/>
          <p:nvPr/>
        </p:nvSpPr>
        <p:spPr>
          <a:xfrm>
            <a:off x="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V="1">
            <a:off x="0" y="5029200"/>
            <a:ext cx="91440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45920"/>
            <a:ext cx="7772400" cy="1827842"/>
          </a:xfrm>
        </p:spPr>
        <p:txBody>
          <a:bodyPr lIns="0" tIns="0" rIns="0" bIns="0" anchor="b">
            <a:noAutofit/>
          </a:bodyPr>
          <a:lstStyle>
            <a:lvl1pPr algn="r">
              <a:defRPr sz="36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of the presentation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566160"/>
            <a:ext cx="7772400" cy="686376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800" b="0" i="1" spc="1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 </a:t>
            </a:r>
          </a:p>
        </p:txBody>
      </p:sp>
      <p:pic>
        <p:nvPicPr>
          <p:cNvPr id="12" name="Picture 11" descr="NCI-Logo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10325"/>
            <a:ext cx="4974336" cy="47457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5727700"/>
            <a:ext cx="2286000" cy="45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rgbClr val="000000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711121A0-0B09-1C4A-9AF6-B302745758D8}" type="datetime4">
              <a:rPr lang="en-US" smtClean="0"/>
              <a:pPr>
                <a:defRPr/>
              </a:pPr>
              <a:t>July 11, 2020</a:t>
            </a:fld>
            <a:endParaRPr lang="en-US" dirty="0"/>
          </a:p>
        </p:txBody>
      </p:sp>
      <p:sp>
        <p:nvSpPr>
          <p:cNvPr id="13" name="Pentagon 6">
            <a:extLst>
              <a:ext uri="{FF2B5EF4-FFF2-40B4-BE49-F238E27FC236}">
                <a16:creationId xmlns:a16="http://schemas.microsoft.com/office/drawing/2014/main" id="{5DFCD40B-95C0-40EC-9EA6-AC51C54F47D9}"/>
              </a:ext>
            </a:extLst>
          </p:cNvPr>
          <p:cNvSpPr/>
          <p:nvPr userDrawn="1"/>
        </p:nvSpPr>
        <p:spPr>
          <a:xfrm>
            <a:off x="116840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entagon 19">
            <a:extLst>
              <a:ext uri="{FF2B5EF4-FFF2-40B4-BE49-F238E27FC236}">
                <a16:creationId xmlns:a16="http://schemas.microsoft.com/office/drawing/2014/main" id="{DB7C75D5-A437-4B5E-A75E-E1FB565553B0}"/>
              </a:ext>
            </a:extLst>
          </p:cNvPr>
          <p:cNvSpPr/>
          <p:nvPr userDrawn="1"/>
        </p:nvSpPr>
        <p:spPr>
          <a:xfrm>
            <a:off x="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9B828C-A8CD-46E4-BC25-BB180F86E127}"/>
              </a:ext>
            </a:extLst>
          </p:cNvPr>
          <p:cNvSpPr/>
          <p:nvPr userDrawn="1"/>
        </p:nvSpPr>
        <p:spPr>
          <a:xfrm flipV="1">
            <a:off x="0" y="5029200"/>
            <a:ext cx="91440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 descr="NCI-Logo-Color.png">
            <a:extLst>
              <a:ext uri="{FF2B5EF4-FFF2-40B4-BE49-F238E27FC236}">
                <a16:creationId xmlns:a16="http://schemas.microsoft.com/office/drawing/2014/main" id="{D26BCEB9-56BD-4DB4-BE19-C2FC788711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10325"/>
            <a:ext cx="4974336" cy="47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03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with Sub-Bull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1168400" y="0"/>
            <a:ext cx="2870200" cy="6858000"/>
          </a:xfrm>
          <a:prstGeom prst="homePlate">
            <a:avLst>
              <a:gd name="adj" fmla="val 4778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/>
        </p:nvSpPr>
        <p:spPr>
          <a:xfrm>
            <a:off x="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334256" y="0"/>
            <a:ext cx="4297680" cy="6858000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3a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3b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3c</a:t>
            </a:r>
          </a:p>
          <a:p>
            <a:r>
              <a:rPr lang="en-US" dirty="0"/>
              <a:t>Agenda Item 4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1737360"/>
            <a:ext cx="3017520" cy="18288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24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pic>
        <p:nvPicPr>
          <p:cNvPr id="2" name="Picture 1" descr="NCI-Logo-Gray-Knock-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1" name="Pentagon 5">
            <a:extLst>
              <a:ext uri="{FF2B5EF4-FFF2-40B4-BE49-F238E27FC236}">
                <a16:creationId xmlns:a16="http://schemas.microsoft.com/office/drawing/2014/main" id="{1966DC8F-6AF6-4C43-B757-ECDEAC564071}"/>
              </a:ext>
            </a:extLst>
          </p:cNvPr>
          <p:cNvSpPr/>
          <p:nvPr userDrawn="1"/>
        </p:nvSpPr>
        <p:spPr>
          <a:xfrm>
            <a:off x="1168400" y="0"/>
            <a:ext cx="2870200" cy="6858000"/>
          </a:xfrm>
          <a:prstGeom prst="homePlate">
            <a:avLst>
              <a:gd name="adj" fmla="val 4778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entagon 8">
            <a:extLst>
              <a:ext uri="{FF2B5EF4-FFF2-40B4-BE49-F238E27FC236}">
                <a16:creationId xmlns:a16="http://schemas.microsoft.com/office/drawing/2014/main" id="{07755202-68F6-4A6E-8EAB-2E790FC03598}"/>
              </a:ext>
            </a:extLst>
          </p:cNvPr>
          <p:cNvSpPr/>
          <p:nvPr userDrawn="1"/>
        </p:nvSpPr>
        <p:spPr>
          <a:xfrm>
            <a:off x="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177B7E3B-27AB-41A9-B701-78756C0501F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4" name="Picture 13" descr="NCI-Logo-Gray-Knock-NEW.png">
            <a:extLst>
              <a:ext uri="{FF2B5EF4-FFF2-40B4-BE49-F238E27FC236}">
                <a16:creationId xmlns:a16="http://schemas.microsoft.com/office/drawing/2014/main" id="{7FEE69D1-B15C-4CC6-8010-9A02E09791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Sub-Bull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 userDrawn="1"/>
        </p:nvSpPr>
        <p:spPr>
          <a:xfrm>
            <a:off x="1168400" y="0"/>
            <a:ext cx="2870200" cy="6858000"/>
          </a:xfrm>
          <a:prstGeom prst="homePlate">
            <a:avLst>
              <a:gd name="adj" fmla="val 4778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334256" y="0"/>
            <a:ext cx="4297680" cy="6858000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3a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3b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3c</a:t>
            </a:r>
          </a:p>
          <a:p>
            <a:r>
              <a:rPr lang="en-US" dirty="0"/>
              <a:t>Agenda Item 4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1737360"/>
            <a:ext cx="3017520" cy="18288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24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pic>
        <p:nvPicPr>
          <p:cNvPr id="2" name="Picture 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84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Section Brea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428999" y="2423160"/>
            <a:ext cx="5029199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8999" y="4343400"/>
            <a:ext cx="5022892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3" name="Picture 12" descr="NCI-Logo-White-Kno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  <p:sp>
        <p:nvSpPr>
          <p:cNvPr id="8" name="Pentagon 10">
            <a:extLst>
              <a:ext uri="{FF2B5EF4-FFF2-40B4-BE49-F238E27FC236}">
                <a16:creationId xmlns:a16="http://schemas.microsoft.com/office/drawing/2014/main" id="{00838742-670C-4B55-AA6C-7894E350A134}"/>
              </a:ext>
            </a:extLst>
          </p:cNvPr>
          <p:cNvSpPr/>
          <p:nvPr userDrawn="1"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entagon 11">
            <a:extLst>
              <a:ext uri="{FF2B5EF4-FFF2-40B4-BE49-F238E27FC236}">
                <a16:creationId xmlns:a16="http://schemas.microsoft.com/office/drawing/2014/main" id="{9D956C42-4F7C-4FBC-989A-0EA6E4FC83BE}"/>
              </a:ext>
            </a:extLst>
          </p:cNvPr>
          <p:cNvSpPr/>
          <p:nvPr userDrawn="1"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5C8322AF-9368-40C2-BD05-973A5174791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6" name="Picture 15" descr="NCI-Logo-White-Knock.png">
            <a:extLst>
              <a:ext uri="{FF2B5EF4-FFF2-40B4-BE49-F238E27FC236}">
                <a16:creationId xmlns:a16="http://schemas.microsoft.com/office/drawing/2014/main" id="{88D91C92-8314-42F6-B05C-AC753DF0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796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/>
          <p:cNvSpPr/>
          <p:nvPr/>
        </p:nvSpPr>
        <p:spPr>
          <a:xfrm>
            <a:off x="152527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/>
        </p:nvSpPr>
        <p:spPr>
          <a:xfrm>
            <a:off x="0" y="0"/>
            <a:ext cx="3227070" cy="6858000"/>
          </a:xfrm>
          <a:prstGeom prst="homePlate">
            <a:avLst>
              <a:gd name="adj" fmla="val 42671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395470" y="2423160"/>
            <a:ext cx="4062728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 baseline="0">
                <a:solidFill>
                  <a:schemeClr val="tx2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5469" y="4343400"/>
            <a:ext cx="4056421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White-Kno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  <p:sp>
        <p:nvSpPr>
          <p:cNvPr id="11" name="Pentagon 9">
            <a:extLst>
              <a:ext uri="{FF2B5EF4-FFF2-40B4-BE49-F238E27FC236}">
                <a16:creationId xmlns:a16="http://schemas.microsoft.com/office/drawing/2014/main" id="{79221057-A345-4394-A1F5-7144766BCAC8}"/>
              </a:ext>
            </a:extLst>
          </p:cNvPr>
          <p:cNvSpPr/>
          <p:nvPr userDrawn="1"/>
        </p:nvSpPr>
        <p:spPr>
          <a:xfrm>
            <a:off x="152527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entagon 11">
            <a:extLst>
              <a:ext uri="{FF2B5EF4-FFF2-40B4-BE49-F238E27FC236}">
                <a16:creationId xmlns:a16="http://schemas.microsoft.com/office/drawing/2014/main" id="{57CE614B-5D79-43FA-A872-7F329B80A5C2}"/>
              </a:ext>
            </a:extLst>
          </p:cNvPr>
          <p:cNvSpPr/>
          <p:nvPr userDrawn="1"/>
        </p:nvSpPr>
        <p:spPr>
          <a:xfrm>
            <a:off x="0" y="0"/>
            <a:ext cx="3227070" cy="6858000"/>
          </a:xfrm>
          <a:prstGeom prst="homePlate">
            <a:avLst>
              <a:gd name="adj" fmla="val 42671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1BEB4937-66D0-420C-91AB-8E8BB59201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7" name="Picture 16" descr="NCI-Logo-White-Knock.png">
            <a:extLst>
              <a:ext uri="{FF2B5EF4-FFF2-40B4-BE49-F238E27FC236}">
                <a16:creationId xmlns:a16="http://schemas.microsoft.com/office/drawing/2014/main" id="{1FF0A819-6C32-4127-A873-3E442C1B2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4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828800"/>
            <a:ext cx="7772400" cy="32004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8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/>
              <a:t>Vision Quote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fugit </a:t>
            </a:r>
            <a:r>
              <a:rPr lang="en-US" dirty="0" err="1"/>
              <a:t>liberavisse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nec</a:t>
            </a:r>
            <a:r>
              <a:rPr lang="en-US" dirty="0"/>
              <a:t> at. </a:t>
            </a:r>
            <a:r>
              <a:rPr lang="en-US" dirty="0" err="1"/>
              <a:t>Essent</a:t>
            </a:r>
            <a:r>
              <a:rPr lang="en-US" dirty="0"/>
              <a:t> </a:t>
            </a:r>
            <a:r>
              <a:rPr lang="en-US" dirty="0" err="1"/>
              <a:t>elaboraret</a:t>
            </a:r>
            <a:r>
              <a:rPr lang="en-US" dirty="0"/>
              <a:t> </a:t>
            </a:r>
            <a:r>
              <a:rPr lang="en-US" dirty="0" err="1"/>
              <a:t>conclusionemque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eam</a:t>
            </a:r>
            <a:r>
              <a:rPr lang="en-US" dirty="0"/>
              <a:t> id. Quo ex </a:t>
            </a:r>
            <a:r>
              <a:rPr lang="en-US" dirty="0" err="1"/>
              <a:t>laboramus</a:t>
            </a:r>
            <a:r>
              <a:rPr lang="en-US" dirty="0"/>
              <a:t> </a:t>
            </a:r>
            <a:r>
              <a:rPr lang="en-US" dirty="0" err="1"/>
              <a:t>accommodare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his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Illud</a:t>
            </a:r>
            <a:r>
              <a:rPr lang="en-US" dirty="0"/>
              <a:t> postulant </a:t>
            </a:r>
            <a:br>
              <a:rPr lang="en-US" dirty="0"/>
            </a:br>
            <a:r>
              <a:rPr lang="en-US" dirty="0" err="1"/>
              <a:t>adversarium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his.”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White-Kno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  <p:sp>
        <p:nvSpPr>
          <p:cNvPr id="7" name="Pentagon 4">
            <a:extLst>
              <a:ext uri="{FF2B5EF4-FFF2-40B4-BE49-F238E27FC236}">
                <a16:creationId xmlns:a16="http://schemas.microsoft.com/office/drawing/2014/main" id="{26E69293-EF04-4E66-B5DF-F5227F1B7918}"/>
              </a:ext>
            </a:extLst>
          </p:cNvPr>
          <p:cNvSpPr/>
          <p:nvPr userDrawn="1"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entagon 7">
            <a:extLst>
              <a:ext uri="{FF2B5EF4-FFF2-40B4-BE49-F238E27FC236}">
                <a16:creationId xmlns:a16="http://schemas.microsoft.com/office/drawing/2014/main" id="{49AE5570-4E04-4686-83F5-2B5F3520C22A}"/>
              </a:ext>
            </a:extLst>
          </p:cNvPr>
          <p:cNvSpPr/>
          <p:nvPr userDrawn="1"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DF745CAF-E243-4D49-87CA-A3764B4B68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4" name="Picture 13" descr="NCI-Logo-White-Knock.png">
            <a:extLst>
              <a:ext uri="{FF2B5EF4-FFF2-40B4-BE49-F238E27FC236}">
                <a16:creationId xmlns:a16="http://schemas.microsoft.com/office/drawing/2014/main" id="{BC297C59-22D5-4007-8514-3A3AC6ABF7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530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8165592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A420E672-F78E-4482-AC24-68FABD546CF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7" name="Picture 6" descr="NCI-Logo-Gray-Knock-NEW.png">
            <a:extLst>
              <a:ext uri="{FF2B5EF4-FFF2-40B4-BE49-F238E27FC236}">
                <a16:creationId xmlns:a16="http://schemas.microsoft.com/office/drawing/2014/main" id="{DC2DD8F7-1F6B-4B86-8606-86DC7B4479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2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8165592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E80A00ED-F3FC-4CC5-93CE-CA179EAD9AF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4106493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 Lef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 descr="NCI-Logo-Gray-Knock-NEW.png">
            <a:extLst>
              <a:ext uri="{FF2B5EF4-FFF2-40B4-BE49-F238E27FC236}">
                <a16:creationId xmlns:a16="http://schemas.microsoft.com/office/drawing/2014/main" id="{BC2F270A-6226-469A-9B16-5F77916027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B354B8A4-FD9A-4435-9957-F094FFA20D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33547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 Lef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08F1BA47-8B8E-46EF-9733-4B8734C75BA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449571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 Righ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538726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NCI-Logo-Gray-Knock-NEW.png">
            <a:extLst>
              <a:ext uri="{FF2B5EF4-FFF2-40B4-BE49-F238E27FC236}">
                <a16:creationId xmlns:a16="http://schemas.microsoft.com/office/drawing/2014/main" id="{253BC8AD-C3D1-4434-BFC0-CCC03A1C83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0" name="Text Box 14">
            <a:extLst>
              <a:ext uri="{FF2B5EF4-FFF2-40B4-BE49-F238E27FC236}">
                <a16:creationId xmlns:a16="http://schemas.microsoft.com/office/drawing/2014/main" id="{4AF33DCF-7AC4-47D2-96DA-DB0918801AF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224342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 Righ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538726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8519723B-A8CB-4BCC-BA11-0E49E37E82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81979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Graphic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8" name="Picture 7" descr="NCI-Logo-Gray-Knock-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5" name="Picture 4" descr="NCI-Logo-Gray-Knock-NEW.png">
            <a:extLst>
              <a:ext uri="{FF2B5EF4-FFF2-40B4-BE49-F238E27FC236}">
                <a16:creationId xmlns:a16="http://schemas.microsoft.com/office/drawing/2014/main" id="{3C58D16F-1344-4DE9-8BDB-C25113D73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6" name="Text Box 14">
            <a:extLst>
              <a:ext uri="{FF2B5EF4-FFF2-40B4-BE49-F238E27FC236}">
                <a16:creationId xmlns:a16="http://schemas.microsoft.com/office/drawing/2014/main" id="{341B22DD-EE7F-4F33-977B-C8340FBFF3C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9043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 userDrawn="1"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428999" y="2423160"/>
            <a:ext cx="5029199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8999" y="4343400"/>
            <a:ext cx="5022892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3" name="Picture 12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726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Graphic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4" name="Text Box 14">
            <a:extLst>
              <a:ext uri="{FF2B5EF4-FFF2-40B4-BE49-F238E27FC236}">
                <a16:creationId xmlns:a16="http://schemas.microsoft.com/office/drawing/2014/main" id="{0AAA9BAE-DD00-430E-B121-8A35CB83864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954692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4" name="Text Box 14">
            <a:extLst>
              <a:ext uri="{FF2B5EF4-FFF2-40B4-BE49-F238E27FC236}">
                <a16:creationId xmlns:a16="http://schemas.microsoft.com/office/drawing/2014/main" id="{5296A3F8-1727-4EDF-B7B8-493E1B84489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5" name="Picture 4" descr="NCI-Logo-Gray-Knock-NEW.png">
            <a:extLst>
              <a:ext uri="{FF2B5EF4-FFF2-40B4-BE49-F238E27FC236}">
                <a16:creationId xmlns:a16="http://schemas.microsoft.com/office/drawing/2014/main" id="{0C4CBA90-0080-4D8A-B126-626D6AD0E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8333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4" name="Text Box 14">
            <a:extLst>
              <a:ext uri="{FF2B5EF4-FFF2-40B4-BE49-F238E27FC236}">
                <a16:creationId xmlns:a16="http://schemas.microsoft.com/office/drawing/2014/main" id="{B04CC78C-2CB8-4BA7-8643-9CCE1667578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10278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2568989" y="2915920"/>
            <a:ext cx="4052793" cy="1007110"/>
            <a:chOff x="1524000" y="2654300"/>
            <a:chExt cx="6235066" cy="1549400"/>
          </a:xfrm>
        </p:grpSpPr>
        <p:pic>
          <p:nvPicPr>
            <p:cNvPr id="4" name="Picture 3" descr="NCI-Logo-Stack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201" y="2844800"/>
              <a:ext cx="4253865" cy="1162050"/>
            </a:xfrm>
            <a:prstGeom prst="rect">
              <a:avLst/>
            </a:prstGeom>
          </p:spPr>
        </p:pic>
        <p:pic>
          <p:nvPicPr>
            <p:cNvPr id="5" name="Picture 4" descr="4_hhs_logo_white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2654300"/>
              <a:ext cx="1549400" cy="1549400"/>
            </a:xfrm>
            <a:prstGeom prst="rect">
              <a:avLst/>
            </a:prstGeom>
          </p:spPr>
        </p:pic>
      </p:grp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684260" y="6083300"/>
            <a:ext cx="58119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                 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/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espanol</a:t>
            </a:r>
            <a:endParaRPr lang="en-US" sz="1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Pentagon 6">
            <a:extLst>
              <a:ext uri="{FF2B5EF4-FFF2-40B4-BE49-F238E27FC236}">
                <a16:creationId xmlns:a16="http://schemas.microsoft.com/office/drawing/2014/main" id="{250B68A9-7EC6-4201-BD69-23DE8ED4832B}"/>
              </a:ext>
            </a:extLst>
          </p:cNvPr>
          <p:cNvSpPr/>
          <p:nvPr userDrawn="1"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entagon 8">
            <a:extLst>
              <a:ext uri="{FF2B5EF4-FFF2-40B4-BE49-F238E27FC236}">
                <a16:creationId xmlns:a16="http://schemas.microsoft.com/office/drawing/2014/main" id="{96B63E41-0417-4D8E-817D-7483D3BEC16C}"/>
              </a:ext>
            </a:extLst>
          </p:cNvPr>
          <p:cNvSpPr/>
          <p:nvPr userDrawn="1"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210DEF0-101A-4CF5-BE1B-05E22C23631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568989" y="2915920"/>
            <a:ext cx="4052793" cy="1007110"/>
            <a:chOff x="1524000" y="2654300"/>
            <a:chExt cx="6235066" cy="1549400"/>
          </a:xfrm>
        </p:grpSpPr>
        <p:pic>
          <p:nvPicPr>
            <p:cNvPr id="12" name="Picture 11" descr="NCI-Logo-Stack.png">
              <a:extLst>
                <a:ext uri="{FF2B5EF4-FFF2-40B4-BE49-F238E27FC236}">
                  <a16:creationId xmlns:a16="http://schemas.microsoft.com/office/drawing/2014/main" id="{000F628D-CE55-426F-BF2E-F99BA1230B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201" y="2844800"/>
              <a:ext cx="4253865" cy="1162050"/>
            </a:xfrm>
            <a:prstGeom prst="rect">
              <a:avLst/>
            </a:prstGeom>
          </p:spPr>
        </p:pic>
        <p:pic>
          <p:nvPicPr>
            <p:cNvPr id="13" name="Picture 12" descr="4_hhs_logo_white.png">
              <a:extLst>
                <a:ext uri="{FF2B5EF4-FFF2-40B4-BE49-F238E27FC236}">
                  <a16:creationId xmlns:a16="http://schemas.microsoft.com/office/drawing/2014/main" id="{2A23B2BF-29FC-45B0-BCD8-7DDA2A146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2654300"/>
              <a:ext cx="1549400" cy="154940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D0F0E68-4161-4A27-90CC-0052201B23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84260" y="6083300"/>
            <a:ext cx="58119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www.cancer.gov                 www.cancer.gov/espanol</a:t>
            </a:r>
          </a:p>
        </p:txBody>
      </p:sp>
    </p:spTree>
    <p:extLst>
      <p:ext uri="{BB962C8B-B14F-4D97-AF65-F5344CB8AC3E}">
        <p14:creationId xmlns:p14="http://schemas.microsoft.com/office/powerpoint/2010/main" val="30691449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4219-55F7-4440-AB4A-E0FB4DE22116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7/11/20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FDF9D-9F8A-4D98-AF15-0EBF522C2C47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7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/>
          <p:cNvSpPr/>
          <p:nvPr userDrawn="1"/>
        </p:nvSpPr>
        <p:spPr>
          <a:xfrm>
            <a:off x="1525270" y="0"/>
            <a:ext cx="2870200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3227070" cy="6858000"/>
          </a:xfrm>
          <a:prstGeom prst="homePlate">
            <a:avLst>
              <a:gd name="adj" fmla="val 42671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395470" y="2423160"/>
            <a:ext cx="4062728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 baseline="0">
                <a:solidFill>
                  <a:schemeClr val="tx2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5469" y="4343400"/>
            <a:ext cx="4056421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3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>
          <a:xfrm>
            <a:off x="0" y="0"/>
            <a:ext cx="8458198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7289798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828800"/>
            <a:ext cx="7772400" cy="32004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8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/>
              <a:t>Vision Quote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fugit </a:t>
            </a:r>
            <a:r>
              <a:rPr lang="en-US" dirty="0" err="1"/>
              <a:t>liberavisse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nec</a:t>
            </a:r>
            <a:r>
              <a:rPr lang="en-US" dirty="0"/>
              <a:t> at. </a:t>
            </a:r>
            <a:r>
              <a:rPr lang="en-US" dirty="0" err="1"/>
              <a:t>Essent</a:t>
            </a:r>
            <a:r>
              <a:rPr lang="en-US" dirty="0"/>
              <a:t> </a:t>
            </a:r>
            <a:r>
              <a:rPr lang="en-US" dirty="0" err="1"/>
              <a:t>elaboraret</a:t>
            </a:r>
            <a:r>
              <a:rPr lang="en-US" dirty="0"/>
              <a:t> </a:t>
            </a:r>
            <a:r>
              <a:rPr lang="en-US" dirty="0" err="1"/>
              <a:t>conclusionemque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eam</a:t>
            </a:r>
            <a:r>
              <a:rPr lang="en-US" dirty="0"/>
              <a:t> id. Quo ex </a:t>
            </a:r>
            <a:r>
              <a:rPr lang="en-US" dirty="0" err="1"/>
              <a:t>laboramus</a:t>
            </a:r>
            <a:r>
              <a:rPr lang="en-US" dirty="0"/>
              <a:t> </a:t>
            </a:r>
            <a:r>
              <a:rPr lang="en-US" dirty="0" err="1"/>
              <a:t>accommodare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his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Illud</a:t>
            </a:r>
            <a:r>
              <a:rPr lang="en-US" dirty="0"/>
              <a:t> postulant </a:t>
            </a:r>
            <a:br>
              <a:rPr lang="en-US" dirty="0"/>
            </a:br>
            <a:r>
              <a:rPr lang="en-US" dirty="0" err="1"/>
              <a:t>adversarium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his.”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86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8165592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8165592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79290"/>
            <a:ext cx="1916888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9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415544"/>
            <a:ext cx="8165592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657929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81521" y="1426633"/>
            <a:ext cx="4120642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426633"/>
            <a:ext cx="3897313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87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63538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205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63A80243-55C2-1C49-BA61-21AC8F55AA45}" type="datetime4">
              <a:rPr lang="en-US" smtClean="0"/>
              <a:t>July 11, 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rgbClr val="7F7F7F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755" r:id="rId2"/>
    <p:sldLayoutId id="2147483819" r:id="rId3"/>
    <p:sldLayoutId id="2147483820" r:id="rId4"/>
    <p:sldLayoutId id="2147483821" r:id="rId5"/>
    <p:sldLayoutId id="2147483770" r:id="rId6"/>
    <p:sldLayoutId id="2147483825" r:id="rId7"/>
    <p:sldLayoutId id="2147483771" r:id="rId8"/>
    <p:sldLayoutId id="2147483827" r:id="rId9"/>
    <p:sldLayoutId id="2147483772" r:id="rId10"/>
    <p:sldLayoutId id="2147483828" r:id="rId11"/>
    <p:sldLayoutId id="2147483773" r:id="rId12"/>
    <p:sldLayoutId id="2147483829" r:id="rId13"/>
    <p:sldLayoutId id="2147483763" r:id="rId14"/>
    <p:sldLayoutId id="2147483807" r:id="rId15"/>
    <p:sldLayoutId id="2147483822" r:id="rId16"/>
    <p:sldLayoutId id="2147483831" r:id="rId17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63538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205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63A80243-55C2-1C49-BA61-21AC8F55AA45}" type="datetime4">
              <a:rPr lang="en-US" smtClean="0"/>
              <a:t>July 11, 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rgbClr val="7F7F7F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7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HNSC Accrual Update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685800" y="3566160"/>
            <a:ext cx="7772400" cy="1188720"/>
          </a:xfrm>
        </p:spPr>
        <p:txBody>
          <a:bodyPr/>
          <a:lstStyle/>
          <a:p>
            <a:pPr algn="ctr"/>
            <a:r>
              <a:rPr lang="en-US" dirty="0"/>
              <a:t>Sue Yom, MD, PhD</a:t>
            </a:r>
          </a:p>
          <a:p>
            <a:pPr algn="ctr"/>
            <a:r>
              <a:rPr lang="en-US" dirty="0"/>
              <a:t>Co-Chair, Head &amp; Neck Steering Committee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400800" y="5851987"/>
            <a:ext cx="2286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July 10,  2020</a:t>
            </a:r>
          </a:p>
        </p:txBody>
      </p:sp>
    </p:spTree>
    <p:extLst>
      <p:ext uri="{BB962C8B-B14F-4D97-AF65-F5344CB8AC3E}">
        <p14:creationId xmlns:p14="http://schemas.microsoft.com/office/powerpoint/2010/main" val="1164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5DBAB7F-3B8D-9C4C-8FB6-6F34A77D8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427733"/>
              </p:ext>
            </p:extLst>
          </p:nvPr>
        </p:nvGraphicFramePr>
        <p:xfrm>
          <a:off x="1" y="0"/>
          <a:ext cx="9144001" cy="6657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442">
                  <a:extLst>
                    <a:ext uri="{9D8B030D-6E8A-4147-A177-3AD203B41FA5}">
                      <a16:colId xmlns:a16="http://schemas.microsoft.com/office/drawing/2014/main" val="4023184429"/>
                    </a:ext>
                  </a:extLst>
                </a:gridCol>
                <a:gridCol w="636105">
                  <a:extLst>
                    <a:ext uri="{9D8B030D-6E8A-4147-A177-3AD203B41FA5}">
                      <a16:colId xmlns:a16="http://schemas.microsoft.com/office/drawing/2014/main" val="89031815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71704056"/>
                    </a:ext>
                  </a:extLst>
                </a:gridCol>
                <a:gridCol w="834887">
                  <a:extLst>
                    <a:ext uri="{9D8B030D-6E8A-4147-A177-3AD203B41FA5}">
                      <a16:colId xmlns:a16="http://schemas.microsoft.com/office/drawing/2014/main" val="2108845701"/>
                    </a:ext>
                  </a:extLst>
                </a:gridCol>
                <a:gridCol w="1007165">
                  <a:extLst>
                    <a:ext uri="{9D8B030D-6E8A-4147-A177-3AD203B41FA5}">
                      <a16:colId xmlns:a16="http://schemas.microsoft.com/office/drawing/2014/main" val="2263191927"/>
                    </a:ext>
                  </a:extLst>
                </a:gridCol>
                <a:gridCol w="834887">
                  <a:extLst>
                    <a:ext uri="{9D8B030D-6E8A-4147-A177-3AD203B41FA5}">
                      <a16:colId xmlns:a16="http://schemas.microsoft.com/office/drawing/2014/main" val="1367789196"/>
                    </a:ext>
                  </a:extLst>
                </a:gridCol>
                <a:gridCol w="943392">
                  <a:extLst>
                    <a:ext uri="{9D8B030D-6E8A-4147-A177-3AD203B41FA5}">
                      <a16:colId xmlns:a16="http://schemas.microsoft.com/office/drawing/2014/main" val="2122487018"/>
                    </a:ext>
                  </a:extLst>
                </a:gridCol>
                <a:gridCol w="1269723">
                  <a:extLst>
                    <a:ext uri="{9D8B030D-6E8A-4147-A177-3AD203B41FA5}">
                      <a16:colId xmlns:a16="http://schemas.microsoft.com/office/drawing/2014/main" val="1317837400"/>
                    </a:ext>
                  </a:extLst>
                </a:gridCol>
              </a:tblGrid>
              <a:tr h="90551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Protocol #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 Title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Status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Activation Date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  Accrual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Accrual  710/2020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Disease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extLst>
                  <a:ext uri="{0D108BD9-81ED-4DB2-BD59-A6C34878D82A}">
                    <a16:rowId xmlns:a16="http://schemas.microsoft.com/office/drawing/2014/main" val="645361681"/>
                  </a:ext>
                </a:extLst>
              </a:tr>
              <a:tr h="13674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EA3132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II Randomized Trial of Radiotherapy with or Without Cisplatin for Surgically Resected Squamous Cell Carcinoma of the Head and Neck (SCCHN) with TP53 Sequencing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3/29/16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189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and neck squamous cell carcinoma, NOS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extLst>
                  <a:ext uri="{0D108BD9-81ED-4DB2-BD59-A6C34878D82A}">
                    <a16:rowId xmlns:a16="http://schemas.microsoft.com/office/drawing/2014/main" val="743016025"/>
                  </a:ext>
                </a:extLst>
              </a:tr>
              <a:tr h="1484035"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EA3161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II/III</a:t>
                      </a:r>
                    </a:p>
                    <a:p>
                      <a:endParaRPr lang="en-US" sz="10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Phase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II/III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Randomized study of Maintenance nivolumab versus observation in Patients with Locally Advanced, Intermediate Risk HPV Positive OPCA who have not progressed following definitive therapy with radiation and cisplatin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6/20/19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Head and neck squamous cell carcinoma, NOS</a:t>
                      </a:r>
                    </a:p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2049774"/>
                  </a:ext>
                </a:extLst>
              </a:tr>
              <a:tr h="160372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EA3163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II Randomized Trial of Neo-Adjuvant Chemotherapy Followed by Surgery and Post-Operative Radiation Versus Surgery and Post-Operative Radiation for Organ Preservation of T3 and T4a Nasal and Paranasal Sinus Squamous Cell Carcinoma (NPNSCC)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3/28/18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134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and neck squamous cell carcinoma, NOS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extLst>
                  <a:ext uri="{0D108BD9-81ED-4DB2-BD59-A6C34878D82A}">
                    <a16:rowId xmlns:a16="http://schemas.microsoft.com/office/drawing/2014/main" val="1341623549"/>
                  </a:ext>
                </a:extLst>
              </a:tr>
              <a:tr h="12073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NRG-HN001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II/III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Randomized Phase II and Phase III Studies of Individualized Treatment for Nasopharyngeal Carcinoma Based on Biomarker Epstein Barr Virus (EBV) Deoxyribonucleic Acid (DNA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4/21/14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758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499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Nasopharyngeal carcinoma</a:t>
                      </a:r>
                    </a:p>
                  </a:txBody>
                  <a:tcPr marL="67042" marR="67042" marT="0" marB="0"/>
                </a:tc>
                <a:extLst>
                  <a:ext uri="{0D108BD9-81ED-4DB2-BD59-A6C34878D82A}">
                    <a16:rowId xmlns:a16="http://schemas.microsoft.com/office/drawing/2014/main" val="3646699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5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5DBAB7F-3B8D-9C4C-8FB6-6F34A77D8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600816"/>
              </p:ext>
            </p:extLst>
          </p:nvPr>
        </p:nvGraphicFramePr>
        <p:xfrm>
          <a:off x="1" y="1"/>
          <a:ext cx="9144000" cy="6742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70">
                  <a:extLst>
                    <a:ext uri="{9D8B030D-6E8A-4147-A177-3AD203B41FA5}">
                      <a16:colId xmlns:a16="http://schemas.microsoft.com/office/drawing/2014/main" val="4023184429"/>
                    </a:ext>
                  </a:extLst>
                </a:gridCol>
                <a:gridCol w="731259">
                  <a:extLst>
                    <a:ext uri="{9D8B030D-6E8A-4147-A177-3AD203B41FA5}">
                      <a16:colId xmlns:a16="http://schemas.microsoft.com/office/drawing/2014/main" val="890318153"/>
                    </a:ext>
                  </a:extLst>
                </a:gridCol>
                <a:gridCol w="2420279">
                  <a:extLst>
                    <a:ext uri="{9D8B030D-6E8A-4147-A177-3AD203B41FA5}">
                      <a16:colId xmlns:a16="http://schemas.microsoft.com/office/drawing/2014/main" val="1071704056"/>
                    </a:ext>
                  </a:extLst>
                </a:gridCol>
                <a:gridCol w="1011921">
                  <a:extLst>
                    <a:ext uri="{9D8B030D-6E8A-4147-A177-3AD203B41FA5}">
                      <a16:colId xmlns:a16="http://schemas.microsoft.com/office/drawing/2014/main" val="2108845701"/>
                    </a:ext>
                  </a:extLst>
                </a:gridCol>
                <a:gridCol w="946584">
                  <a:extLst>
                    <a:ext uri="{9D8B030D-6E8A-4147-A177-3AD203B41FA5}">
                      <a16:colId xmlns:a16="http://schemas.microsoft.com/office/drawing/2014/main" val="2263191927"/>
                    </a:ext>
                  </a:extLst>
                </a:gridCol>
                <a:gridCol w="748937">
                  <a:extLst>
                    <a:ext uri="{9D8B030D-6E8A-4147-A177-3AD203B41FA5}">
                      <a16:colId xmlns:a16="http://schemas.microsoft.com/office/drawing/2014/main" val="1367789196"/>
                    </a:ext>
                  </a:extLst>
                </a:gridCol>
                <a:gridCol w="901906">
                  <a:extLst>
                    <a:ext uri="{9D8B030D-6E8A-4147-A177-3AD203B41FA5}">
                      <a16:colId xmlns:a16="http://schemas.microsoft.com/office/drawing/2014/main" val="2122487018"/>
                    </a:ext>
                  </a:extLst>
                </a:gridCol>
                <a:gridCol w="1179444">
                  <a:extLst>
                    <a:ext uri="{9D8B030D-6E8A-4147-A177-3AD203B41FA5}">
                      <a16:colId xmlns:a16="http://schemas.microsoft.com/office/drawing/2014/main" val="1317837400"/>
                    </a:ext>
                  </a:extLst>
                </a:gridCol>
              </a:tblGrid>
              <a:tr h="7640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Protocol #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 Title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Status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Activation Date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  Accrual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Accrual  7/10/2020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Disease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extLst>
                  <a:ext uri="{0D108BD9-81ED-4DB2-BD59-A6C34878D82A}">
                    <a16:rowId xmlns:a16="http://schemas.microsoft.com/office/drawing/2014/main" val="645361681"/>
                  </a:ext>
                </a:extLst>
              </a:tr>
              <a:tr h="165543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NRG-HN004</a:t>
                      </a:r>
                    </a:p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II/III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Randomized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Phase II/III Trial of Radiotherapy with Concurrent MEDI4736 (Durvalumab) vs. Radiotherapy with Concurrent Cetuximab in Patients with Locoregionally Advanced Head and Neck Cancer with a Contraindication to Cisplatin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12/12/17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and neck squamous cell carcinoma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90444493"/>
                  </a:ext>
                </a:extLst>
              </a:tr>
              <a:tr h="1713113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NRG-HN005</a:t>
                      </a:r>
                    </a:p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II/III</a:t>
                      </a:r>
                    </a:p>
                    <a:p>
                      <a:endParaRPr lang="en-US" sz="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Randomized Phase II/III Trial of Reduced-Dose Reduced-Field Radiation Therapy Alone or in Combo with Chemotherapy or Immunotherapy for Patients with p16-Positive, Non-Smoking-Associated, Locoregionally Advanced OP Cancer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7/10/19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Pharyngeal including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Hypopharyngeal and Oropharyngeal cancer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4869083"/>
                  </a:ext>
                </a:extLst>
              </a:tr>
              <a:tr h="107865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RTOG-1008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II/III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Randomized Phase II / Phase III Study of Adjuvant Concurrent Radiation and Chemotherapy Versus Radiation Alone in Resected High-Risk Malignant Salivary Gland Tumors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11/3/10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252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235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Salivary gland cancer</a:t>
                      </a:r>
                    </a:p>
                  </a:txBody>
                  <a:tcPr marL="67042" marR="67042" marT="0" marB="0"/>
                </a:tc>
                <a:extLst>
                  <a:ext uri="{0D108BD9-81ED-4DB2-BD59-A6C34878D82A}">
                    <a16:rowId xmlns:a16="http://schemas.microsoft.com/office/drawing/2014/main" val="3576625201"/>
                  </a:ext>
                </a:extLst>
              </a:tr>
              <a:tr h="148411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RTOG-1216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II/III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Randomized Phase II/III Trial of Surgery and Postoperative Radiation Delivered with Concurrent Cisplatin Versus Docetaxel Versus Docetaxel and Cetuximab for High-Risk Squamous Cell Cancer of the Head and Neck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Temporarily Closed to Accrual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3/18/13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204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and neck squamous cell carcinoma, NOS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extLst>
                  <a:ext uri="{0D108BD9-81ED-4DB2-BD59-A6C34878D82A}">
                    <a16:rowId xmlns:a16="http://schemas.microsoft.com/office/drawing/2014/main" val="1695958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79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5DBAB7F-3B8D-9C4C-8FB6-6F34A77D8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907643"/>
              </p:ext>
            </p:extLst>
          </p:nvPr>
        </p:nvGraphicFramePr>
        <p:xfrm>
          <a:off x="1" y="379708"/>
          <a:ext cx="9144000" cy="3970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589">
                  <a:extLst>
                    <a:ext uri="{9D8B030D-6E8A-4147-A177-3AD203B41FA5}">
                      <a16:colId xmlns:a16="http://schemas.microsoft.com/office/drawing/2014/main" val="4023184429"/>
                    </a:ext>
                  </a:extLst>
                </a:gridCol>
                <a:gridCol w="733384">
                  <a:extLst>
                    <a:ext uri="{9D8B030D-6E8A-4147-A177-3AD203B41FA5}">
                      <a16:colId xmlns:a16="http://schemas.microsoft.com/office/drawing/2014/main" val="890318153"/>
                    </a:ext>
                  </a:extLst>
                </a:gridCol>
                <a:gridCol w="2427315">
                  <a:extLst>
                    <a:ext uri="{9D8B030D-6E8A-4147-A177-3AD203B41FA5}">
                      <a16:colId xmlns:a16="http://schemas.microsoft.com/office/drawing/2014/main" val="1071704056"/>
                    </a:ext>
                  </a:extLst>
                </a:gridCol>
                <a:gridCol w="1014862">
                  <a:extLst>
                    <a:ext uri="{9D8B030D-6E8A-4147-A177-3AD203B41FA5}">
                      <a16:colId xmlns:a16="http://schemas.microsoft.com/office/drawing/2014/main" val="2108845701"/>
                    </a:ext>
                  </a:extLst>
                </a:gridCol>
                <a:gridCol w="949336">
                  <a:extLst>
                    <a:ext uri="{9D8B030D-6E8A-4147-A177-3AD203B41FA5}">
                      <a16:colId xmlns:a16="http://schemas.microsoft.com/office/drawing/2014/main" val="226319192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367789196"/>
                    </a:ext>
                  </a:extLst>
                </a:gridCol>
                <a:gridCol w="820985">
                  <a:extLst>
                    <a:ext uri="{9D8B030D-6E8A-4147-A177-3AD203B41FA5}">
                      <a16:colId xmlns:a16="http://schemas.microsoft.com/office/drawing/2014/main" val="2122487018"/>
                    </a:ext>
                  </a:extLst>
                </a:gridCol>
                <a:gridCol w="1266415">
                  <a:extLst>
                    <a:ext uri="{9D8B030D-6E8A-4147-A177-3AD203B41FA5}">
                      <a16:colId xmlns:a16="http://schemas.microsoft.com/office/drawing/2014/main" val="1317837400"/>
                    </a:ext>
                  </a:extLst>
                </a:gridCol>
              </a:tblGrid>
              <a:tr h="71255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Protocol #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 Title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Status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Activation Date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  Accrual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Accrual  7/9/2020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Disease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 anchor="ctr"/>
                </a:tc>
                <a:extLst>
                  <a:ext uri="{0D108BD9-81ED-4DB2-BD59-A6C34878D82A}">
                    <a16:rowId xmlns:a16="http://schemas.microsoft.com/office/drawing/2014/main" val="645361681"/>
                  </a:ext>
                </a:extLst>
              </a:tr>
              <a:tr h="16603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NRG-HN006</a:t>
                      </a:r>
                    </a:p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II/III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Randomized Phase II/III Trial of Sentinel Lymph Node Biopsy Versus Elective Neck Dissection for Early-Stage Oral Cavity Cancer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7/8/2020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Lip and oral cavity squamous cell carcinoma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90444493"/>
                  </a:ext>
                </a:extLst>
              </a:tr>
              <a:tr h="1597655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NRG-HN007</a:t>
                      </a:r>
                    </a:p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III</a:t>
                      </a:r>
                    </a:p>
                    <a:p>
                      <a:endParaRPr lang="en-US" sz="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Open-Label, Phase III Study of Platinum-Gemcitabine with or Without Nivolumab in the First-Line Treatment of Recurrent or Metastatic Nasopharyngeal Carcinoma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</a:p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Nasopharyngeal Carcinoma</a:t>
                      </a: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4869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78D3F-035D-442E-B286-DFE467CD1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538" y="205443"/>
            <a:ext cx="8270523" cy="50373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Concepts – Pending Activation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3C08EC-225E-4D8A-BCD8-DCDB264B4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09242"/>
              </p:ext>
            </p:extLst>
          </p:nvPr>
        </p:nvGraphicFramePr>
        <p:xfrm>
          <a:off x="0" y="1007390"/>
          <a:ext cx="9144001" cy="267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970">
                  <a:extLst>
                    <a:ext uri="{9D8B030D-6E8A-4147-A177-3AD203B41FA5}">
                      <a16:colId xmlns:a16="http://schemas.microsoft.com/office/drawing/2014/main" val="1017054374"/>
                    </a:ext>
                  </a:extLst>
                </a:gridCol>
                <a:gridCol w="2656585">
                  <a:extLst>
                    <a:ext uri="{9D8B030D-6E8A-4147-A177-3AD203B41FA5}">
                      <a16:colId xmlns:a16="http://schemas.microsoft.com/office/drawing/2014/main" val="3429614698"/>
                    </a:ext>
                  </a:extLst>
                </a:gridCol>
                <a:gridCol w="794396">
                  <a:extLst>
                    <a:ext uri="{9D8B030D-6E8A-4147-A177-3AD203B41FA5}">
                      <a16:colId xmlns:a16="http://schemas.microsoft.com/office/drawing/2014/main" val="1811663653"/>
                    </a:ext>
                  </a:extLst>
                </a:gridCol>
                <a:gridCol w="1035005">
                  <a:extLst>
                    <a:ext uri="{9D8B030D-6E8A-4147-A177-3AD203B41FA5}">
                      <a16:colId xmlns:a16="http://schemas.microsoft.com/office/drawing/2014/main" val="3879196714"/>
                    </a:ext>
                  </a:extLst>
                </a:gridCol>
                <a:gridCol w="1112002">
                  <a:extLst>
                    <a:ext uri="{9D8B030D-6E8A-4147-A177-3AD203B41FA5}">
                      <a16:colId xmlns:a16="http://schemas.microsoft.com/office/drawing/2014/main" val="1052601321"/>
                    </a:ext>
                  </a:extLst>
                </a:gridCol>
                <a:gridCol w="727384">
                  <a:extLst>
                    <a:ext uri="{9D8B030D-6E8A-4147-A177-3AD203B41FA5}">
                      <a16:colId xmlns:a16="http://schemas.microsoft.com/office/drawing/2014/main" val="1700300163"/>
                    </a:ext>
                  </a:extLst>
                </a:gridCol>
                <a:gridCol w="809034">
                  <a:extLst>
                    <a:ext uri="{9D8B030D-6E8A-4147-A177-3AD203B41FA5}">
                      <a16:colId xmlns:a16="http://schemas.microsoft.com/office/drawing/2014/main" val="2468101026"/>
                    </a:ext>
                  </a:extLst>
                </a:gridCol>
                <a:gridCol w="818625">
                  <a:extLst>
                    <a:ext uri="{9D8B030D-6E8A-4147-A177-3AD203B41FA5}">
                      <a16:colId xmlns:a16="http://schemas.microsoft.com/office/drawing/2014/main" val="3308577487"/>
                    </a:ext>
                  </a:extLst>
                </a:gridCol>
              </a:tblGrid>
              <a:tr h="10588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 #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 Title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Phase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Current Status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Date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Actual Accrual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 Accrual (Max)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 Name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15856172"/>
                  </a:ext>
                </a:extLst>
              </a:tr>
              <a:tr h="1034137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NRG-HN1865</a:t>
                      </a: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Randomized Phase III Trial of Adjuvant Cisplatin‐IMRT with or without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Atezolizumab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Pathologic High Risk, HPV‐Negative Head and Neck Cancer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III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 Open Yet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2/12/2019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Julie E. Bauman, MD, MPH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25507836"/>
                  </a:ext>
                </a:extLst>
              </a:tr>
              <a:tr h="58157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46224978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2568B17-1C98-4515-BE26-19424BA201DB}"/>
              </a:ext>
            </a:extLst>
          </p:cNvPr>
          <p:cNvCxnSpPr/>
          <p:nvPr/>
        </p:nvCxnSpPr>
        <p:spPr>
          <a:xfrm>
            <a:off x="750276" y="709182"/>
            <a:ext cx="74910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56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78D3F-035D-442E-B286-DFE467CD1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548" y="117853"/>
            <a:ext cx="8270523" cy="50373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Recently Completed Trials 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3C08EC-225E-4D8A-BCD8-DCDB264B4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88202"/>
              </p:ext>
            </p:extLst>
          </p:nvPr>
        </p:nvGraphicFramePr>
        <p:xfrm>
          <a:off x="0" y="866753"/>
          <a:ext cx="9144000" cy="5991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9686">
                  <a:extLst>
                    <a:ext uri="{9D8B030D-6E8A-4147-A177-3AD203B41FA5}">
                      <a16:colId xmlns:a16="http://schemas.microsoft.com/office/drawing/2014/main" val="1017054374"/>
                    </a:ext>
                  </a:extLst>
                </a:gridCol>
                <a:gridCol w="2727858">
                  <a:extLst>
                    <a:ext uri="{9D8B030D-6E8A-4147-A177-3AD203B41FA5}">
                      <a16:colId xmlns:a16="http://schemas.microsoft.com/office/drawing/2014/main" val="3429614698"/>
                    </a:ext>
                  </a:extLst>
                </a:gridCol>
                <a:gridCol w="669621">
                  <a:extLst>
                    <a:ext uri="{9D8B030D-6E8A-4147-A177-3AD203B41FA5}">
                      <a16:colId xmlns:a16="http://schemas.microsoft.com/office/drawing/2014/main" val="1811663653"/>
                    </a:ext>
                  </a:extLst>
                </a:gridCol>
                <a:gridCol w="781049">
                  <a:extLst>
                    <a:ext uri="{9D8B030D-6E8A-4147-A177-3AD203B41FA5}">
                      <a16:colId xmlns:a16="http://schemas.microsoft.com/office/drawing/2014/main" val="3879196714"/>
                    </a:ext>
                  </a:extLst>
                </a:gridCol>
                <a:gridCol w="910224">
                  <a:extLst>
                    <a:ext uri="{9D8B030D-6E8A-4147-A177-3AD203B41FA5}">
                      <a16:colId xmlns:a16="http://schemas.microsoft.com/office/drawing/2014/main" val="1052601321"/>
                    </a:ext>
                  </a:extLst>
                </a:gridCol>
                <a:gridCol w="1183646">
                  <a:extLst>
                    <a:ext uri="{9D8B030D-6E8A-4147-A177-3AD203B41FA5}">
                      <a16:colId xmlns:a16="http://schemas.microsoft.com/office/drawing/2014/main" val="2876490663"/>
                    </a:ext>
                  </a:extLst>
                </a:gridCol>
                <a:gridCol w="792736">
                  <a:extLst>
                    <a:ext uri="{9D8B030D-6E8A-4147-A177-3AD203B41FA5}">
                      <a16:colId xmlns:a16="http://schemas.microsoft.com/office/drawing/2014/main" val="1700300163"/>
                    </a:ext>
                  </a:extLst>
                </a:gridCol>
                <a:gridCol w="939180">
                  <a:extLst>
                    <a:ext uri="{9D8B030D-6E8A-4147-A177-3AD203B41FA5}">
                      <a16:colId xmlns:a16="http://schemas.microsoft.com/office/drawing/2014/main" val="2468101026"/>
                    </a:ext>
                  </a:extLst>
                </a:gridCol>
              </a:tblGrid>
              <a:tr h="922261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 </a:t>
                      </a:r>
                      <a:r>
                        <a:rPr lang="en-US" sz="1200" dirty="0"/>
                        <a:t>#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 Title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Phase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3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Current Status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Date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Activation Date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Accrual Number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 Accrual 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15856172"/>
                  </a:ext>
                </a:extLst>
              </a:tr>
              <a:tr h="11904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EA3311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Phase II Randomized Trial of Transoral Surgical Resection Followed by Low-Dose or Standard-Dose IMRT in Resectable p16+ Locally Advanced Oropharynx Cancer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Closed to Accrual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7/7/17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8/8/2013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518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515</a:t>
                      </a:r>
                    </a:p>
                  </a:txBody>
                  <a:tcPr marL="67042" marR="67042" marT="0" marB="0"/>
                </a:tc>
                <a:extLst>
                  <a:ext uri="{0D108BD9-81ED-4DB2-BD59-A6C34878D82A}">
                    <a16:rowId xmlns:a16="http://schemas.microsoft.com/office/drawing/2014/main" val="619396406"/>
                  </a:ext>
                </a:extLst>
              </a:tr>
              <a:tr h="11904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A091302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Randomized Phase II Study of Sorafenib with or Without Everolimus in Patients with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RadioactiveIodine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Refractory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Hurthle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Cell Thyroid Cancer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 to Accrual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8/26/19</a:t>
                      </a: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10/1/14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42" marR="670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67042" marR="67042" marT="0" marB="0"/>
                </a:tc>
                <a:extLst>
                  <a:ext uri="{0D108BD9-81ED-4DB2-BD59-A6C34878D82A}">
                    <a16:rowId xmlns:a16="http://schemas.microsoft.com/office/drawing/2014/main" val="511689890"/>
                  </a:ext>
                </a:extLst>
              </a:tr>
              <a:tr h="1190421"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ACRIN-6685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Multicenter Trial of FDG-PET/CT Staging of Head and Neck Cancer and Its Impact on the N0 Neck Surgical Treatment in Head and Neck Cancer Patients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Closed to Accrual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12/31/16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4/1/2010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65791295"/>
                  </a:ext>
                </a:extLst>
              </a:tr>
              <a:tr h="1497723"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RTOG-0920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Phase III Randomized Study of Adjuvant Intensity-Modulated Radiotherapy With Versus Without Cetuximab in Patients With Locally Advanced Resected Squamous Cell Carcinoma of the Head and Neck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 to Accrual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6/5/2018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11/5/2009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50694073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2568B17-1C98-4515-BE26-19424BA201DB}"/>
              </a:ext>
            </a:extLst>
          </p:cNvPr>
          <p:cNvCxnSpPr/>
          <p:nvPr/>
        </p:nvCxnSpPr>
        <p:spPr>
          <a:xfrm>
            <a:off x="826477" y="703312"/>
            <a:ext cx="74910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04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198877"/>
      </p:ext>
    </p:extLst>
  </p:cSld>
  <p:clrMapOvr>
    <a:masterClrMapping/>
  </p:clrMapOvr>
</p:sld>
</file>

<file path=ppt/theme/theme1.xml><?xml version="1.0" encoding="utf-8"?>
<a:theme xmlns:a="http://schemas.openxmlformats.org/drawingml/2006/main" name="NCI PPT Template 4x3 BLUE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CI PPT Template 4x3 BLU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447833-8F5D-4684-884F-C55BAE067EBA}"/>
</file>

<file path=customXml/itemProps2.xml><?xml version="1.0" encoding="utf-8"?>
<ds:datastoreItem xmlns:ds="http://schemas.openxmlformats.org/officeDocument/2006/customXml" ds:itemID="{19492F98-DAB4-4850-9E1C-C4E1D4E6DC49}"/>
</file>

<file path=customXml/itemProps3.xml><?xml version="1.0" encoding="utf-8"?>
<ds:datastoreItem xmlns:ds="http://schemas.openxmlformats.org/officeDocument/2006/customXml" ds:itemID="{D460963F-708B-4185-A5BB-A009F8DBF09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9079</TotalTime>
  <Words>706</Words>
  <Application>Microsoft Macintosh PowerPoint</Application>
  <PresentationFormat>On-screen Show (4:3)</PresentationFormat>
  <Paragraphs>195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ＭＳ Ｐゴシック</vt:lpstr>
      <vt:lpstr>Arial</vt:lpstr>
      <vt:lpstr>Calibri</vt:lpstr>
      <vt:lpstr>Cambria</vt:lpstr>
      <vt:lpstr>Sapient Centro Slab</vt:lpstr>
      <vt:lpstr>SapientCentroSlab-Light</vt:lpstr>
      <vt:lpstr>SapientSansBold</vt:lpstr>
      <vt:lpstr>SapientSansRegular</vt:lpstr>
      <vt:lpstr>Wingdings</vt:lpstr>
      <vt:lpstr>NCI PPT Template 4x3 BLUE</vt:lpstr>
      <vt:lpstr>1_NCI PPT Template 4x3 BLUE</vt:lpstr>
      <vt:lpstr>HNSC Accrual Update</vt:lpstr>
      <vt:lpstr>PowerPoint Presentation</vt:lpstr>
      <vt:lpstr>PowerPoint Presentation</vt:lpstr>
      <vt:lpstr>PowerPoint Presentation</vt:lpstr>
      <vt:lpstr>Concepts – Pending Activation</vt:lpstr>
      <vt:lpstr>Recently Completed Trials  </vt:lpstr>
      <vt:lpstr>PowerPoint Presentation</vt:lpstr>
    </vt:vector>
  </TitlesOfParts>
  <Company>Sapient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Sapient</dc:creator>
  <cp:lastModifiedBy>Microsoft Office User</cp:lastModifiedBy>
  <cp:revision>293</cp:revision>
  <dcterms:created xsi:type="dcterms:W3CDTF">2013-05-02T18:01:03Z</dcterms:created>
  <dcterms:modified xsi:type="dcterms:W3CDTF">2020-07-12T02:44:48Z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ctompk</vt:lpwstr>
  </property>
  <property fmtid="{D5CDD505-2E9C-101B-9397-08002B2CF9AE}" pid="3" name="Offisync_UpdateToken">
    <vt:lpwstr>6</vt:lpwstr>
  </property>
  <property fmtid="{D5CDD505-2E9C-101B-9397-08002B2CF9AE}" pid="4" name="Jive_VersionGuid">
    <vt:lpwstr>52528687-c425-4c02-aa36-9dee618be8dc</vt:lpwstr>
  </property>
  <property fmtid="{D5CDD505-2E9C-101B-9397-08002B2CF9AE}" pid="5" name="Offisync_ProviderInitializationData">
    <vt:lpwstr>https://vox.sapient.com</vt:lpwstr>
  </property>
  <property fmtid="{D5CDD505-2E9C-101B-9397-08002B2CF9AE}" pid="6" name="Offisync_ServerID">
    <vt:lpwstr>2a760b3e-54a5-418b-9dd9-555cd32dea45</vt:lpwstr>
  </property>
  <property fmtid="{D5CDD505-2E9C-101B-9397-08002B2CF9AE}" pid="7" name="Offisync_UniqueId">
    <vt:lpwstr>79519</vt:lpwstr>
  </property>
  <property fmtid="{D5CDD505-2E9C-101B-9397-08002B2CF9AE}" pid="8" name="ContentTypeId">
    <vt:lpwstr>0x01010000A5F1F0551A3F40AFD7F7CF352D7236</vt:lpwstr>
  </property>
</Properties>
</file>