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72" r:id="rId2"/>
    <p:sldMasterId id="2147483660" r:id="rId3"/>
  </p:sldMasterIdLst>
  <p:notesMasterIdLst>
    <p:notesMasterId r:id="rId9"/>
  </p:notesMasterIdLst>
  <p:sldIdLst>
    <p:sldId id="316" r:id="rId4"/>
    <p:sldId id="260" r:id="rId5"/>
    <p:sldId id="317" r:id="rId6"/>
    <p:sldId id="318" r:id="rId7"/>
    <p:sldId id="31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eVries, Sandy" initials="DS" lastIdx="2" clrIdx="0"/>
  <p:cmAuthor id="1" name="DeVries, Sandy" initials="SD" lastIdx="0" clrIdx="1"/>
  <p:cmAuthor id="2" name="Heather Lankes" initials="HL" lastIdx="4" clrIdx="2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A0A0A"/>
    <a:srgbClr val="EAEAEA"/>
    <a:srgbClr val="DED6D4"/>
    <a:srgbClr val="F1F892"/>
    <a:srgbClr val="C6B0B5"/>
    <a:srgbClr val="C4B6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 autoAdjust="0"/>
    <p:restoredTop sz="94694" autoAdjust="0"/>
  </p:normalViewPr>
  <p:slideViewPr>
    <p:cSldViewPr snapToGrid="0" snapToObjects="1">
      <p:cViewPr varScale="1">
        <p:scale>
          <a:sx n="124" d="100"/>
          <a:sy n="124" d="100"/>
        </p:scale>
        <p:origin x="1224" y="1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35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0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96E61-D199-41B1-8C56-B2B818E6AF98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F61852-1CEE-45A9-84FA-73669E74D5B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8207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7617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3326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60632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94656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97818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3645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096085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22073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400871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88506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9276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000474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041102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73248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CC416E2-450C-424D-98D6-28DFDEC41EB5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17E137-8FBA-43D3-85CB-9AAC90A07F8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58608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59902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44157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8836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4255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385205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6224451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9442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045877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460495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7539123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83521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A41086-DC4E-42F2-A124-DC552C61F706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A4DAD16-17A1-4500-863E-B9BCE621FE0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66289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663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88813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05330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83011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094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D48B70E-56DB-EE4C-857C-3475D06D2742}" type="datetimeFigureOut">
              <a:rPr lang="en-US" smtClean="0"/>
              <a:t>11/21/2019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9E380CA-77D7-C849-82B2-51C54C72C17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384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ForPPwhite.jp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659" y="5777585"/>
            <a:ext cx="1312402" cy="75573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605877"/>
            <a:ext cx="9144000" cy="252123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628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1">
            <a:lumMod val="75000"/>
            <a:lumOff val="2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LogoForPPGRAY.png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17" y="5780166"/>
            <a:ext cx="1307921" cy="75315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6605877"/>
            <a:ext cx="9144000" cy="252123"/>
          </a:xfrm>
          <a:prstGeom prst="rect">
            <a:avLst/>
          </a:prstGeom>
          <a:solidFill>
            <a:srgbClr val="80000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417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206256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736522"/>
            <a:ext cx="9144000" cy="121478"/>
          </a:xfrm>
          <a:prstGeom prst="rect">
            <a:avLst/>
          </a:prstGeom>
          <a:solidFill>
            <a:srgbClr val="800000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FinalNRG Logo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9809" y="320261"/>
            <a:ext cx="1972365" cy="12327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3066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537" y="0"/>
            <a:ext cx="7362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9801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NRG Ancillary Project Peer Reviewers </a:t>
            </a:r>
            <a:r>
              <a:rPr lang="en-US" b="1" dirty="0" smtClean="0">
                <a:solidFill>
                  <a:srgbClr val="0A0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(2015-2019)</a:t>
            </a:r>
            <a:endParaRPr lang="en-US" b="1" dirty="0">
              <a:solidFill>
                <a:srgbClr val="0A0A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9917" y="5814821"/>
            <a:ext cx="29817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NRG </a:t>
            </a:r>
            <a:r>
              <a:rPr lang="en-US" sz="135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 Annual </a:t>
            </a:r>
            <a:r>
              <a:rPr lang="en-US" sz="135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35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eeting </a:t>
            </a:r>
            <a:endParaRPr lang="en-US" sz="135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35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Houston January 2020</a:t>
            </a:r>
            <a:endParaRPr lang="en-US" sz="135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8798255"/>
              </p:ext>
            </p:extLst>
          </p:nvPr>
        </p:nvGraphicFramePr>
        <p:xfrm>
          <a:off x="288096" y="461660"/>
          <a:ext cx="8592858" cy="5353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6429">
                  <a:extLst>
                    <a:ext uri="{9D8B030D-6E8A-4147-A177-3AD203B41FA5}">
                      <a16:colId xmlns:a16="http://schemas.microsoft.com/office/drawing/2014/main" val="603727112"/>
                    </a:ext>
                  </a:extLst>
                </a:gridCol>
                <a:gridCol w="4296429">
                  <a:extLst>
                    <a:ext uri="{9D8B030D-6E8A-4147-A177-3AD203B41FA5}">
                      <a16:colId xmlns:a16="http://schemas.microsoft.com/office/drawing/2014/main" val="2816751156"/>
                    </a:ext>
                  </a:extLst>
                </a:gridCol>
              </a:tblGrid>
              <a:tr h="382369">
                <a:tc>
                  <a:txBody>
                    <a:bodyPr/>
                    <a:lstStyle/>
                    <a:p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Mariam AlHilli,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Cleveland Clinic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Robert Burger, UPenn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379125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Ross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Abrams, Rush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 Buyyounouski, Stanford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343553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David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Adelstein, Stanford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Jimmy Caudell, Moffitt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72612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Manmeet Ahluwalia, Cleveland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Clinic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Arnab Chakravarti,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OSUMC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18856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Ken Aldape, NCI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Ronald Chen, UNC Lineberger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09829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Rita Axelrod, Jefferson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Steve Chmura,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UChicago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810941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Beth Beadle,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Stanford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Richard Choo, Mayo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311469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Jonathan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Beitler, Emory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Ali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Choucair, Baptist Health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913534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Andrea Bezjak,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Toronto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Caroline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Chung, MD Anderson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82440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Stephanie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Blank, Mount Sinai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Christine Chung, Moffitt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065898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George Blumenschein, MD Anderson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William Creasman, MUSC Health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825937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Leslie Boyd, NYU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Prajnan Das, MD Anderson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336662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Daniel Brat, Emory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Joseph Deasy,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MSKCC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597736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Paul Brown,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Mayo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Robert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Debernardo, Cleveland Clinic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265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88683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537" y="0"/>
            <a:ext cx="7362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9801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NRG Ancillary Project Peer Reviewers </a:t>
            </a:r>
            <a:r>
              <a:rPr lang="en-US" b="1" dirty="0" smtClean="0">
                <a:solidFill>
                  <a:srgbClr val="0A0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(2015-2019)</a:t>
            </a:r>
            <a:endParaRPr lang="en-US" b="1" dirty="0">
              <a:solidFill>
                <a:srgbClr val="0A0A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9917" y="5814821"/>
            <a:ext cx="29817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NRG </a:t>
            </a:r>
            <a:r>
              <a:rPr lang="en-US" sz="135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 Annual </a:t>
            </a:r>
            <a:r>
              <a:rPr lang="en-US" sz="135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35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eeting </a:t>
            </a:r>
            <a:endParaRPr lang="en-US" sz="135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35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Houston January 2020</a:t>
            </a:r>
            <a:endParaRPr lang="en-US" sz="135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759572"/>
              </p:ext>
            </p:extLst>
          </p:nvPr>
        </p:nvGraphicFramePr>
        <p:xfrm>
          <a:off x="288096" y="461660"/>
          <a:ext cx="8592858" cy="5353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6429">
                  <a:extLst>
                    <a:ext uri="{9D8B030D-6E8A-4147-A177-3AD203B41FA5}">
                      <a16:colId xmlns:a16="http://schemas.microsoft.com/office/drawing/2014/main" val="603727112"/>
                    </a:ext>
                  </a:extLst>
                </a:gridCol>
                <a:gridCol w="4296429">
                  <a:extLst>
                    <a:ext uri="{9D8B030D-6E8A-4147-A177-3AD203B41FA5}">
                      <a16:colId xmlns:a16="http://schemas.microsoft.com/office/drawing/2014/main" val="2816751156"/>
                    </a:ext>
                  </a:extLst>
                </a:gridCol>
              </a:tblGrid>
              <a:tr h="382369">
                <a:tc>
                  <a:txBody>
                    <a:bodyPr/>
                    <a:lstStyle/>
                    <a:p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Jennifer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Delossantos, UABMC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Matthew Harkenrider,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LUMC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379125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Heidi Donovan, Pittsburgh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Neil Hayes, UNC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343553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Neil Dunlap,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Louisville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Joseph Herman,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JHMI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72612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Martin Edelman, UMM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Anne Heugel, UHHospitals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Ohio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18856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Jason Efstathiou, MGH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Kristin Higgins, Emory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09829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Rodney Ellis, Case Western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Chris Holsinger, Stanford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810941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Gini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Fleming, UChicago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Theodore Hong, Harvard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311469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Laurie Gaspar, UC Denver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Zain Husain, Yale</a:t>
                      </a:r>
                      <a:endParaRPr lang="en-US" sz="18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913534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Michael Gold, OK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Cancer Specialists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Elizabeth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Kidd, Stanford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82440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Vinai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Gondi, Northwestern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Jonathan Knisely,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Cornell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065898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Heidi Gray,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UW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Wui-Jin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Koh, UW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825937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William Hall, MCW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Andre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Konski, UPHS</a:t>
                      </a:r>
                      <a:endParaRPr lang="en-US" sz="1850" dirty="0" smtClean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336662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Daniel Hamstra,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Beaumont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Bridget Koontz, Duke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597736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Paul Harari, WISC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Shlomo Koyfman,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Cleveland Clinic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265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0660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537" y="0"/>
            <a:ext cx="7362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9801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NRG Ancillary Project Peer Reviewers </a:t>
            </a:r>
            <a:r>
              <a:rPr lang="en-US" b="1" dirty="0" smtClean="0">
                <a:solidFill>
                  <a:srgbClr val="0A0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(2015-2019)</a:t>
            </a:r>
            <a:endParaRPr lang="en-US" b="1" dirty="0">
              <a:solidFill>
                <a:srgbClr val="0A0A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9917" y="5814821"/>
            <a:ext cx="29817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NRG </a:t>
            </a:r>
            <a:r>
              <a:rPr lang="en-US" sz="135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 Annual </a:t>
            </a:r>
            <a:r>
              <a:rPr lang="en-US" sz="135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35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eeting </a:t>
            </a:r>
            <a:endParaRPr lang="en-US" sz="135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35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Houston January 2020</a:t>
            </a:r>
            <a:endParaRPr lang="en-US" sz="135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8556848"/>
              </p:ext>
            </p:extLst>
          </p:nvPr>
        </p:nvGraphicFramePr>
        <p:xfrm>
          <a:off x="288096" y="461660"/>
          <a:ext cx="8592858" cy="5353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6429">
                  <a:extLst>
                    <a:ext uri="{9D8B030D-6E8A-4147-A177-3AD203B41FA5}">
                      <a16:colId xmlns:a16="http://schemas.microsoft.com/office/drawing/2014/main" val="603727112"/>
                    </a:ext>
                  </a:extLst>
                </a:gridCol>
                <a:gridCol w="4296429">
                  <a:extLst>
                    <a:ext uri="{9D8B030D-6E8A-4147-A177-3AD203B41FA5}">
                      <a16:colId xmlns:a16="http://schemas.microsoft.com/office/drawing/2014/main" val="2816751156"/>
                    </a:ext>
                  </a:extLst>
                </a:gridCol>
              </a:tblGrid>
              <a:tr h="382369">
                <a:tc>
                  <a:txBody>
                    <a:bodyPr/>
                    <a:lstStyle/>
                    <a:p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Daniel Krauss, Beaumont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Gregory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Masters, Christiana Care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379125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Thomas Krivak, AHN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Martha Matuszak, UMich</a:t>
                      </a:r>
                      <a:endParaRPr lang="en-US" sz="18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343553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Corey Langer, UPenn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Dror Michaelson,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Harvard</a:t>
                      </a:r>
                      <a:endParaRPr lang="en-US" sz="1850" dirty="0" smtClean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72612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Charles Leath, UABMC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Loren Mell, UCSD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18856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William Lee, Duke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Mark Morgan, UPenn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09829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Douglas Levine, NYUMC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Benjamin Movsas, HFHS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810941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Kimberly Levinson, JHMI</a:t>
                      </a:r>
                      <a:endParaRPr lang="en-US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John Nakayama, Case Western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311469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Ruijiang Li, Stanford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Felix Nguyen, CHUM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913534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Zhongxing Liao, UPenn</a:t>
                      </a:r>
                      <a:endParaRPr lang="en-US" sz="18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Paul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Nguyen, Harvard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82440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Simon Lo, UW</a:t>
                      </a:r>
                      <a:endParaRPr lang="en-US" sz="18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David O’Malley, OSUMC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065898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Bo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Lu, Jefferson</a:t>
                      </a:r>
                      <a:endParaRPr lang="en-US" sz="18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Parag Parikh, WUSTL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825937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Himu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Lukka, HHSC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Marta Penas-Prado, MD Anderson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336662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Haider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Mahdi, Cleveland Clinic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Bhavana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Pothuri, NYUMC</a:t>
                      </a:r>
                      <a:endParaRPr lang="en-US" sz="1850" b="0" dirty="0" smtClean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597736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Amit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Maity, UPenn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Rachel Rabinovitch, UC Denver</a:t>
                      </a:r>
                      <a:endParaRPr lang="en-US" sz="1850" b="0" dirty="0" smtClean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265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919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537" y="0"/>
            <a:ext cx="7362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9801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NRG Ancillary Project Peer Reviewers </a:t>
            </a:r>
            <a:r>
              <a:rPr lang="en-US" b="1" dirty="0" smtClean="0">
                <a:solidFill>
                  <a:srgbClr val="0A0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(2015-2019)</a:t>
            </a:r>
            <a:endParaRPr lang="en-US" b="1" dirty="0">
              <a:solidFill>
                <a:srgbClr val="0A0A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9917" y="5814821"/>
            <a:ext cx="29817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NRG </a:t>
            </a:r>
            <a:r>
              <a:rPr lang="en-US" sz="135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 Annual </a:t>
            </a:r>
            <a:r>
              <a:rPr lang="en-US" sz="135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35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eeting </a:t>
            </a:r>
            <a:endParaRPr lang="en-US" sz="135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35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Houston January 2020</a:t>
            </a:r>
            <a:endParaRPr lang="en-US" sz="135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2842413"/>
              </p:ext>
            </p:extLst>
          </p:nvPr>
        </p:nvGraphicFramePr>
        <p:xfrm>
          <a:off x="288096" y="461660"/>
          <a:ext cx="8592858" cy="53531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6429">
                  <a:extLst>
                    <a:ext uri="{9D8B030D-6E8A-4147-A177-3AD203B41FA5}">
                      <a16:colId xmlns:a16="http://schemas.microsoft.com/office/drawing/2014/main" val="603727112"/>
                    </a:ext>
                  </a:extLst>
                </a:gridCol>
                <a:gridCol w="4296429">
                  <a:extLst>
                    <a:ext uri="{9D8B030D-6E8A-4147-A177-3AD203B41FA5}">
                      <a16:colId xmlns:a16="http://schemas.microsoft.com/office/drawing/2014/main" val="2816751156"/>
                    </a:ext>
                  </a:extLst>
                </a:gridCol>
              </a:tblGrid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Hannan Raquibul, UTSouthwestern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Christopher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Schultz, MCW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379125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Nabila Rasool, HFHS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Timothy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Showalter, MCC Virginia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343553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Jeffrey Raizer,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Mazza Foundation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Rao Shyam, UCDavis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72612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Kimberly Resnick, MetroHealth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Malika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Siker, MCW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318856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William Regine, UMM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Andrew Sikora, BCM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6409829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Debra Richardson, OUHSC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Charles Simone, UMM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6810941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David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Roberge, McGill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Andrew Sloan,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Case Western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56311469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Clifford Robinson, WUSTL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William Small, Loyola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5913534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George Rodrigues, IHSC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Paul Sperduto, Minneapolis</a:t>
                      </a:r>
                      <a:endParaRPr lang="en-US" sz="185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682440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Cristina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Rodriquez, UW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Luis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Souhami, McGill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34065898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William Rodgers, NYP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Daniel Spratt, UMichigan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3825937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Peter Rose,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CCF</a:t>
                      </a:r>
                      <a:endParaRPr lang="en-US" sz="18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Erich Sturgis, MD Anderson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4336662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David Rosenthal, MD Anderson</a:t>
                      </a:r>
                      <a:endParaRPr lang="en-US" sz="18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Elizabeth Swisher,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UW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11597736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Martin Sanda,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Emory</a:t>
                      </a:r>
                      <a:endParaRPr lang="en-US" sz="18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Yom Sue, UCSF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4326542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78339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89537" y="0"/>
            <a:ext cx="73624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98012E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NRG Ancillary Project Peer Reviewers </a:t>
            </a:r>
            <a:r>
              <a:rPr lang="en-US" b="1" dirty="0" smtClean="0">
                <a:solidFill>
                  <a:srgbClr val="0A0A0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(2015-2019)</a:t>
            </a:r>
            <a:endParaRPr lang="en-US" b="1" dirty="0">
              <a:solidFill>
                <a:srgbClr val="0A0A0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079915" y="6068736"/>
            <a:ext cx="2981739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35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NRG </a:t>
            </a:r>
            <a:r>
              <a:rPr lang="en-US" sz="135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 Annual </a:t>
            </a:r>
            <a:r>
              <a:rPr lang="en-US" sz="1350" b="1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en-US" sz="135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eeting </a:t>
            </a:r>
            <a:endParaRPr lang="en-US" sz="135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1350" b="1" dirty="0" smtClean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Houston January 2020</a:t>
            </a:r>
            <a:endParaRPr lang="en-US" sz="1350" b="1" dirty="0">
              <a:solidFill>
                <a:schemeClr val="tx1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61139242"/>
              </p:ext>
            </p:extLst>
          </p:nvPr>
        </p:nvGraphicFramePr>
        <p:xfrm>
          <a:off x="288096" y="461660"/>
          <a:ext cx="8592858" cy="45884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96429">
                  <a:extLst>
                    <a:ext uri="{9D8B030D-6E8A-4147-A177-3AD203B41FA5}">
                      <a16:colId xmlns:a16="http://schemas.microsoft.com/office/drawing/2014/main" val="603727112"/>
                    </a:ext>
                  </a:extLst>
                </a:gridCol>
                <a:gridCol w="4296429">
                  <a:extLst>
                    <a:ext uri="{9D8B030D-6E8A-4147-A177-3AD203B41FA5}">
                      <a16:colId xmlns:a16="http://schemas.microsoft.com/office/drawing/2014/main" val="2816751156"/>
                    </a:ext>
                  </a:extLst>
                </a:gridCol>
              </a:tblGrid>
              <a:tr h="382369">
                <a:tc>
                  <a:txBody>
                    <a:bodyPr/>
                    <a:lstStyle/>
                    <a:p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Alex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Sun, Toronto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Vivian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Vongruenigen, Summa Health</a:t>
                      </a:r>
                      <a:endParaRPr lang="en-US" sz="185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solidFill>
                      <a:srgbClr val="EAEAE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1379125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Sarah Temkin, AAHS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Lynn Wagner, Wake Health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9343553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Wade Thorstad, WUSTL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John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Waldron, UHN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6172612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Wolfgang Tome, Montefiore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Eleanor Walker, HFHS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99602082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Robert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Timmerman, UTSouthwestern</a:t>
                      </a:r>
                      <a:endParaRPr lang="en-US" sz="185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Ton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y Wang, CUMC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59216285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Phuoc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Tran, JHMI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Saiama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Waqar, WUSTL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4578770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Andrew Trotti, Moffitt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Stephanie Weiss, FCCC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40993196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Minh-Tam Truong, BMC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Stuart Wong, MCW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0928561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Christina Tsien, WUSTL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Catheryn Yashar, UCSD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4528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Jonathan Tward, Utah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James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Yu, Yale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45066049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Gregory Videtic, Cleveland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Clinic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Emese</a:t>
                      </a:r>
                      <a:r>
                        <a:rPr lang="en-US" sz="185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Zsiros, Roswell</a:t>
                      </a: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4264365"/>
                  </a:ext>
                </a:extLst>
              </a:tr>
              <a:tr h="382369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50" b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Michael</a:t>
                      </a:r>
                      <a:r>
                        <a:rPr lang="en-US" sz="1850" b="0" baseline="0" dirty="0" smtClean="0">
                          <a:solidFill>
                            <a:srgbClr val="0A0A0A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Vogelbaum, Cleveland Clinic</a:t>
                      </a:r>
                      <a:endParaRPr lang="en-US" sz="1850" b="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850" dirty="0">
                        <a:solidFill>
                          <a:srgbClr val="0A0A0A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7986540"/>
                  </a:ext>
                </a:extLst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288096" y="5050088"/>
            <a:ext cx="8592858" cy="787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Thank You for Your Service!</a:t>
            </a: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Your Time and Efforts are Greatly Appreciated!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594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RGOncologyOption1_Template03-24-14">
  <a:themeElements>
    <a:clrScheme name="NRG Color Theme 2nd slide">
      <a:dk1>
        <a:srgbClr val="565656"/>
      </a:dk1>
      <a:lt1>
        <a:srgbClr val="FFFFFF"/>
      </a:lt1>
      <a:dk2>
        <a:srgbClr val="565656"/>
      </a:dk2>
      <a:lt2>
        <a:srgbClr val="FFFFFF"/>
      </a:lt2>
      <a:accent1>
        <a:srgbClr val="98012E"/>
      </a:accent1>
      <a:accent2>
        <a:srgbClr val="565656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defRPr sz="3200" b="1" dirty="0">
            <a:solidFill>
              <a:schemeClr val="accent1"/>
            </a:solidFill>
            <a:cs typeface="Helvetica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/>
      <a:lstStyle>
        <a:defPPr>
          <a:defRPr dirty="0" smtClean="0">
            <a:solidFill>
              <a:schemeClr val="bg1"/>
            </a:solidFill>
          </a:defRPr>
        </a:defPPr>
      </a:lstStyle>
    </a:txDef>
  </a:objectDefaults>
  <a:extraClrSchemeLst/>
</a:theme>
</file>

<file path=ppt/theme/theme3.xml><?xml version="1.0" encoding="utf-8"?>
<a:theme xmlns:a="http://schemas.openxmlformats.org/drawingml/2006/main" name="Custom Design">
  <a:themeElements>
    <a:clrScheme name="NRG Color Theme 2nd slide">
      <a:dk1>
        <a:srgbClr val="565656"/>
      </a:dk1>
      <a:lt1>
        <a:srgbClr val="FFFFFF"/>
      </a:lt1>
      <a:dk2>
        <a:srgbClr val="565656"/>
      </a:dk2>
      <a:lt2>
        <a:srgbClr val="FFFFFF"/>
      </a:lt2>
      <a:accent1>
        <a:srgbClr val="98012E"/>
      </a:accent1>
      <a:accent2>
        <a:srgbClr val="565656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FFFFFF"/>
      </a:hlink>
      <a:folHlink>
        <a:srgbClr val="FFFFFF"/>
      </a:folHlink>
    </a:clrScheme>
    <a:fontScheme name="NRG Slide Dec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defRPr dirty="0">
            <a:solidFill>
              <a:srgbClr val="7F7F7F"/>
            </a:solidFill>
            <a:latin typeface="Helvetica"/>
            <a:cs typeface="Helvetica"/>
          </a:defRPr>
        </a:defPPr>
      </a:lstStyle>
    </a:tx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NRGOncologyOption1_Template03-24-14</Template>
  <TotalTime>1780</TotalTime>
  <Words>660</Words>
  <Application>Microsoft Office PowerPoint</Application>
  <PresentationFormat>On-screen Show (4:3)</PresentationFormat>
  <Paragraphs>152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Times New Roman</vt:lpstr>
      <vt:lpstr>NRGOncologyOption1_Template03-24-14</vt:lpstr>
      <vt:lpstr>1_Custom Design</vt:lpstr>
      <vt:lpstr>Custom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UCSF Medical Center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DeVries, Sandy</dc:creator>
  <cp:lastModifiedBy>Miller, Sheralee</cp:lastModifiedBy>
  <cp:revision>155</cp:revision>
  <dcterms:created xsi:type="dcterms:W3CDTF">2018-06-27T20:59:49Z</dcterms:created>
  <dcterms:modified xsi:type="dcterms:W3CDTF">2019-11-21T16:24:38Z</dcterms:modified>
</cp:coreProperties>
</file>