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8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9DACE-5F78-464A-ABC5-14D250F45FE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1120D-4D1C-4388-998B-C944EF6D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32B87BA-FDEA-417E-A29A-446775CB52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68300" y="688975"/>
            <a:ext cx="6121400" cy="3443288"/>
          </a:xfrm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E98648A-6526-49EF-B134-79BEC1C86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872902F-B739-4F3B-99A9-B4FE22F859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buSzPct val="12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3263" indent="-269875" defTabSz="922338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2675" indent="-215900" defTabSz="922338">
              <a:spcBef>
                <a:spcPct val="3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6063" indent="-215900" defTabSz="922338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9450" indent="-215900" defTabSz="922338">
              <a:spcBef>
                <a:spcPct val="30000"/>
              </a:spcBef>
              <a:buSzPct val="80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6650" indent="-215900" defTabSz="922338" eaLnBrk="0" fontAlgn="base" hangingPunct="0">
              <a:spcBef>
                <a:spcPct val="30000"/>
              </a:spcBef>
              <a:spcAft>
                <a:spcPct val="0"/>
              </a:spcAft>
              <a:buSzPct val="80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3850" indent="-215900" defTabSz="922338" eaLnBrk="0" fontAlgn="base" hangingPunct="0">
              <a:spcBef>
                <a:spcPct val="30000"/>
              </a:spcBef>
              <a:spcAft>
                <a:spcPct val="0"/>
              </a:spcAft>
              <a:buSzPct val="80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21050" indent="-215900" defTabSz="922338" eaLnBrk="0" fontAlgn="base" hangingPunct="0">
              <a:spcBef>
                <a:spcPct val="30000"/>
              </a:spcBef>
              <a:spcAft>
                <a:spcPct val="0"/>
              </a:spcAft>
              <a:buSzPct val="80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8250" indent="-215900" defTabSz="922338" eaLnBrk="0" fontAlgn="base" hangingPunct="0">
              <a:spcBef>
                <a:spcPct val="30000"/>
              </a:spcBef>
              <a:spcAft>
                <a:spcPct val="0"/>
              </a:spcAft>
              <a:buSzPct val="80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B63AB57-D843-4E6E-804C-3254FAC5F811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9B62C-E46A-4EC1-B786-E6EE66A75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AB9BF-B278-479C-9C21-B5A2EDB15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A5D7A-BA64-43FB-AC99-93BFDAF6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9D93-E3DE-4256-A7CA-5EFDE08C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99905-C479-481A-87C7-F9F75A77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97CC-E439-4AA0-98AE-3113768F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01DAA-AF17-44D4-A374-3B9E03D56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304FD-B486-4C7C-8676-D88DFC30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D4B6-C0B5-40BD-925A-3CA4577C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7CCE6-9476-439A-A2CE-CE84B5C5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DF358-0717-4A41-8A8C-CD12A0C55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65254-E11E-4610-A2E5-425ED9CA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FD88-0937-4724-8609-E6F1CFA0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8F84B-BE40-4A64-A874-4DFF8330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CE8B-5432-48B6-839C-98A415B2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268C-817A-40CB-A2BE-9FA3BDA7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022B9-4693-4DF8-9C3F-5692915D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937EB-FCFA-48C0-97CF-886FB888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7D8B8-1CE4-4F0C-8C5D-78939AB5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9B40-CCC0-45D9-94DF-4FBE5EAE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4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8EC6-4C05-4FBF-A29A-0BF800FF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8FF1-1810-4135-A5AF-2E1E6A77D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2FEA-EEB3-4A24-8D1D-460741AB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1A38C-5544-434C-A3D5-E552D5FC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D5A57-CF9D-4146-988D-AAB2BEDA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6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265D-EE3B-450E-BE6D-4A555D66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0C3B-8AB9-430A-B7F5-F4E93997C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C4652-4B39-465D-9CA0-7FB7306EB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265AD-F4D8-404B-A08D-BCE767E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5B6C1-BAFF-4032-8BCD-2CFF9578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C4E5C-9C9B-47E2-B9A9-C5446FFB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E1D7-EFDF-4F57-AD58-098E8036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85203-FBD2-42C9-8371-5951D7831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47A74-0176-4CD4-90D1-6B47F3C75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4B8E6-FEAD-480B-8B71-7EA8172EE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B07691-7CE8-4A96-9ED5-1DE33D6C9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45D27-14C8-4CA5-8DA0-0F20ED73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65F7A-06DA-48AF-8EA5-9AEA62BD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9615-0AF9-4367-9439-3BB454A4A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C80E-D70D-46CD-9C96-24C1A0F3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52637-4875-4177-BBC3-0FE63128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5EBEF-01DE-4838-8CAD-42303D8E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89104-0C43-4633-BB25-44AE2DF9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D74E6-75CD-429D-88CC-F66809EC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973F3-179B-4F7A-AE38-9A96C5DB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2A405-F570-42AC-981C-509BAC07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3973-4A19-421A-9D43-87D277A9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F6178-2213-4E54-8ACD-5107A642F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C7B8C-6D3A-4A90-885C-30354B164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F870D-BA28-4C4D-BE25-A06BA79C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ED3DA-7EB6-4DFF-92BC-5CD528BB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E5B50-EEA1-4F89-B9DE-36D3C15E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3C39-7A41-45AA-9F95-7BA8EF5B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3B9E0-EE55-4479-AAA8-EA0030E7B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B9DF5-EACC-42F5-ABCB-4DEAD49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5A2D9-FF68-49F4-A2D9-547B85C4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455B1-D9C6-4651-81EE-ABE73B0C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4157C-2959-4E89-B9DC-A56427A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FB53F9-4FAE-461D-B642-65EA06B0E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2C9A8-568F-49F6-BA50-FDE0A6110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4F6FA-F070-4367-835A-60B21D91D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D4AE-CDF5-4691-8578-4F92EA7412E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8DC59-5F7F-421F-9B5A-F39F0B2A0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50BA1-8A4C-4FEC-A465-7B42AA4B1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5EEC-46A5-4051-9D77-B68735BC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1F2D18-EDA1-4494-8F28-F34DAB34B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00" y="262733"/>
            <a:ext cx="10287000" cy="1143000"/>
          </a:xfrm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EA3132: Phase II Randomized Trial of Radiotherapy with or without Cisplatin for Surgically Resected Squamous Cell Carcinoma of the Head and Neck (SCCHN) with </a:t>
            </a:r>
            <a:r>
              <a:rPr lang="en-US" altLang="en-US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TP53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Sequencing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253E3A3-5E55-48BB-8CC4-22BD06DD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1" y="2107866"/>
            <a:ext cx="2640304" cy="20497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9728" tIns="54864" rIns="109728" bIns="54864">
            <a:spAutoFit/>
          </a:bodyPr>
          <a:lstStyle>
            <a:lvl1pPr>
              <a:spcAft>
                <a:spcPct val="2500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2500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spcAft>
                <a:spcPct val="15000"/>
              </a:spcAft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1800" b="1" dirty="0">
                <a:cs typeface="Arial" panose="020B0604020202020204" pitchFamily="34" charset="0"/>
              </a:rPr>
              <a:t>Randomization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</a:p>
          <a:p>
            <a:pPr algn="ctr">
              <a:buNone/>
              <a:defRPr/>
            </a:pPr>
            <a:r>
              <a:rPr lang="en-US" sz="1800" dirty="0">
                <a:cs typeface="Arial" panose="020B0604020202020204" pitchFamily="34" charset="0"/>
              </a:rPr>
              <a:t>Stratify by p53 mutation status: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Arial" panose="020B0604020202020204" pitchFamily="34" charset="0"/>
              </a:rPr>
              <a:t>Disruptive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Arial" panose="020B0604020202020204" pitchFamily="34" charset="0"/>
              </a:rPr>
              <a:t>Non-disruptive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Arial" panose="020B0604020202020204" pitchFamily="34" charset="0"/>
              </a:rPr>
              <a:t>Wild type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AAA75DAB-6870-47C9-BD79-8D42C3712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4" y="1650508"/>
            <a:ext cx="2120900" cy="398878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  <a:defRPr/>
            </a:pPr>
            <a:r>
              <a:rPr lang="en-US" alt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OC, OP, HP, or L SCC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AJCC8: 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T3-T4a, N0-3, M0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 T1-2, N1-3, M0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 must be </a:t>
            </a:r>
            <a:r>
              <a:rPr lang="en-US" alt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p16(-)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 IHC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Must have margin (-), ENE (-), and/or gross residual disease (-) after surgery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995461EC-F7F6-4D60-8BF3-FF3877058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493" y="3644900"/>
            <a:ext cx="242832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9728" tIns="54864" rIns="109728" bIns="5486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 dirty="0"/>
              <a:t>Arm B</a:t>
            </a:r>
          </a:p>
          <a:p>
            <a:pPr algn="ctr"/>
            <a:r>
              <a:rPr lang="en-US" altLang="en-US" dirty="0"/>
              <a:t>RT 60 </a:t>
            </a:r>
            <a:r>
              <a:rPr lang="en-US" altLang="en-US" dirty="0" err="1"/>
              <a:t>Gy</a:t>
            </a:r>
            <a:r>
              <a:rPr lang="en-US" altLang="en-US" dirty="0"/>
              <a:t> IMRT</a:t>
            </a:r>
          </a:p>
          <a:p>
            <a:pPr algn="ctr"/>
            <a:r>
              <a:rPr lang="en-US" altLang="en-US" dirty="0"/>
              <a:t>+ Cisplatin 40 mg/m2 x 6 weeks</a:t>
            </a:r>
          </a:p>
        </p:txBody>
      </p:sp>
      <p:sp>
        <p:nvSpPr>
          <p:cNvPr id="7174" name="Text Box 12">
            <a:extLst>
              <a:ext uri="{FF2B5EF4-FFF2-40B4-BE49-F238E27FC236}">
                <a16:creationId xmlns:a16="http://schemas.microsoft.com/office/drawing/2014/main" id="{6EE0F39C-3281-4A9D-B628-7E2E9D696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493" y="2041526"/>
            <a:ext cx="2136775" cy="663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8" tIns="54864" rIns="109728" bIns="5486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/>
              <a:t>Arm A</a:t>
            </a:r>
          </a:p>
          <a:p>
            <a:pPr algn="ctr"/>
            <a:r>
              <a:rPr lang="en-US" altLang="en-US"/>
              <a:t>RT 60 Gy IMRT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9043AA-D960-4476-8725-2A6033D5F7F1}"/>
              </a:ext>
            </a:extLst>
          </p:cNvPr>
          <p:cNvCxnSpPr/>
          <p:nvPr/>
        </p:nvCxnSpPr>
        <p:spPr>
          <a:xfrm flipV="1">
            <a:off x="8831555" y="2373313"/>
            <a:ext cx="696912" cy="469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068BD8-ADC0-4B10-8688-A80D80E6CE49}"/>
              </a:ext>
            </a:extLst>
          </p:cNvPr>
          <p:cNvCxnSpPr/>
          <p:nvPr/>
        </p:nvCxnSpPr>
        <p:spPr>
          <a:xfrm>
            <a:off x="8831555" y="2795589"/>
            <a:ext cx="696912" cy="1336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 Box 3">
            <a:extLst>
              <a:ext uri="{FF2B5EF4-FFF2-40B4-BE49-F238E27FC236}">
                <a16:creationId xmlns:a16="http://schemas.microsoft.com/office/drawing/2014/main" id="{D979F339-1CD9-4B4B-9304-47B3AD3AC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5" y="2107866"/>
            <a:ext cx="3210717" cy="2326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9728" tIns="54864" rIns="109728" bIns="54864">
            <a:spAutoFit/>
          </a:bodyPr>
          <a:lstStyle>
            <a:lvl1pPr>
              <a:spcAft>
                <a:spcPct val="2500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2500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spcAft>
                <a:spcPct val="15000"/>
              </a:spcAft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Wingdings 2" panose="05020102010507070707" pitchFamily="18" charset="2"/>
              <a:buChar char="¡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</a:pPr>
            <a:r>
              <a:rPr lang="en-US" altLang="en-US" sz="1800" b="1" dirty="0">
                <a:cs typeface="Arial" panose="020B0604020202020204" pitchFamily="34" charset="0"/>
              </a:rPr>
              <a:t>Pre-Registration</a:t>
            </a:r>
          </a:p>
          <a:p>
            <a:pPr marL="342900" indent="-34290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800" dirty="0"/>
              <a:t>Tissue Submission for TP53 sequencing by Foundation Medicine</a:t>
            </a:r>
          </a:p>
          <a:p>
            <a:pPr marL="342900" indent="-34290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800" dirty="0">
                <a:cs typeface="Arial" panose="020B0604020202020204" pitchFamily="34" charset="0"/>
              </a:rPr>
              <a:t>8 weeks deadline to register to Step 1 after surgery</a:t>
            </a:r>
          </a:p>
        </p:txBody>
      </p:sp>
      <p:sp>
        <p:nvSpPr>
          <p:cNvPr id="7178" name="TextBox 1">
            <a:extLst>
              <a:ext uri="{FF2B5EF4-FFF2-40B4-BE49-F238E27FC236}">
                <a16:creationId xmlns:a16="http://schemas.microsoft.com/office/drawing/2014/main" id="{D2A30632-C24B-4065-B65C-6E88530ED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1" y="1725495"/>
            <a:ext cx="2600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/>
              <a:t>Step 1 (N=345 → 218) </a:t>
            </a:r>
          </a:p>
        </p:txBody>
      </p:sp>
      <p:sp>
        <p:nvSpPr>
          <p:cNvPr id="7179" name="TextBox 13">
            <a:extLst>
              <a:ext uri="{FF2B5EF4-FFF2-40B4-BE49-F238E27FC236}">
                <a16:creationId xmlns:a16="http://schemas.microsoft.com/office/drawing/2014/main" id="{B68AB9C3-4ED9-4B5B-9DC4-AFD96EF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973" y="1725495"/>
            <a:ext cx="2501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/>
              <a:t>Step 0 (N=375 → 273)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65F363-AF7A-47A4-BA4B-0481680C1BC4}"/>
              </a:ext>
            </a:extLst>
          </p:cNvPr>
          <p:cNvCxnSpPr>
            <a:cxnSpLocks/>
          </p:cNvCxnSpPr>
          <p:nvPr/>
        </p:nvCxnSpPr>
        <p:spPr>
          <a:xfrm>
            <a:off x="5806282" y="2851150"/>
            <a:ext cx="28971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95705EB-C0A3-47F3-AAAE-1C6856B73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49" y="4591122"/>
            <a:ext cx="846770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C00000"/>
                </a:solidFill>
              </a:rPr>
              <a:t>Increase 2-yr DFS rate from 35% to 55% in D-mutant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C00000"/>
                </a:solidFill>
              </a:rPr>
              <a:t>Need 100 D-mutant patients (90 eligible + 10% drop out)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C00000"/>
                </a:solidFill>
              </a:rPr>
              <a:t>87 patients are randomized as of 07/15/2020</a:t>
            </a: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</a:rPr>
              <a:t>50 (57%) disruptive (initially estimated to be 29%)</a:t>
            </a: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</a:rPr>
              <a:t>30 (34%) non-disruptive</a:t>
            </a: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</a:rPr>
              <a:t>7 (8%) wild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193AD0-79BB-4402-8185-B97CFF4F709C}"/>
</file>

<file path=customXml/itemProps2.xml><?xml version="1.0" encoding="utf-8"?>
<ds:datastoreItem xmlns:ds="http://schemas.openxmlformats.org/officeDocument/2006/customXml" ds:itemID="{96E3A717-1CDF-469D-9040-A3B0092C959F}"/>
</file>

<file path=customXml/itemProps3.xml><?xml version="1.0" encoding="utf-8"?>
<ds:datastoreItem xmlns:ds="http://schemas.openxmlformats.org/officeDocument/2006/customXml" ds:itemID="{C8625237-EEF0-455A-A624-A0C1B29A082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EA3132: Phase II Randomized Trial of Radiotherapy with or without Cisplatin for Surgically Resected Squamous Cell Carcinoma of the Head and Neck (SCCHN) with TP53 Sequencing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EA3132: Phase II Randomized Trial of Radiotherapy with or without Cisplatin for Surgically Resected Squamous Cell Carcinoma of the Head and Neck (SCCHN) with TP53 Sequencing</dc:title>
  <dc:creator>Chung, Christine H</dc:creator>
  <cp:lastModifiedBy>Chung, Christine H</cp:lastModifiedBy>
  <cp:revision>1</cp:revision>
  <dcterms:created xsi:type="dcterms:W3CDTF">2020-07-15T12:17:21Z</dcterms:created>
  <dcterms:modified xsi:type="dcterms:W3CDTF">2020-07-15T12:18:27Z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