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88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69DACE-5F78-464A-ABC5-14D250F45FE1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F1120D-4D1C-4388-998B-C944EF6D0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556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132B87BA-FDEA-417E-A29A-446775CB525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68300" y="688975"/>
            <a:ext cx="6121400" cy="3443288"/>
          </a:xfrm>
          <a:ln/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5E98648A-6526-49EF-B134-79BEC1C869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C872902F-B739-4F3B-99A9-B4FE22F8595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spcBef>
                <a:spcPct val="30000"/>
              </a:spcBef>
              <a:buSzPct val="12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03263" indent="-269875" defTabSz="922338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82675" indent="-215900" defTabSz="922338">
              <a:spcBef>
                <a:spcPct val="3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16063" indent="-215900" defTabSz="922338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49450" indent="-215900" defTabSz="922338">
              <a:spcBef>
                <a:spcPct val="30000"/>
              </a:spcBef>
              <a:buSzPct val="8000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06650" indent="-215900" defTabSz="922338" eaLnBrk="0" fontAlgn="base" hangingPunct="0">
              <a:spcBef>
                <a:spcPct val="30000"/>
              </a:spcBef>
              <a:spcAft>
                <a:spcPct val="0"/>
              </a:spcAft>
              <a:buSzPct val="8000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63850" indent="-215900" defTabSz="922338" eaLnBrk="0" fontAlgn="base" hangingPunct="0">
              <a:spcBef>
                <a:spcPct val="30000"/>
              </a:spcBef>
              <a:spcAft>
                <a:spcPct val="0"/>
              </a:spcAft>
              <a:buSzPct val="8000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21050" indent="-215900" defTabSz="922338" eaLnBrk="0" fontAlgn="base" hangingPunct="0">
              <a:spcBef>
                <a:spcPct val="30000"/>
              </a:spcBef>
              <a:spcAft>
                <a:spcPct val="0"/>
              </a:spcAft>
              <a:buSzPct val="8000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78250" indent="-215900" defTabSz="922338" eaLnBrk="0" fontAlgn="base" hangingPunct="0">
              <a:spcBef>
                <a:spcPct val="30000"/>
              </a:spcBef>
              <a:spcAft>
                <a:spcPct val="0"/>
              </a:spcAft>
              <a:buSzPct val="8000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3B63AB57-D843-4E6E-804C-3254FAC5F811}" type="slidenum">
              <a:rPr lang="en-US" altLang="en-US"/>
              <a:pPr>
                <a:spcBef>
                  <a:spcPct val="0"/>
                </a:spcBef>
                <a:buSzTx/>
                <a:buFontTx/>
                <a:buNone/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9B62C-E46A-4EC1-B786-E6EE66A75F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7AB9BF-B278-479C-9C21-B5A2EDB158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A5D7A-BA64-43FB-AC99-93BFDAF6C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D4AE-CDF5-4691-8578-4F92EA7412ED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BD9D93-E3DE-4256-A7CA-5EFDE08C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E99905-C479-481A-87C7-F9F75A779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15EEC-46A5-4051-9D77-B68735BC8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143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797CC-E439-4AA0-98AE-3113768F2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701DAA-AF17-44D4-A374-3B9E03D565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D304FD-B486-4C7C-8676-D88DFC30D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D4AE-CDF5-4691-8578-4F92EA7412ED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A3D4B6-C0B5-40BD-925A-3CA4577C6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37CCE6-9476-439A-A2CE-CE84B5C5C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15EEC-46A5-4051-9D77-B68735BC8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785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FDF358-0717-4A41-8A8C-CD12A0C551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F65254-E11E-4610-A2E5-425ED9CAC0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55FD88-0937-4724-8609-E6F1CFA0D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D4AE-CDF5-4691-8578-4F92EA7412ED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98F84B-BE40-4A64-A874-4DFF83305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F6CE8B-5432-48B6-839C-98A415B21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15EEC-46A5-4051-9D77-B68735BC8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784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3268C-817A-40CB-A2BE-9FA3BDA72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E022B9-4693-4DF8-9C3F-5692915DC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2937EB-FCFA-48C0-97CF-886FB8881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D4AE-CDF5-4691-8578-4F92EA7412ED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27D8B8-1CE4-4F0C-8C5D-78939AB5F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8E9B40-CCC0-45D9-94DF-4FBE5EAE7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15EEC-46A5-4051-9D77-B68735BC8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942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48EC6-4C05-4FBF-A29A-0BF800FF1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4F8FF1-1810-4135-A5AF-2E1E6A77DE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B32FEA-EEB3-4A24-8D1D-460741ABD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D4AE-CDF5-4691-8578-4F92EA7412ED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B1A38C-5544-434C-A3D5-E552D5FC1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5D5A57-CF9D-4146-988D-AAB2BEDA3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15EEC-46A5-4051-9D77-B68735BC8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262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A265D-EE3B-450E-BE6D-4A555D663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80C3B-8AB9-430A-B7F5-F4E93997C6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7C4652-4B39-465D-9CA0-7FB7306EB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A265AD-F4D8-404B-A08D-BCE767E03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D4AE-CDF5-4691-8578-4F92EA7412ED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45B6C1-BAFF-4032-8BCD-2CFF95783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FC4E5C-9C9B-47E2-B9A9-C5446FFBD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15EEC-46A5-4051-9D77-B68735BC8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906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1E1D7-EFDF-4F57-AD58-098E8036D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D85203-FBD2-42C9-8371-5951D78316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A47A74-0176-4CD4-90D1-6B47F3C751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14B8E6-FEAD-480B-8B71-7EA8172EEB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B07691-7CE8-4A96-9ED5-1DE33D6C92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E45D27-14C8-4CA5-8DA0-0F20ED734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D4AE-CDF5-4691-8578-4F92EA7412ED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C65F7A-06DA-48AF-8EA5-9AEA62BDB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219615-0AF9-4367-9439-3BB454A4A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15EEC-46A5-4051-9D77-B68735BC8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87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FC80E-D70D-46CD-9C96-24C1A0F3E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352637-4875-4177-BBC3-0FE63128F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D4AE-CDF5-4691-8578-4F92EA7412ED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75EBEF-01DE-4838-8CAD-42303D8E4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D89104-0C43-4633-BB25-44AE2DF92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15EEC-46A5-4051-9D77-B68735BC8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861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BD74E6-75CD-429D-88CC-F66809ECE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D4AE-CDF5-4691-8578-4F92EA7412ED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D973F3-179B-4F7A-AE38-9A96C5DBF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42A405-F570-42AC-981C-509BAC07C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15EEC-46A5-4051-9D77-B68735BC8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408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93973-4A19-421A-9D43-87D277A97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5F6178-2213-4E54-8ACD-5107A642F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CC7B8C-6D3A-4A90-885C-30354B1649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3F870D-BA28-4C4D-BE25-A06BA79CA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D4AE-CDF5-4691-8578-4F92EA7412ED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7ED3DA-7EB6-4DFF-92BC-5CD528BB7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EE5B50-EEA1-4F89-B9DE-36D3C15EA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15EEC-46A5-4051-9D77-B68735BC8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076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E3C39-7A41-45AA-9F95-7BA8EF5B3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23B9E0-EE55-4479-AAA8-EA0030E7BA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7B9DF5-EACC-42F5-ABCB-4DEAD49C8A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05A2D9-FF68-49F4-A2D9-547B85C4D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D4AE-CDF5-4691-8578-4F92EA7412ED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E455B1-D9C6-4651-81EE-ABE73B0C1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F4157C-2959-4E89-B9DC-A56427A17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15EEC-46A5-4051-9D77-B68735BC8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822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FB53F9-4FAE-461D-B642-65EA06B0E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92C9A8-568F-49F6-BA50-FDE0A61101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04F6FA-F070-4367-835A-60B21D91DB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3D4AE-CDF5-4691-8578-4F92EA7412ED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D8DC59-5F7F-421F-9B5A-F39F0B2A0E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D50BA1-8A4C-4FEC-A465-7B42AA4B1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15EEC-46A5-4051-9D77-B68735BC8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2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FC1F2D18-EDA1-4494-8F28-F34DAB34B1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52500" y="262733"/>
            <a:ext cx="10287000" cy="1143000"/>
          </a:xfrm>
        </p:spPr>
        <p:txBody>
          <a:bodyPr/>
          <a:lstStyle/>
          <a:p>
            <a:pPr algn="ctr"/>
            <a:r>
              <a:rPr lang="en-US" altLang="en-US" sz="2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EA3132: Phase II Randomized Trial of Radiotherapy with or without Cisplatin for Surgically Resected Squamous Cell Carcinoma of the Head and Neck (SCCHN) with </a:t>
            </a:r>
            <a:r>
              <a:rPr lang="en-US" altLang="en-US" sz="2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TP53</a:t>
            </a:r>
            <a:r>
              <a:rPr lang="en-US" altLang="en-US" sz="2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Sequencing</a:t>
            </a:r>
          </a:p>
        </p:txBody>
      </p:sp>
      <p:sp>
        <p:nvSpPr>
          <p:cNvPr id="7171" name="Text Box 3">
            <a:extLst>
              <a:ext uri="{FF2B5EF4-FFF2-40B4-BE49-F238E27FC236}">
                <a16:creationId xmlns:a16="http://schemas.microsoft.com/office/drawing/2014/main" id="{D253E3A3-5E55-48BB-8CC4-22BD06DD89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1251" y="2107866"/>
            <a:ext cx="2640304" cy="20497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109728" tIns="54864" rIns="109728" bIns="54864">
            <a:spAutoFit/>
          </a:bodyPr>
          <a:lstStyle>
            <a:lvl1pPr>
              <a:spcAft>
                <a:spcPct val="25000"/>
              </a:spcAft>
              <a:buClr>
                <a:schemeClr val="hlink"/>
              </a:buClr>
              <a:buFont typeface="Symbol" panose="05050102010706020507" pitchFamily="18" charset="2"/>
              <a:buChar char="·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25000"/>
              </a:spcAft>
              <a:buClr>
                <a:schemeClr val="tx1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25000"/>
              </a:spcAft>
              <a:buClr>
                <a:schemeClr val="tx1"/>
              </a:buClr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spcAft>
                <a:spcPct val="15000"/>
              </a:spcAft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Font typeface="Wingdings 2" panose="05020102010507070707" pitchFamily="18" charset="2"/>
              <a:buChar char="¡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Font typeface="Wingdings 2" panose="05020102010507070707" pitchFamily="18" charset="2"/>
              <a:buChar char="¡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Font typeface="Wingdings 2" panose="05020102010507070707" pitchFamily="18" charset="2"/>
              <a:buChar char="¡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Font typeface="Wingdings 2" panose="05020102010507070707" pitchFamily="18" charset="2"/>
              <a:buChar char="¡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Font typeface="Wingdings 2" panose="05020102010507070707" pitchFamily="18" charset="2"/>
              <a:buChar char="¡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None/>
              <a:defRPr/>
            </a:pPr>
            <a:r>
              <a:rPr lang="en-US" altLang="en-US" sz="1800" b="1" dirty="0">
                <a:cs typeface="Arial" panose="020B0604020202020204" pitchFamily="34" charset="0"/>
              </a:rPr>
              <a:t>Randomization</a:t>
            </a:r>
            <a:r>
              <a:rPr lang="en-US" sz="1800" b="1" dirty="0">
                <a:cs typeface="Arial" panose="020B0604020202020204" pitchFamily="34" charset="0"/>
              </a:rPr>
              <a:t> </a:t>
            </a:r>
          </a:p>
          <a:p>
            <a:pPr algn="ctr">
              <a:buNone/>
              <a:defRPr/>
            </a:pPr>
            <a:r>
              <a:rPr lang="en-US" sz="1800" dirty="0">
                <a:cs typeface="Arial" panose="020B0604020202020204" pitchFamily="34" charset="0"/>
              </a:rPr>
              <a:t>Stratify by p53 mutation status:</a:t>
            </a:r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cs typeface="Arial" panose="020B0604020202020204" pitchFamily="34" charset="0"/>
              </a:rPr>
              <a:t>Disruptive</a:t>
            </a:r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cs typeface="Arial" panose="020B0604020202020204" pitchFamily="34" charset="0"/>
              </a:rPr>
              <a:t>Non-disruptive</a:t>
            </a:r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cs typeface="Arial" panose="020B0604020202020204" pitchFamily="34" charset="0"/>
              </a:rPr>
              <a:t>Wild type</a:t>
            </a:r>
            <a:endParaRPr lang="en-US" altLang="en-US" sz="1800" dirty="0">
              <a:cs typeface="Arial" panose="020B0604020202020204" pitchFamily="34" charset="0"/>
            </a:endParaRPr>
          </a:p>
        </p:txBody>
      </p:sp>
      <p:sp>
        <p:nvSpPr>
          <p:cNvPr id="30724" name="Text Box 4">
            <a:extLst>
              <a:ext uri="{FF2B5EF4-FFF2-40B4-BE49-F238E27FC236}">
                <a16:creationId xmlns:a16="http://schemas.microsoft.com/office/drawing/2014/main" id="{AAA75DAB-6870-47C9-BD79-8D42C37122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814" y="1650508"/>
            <a:ext cx="2120900" cy="3988784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09728" tIns="54864" rIns="109728" bIns="54864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 typeface="Arial" charset="0"/>
              <a:buNone/>
              <a:defRPr/>
            </a:pPr>
            <a:r>
              <a:rPr lang="en-US" altLang="en-US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ELIGIBILITY</a:t>
            </a:r>
          </a:p>
          <a:p>
            <a:pPr marL="342900" indent="-342900">
              <a:spcBef>
                <a:spcPct val="0"/>
              </a:spcBef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OC, OP, HP, or L SCC</a:t>
            </a:r>
          </a:p>
          <a:p>
            <a:pPr marL="342900" indent="-342900">
              <a:spcBef>
                <a:spcPct val="0"/>
              </a:spcBef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AJCC8: </a:t>
            </a:r>
          </a:p>
          <a:p>
            <a:pPr>
              <a:spcBef>
                <a:spcPct val="0"/>
              </a:spcBef>
              <a:buFont typeface="Arial" charset="0"/>
              <a:buNone/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T3-T4a, N0-3, M0</a:t>
            </a:r>
          </a:p>
          <a:p>
            <a:pPr>
              <a:spcBef>
                <a:spcPct val="0"/>
              </a:spcBef>
              <a:buFont typeface="Arial" charset="0"/>
              <a:buNone/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Or T1-2, N1-3, M0</a:t>
            </a:r>
          </a:p>
          <a:p>
            <a:pPr marL="285750" indent="-285750">
              <a:spcBef>
                <a:spcPct val="0"/>
              </a:spcBef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OP must be </a:t>
            </a:r>
            <a:r>
              <a:rPr lang="en-US" altLang="en-US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p16(-) 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by IHC</a:t>
            </a:r>
          </a:p>
          <a:p>
            <a:pPr marL="285750" indent="-285750">
              <a:spcBef>
                <a:spcPct val="0"/>
              </a:spcBef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Must have margin (-), ENE (-), and/or gross residual disease (-) after surgery</a:t>
            </a:r>
          </a:p>
        </p:txBody>
      </p:sp>
      <p:sp>
        <p:nvSpPr>
          <p:cNvPr id="7173" name="Text Box 6">
            <a:extLst>
              <a:ext uri="{FF2B5EF4-FFF2-40B4-BE49-F238E27FC236}">
                <a16:creationId xmlns:a16="http://schemas.microsoft.com/office/drawing/2014/main" id="{995461EC-F7F6-4D60-8BF3-FF38770584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01493" y="3644900"/>
            <a:ext cx="242832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109728" tIns="54864" rIns="109728" bIns="54864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b="1" u="sng" dirty="0"/>
              <a:t>Arm B</a:t>
            </a:r>
          </a:p>
          <a:p>
            <a:pPr algn="ctr"/>
            <a:r>
              <a:rPr lang="en-US" altLang="en-US" dirty="0"/>
              <a:t>RT 60 </a:t>
            </a:r>
            <a:r>
              <a:rPr lang="en-US" altLang="en-US" dirty="0" err="1"/>
              <a:t>Gy</a:t>
            </a:r>
            <a:r>
              <a:rPr lang="en-US" altLang="en-US" dirty="0"/>
              <a:t> IMRT</a:t>
            </a:r>
          </a:p>
          <a:p>
            <a:pPr algn="ctr"/>
            <a:r>
              <a:rPr lang="en-US" altLang="en-US" dirty="0"/>
              <a:t>+ Cisplatin 40 mg/m2 x 6 weeks</a:t>
            </a:r>
          </a:p>
        </p:txBody>
      </p:sp>
      <p:sp>
        <p:nvSpPr>
          <p:cNvPr id="7174" name="Text Box 12">
            <a:extLst>
              <a:ext uri="{FF2B5EF4-FFF2-40B4-BE49-F238E27FC236}">
                <a16:creationId xmlns:a16="http://schemas.microsoft.com/office/drawing/2014/main" id="{6EE0F39C-3281-4A9D-B628-7E2E9D696D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01493" y="2041526"/>
            <a:ext cx="2136775" cy="6635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09728" tIns="54864" rIns="109728" bIns="54864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b="1" u="sng"/>
              <a:t>Arm A</a:t>
            </a:r>
          </a:p>
          <a:p>
            <a:pPr algn="ctr"/>
            <a:r>
              <a:rPr lang="en-US" altLang="en-US"/>
              <a:t>RT 60 Gy IMRT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49043AA-D960-4476-8725-2A6033D5F7F1}"/>
              </a:ext>
            </a:extLst>
          </p:cNvPr>
          <p:cNvCxnSpPr/>
          <p:nvPr/>
        </p:nvCxnSpPr>
        <p:spPr>
          <a:xfrm flipV="1">
            <a:off x="8831555" y="2373313"/>
            <a:ext cx="696912" cy="4699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8068BD8-ADC0-4B10-8688-A80D80E6CE49}"/>
              </a:ext>
            </a:extLst>
          </p:cNvPr>
          <p:cNvCxnSpPr/>
          <p:nvPr/>
        </p:nvCxnSpPr>
        <p:spPr>
          <a:xfrm>
            <a:off x="8831555" y="2795589"/>
            <a:ext cx="696912" cy="13366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7" name="Text Box 3">
            <a:extLst>
              <a:ext uri="{FF2B5EF4-FFF2-40B4-BE49-F238E27FC236}">
                <a16:creationId xmlns:a16="http://schemas.microsoft.com/office/drawing/2014/main" id="{D979F339-1CD9-4B4B-9304-47B3AD3AC3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5565" y="2107866"/>
            <a:ext cx="3210717" cy="232679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109728" tIns="54864" rIns="109728" bIns="54864">
            <a:spAutoFit/>
          </a:bodyPr>
          <a:lstStyle>
            <a:lvl1pPr>
              <a:spcAft>
                <a:spcPct val="25000"/>
              </a:spcAft>
              <a:buClr>
                <a:schemeClr val="hlink"/>
              </a:buClr>
              <a:buFont typeface="Symbol" panose="05050102010706020507" pitchFamily="18" charset="2"/>
              <a:buChar char="·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25000"/>
              </a:spcAft>
              <a:buClr>
                <a:schemeClr val="tx1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25000"/>
              </a:spcAft>
              <a:buClr>
                <a:schemeClr val="tx1"/>
              </a:buClr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spcAft>
                <a:spcPct val="15000"/>
              </a:spcAft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Font typeface="Wingdings 2" panose="05020102010507070707" pitchFamily="18" charset="2"/>
              <a:buChar char="¡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Font typeface="Wingdings 2" panose="05020102010507070707" pitchFamily="18" charset="2"/>
              <a:buChar char="¡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Font typeface="Wingdings 2" panose="05020102010507070707" pitchFamily="18" charset="2"/>
              <a:buChar char="¡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Font typeface="Wingdings 2" panose="05020102010507070707" pitchFamily="18" charset="2"/>
              <a:buChar char="¡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Font typeface="Wingdings 2" panose="05020102010507070707" pitchFamily="18" charset="2"/>
              <a:buChar char="¡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spcAft>
                <a:spcPct val="0"/>
              </a:spcAft>
              <a:buClrTx/>
              <a:buFont typeface="Arial" panose="020B0604020202020204" pitchFamily="34" charset="0"/>
              <a:buNone/>
            </a:pPr>
            <a:r>
              <a:rPr lang="en-US" altLang="en-US" sz="1800" b="1" dirty="0">
                <a:cs typeface="Arial" panose="020B0604020202020204" pitchFamily="34" charset="0"/>
              </a:rPr>
              <a:t>Pre-Registration</a:t>
            </a:r>
          </a:p>
          <a:p>
            <a:pPr marL="342900" indent="-342900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US" sz="1800" dirty="0"/>
              <a:t>Tissue Submission for TP53 sequencing by Foundation Medicine</a:t>
            </a:r>
          </a:p>
          <a:p>
            <a:pPr marL="342900" indent="-342900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US" sz="1800" dirty="0">
                <a:cs typeface="Arial" panose="020B0604020202020204" pitchFamily="34" charset="0"/>
              </a:rPr>
              <a:t>8 weeks deadline to register to Step 1 after surgery</a:t>
            </a:r>
          </a:p>
        </p:txBody>
      </p:sp>
      <p:sp>
        <p:nvSpPr>
          <p:cNvPr id="7178" name="TextBox 1">
            <a:extLst>
              <a:ext uri="{FF2B5EF4-FFF2-40B4-BE49-F238E27FC236}">
                <a16:creationId xmlns:a16="http://schemas.microsoft.com/office/drawing/2014/main" id="{D2A30632-C24B-4065-B65C-6E88530EDB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1251" y="1725495"/>
            <a:ext cx="260041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b="1" dirty="0"/>
              <a:t>Step 1 (N=345 → 218) </a:t>
            </a:r>
          </a:p>
        </p:txBody>
      </p:sp>
      <p:sp>
        <p:nvSpPr>
          <p:cNvPr id="7179" name="TextBox 13">
            <a:extLst>
              <a:ext uri="{FF2B5EF4-FFF2-40B4-BE49-F238E27FC236}">
                <a16:creationId xmlns:a16="http://schemas.microsoft.com/office/drawing/2014/main" id="{B68AB9C3-4ED9-4B5B-9DC4-AFD96EFEFD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9973" y="1725495"/>
            <a:ext cx="250190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b="1" dirty="0"/>
              <a:t>Step 0 (N=375 → 273)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265F363-AF7A-47A4-BA4B-0481680C1BC4}"/>
              </a:ext>
            </a:extLst>
          </p:cNvPr>
          <p:cNvCxnSpPr>
            <a:cxnSpLocks/>
          </p:cNvCxnSpPr>
          <p:nvPr/>
        </p:nvCxnSpPr>
        <p:spPr>
          <a:xfrm>
            <a:off x="5806282" y="2851150"/>
            <a:ext cx="28971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95705EB-C0A3-47F3-AAAE-1C6856B73D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2149" y="4591122"/>
            <a:ext cx="8467702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altLang="en-US" sz="2000" b="1" dirty="0">
                <a:solidFill>
                  <a:srgbClr val="C00000"/>
                </a:solidFill>
              </a:rPr>
              <a:t>Increase 2-yr DFS rate from 35% to 55% in D-mutant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altLang="en-US" sz="2000" b="1" dirty="0">
                <a:solidFill>
                  <a:srgbClr val="C00000"/>
                </a:solidFill>
              </a:rPr>
              <a:t>Need 100 D-mutant patients (90 eligible + 10% drop out) 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altLang="en-US" sz="2000" b="1" dirty="0">
                <a:solidFill>
                  <a:srgbClr val="C00000"/>
                </a:solidFill>
              </a:rPr>
              <a:t>87 patients are randomized as of 07/15/2020</a:t>
            </a:r>
          </a:p>
          <a:p>
            <a:pPr algn="ctr"/>
            <a:r>
              <a:rPr lang="en-US" altLang="en-US" sz="2000" b="1" dirty="0">
                <a:solidFill>
                  <a:srgbClr val="C00000"/>
                </a:solidFill>
              </a:rPr>
              <a:t>50 (57%) disruptive (initially estimated to be 29%)</a:t>
            </a:r>
          </a:p>
          <a:p>
            <a:pPr algn="ctr"/>
            <a:r>
              <a:rPr lang="en-US" altLang="en-US" sz="2000" b="1" dirty="0">
                <a:solidFill>
                  <a:srgbClr val="C00000"/>
                </a:solidFill>
              </a:rPr>
              <a:t>30 (34%) non-disruptive</a:t>
            </a:r>
          </a:p>
          <a:p>
            <a:pPr algn="ctr"/>
            <a:r>
              <a:rPr lang="en-US" altLang="en-US" sz="2000" b="1" dirty="0">
                <a:solidFill>
                  <a:srgbClr val="C00000"/>
                </a:solidFill>
              </a:rPr>
              <a:t>7 (8%) wild type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A5F1F0551A3F40AFD7F7CF352D7236" ma:contentTypeVersion="11" ma:contentTypeDescription="Create a new document." ma:contentTypeScope="" ma:versionID="9f780baf11d6aa933a2366c04df75b56">
  <xsd:schema xmlns:xsd="http://www.w3.org/2001/XMLSchema" xmlns:xs="http://www.w3.org/2001/XMLSchema" xmlns:p="http://schemas.microsoft.com/office/2006/metadata/properties" xmlns:ns2="e2e9c045-e873-4276-acbe-2a41f048cdb1" xmlns:ns3="bba795ce-85ab-4dcf-a8f0-65d145eb2520" targetNamespace="http://schemas.microsoft.com/office/2006/metadata/properties" ma:root="true" ma:fieldsID="0a491f749f2a1f842ee0406078fb82b2" ns2:_="" ns3:_="">
    <xsd:import namespace="e2e9c045-e873-4276-acbe-2a41f048cdb1"/>
    <xsd:import namespace="bba795ce-85ab-4dcf-a8f0-65d145eb25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e9c045-e873-4276-acbe-2a41f048cd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a795ce-85ab-4dcf-a8f0-65d145eb252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1193AD0-79BB-4402-8185-B97CFF4F709C}"/>
</file>

<file path=customXml/itemProps2.xml><?xml version="1.0" encoding="utf-8"?>
<ds:datastoreItem xmlns:ds="http://schemas.openxmlformats.org/officeDocument/2006/customXml" ds:itemID="{96E3A717-1CDF-469D-9040-A3B0092C959F}"/>
</file>

<file path=customXml/itemProps3.xml><?xml version="1.0" encoding="utf-8"?>
<ds:datastoreItem xmlns:ds="http://schemas.openxmlformats.org/officeDocument/2006/customXml" ds:itemID="{C8625237-EEF0-455A-A624-A0C1B29A082E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199</Words>
  <Application>Microsoft Office PowerPoint</Application>
  <PresentationFormat>Widescreen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Office Theme</vt:lpstr>
      <vt:lpstr>EA3132: Phase II Randomized Trial of Radiotherapy with or without Cisplatin for Surgically Resected Squamous Cell Carcinoma of the Head and Neck (SCCHN) with TP53 Sequencing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EA3132: Phase II Randomized Trial of Radiotherapy with or without Cisplatin for Surgically Resected Squamous Cell Carcinoma of the Head and Neck (SCCHN) with TP53 Sequencing</dc:title>
  <dc:creator>Chung, Christine H</dc:creator>
  <cp:lastModifiedBy>Chung, Christine H</cp:lastModifiedBy>
  <cp:revision>1</cp:revision>
  <dcterms:created xsi:type="dcterms:W3CDTF">2020-07-15T12:17:21Z</dcterms:created>
  <dcterms:modified xsi:type="dcterms:W3CDTF">2020-07-15T12:18:27Z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0x01010000A5F1F0551A3F40AFD7F7CF352D7236</vt:lpwstr>
  </property>
</Properties>
</file>