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59"/>
  </p:notesMasterIdLst>
  <p:handoutMasterIdLst>
    <p:handoutMasterId r:id="rId60"/>
  </p:handoutMasterIdLst>
  <p:sldIdLst>
    <p:sldId id="321" r:id="rId4"/>
    <p:sldId id="376" r:id="rId5"/>
    <p:sldId id="396" r:id="rId6"/>
    <p:sldId id="397" r:id="rId7"/>
    <p:sldId id="297" r:id="rId8"/>
    <p:sldId id="298" r:id="rId9"/>
    <p:sldId id="299" r:id="rId10"/>
    <p:sldId id="377" r:id="rId11"/>
    <p:sldId id="379" r:id="rId12"/>
    <p:sldId id="288" r:id="rId13"/>
    <p:sldId id="268" r:id="rId14"/>
    <p:sldId id="380" r:id="rId15"/>
    <p:sldId id="302" r:id="rId16"/>
    <p:sldId id="369" r:id="rId17"/>
    <p:sldId id="355" r:id="rId18"/>
    <p:sldId id="333" r:id="rId19"/>
    <p:sldId id="423" r:id="rId20"/>
    <p:sldId id="395" r:id="rId21"/>
    <p:sldId id="424" r:id="rId22"/>
    <p:sldId id="425" r:id="rId23"/>
    <p:sldId id="312" r:id="rId24"/>
    <p:sldId id="314" r:id="rId25"/>
    <p:sldId id="408" r:id="rId26"/>
    <p:sldId id="409" r:id="rId27"/>
    <p:sldId id="412" r:id="rId28"/>
    <p:sldId id="416" r:id="rId29"/>
    <p:sldId id="373" r:id="rId30"/>
    <p:sldId id="438" r:id="rId31"/>
    <p:sldId id="426" r:id="rId32"/>
    <p:sldId id="427" r:id="rId33"/>
    <p:sldId id="391" r:id="rId34"/>
    <p:sldId id="392" r:id="rId35"/>
    <p:sldId id="394" r:id="rId36"/>
    <p:sldId id="422" r:id="rId37"/>
    <p:sldId id="417" r:id="rId38"/>
    <p:sldId id="436" r:id="rId39"/>
    <p:sldId id="439" r:id="rId40"/>
    <p:sldId id="304" r:id="rId41"/>
    <p:sldId id="440" r:id="rId42"/>
    <p:sldId id="437" r:id="rId43"/>
    <p:sldId id="366" r:id="rId44"/>
    <p:sldId id="420" r:id="rId45"/>
    <p:sldId id="421" r:id="rId46"/>
    <p:sldId id="418" r:id="rId47"/>
    <p:sldId id="419" r:id="rId48"/>
    <p:sldId id="429" r:id="rId49"/>
    <p:sldId id="383" r:id="rId50"/>
    <p:sldId id="430" r:id="rId51"/>
    <p:sldId id="431" r:id="rId52"/>
    <p:sldId id="432" r:id="rId53"/>
    <p:sldId id="433" r:id="rId54"/>
    <p:sldId id="434" r:id="rId55"/>
    <p:sldId id="354" r:id="rId56"/>
    <p:sldId id="435" r:id="rId57"/>
    <p:sldId id="36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tson, Sharon" initials="SHS" lastIdx="1" clrIdx="0"/>
  <p:cmAuthor id="1" name="Miller, Sheralee" initials="MS" lastIdx="2" clrIdx="1">
    <p:extLst>
      <p:ext uri="{19B8F6BF-5375-455C-9EA6-DF929625EA0E}">
        <p15:presenceInfo xmlns:p15="http://schemas.microsoft.com/office/powerpoint/2012/main" userId="S-1-5-21-1527805465-1382819580-720635935-17000" providerId="AD"/>
      </p:ext>
    </p:extLst>
  </p:cmAuthor>
  <p:cmAuthor id="2" name="McCartney, Sara" initials="MS" lastIdx="10" clrIdx="2">
    <p:extLst>
      <p:ext uri="{19B8F6BF-5375-455C-9EA6-DF929625EA0E}">
        <p15:presenceInfo xmlns:p15="http://schemas.microsoft.com/office/powerpoint/2012/main" userId="S-1-5-21-1527805465-1382819580-720635935-13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435464"/>
    <a:srgbClr val="000000"/>
    <a:srgbClr val="3B4A5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8" autoAdjust="0"/>
    <p:restoredTop sz="90408" autoAdjust="0"/>
  </p:normalViewPr>
  <p:slideViewPr>
    <p:cSldViewPr snapToGrid="0" snapToObjects="1">
      <p:cViewPr varScale="1">
        <p:scale>
          <a:sx n="119" d="100"/>
          <a:sy n="119" d="100"/>
        </p:scale>
        <p:origin x="17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904"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92FB15-6DAD-47A1-A400-C4B8AC402A0C}" type="datetimeFigureOut">
              <a:rPr lang="en-US" smtClean="0"/>
              <a:t>1/15/2020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7C887D-77B7-48D9-BEF2-3AC7DE70CE0C}" type="slidenum">
              <a:rPr lang="en-US" smtClean="0"/>
              <a:t>‹#›</a:t>
            </a:fld>
            <a:endParaRPr lang="en-US" dirty="0"/>
          </a:p>
        </p:txBody>
      </p:sp>
    </p:spTree>
    <p:extLst>
      <p:ext uri="{BB962C8B-B14F-4D97-AF65-F5344CB8AC3E}">
        <p14:creationId xmlns:p14="http://schemas.microsoft.com/office/powerpoint/2010/main" val="513738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EE3D1-C607-4825-9350-564853109828}" type="datetimeFigureOut">
              <a:rPr lang="en-US" smtClean="0"/>
              <a:t>1/15/2020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6B414-43ED-4136-9185-3B3C8E73D681}" type="slidenum">
              <a:rPr lang="en-US" smtClean="0"/>
              <a:t>‹#›</a:t>
            </a:fld>
            <a:endParaRPr lang="en-US" dirty="0"/>
          </a:p>
        </p:txBody>
      </p:sp>
    </p:spTree>
    <p:extLst>
      <p:ext uri="{BB962C8B-B14F-4D97-AF65-F5344CB8AC3E}">
        <p14:creationId xmlns:p14="http://schemas.microsoft.com/office/powerpoint/2010/main" val="274661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Sheralee Miller</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1</a:t>
            </a:fld>
            <a:endParaRPr lang="en-US" dirty="0"/>
          </a:p>
        </p:txBody>
      </p:sp>
    </p:spTree>
    <p:extLst>
      <p:ext uri="{BB962C8B-B14F-4D97-AF65-F5344CB8AC3E}">
        <p14:creationId xmlns:p14="http://schemas.microsoft.com/office/powerpoint/2010/main" val="1475661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10</a:t>
            </a:fld>
            <a:endParaRPr lang="en-US" dirty="0"/>
          </a:p>
        </p:txBody>
      </p:sp>
    </p:spTree>
    <p:extLst>
      <p:ext uri="{BB962C8B-B14F-4D97-AF65-F5344CB8AC3E}">
        <p14:creationId xmlns:p14="http://schemas.microsoft.com/office/powerpoint/2010/main" val="73211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11</a:t>
            </a:fld>
            <a:endParaRPr lang="en-US" dirty="0"/>
          </a:p>
        </p:txBody>
      </p:sp>
    </p:spTree>
    <p:extLst>
      <p:ext uri="{BB962C8B-B14F-4D97-AF65-F5344CB8AC3E}">
        <p14:creationId xmlns:p14="http://schemas.microsoft.com/office/powerpoint/2010/main" val="49089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Ronald Chen</a:t>
            </a:r>
          </a:p>
          <a:p>
            <a:endParaRPr lang="en-US" b="0" u="none" dirty="0"/>
          </a:p>
        </p:txBody>
      </p:sp>
      <p:sp>
        <p:nvSpPr>
          <p:cNvPr id="4" name="Slide Number Placeholder 3"/>
          <p:cNvSpPr>
            <a:spLocks noGrp="1"/>
          </p:cNvSpPr>
          <p:nvPr>
            <p:ph type="sldNum" sz="quarter" idx="10"/>
          </p:nvPr>
        </p:nvSpPr>
        <p:spPr/>
        <p:txBody>
          <a:bodyPr/>
          <a:lstStyle/>
          <a:p>
            <a:fld id="{73C6B414-43ED-4136-9185-3B3C8E73D681}" type="slidenum">
              <a:rPr lang="en-US" smtClean="0"/>
              <a:t>12</a:t>
            </a:fld>
            <a:endParaRPr lang="en-US" dirty="0"/>
          </a:p>
        </p:txBody>
      </p:sp>
    </p:spTree>
    <p:extLst>
      <p:ext uri="{BB962C8B-B14F-4D97-AF65-F5344CB8AC3E}">
        <p14:creationId xmlns:p14="http://schemas.microsoft.com/office/powerpoint/2010/main" val="4283470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Ronald Chen</a:t>
            </a:r>
            <a:endParaRPr lang="en-US" b="1" u="none" dirty="0"/>
          </a:p>
        </p:txBody>
      </p:sp>
      <p:sp>
        <p:nvSpPr>
          <p:cNvPr id="4" name="Slide Number Placeholder 3"/>
          <p:cNvSpPr>
            <a:spLocks noGrp="1"/>
          </p:cNvSpPr>
          <p:nvPr>
            <p:ph type="sldNum" sz="quarter" idx="10"/>
          </p:nvPr>
        </p:nvSpPr>
        <p:spPr/>
        <p:txBody>
          <a:bodyPr/>
          <a:lstStyle/>
          <a:p>
            <a:fld id="{73C6B414-43ED-4136-9185-3B3C8E73D681}" type="slidenum">
              <a:rPr lang="en-US" smtClean="0"/>
              <a:t>13</a:t>
            </a:fld>
            <a:endParaRPr lang="en-US" dirty="0"/>
          </a:p>
        </p:txBody>
      </p:sp>
    </p:spTree>
    <p:extLst>
      <p:ext uri="{BB962C8B-B14F-4D97-AF65-F5344CB8AC3E}">
        <p14:creationId xmlns:p14="http://schemas.microsoft.com/office/powerpoint/2010/main" val="315653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Theodore Karrison</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14</a:t>
            </a:fld>
            <a:endParaRPr lang="en-US" dirty="0"/>
          </a:p>
        </p:txBody>
      </p:sp>
    </p:spTree>
    <p:extLst>
      <p:ext uri="{BB962C8B-B14F-4D97-AF65-F5344CB8AC3E}">
        <p14:creationId xmlns:p14="http://schemas.microsoft.com/office/powerpoint/2010/main" val="343838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a:t>
            </a:r>
          </a:p>
        </p:txBody>
      </p:sp>
      <p:sp>
        <p:nvSpPr>
          <p:cNvPr id="4" name="Slide Number Placeholder 3"/>
          <p:cNvSpPr>
            <a:spLocks noGrp="1"/>
          </p:cNvSpPr>
          <p:nvPr>
            <p:ph type="sldNum" sz="quarter" idx="10"/>
          </p:nvPr>
        </p:nvSpPr>
        <p:spPr/>
        <p:txBody>
          <a:bodyPr/>
          <a:lstStyle/>
          <a:p>
            <a:fld id="{73C6B414-43ED-4136-9185-3B3C8E73D681}" type="slidenum">
              <a:rPr lang="en-US" smtClean="0"/>
              <a:t>15</a:t>
            </a:fld>
            <a:endParaRPr lang="en-US" dirty="0"/>
          </a:p>
        </p:txBody>
      </p:sp>
    </p:spTree>
    <p:extLst>
      <p:ext uri="{BB962C8B-B14F-4D97-AF65-F5344CB8AC3E}">
        <p14:creationId xmlns:p14="http://schemas.microsoft.com/office/powerpoint/2010/main" val="422845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Miller/Erica</a:t>
            </a:r>
            <a:r>
              <a:rPr lang="en-US" b="1" baseline="0" dirty="0" smtClean="0"/>
              <a:t> Field</a:t>
            </a:r>
            <a:endParaRPr lang="en-US" b="1" dirty="0" smtClean="0"/>
          </a:p>
        </p:txBody>
      </p:sp>
      <p:sp>
        <p:nvSpPr>
          <p:cNvPr id="4" name="Slide Number Placeholder 3"/>
          <p:cNvSpPr>
            <a:spLocks noGrp="1"/>
          </p:cNvSpPr>
          <p:nvPr>
            <p:ph type="sldNum" sz="quarter" idx="10"/>
          </p:nvPr>
        </p:nvSpPr>
        <p:spPr/>
        <p:txBody>
          <a:bodyPr/>
          <a:lstStyle/>
          <a:p>
            <a:fld id="{73C6B414-43ED-4136-9185-3B3C8E73D681}" type="slidenum">
              <a:rPr lang="en-US" smtClean="0"/>
              <a:t>16</a:t>
            </a:fld>
            <a:endParaRPr lang="en-US" dirty="0"/>
          </a:p>
        </p:txBody>
      </p:sp>
    </p:spTree>
    <p:extLst>
      <p:ext uri="{BB962C8B-B14F-4D97-AF65-F5344CB8AC3E}">
        <p14:creationId xmlns:p14="http://schemas.microsoft.com/office/powerpoint/2010/main" val="369003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Miller/Erica</a:t>
            </a:r>
            <a:r>
              <a:rPr lang="en-US" b="1" baseline="0" dirty="0" smtClean="0"/>
              <a:t> Field</a:t>
            </a:r>
            <a:endParaRPr lang="en-US" b="1" dirty="0" smtClean="0"/>
          </a:p>
        </p:txBody>
      </p:sp>
      <p:sp>
        <p:nvSpPr>
          <p:cNvPr id="4" name="Slide Number Placeholder 3"/>
          <p:cNvSpPr>
            <a:spLocks noGrp="1"/>
          </p:cNvSpPr>
          <p:nvPr>
            <p:ph type="sldNum" sz="quarter" idx="10"/>
          </p:nvPr>
        </p:nvSpPr>
        <p:spPr/>
        <p:txBody>
          <a:bodyPr/>
          <a:lstStyle/>
          <a:p>
            <a:fld id="{73C6B414-43ED-4136-9185-3B3C8E73D681}" type="slidenum">
              <a:rPr lang="en-US" smtClean="0"/>
              <a:t>17</a:t>
            </a:fld>
            <a:endParaRPr lang="en-US" dirty="0"/>
          </a:p>
        </p:txBody>
      </p:sp>
    </p:spTree>
    <p:extLst>
      <p:ext uri="{BB962C8B-B14F-4D97-AF65-F5344CB8AC3E}">
        <p14:creationId xmlns:p14="http://schemas.microsoft.com/office/powerpoint/2010/main" val="4256004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Miller/Erica</a:t>
            </a:r>
            <a:r>
              <a:rPr lang="en-US" b="1" baseline="0" dirty="0" smtClean="0"/>
              <a:t> Field</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18</a:t>
            </a:fld>
            <a:endParaRPr lang="en-US" dirty="0"/>
          </a:p>
        </p:txBody>
      </p:sp>
    </p:spTree>
    <p:extLst>
      <p:ext uri="{BB962C8B-B14F-4D97-AF65-F5344CB8AC3E}">
        <p14:creationId xmlns:p14="http://schemas.microsoft.com/office/powerpoint/2010/main" val="334426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Miller/Erica</a:t>
            </a:r>
            <a:r>
              <a:rPr lang="en-US" b="1" baseline="0" dirty="0" smtClean="0"/>
              <a:t> Field</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19</a:t>
            </a:fld>
            <a:endParaRPr lang="en-US" dirty="0"/>
          </a:p>
        </p:txBody>
      </p:sp>
    </p:spTree>
    <p:extLst>
      <p:ext uri="{BB962C8B-B14F-4D97-AF65-F5344CB8AC3E}">
        <p14:creationId xmlns:p14="http://schemas.microsoft.com/office/powerpoint/2010/main" val="134075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Sheralee Miller</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2</a:t>
            </a:fld>
            <a:endParaRPr lang="en-US" dirty="0"/>
          </a:p>
        </p:txBody>
      </p:sp>
    </p:spTree>
    <p:extLst>
      <p:ext uri="{BB962C8B-B14F-4D97-AF65-F5344CB8AC3E}">
        <p14:creationId xmlns:p14="http://schemas.microsoft.com/office/powerpoint/2010/main" val="272080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Miller/Erica</a:t>
            </a:r>
            <a:r>
              <a:rPr lang="en-US" b="1" baseline="0" dirty="0" smtClean="0"/>
              <a:t> Field</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20</a:t>
            </a:fld>
            <a:endParaRPr lang="en-US" dirty="0"/>
          </a:p>
        </p:txBody>
      </p:sp>
    </p:spTree>
    <p:extLst>
      <p:ext uri="{BB962C8B-B14F-4D97-AF65-F5344CB8AC3E}">
        <p14:creationId xmlns:p14="http://schemas.microsoft.com/office/powerpoint/2010/main" val="59628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p:txBody>
      </p:sp>
      <p:sp>
        <p:nvSpPr>
          <p:cNvPr id="4" name="Slide Number Placeholder 3"/>
          <p:cNvSpPr>
            <a:spLocks noGrp="1"/>
          </p:cNvSpPr>
          <p:nvPr>
            <p:ph type="sldNum" sz="quarter" idx="10"/>
          </p:nvPr>
        </p:nvSpPr>
        <p:spPr/>
        <p:txBody>
          <a:bodyPr/>
          <a:lstStyle/>
          <a:p>
            <a:fld id="{73C6B414-43ED-4136-9185-3B3C8E73D681}" type="slidenum">
              <a:rPr lang="en-US" smtClean="0"/>
              <a:t>21</a:t>
            </a:fld>
            <a:endParaRPr lang="en-US" dirty="0"/>
          </a:p>
        </p:txBody>
      </p:sp>
    </p:spTree>
    <p:extLst>
      <p:ext uri="{BB962C8B-B14F-4D97-AF65-F5344CB8AC3E}">
        <p14:creationId xmlns:p14="http://schemas.microsoft.com/office/powerpoint/2010/main" val="3406081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22</a:t>
            </a:fld>
            <a:endParaRPr lang="en-US" dirty="0"/>
          </a:p>
        </p:txBody>
      </p:sp>
    </p:spTree>
    <p:extLst>
      <p:ext uri="{BB962C8B-B14F-4D97-AF65-F5344CB8AC3E}">
        <p14:creationId xmlns:p14="http://schemas.microsoft.com/office/powerpoint/2010/main" val="395117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23</a:t>
            </a:fld>
            <a:endParaRPr lang="en-US" dirty="0"/>
          </a:p>
        </p:txBody>
      </p:sp>
    </p:spTree>
    <p:extLst>
      <p:ext uri="{BB962C8B-B14F-4D97-AF65-F5344CB8AC3E}">
        <p14:creationId xmlns:p14="http://schemas.microsoft.com/office/powerpoint/2010/main" val="139069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24</a:t>
            </a:fld>
            <a:endParaRPr lang="en-US" dirty="0"/>
          </a:p>
        </p:txBody>
      </p:sp>
    </p:spTree>
    <p:extLst>
      <p:ext uri="{BB962C8B-B14F-4D97-AF65-F5344CB8AC3E}">
        <p14:creationId xmlns:p14="http://schemas.microsoft.com/office/powerpoint/2010/main" val="4255506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25</a:t>
            </a:fld>
            <a:endParaRPr lang="en-US" dirty="0"/>
          </a:p>
        </p:txBody>
      </p:sp>
    </p:spTree>
    <p:extLst>
      <p:ext uri="{BB962C8B-B14F-4D97-AF65-F5344CB8AC3E}">
        <p14:creationId xmlns:p14="http://schemas.microsoft.com/office/powerpoint/2010/main" val="168824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26</a:t>
            </a:fld>
            <a:endParaRPr lang="en-US" dirty="0"/>
          </a:p>
        </p:txBody>
      </p:sp>
    </p:spTree>
    <p:extLst>
      <p:ext uri="{BB962C8B-B14F-4D97-AF65-F5344CB8AC3E}">
        <p14:creationId xmlns:p14="http://schemas.microsoft.com/office/powerpoint/2010/main" val="4190157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27</a:t>
            </a:fld>
            <a:endParaRPr lang="en-US" dirty="0"/>
          </a:p>
        </p:txBody>
      </p:sp>
    </p:spTree>
    <p:extLst>
      <p:ext uri="{BB962C8B-B14F-4D97-AF65-F5344CB8AC3E}">
        <p14:creationId xmlns:p14="http://schemas.microsoft.com/office/powerpoint/2010/main" val="4070014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	</a:t>
            </a:r>
          </a:p>
        </p:txBody>
      </p:sp>
      <p:sp>
        <p:nvSpPr>
          <p:cNvPr id="4" name="Slide Number Placeholder 3"/>
          <p:cNvSpPr>
            <a:spLocks noGrp="1"/>
          </p:cNvSpPr>
          <p:nvPr>
            <p:ph type="sldNum" sz="quarter" idx="10"/>
          </p:nvPr>
        </p:nvSpPr>
        <p:spPr/>
        <p:txBody>
          <a:bodyPr/>
          <a:lstStyle/>
          <a:p>
            <a:fld id="{73C6B414-43ED-4136-9185-3B3C8E73D681}" type="slidenum">
              <a:rPr lang="en-US" smtClean="0"/>
              <a:t>28</a:t>
            </a:fld>
            <a:endParaRPr lang="en-US" dirty="0"/>
          </a:p>
        </p:txBody>
      </p:sp>
    </p:spTree>
    <p:extLst>
      <p:ext uri="{BB962C8B-B14F-4D97-AF65-F5344CB8AC3E}">
        <p14:creationId xmlns:p14="http://schemas.microsoft.com/office/powerpoint/2010/main" val="4288449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	</a:t>
            </a:r>
          </a:p>
        </p:txBody>
      </p:sp>
      <p:sp>
        <p:nvSpPr>
          <p:cNvPr id="4" name="Slide Number Placeholder 3"/>
          <p:cNvSpPr>
            <a:spLocks noGrp="1"/>
          </p:cNvSpPr>
          <p:nvPr>
            <p:ph type="sldNum" sz="quarter" idx="10"/>
          </p:nvPr>
        </p:nvSpPr>
        <p:spPr/>
        <p:txBody>
          <a:bodyPr/>
          <a:lstStyle/>
          <a:p>
            <a:fld id="{73C6B414-43ED-4136-9185-3B3C8E73D681}" type="slidenum">
              <a:rPr lang="en-US" smtClean="0"/>
              <a:t>29</a:t>
            </a:fld>
            <a:endParaRPr lang="en-US" dirty="0"/>
          </a:p>
        </p:txBody>
      </p:sp>
    </p:spTree>
    <p:extLst>
      <p:ext uri="{BB962C8B-B14F-4D97-AF65-F5344CB8AC3E}">
        <p14:creationId xmlns:p14="http://schemas.microsoft.com/office/powerpoint/2010/main" val="284336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Sheralee Miller</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3</a:t>
            </a:fld>
            <a:endParaRPr lang="en-US" dirty="0"/>
          </a:p>
        </p:txBody>
      </p:sp>
    </p:spTree>
    <p:extLst>
      <p:ext uri="{BB962C8B-B14F-4D97-AF65-F5344CB8AC3E}">
        <p14:creationId xmlns:p14="http://schemas.microsoft.com/office/powerpoint/2010/main" val="285878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Sheralee Miller	</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30</a:t>
            </a:fld>
            <a:endParaRPr lang="en-US" dirty="0"/>
          </a:p>
        </p:txBody>
      </p:sp>
    </p:spTree>
    <p:extLst>
      <p:ext uri="{BB962C8B-B14F-4D97-AF65-F5344CB8AC3E}">
        <p14:creationId xmlns:p14="http://schemas.microsoft.com/office/powerpoint/2010/main" val="1719577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cs typeface="Helvetica"/>
              </a:rPr>
              <a:t>Elaine</a:t>
            </a:r>
            <a:r>
              <a:rPr lang="en-US" sz="1200" b="1" baseline="0" dirty="0" smtClean="0">
                <a:solidFill>
                  <a:schemeClr val="accent1"/>
                </a:solidFill>
                <a:cs typeface="Helvetica"/>
              </a:rPr>
              <a:t> Motyka-Welsh</a:t>
            </a:r>
            <a:endParaRPr lang="en-US" sz="1200" b="1" dirty="0" smtClean="0">
              <a:solidFill>
                <a:schemeClr val="accent1"/>
              </a:solidFill>
              <a:cs typeface="Helvetica"/>
            </a:endParaRPr>
          </a:p>
        </p:txBody>
      </p:sp>
      <p:sp>
        <p:nvSpPr>
          <p:cNvPr id="4" name="Slide Number Placeholder 3"/>
          <p:cNvSpPr>
            <a:spLocks noGrp="1"/>
          </p:cNvSpPr>
          <p:nvPr>
            <p:ph type="sldNum" sz="quarter" idx="10"/>
          </p:nvPr>
        </p:nvSpPr>
        <p:spPr/>
        <p:txBody>
          <a:bodyPr/>
          <a:lstStyle/>
          <a:p>
            <a:fld id="{73C6B414-43ED-4136-9185-3B3C8E73D681}" type="slidenum">
              <a:rPr lang="en-US" smtClean="0"/>
              <a:t>31</a:t>
            </a:fld>
            <a:endParaRPr lang="en-US" dirty="0"/>
          </a:p>
        </p:txBody>
      </p:sp>
    </p:spTree>
    <p:extLst>
      <p:ext uri="{BB962C8B-B14F-4D97-AF65-F5344CB8AC3E}">
        <p14:creationId xmlns:p14="http://schemas.microsoft.com/office/powerpoint/2010/main" val="3080867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cs typeface="Helvetica"/>
              </a:rPr>
              <a:t>Elaine</a:t>
            </a:r>
            <a:r>
              <a:rPr lang="en-US" sz="1200" b="1" baseline="0" dirty="0" smtClean="0">
                <a:solidFill>
                  <a:schemeClr val="accent1"/>
                </a:solidFill>
                <a:cs typeface="Helvetica"/>
              </a:rPr>
              <a:t> Motyka-Welsh</a:t>
            </a:r>
            <a:endParaRPr lang="en-US" sz="1200" b="1" dirty="0" smtClean="0">
              <a:solidFill>
                <a:schemeClr val="accent1"/>
              </a:solidFill>
              <a:cs typeface="Helvetica"/>
            </a:endParaRP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32</a:t>
            </a:fld>
            <a:endParaRPr lang="en-US" dirty="0"/>
          </a:p>
        </p:txBody>
      </p:sp>
    </p:spTree>
    <p:extLst>
      <p:ext uri="{BB962C8B-B14F-4D97-AF65-F5344CB8AC3E}">
        <p14:creationId xmlns:p14="http://schemas.microsoft.com/office/powerpoint/2010/main" val="1924541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cs typeface="Helvetica"/>
              </a:rPr>
              <a:t>Elaine</a:t>
            </a:r>
            <a:r>
              <a:rPr lang="en-US" sz="1200" b="1" baseline="0" dirty="0" smtClean="0">
                <a:solidFill>
                  <a:schemeClr val="accent1"/>
                </a:solidFill>
                <a:cs typeface="Helvetica"/>
              </a:rPr>
              <a:t> Motyka-Welsh</a:t>
            </a:r>
            <a:endParaRPr lang="en-US" sz="1200" b="1" dirty="0" smtClean="0">
              <a:solidFill>
                <a:schemeClr val="accent1"/>
              </a:solidFill>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solidFill>
              <a:cs typeface="Helvetica"/>
            </a:endParaRPr>
          </a:p>
        </p:txBody>
      </p:sp>
      <p:sp>
        <p:nvSpPr>
          <p:cNvPr id="4" name="Slide Number Placeholder 3"/>
          <p:cNvSpPr>
            <a:spLocks noGrp="1"/>
          </p:cNvSpPr>
          <p:nvPr>
            <p:ph type="sldNum" sz="quarter" idx="10"/>
          </p:nvPr>
        </p:nvSpPr>
        <p:spPr/>
        <p:txBody>
          <a:bodyPr/>
          <a:lstStyle/>
          <a:p>
            <a:fld id="{73C6B414-43ED-4136-9185-3B3C8E73D681}" type="slidenum">
              <a:rPr lang="en-US" smtClean="0"/>
              <a:t>33</a:t>
            </a:fld>
            <a:endParaRPr lang="en-US" dirty="0"/>
          </a:p>
        </p:txBody>
      </p:sp>
    </p:spTree>
    <p:extLst>
      <p:ext uri="{BB962C8B-B14F-4D97-AF65-F5344CB8AC3E}">
        <p14:creationId xmlns:p14="http://schemas.microsoft.com/office/powerpoint/2010/main" val="4369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cs typeface="Helvetica"/>
              </a:rPr>
              <a:t>Elaine</a:t>
            </a:r>
            <a:r>
              <a:rPr lang="en-US" sz="1200" b="1" baseline="0" dirty="0" smtClean="0">
                <a:solidFill>
                  <a:schemeClr val="accent1"/>
                </a:solidFill>
                <a:cs typeface="Helvetica"/>
              </a:rPr>
              <a:t> Motyka-Welsh</a:t>
            </a:r>
            <a:endParaRPr lang="en-US" sz="1200" b="1" dirty="0" smtClean="0">
              <a:solidFill>
                <a:schemeClr val="accent1"/>
              </a:solidFill>
              <a:cs typeface="Helvetica"/>
            </a:endParaRP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34</a:t>
            </a:fld>
            <a:endParaRPr lang="en-US" dirty="0"/>
          </a:p>
        </p:txBody>
      </p:sp>
    </p:spTree>
    <p:extLst>
      <p:ext uri="{BB962C8B-B14F-4D97-AF65-F5344CB8AC3E}">
        <p14:creationId xmlns:p14="http://schemas.microsoft.com/office/powerpoint/2010/main" val="326056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cs typeface="Helvetica"/>
              </a:rPr>
              <a:t>Susan McNulty</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35</a:t>
            </a:fld>
            <a:endParaRPr lang="en-US" dirty="0"/>
          </a:p>
        </p:txBody>
      </p:sp>
    </p:spTree>
    <p:extLst>
      <p:ext uri="{BB962C8B-B14F-4D97-AF65-F5344CB8AC3E}">
        <p14:creationId xmlns:p14="http://schemas.microsoft.com/office/powerpoint/2010/main" val="1957164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Sandy Devries</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36</a:t>
            </a:fld>
            <a:endParaRPr lang="en-US" dirty="0"/>
          </a:p>
        </p:txBody>
      </p:sp>
    </p:spTree>
    <p:extLst>
      <p:ext uri="{BB962C8B-B14F-4D97-AF65-F5344CB8AC3E}">
        <p14:creationId xmlns:p14="http://schemas.microsoft.com/office/powerpoint/2010/main" val="2095077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Sandy Devries</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37</a:t>
            </a:fld>
            <a:endParaRPr lang="en-US" dirty="0"/>
          </a:p>
        </p:txBody>
      </p:sp>
    </p:spTree>
    <p:extLst>
      <p:ext uri="{BB962C8B-B14F-4D97-AF65-F5344CB8AC3E}">
        <p14:creationId xmlns:p14="http://schemas.microsoft.com/office/powerpoint/2010/main" val="3845359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Sandy Devries</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38</a:t>
            </a:fld>
            <a:endParaRPr lang="en-US" dirty="0"/>
          </a:p>
        </p:txBody>
      </p:sp>
    </p:spTree>
    <p:extLst>
      <p:ext uri="{BB962C8B-B14F-4D97-AF65-F5344CB8AC3E}">
        <p14:creationId xmlns:p14="http://schemas.microsoft.com/office/powerpoint/2010/main" val="979502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Sandy Devries</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39</a:t>
            </a:fld>
            <a:endParaRPr lang="en-US" dirty="0"/>
          </a:p>
        </p:txBody>
      </p:sp>
    </p:spTree>
    <p:extLst>
      <p:ext uri="{BB962C8B-B14F-4D97-AF65-F5344CB8AC3E}">
        <p14:creationId xmlns:p14="http://schemas.microsoft.com/office/powerpoint/2010/main" val="336770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Sheralee Miller</a:t>
            </a:r>
            <a:endParaRPr lang="en-US" sz="1600"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a:t>
            </a:fld>
            <a:endParaRPr lang="en-US" dirty="0"/>
          </a:p>
        </p:txBody>
      </p:sp>
    </p:spTree>
    <p:extLst>
      <p:ext uri="{BB962C8B-B14F-4D97-AF65-F5344CB8AC3E}">
        <p14:creationId xmlns:p14="http://schemas.microsoft.com/office/powerpoint/2010/main" val="1193383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Elaine</a:t>
            </a:r>
            <a:r>
              <a:rPr lang="en-US" b="1" baseline="0" dirty="0" smtClean="0"/>
              <a:t> Motyka-Welsh</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40</a:t>
            </a:fld>
            <a:endParaRPr lang="en-US" dirty="0"/>
          </a:p>
        </p:txBody>
      </p:sp>
    </p:spTree>
    <p:extLst>
      <p:ext uri="{BB962C8B-B14F-4D97-AF65-F5344CB8AC3E}">
        <p14:creationId xmlns:p14="http://schemas.microsoft.com/office/powerpoint/2010/main" val="709399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Elaine</a:t>
            </a:r>
            <a:r>
              <a:rPr lang="en-US" b="1" baseline="0" dirty="0" smtClean="0"/>
              <a:t> Motyka-Welsh</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41</a:t>
            </a:fld>
            <a:endParaRPr lang="en-US" dirty="0"/>
          </a:p>
        </p:txBody>
      </p:sp>
    </p:spTree>
    <p:extLst>
      <p:ext uri="{BB962C8B-B14F-4D97-AF65-F5344CB8AC3E}">
        <p14:creationId xmlns:p14="http://schemas.microsoft.com/office/powerpoint/2010/main" val="783970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Elaine</a:t>
            </a:r>
            <a:r>
              <a:rPr lang="en-US" b="1" baseline="0" dirty="0" smtClean="0"/>
              <a:t> Motyka-Welsh</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42</a:t>
            </a:fld>
            <a:endParaRPr lang="en-US" dirty="0"/>
          </a:p>
        </p:txBody>
      </p:sp>
    </p:spTree>
    <p:extLst>
      <p:ext uri="{BB962C8B-B14F-4D97-AF65-F5344CB8AC3E}">
        <p14:creationId xmlns:p14="http://schemas.microsoft.com/office/powerpoint/2010/main" val="4139654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Elaine</a:t>
            </a:r>
            <a:r>
              <a:rPr lang="en-US" b="1" baseline="0" dirty="0" smtClean="0"/>
              <a:t> Motyka-Welsh</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43</a:t>
            </a:fld>
            <a:endParaRPr lang="en-US" dirty="0"/>
          </a:p>
        </p:txBody>
      </p:sp>
    </p:spTree>
    <p:extLst>
      <p:ext uri="{BB962C8B-B14F-4D97-AF65-F5344CB8AC3E}">
        <p14:creationId xmlns:p14="http://schemas.microsoft.com/office/powerpoint/2010/main" val="1594443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Elaine</a:t>
            </a:r>
            <a:r>
              <a:rPr lang="en-US" b="1" baseline="0" dirty="0" smtClean="0"/>
              <a:t> Motyka-Welsh</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44</a:t>
            </a:fld>
            <a:endParaRPr lang="en-US" dirty="0"/>
          </a:p>
        </p:txBody>
      </p:sp>
    </p:spTree>
    <p:extLst>
      <p:ext uri="{BB962C8B-B14F-4D97-AF65-F5344CB8AC3E}">
        <p14:creationId xmlns:p14="http://schemas.microsoft.com/office/powerpoint/2010/main" val="3054138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Elaine</a:t>
            </a:r>
            <a:r>
              <a:rPr lang="en-US" b="1" baseline="0" dirty="0" smtClean="0"/>
              <a:t> Motyka-Welsh</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45</a:t>
            </a:fld>
            <a:endParaRPr lang="en-US" dirty="0"/>
          </a:p>
        </p:txBody>
      </p:sp>
    </p:spTree>
    <p:extLst>
      <p:ext uri="{BB962C8B-B14F-4D97-AF65-F5344CB8AC3E}">
        <p14:creationId xmlns:p14="http://schemas.microsoft.com/office/powerpoint/2010/main" val="2455729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p:txBody>
      </p:sp>
      <p:sp>
        <p:nvSpPr>
          <p:cNvPr id="4" name="Slide Number Placeholder 3"/>
          <p:cNvSpPr>
            <a:spLocks noGrp="1"/>
          </p:cNvSpPr>
          <p:nvPr>
            <p:ph type="sldNum" sz="quarter" idx="10"/>
          </p:nvPr>
        </p:nvSpPr>
        <p:spPr/>
        <p:txBody>
          <a:bodyPr/>
          <a:lstStyle/>
          <a:p>
            <a:fld id="{73C6B414-43ED-4136-9185-3B3C8E73D681}" type="slidenum">
              <a:rPr lang="en-US" smtClean="0"/>
              <a:t>46</a:t>
            </a:fld>
            <a:endParaRPr lang="en-US" dirty="0"/>
          </a:p>
        </p:txBody>
      </p:sp>
    </p:spTree>
    <p:extLst>
      <p:ext uri="{BB962C8B-B14F-4D97-AF65-F5344CB8AC3E}">
        <p14:creationId xmlns:p14="http://schemas.microsoft.com/office/powerpoint/2010/main" val="314041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p:txBody>
      </p:sp>
      <p:sp>
        <p:nvSpPr>
          <p:cNvPr id="4" name="Slide Number Placeholder 3"/>
          <p:cNvSpPr>
            <a:spLocks noGrp="1"/>
          </p:cNvSpPr>
          <p:nvPr>
            <p:ph type="sldNum" sz="quarter" idx="10"/>
          </p:nvPr>
        </p:nvSpPr>
        <p:spPr/>
        <p:txBody>
          <a:bodyPr/>
          <a:lstStyle/>
          <a:p>
            <a:fld id="{73C6B414-43ED-4136-9185-3B3C8E73D681}" type="slidenum">
              <a:rPr lang="en-US" smtClean="0"/>
              <a:t>47</a:t>
            </a:fld>
            <a:endParaRPr lang="en-US" dirty="0"/>
          </a:p>
        </p:txBody>
      </p:sp>
    </p:spTree>
    <p:extLst>
      <p:ext uri="{BB962C8B-B14F-4D97-AF65-F5344CB8AC3E}">
        <p14:creationId xmlns:p14="http://schemas.microsoft.com/office/powerpoint/2010/main" val="2049363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48</a:t>
            </a:fld>
            <a:endParaRPr lang="en-US" dirty="0"/>
          </a:p>
        </p:txBody>
      </p:sp>
    </p:spTree>
    <p:extLst>
      <p:ext uri="{BB962C8B-B14F-4D97-AF65-F5344CB8AC3E}">
        <p14:creationId xmlns:p14="http://schemas.microsoft.com/office/powerpoint/2010/main" val="2045281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49</a:t>
            </a:fld>
            <a:endParaRPr lang="en-US" dirty="0"/>
          </a:p>
        </p:txBody>
      </p:sp>
    </p:spTree>
    <p:extLst>
      <p:ext uri="{BB962C8B-B14F-4D97-AF65-F5344CB8AC3E}">
        <p14:creationId xmlns:p14="http://schemas.microsoft.com/office/powerpoint/2010/main" val="37023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Sherry Miller</a:t>
            </a:r>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5</a:t>
            </a:fld>
            <a:endParaRPr lang="en-US" dirty="0"/>
          </a:p>
        </p:txBody>
      </p:sp>
    </p:spTree>
    <p:extLst>
      <p:ext uri="{BB962C8B-B14F-4D97-AF65-F5344CB8AC3E}">
        <p14:creationId xmlns:p14="http://schemas.microsoft.com/office/powerpoint/2010/main" val="289434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50</a:t>
            </a:fld>
            <a:endParaRPr lang="en-US" dirty="0"/>
          </a:p>
        </p:txBody>
      </p:sp>
    </p:spTree>
    <p:extLst>
      <p:ext uri="{BB962C8B-B14F-4D97-AF65-F5344CB8AC3E}">
        <p14:creationId xmlns:p14="http://schemas.microsoft.com/office/powerpoint/2010/main" val="2271273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51</a:t>
            </a:fld>
            <a:endParaRPr lang="en-US" dirty="0"/>
          </a:p>
        </p:txBody>
      </p:sp>
    </p:spTree>
    <p:extLst>
      <p:ext uri="{BB962C8B-B14F-4D97-AF65-F5344CB8AC3E}">
        <p14:creationId xmlns:p14="http://schemas.microsoft.com/office/powerpoint/2010/main" val="3310123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52</a:t>
            </a:fld>
            <a:endParaRPr lang="en-US" dirty="0"/>
          </a:p>
        </p:txBody>
      </p:sp>
    </p:spTree>
    <p:extLst>
      <p:ext uri="{BB962C8B-B14F-4D97-AF65-F5344CB8AC3E}">
        <p14:creationId xmlns:p14="http://schemas.microsoft.com/office/powerpoint/2010/main" val="2713707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53</a:t>
            </a:fld>
            <a:endParaRPr lang="en-US" dirty="0"/>
          </a:p>
        </p:txBody>
      </p:sp>
    </p:spTree>
    <p:extLst>
      <p:ext uri="{BB962C8B-B14F-4D97-AF65-F5344CB8AC3E}">
        <p14:creationId xmlns:p14="http://schemas.microsoft.com/office/powerpoint/2010/main" val="3744561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Jerome Koss</a:t>
            </a:r>
          </a:p>
          <a:p>
            <a:endParaRPr lang="en-US" b="0" dirty="0"/>
          </a:p>
        </p:txBody>
      </p:sp>
      <p:sp>
        <p:nvSpPr>
          <p:cNvPr id="4" name="Slide Number Placeholder 3"/>
          <p:cNvSpPr>
            <a:spLocks noGrp="1"/>
          </p:cNvSpPr>
          <p:nvPr>
            <p:ph type="sldNum" sz="quarter" idx="10"/>
          </p:nvPr>
        </p:nvSpPr>
        <p:spPr/>
        <p:txBody>
          <a:bodyPr/>
          <a:lstStyle/>
          <a:p>
            <a:fld id="{73C6B414-43ED-4136-9185-3B3C8E73D681}" type="slidenum">
              <a:rPr lang="en-US" smtClean="0"/>
              <a:t>54</a:t>
            </a:fld>
            <a:endParaRPr lang="en-US" dirty="0"/>
          </a:p>
        </p:txBody>
      </p:sp>
    </p:spTree>
    <p:extLst>
      <p:ext uri="{BB962C8B-B14F-4D97-AF65-F5344CB8AC3E}">
        <p14:creationId xmlns:p14="http://schemas.microsoft.com/office/powerpoint/2010/main" val="452527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Q&amp;A – Study</a:t>
            </a:r>
            <a:r>
              <a:rPr lang="en-US" b="1" baseline="0" dirty="0" smtClean="0"/>
              <a:t> Team</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55</a:t>
            </a:fld>
            <a:endParaRPr lang="en-US" dirty="0"/>
          </a:p>
        </p:txBody>
      </p:sp>
    </p:spTree>
    <p:extLst>
      <p:ext uri="{BB962C8B-B14F-4D97-AF65-F5344CB8AC3E}">
        <p14:creationId xmlns:p14="http://schemas.microsoft.com/office/powerpoint/2010/main" val="193397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Sherry Miller</a:t>
            </a:r>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6</a:t>
            </a:fld>
            <a:endParaRPr lang="en-US" dirty="0"/>
          </a:p>
        </p:txBody>
      </p:sp>
    </p:spTree>
    <p:extLst>
      <p:ext uri="{BB962C8B-B14F-4D97-AF65-F5344CB8AC3E}">
        <p14:creationId xmlns:p14="http://schemas.microsoft.com/office/powerpoint/2010/main" val="133822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Sheralee Miller</a:t>
            </a:r>
            <a:endParaRPr lang="en-US" b="1" dirty="0"/>
          </a:p>
        </p:txBody>
      </p:sp>
      <p:sp>
        <p:nvSpPr>
          <p:cNvPr id="4" name="Slide Number Placeholder 3"/>
          <p:cNvSpPr>
            <a:spLocks noGrp="1"/>
          </p:cNvSpPr>
          <p:nvPr>
            <p:ph type="sldNum" sz="quarter" idx="10"/>
          </p:nvPr>
        </p:nvSpPr>
        <p:spPr/>
        <p:txBody>
          <a:bodyPr/>
          <a:lstStyle/>
          <a:p>
            <a:fld id="{73C6B414-43ED-4136-9185-3B3C8E73D681}" type="slidenum">
              <a:rPr lang="en-US" smtClean="0"/>
              <a:t>7</a:t>
            </a:fld>
            <a:endParaRPr lang="en-US" dirty="0"/>
          </a:p>
        </p:txBody>
      </p:sp>
    </p:spTree>
    <p:extLst>
      <p:ext uri="{BB962C8B-B14F-4D97-AF65-F5344CB8AC3E}">
        <p14:creationId xmlns:p14="http://schemas.microsoft.com/office/powerpoint/2010/main" val="426548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Ronald Chen</a:t>
            </a:r>
            <a:endParaRPr lang="en-US" b="1" u="none" dirty="0"/>
          </a:p>
        </p:txBody>
      </p:sp>
      <p:sp>
        <p:nvSpPr>
          <p:cNvPr id="4" name="Slide Number Placeholder 3"/>
          <p:cNvSpPr>
            <a:spLocks noGrp="1"/>
          </p:cNvSpPr>
          <p:nvPr>
            <p:ph type="sldNum" sz="quarter" idx="10"/>
          </p:nvPr>
        </p:nvSpPr>
        <p:spPr/>
        <p:txBody>
          <a:bodyPr/>
          <a:lstStyle/>
          <a:p>
            <a:fld id="{73C6B414-43ED-4136-9185-3B3C8E73D681}" type="slidenum">
              <a:rPr lang="en-US" smtClean="0"/>
              <a:t>8</a:t>
            </a:fld>
            <a:endParaRPr lang="en-US" dirty="0"/>
          </a:p>
        </p:txBody>
      </p:sp>
    </p:spTree>
    <p:extLst>
      <p:ext uri="{BB962C8B-B14F-4D97-AF65-F5344CB8AC3E}">
        <p14:creationId xmlns:p14="http://schemas.microsoft.com/office/powerpoint/2010/main" val="93412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Ronald Chen</a:t>
            </a:r>
          </a:p>
          <a:p>
            <a:endParaRPr lang="en-US" dirty="0"/>
          </a:p>
        </p:txBody>
      </p:sp>
      <p:sp>
        <p:nvSpPr>
          <p:cNvPr id="4" name="Slide Number Placeholder 3"/>
          <p:cNvSpPr>
            <a:spLocks noGrp="1"/>
          </p:cNvSpPr>
          <p:nvPr>
            <p:ph type="sldNum" sz="quarter" idx="10"/>
          </p:nvPr>
        </p:nvSpPr>
        <p:spPr/>
        <p:txBody>
          <a:bodyPr/>
          <a:lstStyle/>
          <a:p>
            <a:fld id="{73C6B414-43ED-4136-9185-3B3C8E73D681}" type="slidenum">
              <a:rPr lang="en-US" smtClean="0"/>
              <a:t>9</a:t>
            </a:fld>
            <a:endParaRPr lang="en-US" dirty="0"/>
          </a:p>
        </p:txBody>
      </p:sp>
    </p:spTree>
    <p:extLst>
      <p:ext uri="{BB962C8B-B14F-4D97-AF65-F5344CB8AC3E}">
        <p14:creationId xmlns:p14="http://schemas.microsoft.com/office/powerpoint/2010/main" val="396406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58076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131332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212606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vl1pPr>
          </a:lstStyle>
          <a:p>
            <a:r>
              <a:rPr lang="en-US" dirty="0"/>
              <a:t>Click to edit Master title style</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edcit</a:t>
            </a:r>
            <a:r>
              <a:rPr lang="en-US" dirty="0"/>
              <a: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306946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54978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19236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236096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415422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134400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50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dirty="0"/>
              <a:t>Click to edit </a:t>
            </a:r>
            <a:r>
              <a:rPr lang="en-US" dirty="0" err="1"/>
              <a:t>cMaster</a:t>
            </a:r>
            <a:r>
              <a:rPr lang="en-US" dirty="0"/>
              <a:t>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40529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aseline="0">
                <a:solidFill>
                  <a:srgbClr val="435464"/>
                </a:solidFill>
              </a:defRPr>
            </a:lvl1pPr>
            <a:lvl2pPr>
              <a:defRPr baseline="0">
                <a:solidFill>
                  <a:srgbClr val="435464"/>
                </a:solidFill>
              </a:defRPr>
            </a:lvl2pPr>
            <a:lvl3pPr>
              <a:defRPr baseline="0">
                <a:solidFill>
                  <a:srgbClr val="435464"/>
                </a:solidFill>
              </a:defRPr>
            </a:lvl3pPr>
            <a:lvl4pPr>
              <a:defRPr baseline="0">
                <a:solidFill>
                  <a:srgbClr val="435464"/>
                </a:solidFill>
              </a:defRPr>
            </a:lvl4pPr>
            <a:lvl5pPr>
              <a:defRPr baseline="0">
                <a:solidFill>
                  <a:srgbClr val="435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4060004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3340411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56732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C416E2-450C-424D-98D6-28DFDEC41EB5}"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E17E137-8FBA-43D3-85CB-9AAC90A07F83}" type="slidenum">
              <a:rPr lang="en-US" smtClean="0"/>
              <a:t>‹#›</a:t>
            </a:fld>
            <a:endParaRPr lang="en-US" dirty="0"/>
          </a:p>
        </p:txBody>
      </p:sp>
    </p:spTree>
    <p:extLst>
      <p:ext uri="{BB962C8B-B14F-4D97-AF65-F5344CB8AC3E}">
        <p14:creationId xmlns:p14="http://schemas.microsoft.com/office/powerpoint/2010/main" val="2413586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3637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baseline="0">
                <a:solidFill>
                  <a:srgbClr val="435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aseline="0" dirty="0">
                <a:solidFill>
                  <a:srgbClr val="435464"/>
                </a:solidFill>
              </a:rPr>
              <a:t>Click to add subtitles</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1345990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3435441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354188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627425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baseline="0">
                <a:solidFill>
                  <a:schemeClr val="bg2"/>
                </a:solidFill>
              </a:defRPr>
            </a:lvl1pPr>
            <a:lvl2pPr>
              <a:defRPr sz="2000" baseline="0">
                <a:solidFill>
                  <a:schemeClr val="bg2"/>
                </a:solidFill>
              </a:defRPr>
            </a:lvl2pPr>
            <a:lvl3pPr>
              <a:defRPr sz="1800" baseline="0">
                <a:solidFill>
                  <a:schemeClr val="bg2"/>
                </a:solidFill>
              </a:defRPr>
            </a:lvl3pPr>
            <a:lvl4pPr>
              <a:defRPr sz="1600" baseline="0">
                <a:solidFill>
                  <a:schemeClr val="bg2"/>
                </a:solidFill>
              </a:defRPr>
            </a:lvl4pPr>
            <a:lvl5pPr>
              <a:defRPr sz="1600" baseline="0">
                <a:solidFill>
                  <a:schemeClr val="bg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296385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44412"/>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51622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2210458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2279442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358887"/>
            <a:ext cx="4124463" cy="3767276"/>
          </a:xfrm>
          <a:prstGeom prst="rect">
            <a:avLst/>
          </a:prstGeo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3308460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90800" y="1749287"/>
            <a:ext cx="4687888" cy="29782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3857539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425835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aseline="0">
                <a:solidFill>
                  <a:schemeClr val="bg2"/>
                </a:solidFill>
              </a:defRPr>
            </a:lvl1pPr>
            <a:lvl2pPr>
              <a:defRPr baseline="0">
                <a:solidFill>
                  <a:schemeClr val="bg2"/>
                </a:solidFill>
              </a:defRPr>
            </a:lvl2pPr>
            <a:lvl3pPr>
              <a:defRPr baseline="0">
                <a:solidFill>
                  <a:schemeClr val="bg2"/>
                </a:solidFill>
              </a:defRPr>
            </a:lvl3pPr>
            <a:lvl4pPr>
              <a:defRPr baseline="0">
                <a:solidFill>
                  <a:schemeClr val="bg2"/>
                </a:solidFill>
              </a:defRPr>
            </a:lvl4pPr>
            <a:lvl5pPr>
              <a:defRPr baseline="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A41086-DC4E-42F2-A124-DC552C61F706}" type="datetimeFigureOut">
              <a:rPr lang="en-US" smtClean="0"/>
              <a:t>1/15/2020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DAD16-17A1-4500-863E-B9BCE621FE0B}" type="slidenum">
              <a:rPr lang="en-US" smtClean="0"/>
              <a:t>‹#›</a:t>
            </a:fld>
            <a:endParaRPr lang="en-US" dirty="0"/>
          </a:p>
        </p:txBody>
      </p:sp>
    </p:spTree>
    <p:extLst>
      <p:ext uri="{BB962C8B-B14F-4D97-AF65-F5344CB8AC3E}">
        <p14:creationId xmlns:p14="http://schemas.microsoft.com/office/powerpoint/2010/main" val="5966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201466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152888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19805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398830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8009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D48B70E-56DB-EE4C-857C-3475D06D2742}" type="datetimeFigureOut">
              <a:rPr lang="en-US" smtClean="0"/>
              <a:t>1/15/2020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9E380CA-77D7-C849-82B2-51C54C72C171}" type="slidenum">
              <a:rPr lang="en-US" smtClean="0"/>
              <a:t>‹#›</a:t>
            </a:fld>
            <a:endParaRPr lang="en-US" dirty="0"/>
          </a:p>
        </p:txBody>
      </p:sp>
    </p:spTree>
    <p:extLst>
      <p:ext uri="{BB962C8B-B14F-4D97-AF65-F5344CB8AC3E}">
        <p14:creationId xmlns:p14="http://schemas.microsoft.com/office/powerpoint/2010/main" val="305438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LogoForPPwhite.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659" y="5777585"/>
            <a:ext cx="1312402" cy="755737"/>
          </a:xfrm>
          <a:prstGeom prst="rect">
            <a:avLst/>
          </a:prstGeom>
        </p:spPr>
      </p:pic>
      <p:sp>
        <p:nvSpPr>
          <p:cNvPr id="4" name="Rectangle 3"/>
          <p:cNvSpPr/>
          <p:nvPr/>
        </p:nvSpPr>
        <p:spPr>
          <a:xfrm>
            <a:off x="0" y="6605877"/>
            <a:ext cx="9144000" cy="252123"/>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5962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rgbClr val="435464"/>
          </a:solidFill>
          <a:latin typeface="+mn-lt"/>
          <a:ea typeface="+mn-ea"/>
          <a:cs typeface="+mn-cs"/>
        </a:defRPr>
      </a:lvl1pPr>
      <a:lvl2pPr marL="742950" indent="-285750" algn="l" defTabSz="457200" rtl="0" eaLnBrk="1" latinLnBrk="0" hangingPunct="1">
        <a:spcBef>
          <a:spcPct val="20000"/>
        </a:spcBef>
        <a:buFont typeface="Arial"/>
        <a:buChar char="–"/>
        <a:defRPr sz="2800" kern="1200" baseline="0">
          <a:solidFill>
            <a:srgbClr val="435464"/>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rgbClr val="435464"/>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rgbClr val="435464"/>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rgbClr val="435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35464"/>
        </a:solidFill>
        <a:effectLst/>
      </p:bgPr>
    </p:bg>
    <p:spTree>
      <p:nvGrpSpPr>
        <p:cNvPr id="1" name=""/>
        <p:cNvGrpSpPr/>
        <p:nvPr/>
      </p:nvGrpSpPr>
      <p:grpSpPr>
        <a:xfrm>
          <a:off x="0" y="0"/>
          <a:ext cx="0" cy="0"/>
          <a:chOff x="0" y="0"/>
          <a:chExt cx="0" cy="0"/>
        </a:xfrm>
      </p:grpSpPr>
      <p:pic>
        <p:nvPicPr>
          <p:cNvPr id="3" name="Picture 2" descr="LogoForPPGRAY.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5717" y="5780166"/>
            <a:ext cx="1307921" cy="753157"/>
          </a:xfrm>
          <a:prstGeom prst="rect">
            <a:avLst/>
          </a:prstGeom>
        </p:spPr>
      </p:pic>
      <p:sp>
        <p:nvSpPr>
          <p:cNvPr id="4" name="Rectangle 3"/>
          <p:cNvSpPr/>
          <p:nvPr/>
        </p:nvSpPr>
        <p:spPr>
          <a:xfrm>
            <a:off x="0" y="6605877"/>
            <a:ext cx="9144000" cy="252123"/>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4173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20625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6736522"/>
            <a:ext cx="9144000" cy="121478"/>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FinalNRG Logo.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9809" y="320261"/>
            <a:ext cx="1972365" cy="1232728"/>
          </a:xfrm>
          <a:prstGeom prst="rect">
            <a:avLst/>
          </a:prstGeom>
        </p:spPr>
      </p:pic>
      <p:sp>
        <p:nvSpPr>
          <p:cNvPr id="2" name="Title Placeholder 1"/>
          <p:cNvSpPr>
            <a:spLocks noGrp="1"/>
          </p:cNvSpPr>
          <p:nvPr>
            <p:ph type="title"/>
          </p:nvPr>
        </p:nvSpPr>
        <p:spPr>
          <a:xfrm>
            <a:off x="457200" y="202392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13066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pHem-OncologyPosadasLabSpecimenCollection@cshs.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b="1" dirty="0">
                <a:latin typeface="Arial" panose="020B0604020202020204" pitchFamily="34" charset="0"/>
                <a:cs typeface="Arial" panose="020B0604020202020204" pitchFamily="34" charset="0"/>
              </a:rPr>
              <a:t>NRG-GU008</a:t>
            </a:r>
            <a:r>
              <a:rPr lang="en-US" sz="3200" dirty="0">
                <a:latin typeface="Arial" panose="020B0604020202020204" pitchFamily="34" charset="0"/>
                <a:cs typeface="Arial" panose="020B0604020202020204" pitchFamily="34" charset="0"/>
              </a:rPr>
              <a:t> </a:t>
            </a:r>
          </a:p>
        </p:txBody>
      </p:sp>
      <p:sp>
        <p:nvSpPr>
          <p:cNvPr id="5" name="Subtitle 4"/>
          <p:cNvSpPr>
            <a:spLocks noGrp="1"/>
          </p:cNvSpPr>
          <p:nvPr>
            <p:ph type="subTitle" idx="1"/>
          </p:nvPr>
        </p:nvSpPr>
        <p:spPr>
          <a:xfrm>
            <a:off x="1371600" y="3600450"/>
            <a:ext cx="6400800" cy="1752600"/>
          </a:xfrm>
        </p:spPr>
        <p:txBody>
          <a:bodyPr/>
          <a:lstStyle/>
          <a:p>
            <a:r>
              <a:rPr lang="en-US" sz="1800" b="1" dirty="0">
                <a:solidFill>
                  <a:srgbClr val="515151"/>
                </a:solidFill>
                <a:latin typeface="Arial" panose="020B0604020202020204" pitchFamily="34" charset="0"/>
                <a:cs typeface="Arial" panose="020B0604020202020204" pitchFamily="34" charset="0"/>
              </a:rPr>
              <a:t>A </a:t>
            </a:r>
            <a:r>
              <a:rPr lang="en-US" sz="1800" b="1" dirty="0" smtClean="0">
                <a:solidFill>
                  <a:srgbClr val="515151"/>
                </a:solidFill>
                <a:latin typeface="Arial" panose="020B0604020202020204" pitchFamily="34" charset="0"/>
                <a:cs typeface="Arial" panose="020B0604020202020204" pitchFamily="34" charset="0"/>
              </a:rPr>
              <a:t>Phase III </a:t>
            </a:r>
            <a:r>
              <a:rPr lang="en-US" sz="1800" b="1" dirty="0">
                <a:solidFill>
                  <a:srgbClr val="515151"/>
                </a:solidFill>
                <a:latin typeface="Arial" panose="020B0604020202020204" pitchFamily="34" charset="0"/>
                <a:cs typeface="Arial" panose="020B0604020202020204" pitchFamily="34" charset="0"/>
              </a:rPr>
              <a:t>Randomized Trial </a:t>
            </a:r>
            <a:r>
              <a:rPr lang="en-US" sz="1800" b="1" dirty="0" smtClean="0">
                <a:solidFill>
                  <a:srgbClr val="515151"/>
                </a:solidFill>
                <a:latin typeface="Arial" panose="020B0604020202020204" pitchFamily="34" charset="0"/>
                <a:cs typeface="Arial" panose="020B0604020202020204" pitchFamily="34" charset="0"/>
              </a:rPr>
              <a:t>Incorporating Abiraterone Acetate with Prednisone and Apalutamide and Advanced Imaging into Salvage Treatment for Patients with Node-Positive Prostate Cancer After Radical Prostatectomy</a:t>
            </a:r>
            <a:endParaRPr lang="en-US" sz="1800" b="1"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95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0624"/>
            <a:ext cx="8229600" cy="584775"/>
          </a:xfrm>
          <a:prstGeom prst="rect">
            <a:avLst/>
          </a:prstGeom>
        </p:spPr>
        <p:txBody>
          <a:bodyPr wrap="square">
            <a:spAutoFit/>
          </a:bodyPr>
          <a:lstStyle/>
          <a:p>
            <a:r>
              <a:rPr lang="en-US" sz="3200" b="1" dirty="0" smtClean="0">
                <a:latin typeface="+mn-lt"/>
                <a:cs typeface="Times New Roman" panose="02020603050405020304" pitchFamily="18" charset="0"/>
              </a:rPr>
              <a:t>Secondary Objectives</a:t>
            </a:r>
            <a:endParaRPr lang="en-US" altLang="en-US" sz="3200" dirty="0">
              <a:latin typeface="+mn-lt"/>
              <a:cs typeface="Times New Roman" panose="02020603050405020304" pitchFamily="18" charset="0"/>
            </a:endParaRPr>
          </a:p>
        </p:txBody>
      </p:sp>
      <p:sp>
        <p:nvSpPr>
          <p:cNvPr id="5" name="Content Placeholder 2"/>
          <p:cNvSpPr>
            <a:spLocks noGrp="1"/>
          </p:cNvSpPr>
          <p:nvPr>
            <p:ph idx="1"/>
          </p:nvPr>
        </p:nvSpPr>
        <p:spPr>
          <a:xfrm>
            <a:off x="457200" y="1007781"/>
            <a:ext cx="8229600" cy="5248581"/>
          </a:xfrm>
        </p:spPr>
        <p:txBody>
          <a:bodyPr>
            <a:normAutofit/>
          </a:bodyPr>
          <a:lstStyle/>
          <a:p>
            <a:pPr>
              <a:spcBef>
                <a:spcPts val="0"/>
              </a:spcBef>
              <a:buFont typeface="Arial" panose="020B0604020202020204" pitchFamily="34" charset="0"/>
              <a:buChar char="•"/>
            </a:pPr>
            <a:r>
              <a:rPr lang="en-US" sz="2400" dirty="0">
                <a:solidFill>
                  <a:srgbClr val="515151"/>
                </a:solidFill>
                <a:cs typeface="Times New Roman" panose="02020603050405020304" pitchFamily="18" charset="0"/>
              </a:rPr>
              <a:t>To compare health-related quality of life (EPIC-26, EQ-5D-5L, Brief Pain Inventory, PROMIS-Fatigue) among the treatment </a:t>
            </a:r>
            <a:r>
              <a:rPr lang="en-US" sz="2400" dirty="0" smtClean="0">
                <a:solidFill>
                  <a:srgbClr val="515151"/>
                </a:solidFill>
                <a:cs typeface="Times New Roman" panose="02020603050405020304" pitchFamily="18" charset="0"/>
              </a:rPr>
              <a:t>arms</a:t>
            </a:r>
            <a:endParaRPr lang="en-US" sz="2400" dirty="0">
              <a:solidFill>
                <a:srgbClr val="515151"/>
              </a:solidFill>
              <a:cs typeface="Times New Roman" panose="02020603050405020304" pitchFamily="18" charset="0"/>
            </a:endParaRPr>
          </a:p>
          <a:p>
            <a:pPr marL="0" indent="0">
              <a:spcBef>
                <a:spcPts val="0"/>
              </a:spcBef>
              <a:buNone/>
            </a:pPr>
            <a:endParaRPr lang="en-US" sz="2400" dirty="0">
              <a:solidFill>
                <a:srgbClr val="515151"/>
              </a:solidFill>
              <a:cs typeface="Times New Roman" panose="02020603050405020304" pitchFamily="18" charset="0"/>
            </a:endParaRPr>
          </a:p>
          <a:p>
            <a:pPr>
              <a:spcBef>
                <a:spcPts val="0"/>
              </a:spcBef>
              <a:buFont typeface="Arial" panose="020B0604020202020204" pitchFamily="34" charset="0"/>
              <a:buChar char="•"/>
            </a:pPr>
            <a:r>
              <a:rPr lang="en-US" sz="2400" dirty="0">
                <a:solidFill>
                  <a:srgbClr val="515151"/>
                </a:solidFill>
                <a:cs typeface="Times New Roman" panose="02020603050405020304" pitchFamily="18" charset="0"/>
              </a:rPr>
              <a:t>To compare overall survival, biochemical progression-free survival, time to local-regional progression, time to castrate resistance, and cancer-specific survival among the treatment </a:t>
            </a:r>
            <a:r>
              <a:rPr lang="en-US" sz="2400" dirty="0" smtClean="0">
                <a:solidFill>
                  <a:srgbClr val="515151"/>
                </a:solidFill>
                <a:cs typeface="Times New Roman" panose="02020603050405020304" pitchFamily="18" charset="0"/>
              </a:rPr>
              <a:t>arms</a:t>
            </a:r>
            <a:endParaRPr lang="en-US" sz="2400" dirty="0">
              <a:solidFill>
                <a:srgbClr val="515151"/>
              </a:solidFill>
              <a:cs typeface="Times New Roman" panose="02020603050405020304" pitchFamily="18" charset="0"/>
            </a:endParaRPr>
          </a:p>
          <a:p>
            <a:pPr marL="0" indent="0">
              <a:spcBef>
                <a:spcPts val="0"/>
              </a:spcBef>
              <a:buNone/>
            </a:pPr>
            <a:endParaRPr lang="en-US" sz="2400" dirty="0">
              <a:solidFill>
                <a:srgbClr val="515151"/>
              </a:solidFill>
              <a:cs typeface="Times New Roman" panose="02020603050405020304" pitchFamily="18" charset="0"/>
            </a:endParaRPr>
          </a:p>
          <a:p>
            <a:pPr>
              <a:spcBef>
                <a:spcPts val="0"/>
              </a:spcBef>
              <a:buFont typeface="Arial" panose="020B0604020202020204" pitchFamily="34" charset="0"/>
              <a:buChar char="•"/>
            </a:pPr>
            <a:r>
              <a:rPr lang="en-US" sz="2400" dirty="0">
                <a:solidFill>
                  <a:srgbClr val="515151"/>
                </a:solidFill>
                <a:cs typeface="Times New Roman" panose="02020603050405020304" pitchFamily="18" charset="0"/>
              </a:rPr>
              <a:t>To compare the short-term and long-term treatment-related adverse events among the treatment </a:t>
            </a:r>
            <a:r>
              <a:rPr lang="en-US" sz="2400" dirty="0" smtClean="0">
                <a:solidFill>
                  <a:srgbClr val="515151"/>
                </a:solidFill>
                <a:cs typeface="Times New Roman" panose="02020603050405020304" pitchFamily="18" charset="0"/>
              </a:rPr>
              <a:t>arms</a:t>
            </a:r>
            <a:endParaRPr lang="en-US" sz="2400" dirty="0">
              <a:solidFill>
                <a:srgbClr val="515151"/>
              </a:solidFill>
              <a:cs typeface="Times New Roman" panose="02020603050405020304" pitchFamily="18" charset="0"/>
            </a:endParaRPr>
          </a:p>
        </p:txBody>
      </p:sp>
    </p:spTree>
    <p:extLst>
      <p:ext uri="{BB962C8B-B14F-4D97-AF65-F5344CB8AC3E}">
        <p14:creationId xmlns:p14="http://schemas.microsoft.com/office/powerpoint/2010/main" val="218757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0416"/>
            <a:ext cx="8229600" cy="584775"/>
          </a:xfrm>
          <a:prstGeom prst="rect">
            <a:avLst/>
          </a:prstGeom>
        </p:spPr>
        <p:txBody>
          <a:bodyPr wrap="square">
            <a:spAutoFit/>
          </a:bodyPr>
          <a:lstStyle/>
          <a:p>
            <a:pPr algn="ctr"/>
            <a:r>
              <a:rPr lang="en-US" altLang="en-US" sz="3200" b="1" dirty="0" smtClean="0">
                <a:latin typeface="+mn-lt"/>
                <a:cs typeface="Times New Roman" panose="02020603050405020304" pitchFamily="18" charset="0"/>
              </a:rPr>
              <a:t>Schema</a:t>
            </a:r>
            <a:endParaRPr lang="en-US" altLang="en-US" sz="3200" dirty="0">
              <a:latin typeface="+mn-lt"/>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14816730"/>
              </p:ext>
            </p:extLst>
          </p:nvPr>
        </p:nvGraphicFramePr>
        <p:xfrm>
          <a:off x="446372" y="986756"/>
          <a:ext cx="8396544" cy="4393580"/>
        </p:xfrm>
        <a:graphic>
          <a:graphicData uri="http://schemas.openxmlformats.org/drawingml/2006/table">
            <a:tbl>
              <a:tblPr firstRow="1" firstCol="1" bandRow="1">
                <a:tableStyleId>{5C22544A-7EE6-4342-B048-85BDC9FD1C3A}</a:tableStyleId>
              </a:tblPr>
              <a:tblGrid>
                <a:gridCol w="2015461">
                  <a:extLst>
                    <a:ext uri="{9D8B030D-6E8A-4147-A177-3AD203B41FA5}">
                      <a16:colId xmlns:a16="http://schemas.microsoft.com/office/drawing/2014/main" val="20000"/>
                    </a:ext>
                  </a:extLst>
                </a:gridCol>
                <a:gridCol w="1956013">
                  <a:extLst>
                    <a:ext uri="{9D8B030D-6E8A-4147-A177-3AD203B41FA5}">
                      <a16:colId xmlns:a16="http://schemas.microsoft.com/office/drawing/2014/main" val="20002"/>
                    </a:ext>
                  </a:extLst>
                </a:gridCol>
                <a:gridCol w="475952">
                  <a:extLst>
                    <a:ext uri="{9D8B030D-6E8A-4147-A177-3AD203B41FA5}">
                      <a16:colId xmlns:a16="http://schemas.microsoft.com/office/drawing/2014/main" val="20004"/>
                    </a:ext>
                  </a:extLst>
                </a:gridCol>
                <a:gridCol w="3949118">
                  <a:extLst>
                    <a:ext uri="{9D8B030D-6E8A-4147-A177-3AD203B41FA5}">
                      <a16:colId xmlns:a16="http://schemas.microsoft.com/office/drawing/2014/main" val="20005"/>
                    </a:ext>
                  </a:extLst>
                </a:gridCol>
              </a:tblGrid>
              <a:tr h="4393580">
                <a:tc>
                  <a:txBody>
                    <a:bodyPr/>
                    <a:lstStyle/>
                    <a:p>
                      <a:pPr marL="0" marR="0" algn="ctr">
                        <a:spcBef>
                          <a:spcPts val="0"/>
                        </a:spcBef>
                        <a:spcAft>
                          <a:spcPts val="0"/>
                        </a:spcAft>
                      </a:pPr>
                      <a:endParaRPr lang="en-US" sz="800" b="1" baseline="0" dirty="0">
                        <a:solidFill>
                          <a:schemeClr val="accent1"/>
                        </a:solidFill>
                        <a:effectLst/>
                        <a:latin typeface="+mn-lt"/>
                        <a:cs typeface="Times New Roman" panose="02020603050405020304" pitchFamily="18" charset="0"/>
                      </a:endParaRPr>
                    </a:p>
                    <a:p>
                      <a:pPr marL="0" marR="0" algn="ctr">
                        <a:spcBef>
                          <a:spcPts val="0"/>
                        </a:spcBef>
                        <a:spcAft>
                          <a:spcPts val="0"/>
                        </a:spcAft>
                      </a:pPr>
                      <a:r>
                        <a:rPr lang="en-US" sz="1400" b="1" baseline="0" dirty="0">
                          <a:solidFill>
                            <a:schemeClr val="accent1"/>
                          </a:solidFill>
                          <a:effectLst/>
                          <a:latin typeface="+mn-lt"/>
                          <a:cs typeface="Times New Roman" panose="02020603050405020304" pitchFamily="18" charset="0"/>
                        </a:rPr>
                        <a:t>REGISTRATION</a:t>
                      </a:r>
                    </a:p>
                    <a:p>
                      <a:pPr marL="0" marR="0" algn="ctr">
                        <a:spcBef>
                          <a:spcPts val="0"/>
                        </a:spcBef>
                        <a:spcAft>
                          <a:spcPts val="0"/>
                        </a:spcAft>
                      </a:pPr>
                      <a:endParaRPr lang="en-US" sz="1400" baseline="0" dirty="0">
                        <a:effectLst/>
                        <a:latin typeface="+mn-lt"/>
                        <a:cs typeface="Times New Roman" panose="02020603050405020304" pitchFamily="18" charset="0"/>
                      </a:endParaRPr>
                    </a:p>
                    <a:p>
                      <a:pPr marL="0" marR="0" algn="ctr">
                        <a:spcBef>
                          <a:spcPts val="0"/>
                        </a:spcBef>
                        <a:spcAft>
                          <a:spcPts val="0"/>
                        </a:spcAft>
                      </a:pPr>
                      <a:r>
                        <a:rPr lang="en-US" sz="1800" b="0" i="0" dirty="0">
                          <a:solidFill>
                            <a:srgbClr val="515151"/>
                          </a:solidFill>
                          <a:effectLst/>
                          <a:latin typeface="+mn-lt"/>
                          <a:cs typeface="Times New Roman" panose="02020603050405020304" pitchFamily="18" charset="0"/>
                        </a:rPr>
                        <a:t>Pathologically</a:t>
                      </a:r>
                      <a:r>
                        <a:rPr lang="en-US" sz="1800" b="0" i="0" baseline="0" dirty="0">
                          <a:solidFill>
                            <a:srgbClr val="515151"/>
                          </a:solidFill>
                          <a:effectLst/>
                          <a:latin typeface="+mn-lt"/>
                          <a:cs typeface="Times New Roman" panose="02020603050405020304" pitchFamily="18" charset="0"/>
                        </a:rPr>
                        <a:t> node-positive prostate cancer patients at the time of radical prostatectomy and currently having a </a:t>
                      </a:r>
                      <a:r>
                        <a:rPr lang="en-US" sz="1800" b="1" i="0" baseline="0" dirty="0">
                          <a:solidFill>
                            <a:srgbClr val="515151"/>
                          </a:solidFill>
                          <a:effectLst/>
                          <a:latin typeface="+mn-lt"/>
                          <a:cs typeface="Times New Roman" panose="02020603050405020304" pitchFamily="18" charset="0"/>
                        </a:rPr>
                        <a:t>detectable PSA</a:t>
                      </a:r>
                      <a:endParaRPr lang="en-US" sz="1100" b="1" i="1" dirty="0">
                        <a:solidFill>
                          <a:srgbClr val="515151"/>
                        </a:solidFill>
                        <a:latin typeface="+mn-lt"/>
                        <a:cs typeface="Times New Roman" panose="02020603050405020304" pitchFamily="18" charset="0"/>
                      </a:endParaRPr>
                    </a:p>
                    <a:p>
                      <a:pPr marL="0" marR="0" algn="ctr">
                        <a:spcBef>
                          <a:spcPts val="0"/>
                        </a:spcBef>
                        <a:spcAft>
                          <a:spcPts val="0"/>
                        </a:spcAft>
                      </a:pPr>
                      <a:endParaRPr lang="en-US" sz="1400" b="0" dirty="0">
                        <a:effectLst/>
                        <a:latin typeface="+mn-lt"/>
                      </a:endParaRPr>
                    </a:p>
                  </a:txBody>
                  <a:tcPr marL="68580" marR="68580" marT="0" marB="0">
                    <a:solidFill>
                      <a:schemeClr val="accent2">
                        <a:lumMod val="85000"/>
                        <a:alpha val="83000"/>
                      </a:schemeClr>
                    </a:solidFill>
                  </a:tcPr>
                </a:tc>
                <a:tc>
                  <a:txBody>
                    <a:bodyPr/>
                    <a:lstStyle/>
                    <a:p>
                      <a:pPr marL="0" marR="0" algn="ctr">
                        <a:spcBef>
                          <a:spcPts val="0"/>
                        </a:spcBef>
                        <a:spcAft>
                          <a:spcPts val="0"/>
                        </a:spcAft>
                      </a:pPr>
                      <a:endParaRPr lang="en-US" sz="800" dirty="0">
                        <a:solidFill>
                          <a:schemeClr val="accent1"/>
                        </a:solidFill>
                        <a:effectLst/>
                        <a:latin typeface="+mn-lt"/>
                        <a:cs typeface="Times New Roman" panose="02020603050405020304" pitchFamily="18" charset="0"/>
                      </a:endParaRPr>
                    </a:p>
                    <a:p>
                      <a:pPr marL="0" marR="0" algn="ctr">
                        <a:spcBef>
                          <a:spcPts val="0"/>
                        </a:spcBef>
                        <a:spcAft>
                          <a:spcPts val="0"/>
                        </a:spcAft>
                      </a:pPr>
                      <a:r>
                        <a:rPr lang="en-US" sz="1400" dirty="0">
                          <a:solidFill>
                            <a:schemeClr val="accent1"/>
                          </a:solidFill>
                          <a:effectLst/>
                          <a:latin typeface="+mn-lt"/>
                          <a:cs typeface="Times New Roman" panose="02020603050405020304" pitchFamily="18" charset="0"/>
                        </a:rPr>
                        <a:t>STRATIFICATION</a:t>
                      </a:r>
                    </a:p>
                    <a:p>
                      <a:pPr marL="0" marR="0" algn="ctr">
                        <a:spcBef>
                          <a:spcPts val="0"/>
                        </a:spcBef>
                        <a:spcAft>
                          <a:spcPts val="0"/>
                        </a:spcAft>
                      </a:pPr>
                      <a:endParaRPr lang="en-US" sz="1400" b="0" dirty="0">
                        <a:solidFill>
                          <a:srgbClr val="000000"/>
                        </a:solidFill>
                        <a:effectLst/>
                        <a:latin typeface="+mn-lt"/>
                        <a:cs typeface="Times New Roman" panose="02020603050405020304" pitchFamily="18" charset="0"/>
                      </a:endParaRPr>
                    </a:p>
                    <a:p>
                      <a:pPr marL="0" marR="0" algn="ctr">
                        <a:spcBef>
                          <a:spcPts val="0"/>
                        </a:spcBef>
                        <a:spcAft>
                          <a:spcPts val="0"/>
                        </a:spcAft>
                      </a:pPr>
                      <a:r>
                        <a:rPr lang="en-US" sz="1800" b="0" dirty="0">
                          <a:solidFill>
                            <a:srgbClr val="515151"/>
                          </a:solidFill>
                          <a:effectLst/>
                          <a:latin typeface="+mn-lt"/>
                          <a:cs typeface="Times New Roman" panose="02020603050405020304" pitchFamily="18" charset="0"/>
                        </a:rPr>
                        <a:t>PSA</a:t>
                      </a:r>
                      <a:r>
                        <a:rPr lang="en-US" sz="1800" b="0" baseline="0" dirty="0">
                          <a:solidFill>
                            <a:srgbClr val="515151"/>
                          </a:solidFill>
                          <a:effectLst/>
                          <a:latin typeface="+mn-lt"/>
                          <a:cs typeface="Times New Roman" panose="02020603050405020304" pitchFamily="18" charset="0"/>
                        </a:rPr>
                        <a:t> never undetectable after prostatectomy vs. rising PSA after being undetectable after prostatectomy</a:t>
                      </a:r>
                      <a:endParaRPr lang="en-US" sz="1800" b="0" dirty="0">
                        <a:solidFill>
                          <a:srgbClr val="515151"/>
                        </a:solidFill>
                        <a:effectLst/>
                        <a:latin typeface="+mn-lt"/>
                        <a:cs typeface="Times New Roman" panose="02020603050405020304" pitchFamily="18" charset="0"/>
                      </a:endParaRPr>
                    </a:p>
                    <a:p>
                      <a:pPr marL="0" marR="0" algn="ctr">
                        <a:spcBef>
                          <a:spcPts val="0"/>
                        </a:spcBef>
                        <a:spcAft>
                          <a:spcPts val="0"/>
                        </a:spcAft>
                      </a:pPr>
                      <a:endParaRPr lang="en-US" sz="1600" dirty="0">
                        <a:solidFill>
                          <a:schemeClr val="accent1"/>
                        </a:solidFill>
                        <a:effectLst/>
                        <a:latin typeface="+mn-lt"/>
                      </a:endParaRPr>
                    </a:p>
                    <a:p>
                      <a:pPr marL="0" marR="0" algn="ctr">
                        <a:spcBef>
                          <a:spcPts val="0"/>
                        </a:spcBef>
                        <a:spcAft>
                          <a:spcPts val="0"/>
                        </a:spcAft>
                      </a:pPr>
                      <a:endParaRPr lang="en-US" sz="1600" dirty="0">
                        <a:solidFill>
                          <a:schemeClr val="accent1"/>
                        </a:solidFill>
                        <a:effectLst/>
                        <a:latin typeface="+mn-lt"/>
                        <a:ea typeface="Times New Roman"/>
                      </a:endParaRPr>
                    </a:p>
                  </a:txBody>
                  <a:tcPr marL="68580" marR="68580" marT="0" marB="0">
                    <a:solidFill>
                      <a:schemeClr val="accent2">
                        <a:lumMod val="85000"/>
                        <a:alpha val="83000"/>
                      </a:schemeClr>
                    </a:solidFill>
                  </a:tcPr>
                </a:tc>
                <a:tc>
                  <a:txBody>
                    <a:bodyPr/>
                    <a:lstStyle/>
                    <a:p>
                      <a:pPr marL="0" marR="0" algn="ctr">
                        <a:spcBef>
                          <a:spcPts val="0"/>
                        </a:spcBef>
                        <a:spcAft>
                          <a:spcPts val="0"/>
                        </a:spcAft>
                      </a:pPr>
                      <a:r>
                        <a:rPr lang="en-US" sz="1600" dirty="0">
                          <a:solidFill>
                            <a:schemeClr val="accent1"/>
                          </a:solidFill>
                          <a:effectLst/>
                          <a:latin typeface="+mn-lt"/>
                        </a:rPr>
                        <a:t> </a:t>
                      </a:r>
                    </a:p>
                    <a:p>
                      <a:pPr marL="0" marR="0" algn="ctr">
                        <a:spcBef>
                          <a:spcPts val="0"/>
                        </a:spcBef>
                        <a:spcAft>
                          <a:spcPts val="0"/>
                        </a:spcAft>
                      </a:pPr>
                      <a:r>
                        <a:rPr lang="en-US" sz="1600" dirty="0">
                          <a:solidFill>
                            <a:schemeClr val="accent1"/>
                          </a:solidFill>
                          <a:effectLst/>
                          <a:latin typeface="+mn-lt"/>
                        </a:rPr>
                        <a:t> </a:t>
                      </a:r>
                    </a:p>
                    <a:p>
                      <a:pPr marL="0" marR="0" algn="ctr">
                        <a:spcBef>
                          <a:spcPts val="0"/>
                        </a:spcBef>
                        <a:spcAft>
                          <a:spcPts val="0"/>
                        </a:spcAft>
                      </a:pPr>
                      <a:r>
                        <a:rPr lang="en-US" sz="1600" dirty="0">
                          <a:solidFill>
                            <a:schemeClr val="accent1"/>
                          </a:solidFill>
                          <a:effectLst/>
                          <a:latin typeface="+mn-lt"/>
                        </a:rPr>
                        <a:t> </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R</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A</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N</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D</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O</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M</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I</a:t>
                      </a:r>
                    </a:p>
                    <a:p>
                      <a:pPr marL="0" marR="0" algn="ctr">
                        <a:spcBef>
                          <a:spcPts val="0"/>
                        </a:spcBef>
                        <a:spcAft>
                          <a:spcPts val="0"/>
                        </a:spcAft>
                      </a:pPr>
                      <a:r>
                        <a:rPr lang="en-US" sz="1600" dirty="0">
                          <a:solidFill>
                            <a:schemeClr val="accent1"/>
                          </a:solidFill>
                          <a:effectLst/>
                          <a:latin typeface="+mn-lt"/>
                          <a:cs typeface="Times New Roman" panose="02020603050405020304" pitchFamily="18" charset="0"/>
                        </a:rPr>
                        <a:t>Z</a:t>
                      </a:r>
                    </a:p>
                    <a:p>
                      <a:pPr marL="0" marR="0" algn="ctr">
                        <a:spcBef>
                          <a:spcPts val="0"/>
                        </a:spcBef>
                        <a:spcAft>
                          <a:spcPts val="0"/>
                        </a:spcAft>
                      </a:pPr>
                      <a:r>
                        <a:rPr lang="en-US" sz="1600" dirty="0">
                          <a:solidFill>
                            <a:schemeClr val="accent1"/>
                          </a:solidFill>
                          <a:effectLst/>
                          <a:latin typeface="+mn-lt"/>
                          <a:ea typeface="+mn-ea"/>
                          <a:cs typeface="Times New Roman" panose="02020603050405020304" pitchFamily="18" charset="0"/>
                        </a:rPr>
                        <a:t>A  T   I  </a:t>
                      </a:r>
                      <a:r>
                        <a:rPr lang="en-US" sz="1600" dirty="0" smtClean="0">
                          <a:solidFill>
                            <a:schemeClr val="accent1"/>
                          </a:solidFill>
                          <a:effectLst/>
                          <a:latin typeface="+mn-lt"/>
                          <a:ea typeface="+mn-ea"/>
                          <a:cs typeface="Times New Roman" panose="02020603050405020304" pitchFamily="18" charset="0"/>
                        </a:rPr>
                        <a:t> O </a:t>
                      </a:r>
                      <a:r>
                        <a:rPr lang="en-US" sz="1600" dirty="0">
                          <a:solidFill>
                            <a:schemeClr val="accent1"/>
                          </a:solidFill>
                          <a:effectLst/>
                          <a:latin typeface="+mn-lt"/>
                          <a:ea typeface="+mn-ea"/>
                          <a:cs typeface="Times New Roman" panose="02020603050405020304" pitchFamily="18" charset="0"/>
                        </a:rPr>
                        <a:t>N</a:t>
                      </a:r>
                      <a:endParaRPr lang="en-US" sz="1600" dirty="0">
                        <a:solidFill>
                          <a:schemeClr val="accent1"/>
                        </a:solidFill>
                        <a:effectLst/>
                        <a:latin typeface="+mn-lt"/>
                        <a:ea typeface="Times New Roman"/>
                        <a:cs typeface="Times New Roman" panose="02020603050405020304" pitchFamily="18" charset="0"/>
                      </a:endParaRPr>
                    </a:p>
                  </a:txBody>
                  <a:tcPr marL="68580" marR="68580" marT="0" marB="0">
                    <a:solidFill>
                      <a:schemeClr val="accent2">
                        <a:lumMod val="85000"/>
                        <a:alpha val="83000"/>
                      </a:schemeClr>
                    </a:solidFill>
                  </a:tcPr>
                </a:tc>
                <a:tc>
                  <a:txBody>
                    <a:bodyPr/>
                    <a:lstStyle/>
                    <a:p>
                      <a:pPr marL="0" marR="0" algn="l">
                        <a:spcBef>
                          <a:spcPts val="0"/>
                        </a:spcBef>
                        <a:spcAft>
                          <a:spcPts val="0"/>
                        </a:spcAft>
                      </a:pPr>
                      <a:r>
                        <a:rPr lang="en-US" sz="1600" dirty="0">
                          <a:solidFill>
                            <a:schemeClr val="accent1"/>
                          </a:solidFill>
                          <a:effectLst/>
                          <a:latin typeface="+mn-lt"/>
                        </a:rPr>
                        <a:t> </a:t>
                      </a:r>
                      <a:endParaRPr kumimoji="0" lang="en-US" sz="1400" b="1" i="0" u="none" strike="noStrike" kern="1200" cap="none" spc="0" normalizeH="0" baseline="0" noProof="0" dirty="0">
                        <a:ln>
                          <a:noFill/>
                        </a:ln>
                        <a:solidFill>
                          <a:schemeClr val="accent1"/>
                        </a:solidFill>
                        <a:effectLst/>
                        <a:uLnTx/>
                        <a:uFillTx/>
                        <a:latin typeface="+mn-lt"/>
                        <a:ea typeface="+mn-ea"/>
                        <a:cs typeface="+mn-cs"/>
                      </a:endParaRPr>
                    </a:p>
                    <a:p>
                      <a:pPr algn="ctr"/>
                      <a:endParaRPr lang="en-US" sz="1600" b="1" u="sng" kern="1200" dirty="0">
                        <a:solidFill>
                          <a:schemeClr val="accent1"/>
                        </a:solidFill>
                        <a:effectLst/>
                        <a:latin typeface="+mn-lt"/>
                        <a:ea typeface="+mn-ea"/>
                        <a:cs typeface="+mn-cs"/>
                      </a:endParaRPr>
                    </a:p>
                    <a:p>
                      <a:pPr algn="ctr"/>
                      <a:endParaRPr lang="en-US" sz="1600" b="1" u="sng" kern="1200" dirty="0">
                        <a:solidFill>
                          <a:schemeClr val="accent1"/>
                        </a:solidFill>
                        <a:effectLst/>
                        <a:latin typeface="+mn-lt"/>
                        <a:ea typeface="+mn-ea"/>
                        <a:cs typeface="+mn-cs"/>
                      </a:endParaRPr>
                    </a:p>
                    <a:p>
                      <a:pPr algn="ctr"/>
                      <a:endParaRPr lang="en-US" sz="1600" b="1" u="sng" kern="1200" dirty="0">
                        <a:solidFill>
                          <a:schemeClr val="accent1"/>
                        </a:solidFill>
                        <a:effectLst/>
                        <a:latin typeface="+mn-lt"/>
                        <a:ea typeface="+mn-ea"/>
                        <a:cs typeface="+mn-cs"/>
                      </a:endParaRPr>
                    </a:p>
                    <a:p>
                      <a:pPr algn="ctr"/>
                      <a:r>
                        <a:rPr lang="en-US" sz="1800" b="1" u="sng" kern="1200" dirty="0">
                          <a:solidFill>
                            <a:schemeClr val="accent1"/>
                          </a:solidFill>
                          <a:effectLst/>
                          <a:latin typeface="+mn-lt"/>
                          <a:ea typeface="+mn-ea"/>
                          <a:cs typeface="Times New Roman" panose="02020603050405020304" pitchFamily="18" charset="0"/>
                        </a:rPr>
                        <a:t>Arm 1</a:t>
                      </a:r>
                      <a:r>
                        <a:rPr lang="en-US" sz="1800" b="1" kern="1200" dirty="0">
                          <a:solidFill>
                            <a:schemeClr val="accent1"/>
                          </a:solidFill>
                          <a:effectLst/>
                          <a:latin typeface="+mn-lt"/>
                          <a:ea typeface="+mn-ea"/>
                          <a:cs typeface="Times New Roman" panose="02020603050405020304" pitchFamily="18" charset="0"/>
                        </a:rPr>
                        <a:t>*</a:t>
                      </a:r>
                    </a:p>
                    <a:p>
                      <a:pPr algn="ctr"/>
                      <a:r>
                        <a:rPr lang="en-US" sz="1600" b="0" kern="1200" dirty="0">
                          <a:solidFill>
                            <a:srgbClr val="515151"/>
                          </a:solidFill>
                          <a:effectLst/>
                          <a:latin typeface="+mn-lt"/>
                          <a:ea typeface="+mn-ea"/>
                          <a:cs typeface="Times New Roman" panose="02020603050405020304" pitchFamily="18" charset="0"/>
                        </a:rPr>
                        <a:t>RT</a:t>
                      </a:r>
                      <a:r>
                        <a:rPr lang="en-US" sz="1600" b="0" kern="1200" baseline="0" dirty="0">
                          <a:solidFill>
                            <a:srgbClr val="515151"/>
                          </a:solidFill>
                          <a:effectLst/>
                          <a:latin typeface="+mn-lt"/>
                          <a:ea typeface="+mn-ea"/>
                          <a:cs typeface="Times New Roman" panose="02020603050405020304" pitchFamily="18" charset="0"/>
                        </a:rPr>
                        <a:t> + GnRH agonist/antagonist x 2 years</a:t>
                      </a:r>
                    </a:p>
                    <a:p>
                      <a:pPr algn="ctr"/>
                      <a:endParaRPr lang="en-US" sz="1600" b="0" kern="1200" dirty="0">
                        <a:solidFill>
                          <a:srgbClr val="515151"/>
                        </a:solidFill>
                        <a:effectLst/>
                        <a:latin typeface="+mn-lt"/>
                        <a:ea typeface="+mn-ea"/>
                        <a:cs typeface="+mn-cs"/>
                      </a:endParaRPr>
                    </a:p>
                    <a:p>
                      <a:pPr algn="ctr"/>
                      <a:r>
                        <a:rPr lang="en-US" sz="1600" b="0" kern="1200" dirty="0">
                          <a:solidFill>
                            <a:schemeClr val="accent1"/>
                          </a:solidFill>
                          <a:effectLst/>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accent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accent1"/>
                        </a:solidFill>
                        <a:effectLst/>
                        <a:uLnTx/>
                        <a:uFillTx/>
                        <a:latin typeface="+mn-lt"/>
                        <a:ea typeface="+mn-ea"/>
                        <a:cs typeface="Times New Roman" panose="02020603050405020304" pitchFamily="18" charset="0"/>
                      </a:endParaRPr>
                    </a:p>
                    <a:p>
                      <a:pPr algn="ctr"/>
                      <a:r>
                        <a:rPr lang="en-US" sz="1800" b="1" u="sng" kern="1200" dirty="0">
                          <a:solidFill>
                            <a:schemeClr val="accent1"/>
                          </a:solidFill>
                          <a:effectLst/>
                          <a:latin typeface="+mn-lt"/>
                          <a:ea typeface="+mn-ea"/>
                          <a:cs typeface="Times New Roman" panose="02020603050405020304" pitchFamily="18" charset="0"/>
                        </a:rPr>
                        <a:t>Arm 2</a:t>
                      </a:r>
                      <a:r>
                        <a:rPr lang="en-US" sz="1800" b="1" kern="1200" dirty="0">
                          <a:solidFill>
                            <a:schemeClr val="accent1"/>
                          </a:solidFill>
                          <a:effectLst/>
                          <a:latin typeface="+mn-lt"/>
                          <a:ea typeface="+mn-ea"/>
                          <a:cs typeface="Times New Roman" panose="02020603050405020304" pitchFamily="18" charset="0"/>
                        </a:rPr>
                        <a:t>*</a:t>
                      </a:r>
                    </a:p>
                    <a:p>
                      <a:pPr algn="ctr"/>
                      <a:r>
                        <a:rPr lang="en-US" sz="1600" b="0" kern="1200" dirty="0">
                          <a:solidFill>
                            <a:srgbClr val="515151"/>
                          </a:solidFill>
                          <a:effectLst/>
                          <a:latin typeface="+mn-lt"/>
                          <a:ea typeface="+mn-ea"/>
                          <a:cs typeface="Times New Roman" panose="02020603050405020304" pitchFamily="18" charset="0"/>
                        </a:rPr>
                        <a:t>RT</a:t>
                      </a:r>
                      <a:r>
                        <a:rPr lang="en-US" sz="1600" b="0" kern="1200" baseline="0" dirty="0">
                          <a:solidFill>
                            <a:srgbClr val="515151"/>
                          </a:solidFill>
                          <a:effectLst/>
                          <a:latin typeface="+mn-lt"/>
                          <a:ea typeface="+mn-ea"/>
                          <a:cs typeface="Times New Roman" panose="02020603050405020304" pitchFamily="18" charset="0"/>
                        </a:rPr>
                        <a:t> + GnRH agonist/antagonist + abiraterone acetate with prednisone and apalutamide x 2 years</a:t>
                      </a:r>
                      <a:endParaRPr lang="en-US" sz="1600" dirty="0">
                        <a:solidFill>
                          <a:srgbClr val="515151"/>
                        </a:solidFill>
                        <a:effectLst/>
                        <a:latin typeface="+mn-lt"/>
                        <a:ea typeface="Times New Roman"/>
                        <a:cs typeface="Times New Roman" panose="02020603050405020304" pitchFamily="18" charset="0"/>
                      </a:endParaRPr>
                    </a:p>
                  </a:txBody>
                  <a:tcPr marL="68580" marR="68580" marT="0" marB="0">
                    <a:solidFill>
                      <a:schemeClr val="accent2">
                        <a:lumMod val="85000"/>
                        <a:alpha val="83000"/>
                      </a:schemeClr>
                    </a:solidFill>
                  </a:tcPr>
                </a:tc>
                <a:extLst>
                  <a:ext uri="{0D108BD9-81ED-4DB2-BD59-A6C34878D82A}">
                    <a16:rowId xmlns:a16="http://schemas.microsoft.com/office/drawing/2014/main" val="10000"/>
                  </a:ext>
                </a:extLst>
              </a:tr>
            </a:tbl>
          </a:graphicData>
        </a:graphic>
      </p:graphicFrame>
      <p:sp>
        <p:nvSpPr>
          <p:cNvPr id="6" name="Content Placeholder 5"/>
          <p:cNvSpPr>
            <a:spLocks noGrp="1"/>
          </p:cNvSpPr>
          <p:nvPr>
            <p:ph idx="1"/>
          </p:nvPr>
        </p:nvSpPr>
        <p:spPr>
          <a:xfrm>
            <a:off x="5585012" y="5685276"/>
            <a:ext cx="3257904" cy="646331"/>
          </a:xfrm>
          <a:prstGeom prst="rect">
            <a:avLst/>
          </a:prstGeom>
        </p:spPr>
        <p:txBody>
          <a:bodyPr wrap="square">
            <a:spAutoFit/>
          </a:bodyPr>
          <a:lstStyle/>
          <a:p>
            <a:pPr marL="0" indent="0">
              <a:buNone/>
            </a:pPr>
            <a:r>
              <a:rPr lang="en-US" sz="1200" b="1" dirty="0">
                <a:solidFill>
                  <a:srgbClr val="515151"/>
                </a:solidFill>
                <a:cs typeface="Times New Roman" panose="02020603050405020304" pitchFamily="18" charset="0"/>
              </a:rPr>
              <a:t>*</a:t>
            </a:r>
            <a:r>
              <a:rPr lang="en-US" sz="1200" dirty="0">
                <a:solidFill>
                  <a:srgbClr val="515151"/>
                </a:solidFill>
                <a:cs typeface="Times New Roman" panose="02020603050405020304" pitchFamily="18" charset="0"/>
              </a:rPr>
              <a:t>See Protocol Section 5.1 for drug treatment details and Section 5.2 for radiation therapy details</a:t>
            </a:r>
          </a:p>
        </p:txBody>
      </p:sp>
    </p:spTree>
    <p:extLst>
      <p:ext uri="{BB962C8B-B14F-4D97-AF65-F5344CB8AC3E}">
        <p14:creationId xmlns:p14="http://schemas.microsoft.com/office/powerpoint/2010/main" val="2084434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0624"/>
            <a:ext cx="8229600" cy="584775"/>
          </a:xfrm>
          <a:prstGeom prst="rect">
            <a:avLst/>
          </a:prstGeom>
        </p:spPr>
        <p:txBody>
          <a:bodyPr wrap="square">
            <a:spAutoFit/>
          </a:bodyPr>
          <a:lstStyle/>
          <a:p>
            <a:pPr algn="ctr"/>
            <a:r>
              <a:rPr lang="en-US" altLang="en-US" sz="3200" b="1" dirty="0" smtClean="0">
                <a:latin typeface="+mn-lt"/>
                <a:cs typeface="Times New Roman" panose="02020603050405020304" pitchFamily="18" charset="0"/>
              </a:rPr>
              <a:t>Key Eligibility Criteria</a:t>
            </a:r>
            <a:endParaRPr lang="en-US" altLang="en-US" sz="3200" dirty="0">
              <a:latin typeface="+mn-lt"/>
              <a:cs typeface="Times New Roman" panose="02020603050405020304" pitchFamily="18" charset="0"/>
            </a:endParaRPr>
          </a:p>
        </p:txBody>
      </p:sp>
      <p:sp>
        <p:nvSpPr>
          <p:cNvPr id="5" name="Content Placeholder 4"/>
          <p:cNvSpPr txBox="1">
            <a:spLocks noGrp="1"/>
          </p:cNvSpPr>
          <p:nvPr>
            <p:ph idx="1"/>
          </p:nvPr>
        </p:nvSpPr>
        <p:spPr>
          <a:xfrm>
            <a:off x="404037" y="887259"/>
            <a:ext cx="8335926" cy="4856714"/>
          </a:xfrm>
          <a:prstGeom prst="rect">
            <a:avLst/>
          </a:prstGeom>
          <a:noFill/>
          <a:ln>
            <a:noFill/>
          </a:ln>
        </p:spPr>
        <p:txBody>
          <a:bodyPr wrap="square" rtlCol="0">
            <a:spAutoFit/>
          </a:bodyPr>
          <a:lstStyle/>
          <a:p>
            <a:pPr>
              <a:buFont typeface="Arial" panose="020B0604020202020204" pitchFamily="34" charset="0"/>
              <a:buChar char="•"/>
            </a:pPr>
            <a:endParaRPr lang="en-US" sz="1800" dirty="0" smtClean="0">
              <a:solidFill>
                <a:srgbClr val="515151"/>
              </a:solidFill>
              <a:cs typeface="Times New Roman" panose="02020603050405020304" pitchFamily="18" charset="0"/>
            </a:endParaRPr>
          </a:p>
          <a:p>
            <a:pPr>
              <a:buFont typeface="Arial" panose="020B0604020202020204" pitchFamily="34" charset="0"/>
              <a:buChar char="•"/>
            </a:pPr>
            <a:r>
              <a:rPr lang="en-US" sz="2400" dirty="0" smtClean="0">
                <a:solidFill>
                  <a:srgbClr val="515151"/>
                </a:solidFill>
                <a:cs typeface="Times New Roman" panose="02020603050405020304" pitchFamily="18" charset="0"/>
              </a:rPr>
              <a:t>Prostate </a:t>
            </a:r>
            <a:r>
              <a:rPr lang="en-US" sz="2400" dirty="0">
                <a:solidFill>
                  <a:srgbClr val="515151"/>
                </a:solidFill>
                <a:cs typeface="Times New Roman" panose="02020603050405020304" pitchFamily="18" charset="0"/>
              </a:rPr>
              <a:t>cancer status-post radical </a:t>
            </a:r>
            <a:r>
              <a:rPr lang="en-US" sz="2400" dirty="0" smtClean="0">
                <a:solidFill>
                  <a:srgbClr val="515151"/>
                </a:solidFill>
                <a:cs typeface="Times New Roman" panose="02020603050405020304" pitchFamily="18" charset="0"/>
              </a:rPr>
              <a:t>prostatectomy</a:t>
            </a:r>
          </a:p>
          <a:p>
            <a:pPr marL="0" indent="0">
              <a:buNone/>
            </a:pPr>
            <a:endParaRPr lang="en-US" sz="1100" dirty="0">
              <a:solidFill>
                <a:srgbClr val="515151"/>
              </a:solidFill>
              <a:cs typeface="Times New Roman" panose="02020603050405020304" pitchFamily="18" charset="0"/>
            </a:endParaRPr>
          </a:p>
          <a:p>
            <a:pPr>
              <a:buFont typeface="Arial" panose="020B0604020202020204" pitchFamily="34" charset="0"/>
              <a:buChar char="•"/>
            </a:pPr>
            <a:r>
              <a:rPr lang="en-US" sz="2400" dirty="0">
                <a:solidFill>
                  <a:srgbClr val="515151"/>
                </a:solidFill>
                <a:cs typeface="Times New Roman" panose="02020603050405020304" pitchFamily="18" charset="0"/>
              </a:rPr>
              <a:t>pN+ in the pelvis (internal iliac, external iliac, and/or obturator</a:t>
            </a:r>
            <a:r>
              <a:rPr lang="en-US" sz="2400" dirty="0" smtClean="0">
                <a:solidFill>
                  <a:srgbClr val="515151"/>
                </a:solidFill>
                <a:cs typeface="Times New Roman" panose="02020603050405020304" pitchFamily="18" charset="0"/>
              </a:rPr>
              <a:t>)</a:t>
            </a:r>
          </a:p>
          <a:p>
            <a:pPr marL="0" indent="0">
              <a:buNone/>
            </a:pPr>
            <a:endParaRPr lang="en-US" sz="1100" dirty="0">
              <a:solidFill>
                <a:srgbClr val="515151"/>
              </a:solidFill>
              <a:cs typeface="Times New Roman" panose="02020603050405020304" pitchFamily="18" charset="0"/>
            </a:endParaRPr>
          </a:p>
          <a:p>
            <a:pPr>
              <a:buFont typeface="Arial" panose="020B0604020202020204" pitchFamily="34" charset="0"/>
              <a:buChar char="•"/>
            </a:pPr>
            <a:r>
              <a:rPr lang="en-US" sz="2400" dirty="0">
                <a:solidFill>
                  <a:srgbClr val="515151"/>
                </a:solidFill>
                <a:cs typeface="Times New Roman" panose="02020603050405020304" pitchFamily="18" charset="0"/>
              </a:rPr>
              <a:t>PSA &gt;0 at least 30 days after RP, before </a:t>
            </a:r>
            <a:r>
              <a:rPr lang="en-US" sz="2400" dirty="0" smtClean="0">
                <a:solidFill>
                  <a:srgbClr val="515151"/>
                </a:solidFill>
                <a:cs typeface="Times New Roman" panose="02020603050405020304" pitchFamily="18" charset="0"/>
              </a:rPr>
              <a:t>starting ADT</a:t>
            </a:r>
          </a:p>
          <a:p>
            <a:pPr marL="0" indent="0">
              <a:buNone/>
            </a:pPr>
            <a:endParaRPr lang="en-US" sz="1100" dirty="0">
              <a:solidFill>
                <a:srgbClr val="515151"/>
              </a:solidFill>
              <a:cs typeface="Times New Roman" panose="02020603050405020304" pitchFamily="18" charset="0"/>
            </a:endParaRPr>
          </a:p>
          <a:p>
            <a:pPr>
              <a:buFont typeface="Arial" panose="020B0604020202020204" pitchFamily="34" charset="0"/>
              <a:buChar char="•"/>
            </a:pPr>
            <a:r>
              <a:rPr lang="en-US" sz="2400" dirty="0">
                <a:solidFill>
                  <a:srgbClr val="515151"/>
                </a:solidFill>
                <a:cs typeface="Times New Roman" panose="02020603050405020304" pitchFamily="18" charset="0"/>
              </a:rPr>
              <a:t>Advanced imaging (Axumin PET, PSMA PET, or choline PET) showing no M1 </a:t>
            </a:r>
            <a:r>
              <a:rPr lang="en-US" sz="2400" dirty="0" smtClean="0">
                <a:solidFill>
                  <a:srgbClr val="515151"/>
                </a:solidFill>
                <a:cs typeface="Times New Roman" panose="02020603050405020304" pitchFamily="18" charset="0"/>
              </a:rPr>
              <a:t>disease</a:t>
            </a:r>
            <a:endParaRPr lang="en-US" sz="2400" dirty="0">
              <a:solidFill>
                <a:srgbClr val="515151"/>
              </a:solidFill>
              <a:cs typeface="Times New Roman" panose="02020603050405020304" pitchFamily="18" charset="0"/>
            </a:endParaRPr>
          </a:p>
          <a:p>
            <a:pPr marL="0" indent="0" algn="ctr">
              <a:buNone/>
            </a:pPr>
            <a:endParaRPr lang="en-US" sz="2400" b="1" dirty="0" smtClean="0">
              <a:solidFill>
                <a:schemeClr val="tx1"/>
              </a:solidFill>
              <a:cs typeface="Times New Roman" panose="02020603050405020304" pitchFamily="18" charset="0"/>
            </a:endParaRPr>
          </a:p>
          <a:p>
            <a:pPr marL="0" indent="0" algn="ctr">
              <a:buNone/>
            </a:pPr>
            <a:endParaRPr lang="en-US" sz="2400" b="1" dirty="0">
              <a:solidFill>
                <a:schemeClr val="tx1"/>
              </a:solidFill>
              <a:cs typeface="Times New Roman" panose="02020603050405020304" pitchFamily="18" charset="0"/>
            </a:endParaRPr>
          </a:p>
          <a:p>
            <a:pPr marL="0" indent="0" algn="ctr">
              <a:buNone/>
            </a:pPr>
            <a:r>
              <a:rPr lang="en-US" sz="1600" b="1" dirty="0" smtClean="0">
                <a:solidFill>
                  <a:schemeClr val="tx1"/>
                </a:solidFill>
                <a:cs typeface="Times New Roman" panose="02020603050405020304" pitchFamily="18" charset="0"/>
              </a:rPr>
              <a:t>See </a:t>
            </a:r>
            <a:r>
              <a:rPr lang="en-US" sz="1600" b="1" dirty="0">
                <a:solidFill>
                  <a:schemeClr val="tx1"/>
                </a:solidFill>
                <a:cs typeface="Times New Roman" panose="02020603050405020304" pitchFamily="18" charset="0"/>
              </a:rPr>
              <a:t>Section 3.0 of the Protocol for </a:t>
            </a:r>
            <a:r>
              <a:rPr lang="en-US" sz="1600" b="1" dirty="0" smtClean="0">
                <a:solidFill>
                  <a:schemeClr val="tx1"/>
                </a:solidFill>
                <a:cs typeface="Times New Roman" panose="02020603050405020304" pitchFamily="18" charset="0"/>
              </a:rPr>
              <a:t>Complete Eligibility Criteria</a:t>
            </a:r>
            <a:endParaRPr lang="en-US" sz="2400" dirty="0">
              <a:latin typeface="Corbel"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02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5572"/>
            <a:ext cx="8229600" cy="584775"/>
          </a:xfrm>
          <a:prstGeom prst="rect">
            <a:avLst/>
          </a:prstGeom>
        </p:spPr>
        <p:txBody>
          <a:bodyPr wrap="square">
            <a:spAutoFit/>
          </a:bodyPr>
          <a:lstStyle/>
          <a:p>
            <a:pPr algn="ctr"/>
            <a:r>
              <a:rPr lang="en-US" altLang="en-US" sz="3200" b="1" dirty="0" smtClean="0">
                <a:latin typeface="+mn-lt"/>
                <a:cs typeface="Times New Roman" panose="02020603050405020304" pitchFamily="18" charset="0"/>
              </a:rPr>
              <a:t>Key Exclusion Criteria</a:t>
            </a:r>
            <a:endParaRPr lang="en-US" altLang="en-US" sz="3200" dirty="0">
              <a:latin typeface="+mn-lt"/>
              <a:cs typeface="Times New Roman" panose="02020603050405020304" pitchFamily="18" charset="0"/>
            </a:endParaRPr>
          </a:p>
        </p:txBody>
      </p:sp>
      <p:sp>
        <p:nvSpPr>
          <p:cNvPr id="5" name="Content Placeholder 4"/>
          <p:cNvSpPr txBox="1">
            <a:spLocks noGrp="1"/>
          </p:cNvSpPr>
          <p:nvPr>
            <p:ph idx="1"/>
          </p:nvPr>
        </p:nvSpPr>
        <p:spPr>
          <a:xfrm>
            <a:off x="393031" y="1211862"/>
            <a:ext cx="8229600" cy="5583067"/>
          </a:xfrm>
          <a:prstGeom prst="rect">
            <a:avLst/>
          </a:prstGeom>
          <a:noFill/>
          <a:ln>
            <a:noFill/>
          </a:ln>
        </p:spPr>
        <p:txBody>
          <a:bodyPr wrap="square" rtlCol="0">
            <a:spAutoFit/>
          </a:bodyPr>
          <a:lstStyle/>
          <a:p>
            <a:pPr>
              <a:spcBef>
                <a:spcPts val="0"/>
              </a:spcBef>
            </a:pPr>
            <a:r>
              <a:rPr lang="en-US" sz="2400" dirty="0">
                <a:solidFill>
                  <a:srgbClr val="515151"/>
                </a:solidFill>
                <a:cs typeface="Times New Roman" panose="02020603050405020304" pitchFamily="18" charset="0"/>
              </a:rPr>
              <a:t>Prior systemic chemotherapy for prostate cancer </a:t>
            </a:r>
          </a:p>
          <a:p>
            <a:pPr lvl="1">
              <a:spcBef>
                <a:spcPts val="0"/>
              </a:spcBef>
            </a:pPr>
            <a:r>
              <a:rPr lang="en-US" sz="2000" dirty="0">
                <a:solidFill>
                  <a:srgbClr val="515151"/>
                </a:solidFill>
                <a:cs typeface="Times New Roman" panose="02020603050405020304" pitchFamily="18" charset="0"/>
              </a:rPr>
              <a:t>Prior chemotherapy for a different cancer is allowed (completed &gt;3 years prior to registration</a:t>
            </a:r>
            <a:r>
              <a:rPr lang="en-US" sz="2000" dirty="0" smtClean="0">
                <a:solidFill>
                  <a:srgbClr val="515151"/>
                </a:solidFill>
                <a:cs typeface="Times New Roman" panose="02020603050405020304" pitchFamily="18" charset="0"/>
              </a:rPr>
              <a:t>)</a:t>
            </a:r>
          </a:p>
          <a:p>
            <a:pPr marL="457200" lvl="1" indent="0">
              <a:spcBef>
                <a:spcPts val="0"/>
              </a:spcBef>
              <a:buNone/>
            </a:pPr>
            <a:endParaRPr lang="en-US" sz="2000" dirty="0">
              <a:solidFill>
                <a:srgbClr val="515151"/>
              </a:solidFill>
              <a:cs typeface="Times New Roman" panose="02020603050405020304" pitchFamily="18" charset="0"/>
            </a:endParaRPr>
          </a:p>
          <a:p>
            <a:pPr>
              <a:spcBef>
                <a:spcPts val="0"/>
              </a:spcBef>
            </a:pPr>
            <a:r>
              <a:rPr lang="en-US" sz="2400" dirty="0">
                <a:solidFill>
                  <a:srgbClr val="515151"/>
                </a:solidFill>
                <a:cs typeface="Times New Roman" panose="02020603050405020304" pitchFamily="18" charset="0"/>
              </a:rPr>
              <a:t>Prior RT that would result in overlap of fields </a:t>
            </a:r>
            <a:endParaRPr lang="en-US" sz="2400" dirty="0" smtClean="0">
              <a:solidFill>
                <a:srgbClr val="515151"/>
              </a:solidFill>
              <a:cs typeface="Times New Roman" panose="02020603050405020304" pitchFamily="18" charset="0"/>
            </a:endParaRPr>
          </a:p>
          <a:p>
            <a:pPr marL="0" indent="0">
              <a:spcBef>
                <a:spcPts val="0"/>
              </a:spcBef>
              <a:buNone/>
            </a:pPr>
            <a:endParaRPr lang="en-US" sz="2400" dirty="0">
              <a:solidFill>
                <a:srgbClr val="515151"/>
              </a:solidFill>
              <a:cs typeface="Times New Roman" panose="02020603050405020304" pitchFamily="18" charset="0"/>
            </a:endParaRPr>
          </a:p>
          <a:p>
            <a:pPr>
              <a:spcBef>
                <a:spcPts val="0"/>
              </a:spcBef>
            </a:pPr>
            <a:r>
              <a:rPr lang="en-US" sz="2400" dirty="0">
                <a:solidFill>
                  <a:srgbClr val="515151"/>
                </a:solidFill>
                <a:cs typeface="Times New Roman" panose="02020603050405020304" pitchFamily="18" charset="0"/>
              </a:rPr>
              <a:t>History of seizure or known condition that may predispose to </a:t>
            </a:r>
            <a:r>
              <a:rPr lang="en-US" sz="2400" dirty="0" smtClean="0">
                <a:solidFill>
                  <a:srgbClr val="515151"/>
                </a:solidFill>
                <a:cs typeface="Times New Roman" panose="02020603050405020304" pitchFamily="18" charset="0"/>
              </a:rPr>
              <a:t>seizure</a:t>
            </a:r>
          </a:p>
          <a:p>
            <a:pPr marL="0" indent="0">
              <a:spcBef>
                <a:spcPts val="0"/>
              </a:spcBef>
              <a:buNone/>
            </a:pPr>
            <a:endParaRPr lang="en-US" sz="2400" dirty="0">
              <a:solidFill>
                <a:srgbClr val="515151"/>
              </a:solidFill>
              <a:cs typeface="Times New Roman" panose="02020603050405020304" pitchFamily="18" charset="0"/>
            </a:endParaRPr>
          </a:p>
          <a:p>
            <a:pPr>
              <a:spcBef>
                <a:spcPts val="0"/>
              </a:spcBef>
            </a:pPr>
            <a:r>
              <a:rPr lang="en-US" sz="2400" dirty="0">
                <a:solidFill>
                  <a:srgbClr val="515151"/>
                </a:solidFill>
                <a:cs typeface="Times New Roman" panose="02020603050405020304" pitchFamily="18" charset="0"/>
              </a:rPr>
              <a:t>Any chronic medication condition requiring a higher dose of corticosteroid than 10 mg prednisone/prednisolone once </a:t>
            </a:r>
            <a:r>
              <a:rPr lang="en-US" sz="2400" dirty="0" smtClean="0">
                <a:solidFill>
                  <a:srgbClr val="515151"/>
                </a:solidFill>
                <a:cs typeface="Times New Roman" panose="02020603050405020304" pitchFamily="18" charset="0"/>
              </a:rPr>
              <a:t>daily</a:t>
            </a:r>
          </a:p>
          <a:p>
            <a:pPr>
              <a:spcBef>
                <a:spcPts val="0"/>
              </a:spcBef>
            </a:pPr>
            <a:endParaRPr lang="en-US" sz="2400" dirty="0">
              <a:solidFill>
                <a:srgbClr val="515151"/>
              </a:solidFill>
              <a:cs typeface="Times New Roman" panose="02020603050405020304" pitchFamily="18" charset="0"/>
            </a:endParaRPr>
          </a:p>
          <a:p>
            <a:pPr marL="0" indent="0" algn="ctr">
              <a:spcBef>
                <a:spcPts val="0"/>
              </a:spcBef>
              <a:buNone/>
            </a:pPr>
            <a:r>
              <a:rPr lang="en-US" sz="1600" b="1" dirty="0" smtClean="0">
                <a:solidFill>
                  <a:schemeClr val="tx1"/>
                </a:solidFill>
                <a:cs typeface="Times New Roman" panose="02020603050405020304" pitchFamily="18" charset="0"/>
              </a:rPr>
              <a:t>See </a:t>
            </a:r>
            <a:r>
              <a:rPr lang="en-US" sz="1600" b="1" dirty="0">
                <a:solidFill>
                  <a:schemeClr val="tx1"/>
                </a:solidFill>
                <a:cs typeface="Times New Roman" panose="02020603050405020304" pitchFamily="18" charset="0"/>
              </a:rPr>
              <a:t>Section 3.0 of the Protocol for Complete Exclusion Criteria</a:t>
            </a:r>
          </a:p>
          <a:p>
            <a:endParaRPr lang="en-US" sz="2400" dirty="0">
              <a:latin typeface="Corbel"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660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572"/>
            <a:ext cx="8229600" cy="516954"/>
          </a:xfrm>
        </p:spPr>
        <p:txBody>
          <a:bodyPr>
            <a:noAutofit/>
          </a:bodyPr>
          <a:lstStyle/>
          <a:p>
            <a:r>
              <a:rPr lang="en-US" sz="3200" b="1" dirty="0" smtClean="0">
                <a:latin typeface="+mn-lt"/>
                <a:cs typeface="Times New Roman" panose="02020603050405020304" pitchFamily="18" charset="0"/>
              </a:rPr>
              <a:t>Statistical Considerations</a:t>
            </a:r>
            <a:endParaRPr lang="en-US" sz="3200" b="1" dirty="0">
              <a:latin typeface="+mn-lt"/>
              <a:cs typeface="Times New Roman" panose="02020603050405020304" pitchFamily="18" charset="0"/>
            </a:endParaRPr>
          </a:p>
        </p:txBody>
      </p:sp>
      <p:sp>
        <p:nvSpPr>
          <p:cNvPr id="3" name="Content Placeholder 2"/>
          <p:cNvSpPr>
            <a:spLocks noGrp="1"/>
          </p:cNvSpPr>
          <p:nvPr>
            <p:ph idx="1"/>
          </p:nvPr>
        </p:nvSpPr>
        <p:spPr>
          <a:xfrm>
            <a:off x="211873" y="910494"/>
            <a:ext cx="8720254" cy="4908121"/>
          </a:xfrm>
        </p:spPr>
        <p:txBody>
          <a:bodyPr>
            <a:noAutofit/>
          </a:bodyPr>
          <a:lstStyle/>
          <a:p>
            <a:pPr marL="0" indent="0">
              <a:buNone/>
            </a:pPr>
            <a:endParaRPr lang="en-US" sz="2400" b="1" dirty="0" smtClean="0">
              <a:solidFill>
                <a:srgbClr val="515151"/>
              </a:solidFill>
              <a:cs typeface="Times New Roman" panose="02020603050405020304" pitchFamily="18" charset="0"/>
            </a:endParaRPr>
          </a:p>
          <a:p>
            <a:pPr marL="0" indent="0">
              <a:buNone/>
            </a:pPr>
            <a:r>
              <a:rPr lang="en-US" sz="2400" b="1" dirty="0" smtClean="0">
                <a:solidFill>
                  <a:srgbClr val="515151"/>
                </a:solidFill>
                <a:cs typeface="Times New Roman" panose="02020603050405020304" pitchFamily="18" charset="0"/>
              </a:rPr>
              <a:t>Targeted </a:t>
            </a:r>
            <a:r>
              <a:rPr lang="en-US" sz="2400" b="1" dirty="0">
                <a:solidFill>
                  <a:srgbClr val="515151"/>
                </a:solidFill>
                <a:cs typeface="Times New Roman" panose="02020603050405020304" pitchFamily="18" charset="0"/>
              </a:rPr>
              <a:t>Accrual</a:t>
            </a:r>
            <a:r>
              <a:rPr lang="en-US" sz="2400" dirty="0">
                <a:solidFill>
                  <a:srgbClr val="515151"/>
                </a:solidFill>
                <a:cs typeface="Times New Roman" panose="02020603050405020304" pitchFamily="18" charset="0"/>
              </a:rPr>
              <a:t>: 586 patients (1:1 ratio between treatment arms) </a:t>
            </a:r>
          </a:p>
          <a:p>
            <a:pPr marL="0" indent="0">
              <a:buNone/>
            </a:pPr>
            <a:r>
              <a:rPr lang="en-US" sz="2400" b="1" dirty="0">
                <a:solidFill>
                  <a:srgbClr val="515151"/>
                </a:solidFill>
                <a:cs typeface="Times New Roman" panose="02020603050405020304" pitchFamily="18" charset="0"/>
              </a:rPr>
              <a:t>Study Duration</a:t>
            </a:r>
            <a:r>
              <a:rPr lang="en-US" sz="2400" dirty="0">
                <a:solidFill>
                  <a:srgbClr val="515151"/>
                </a:solidFill>
                <a:cs typeface="Times New Roman" panose="02020603050405020304" pitchFamily="18" charset="0"/>
              </a:rPr>
              <a:t>: ~ 7.5 years</a:t>
            </a:r>
          </a:p>
          <a:p>
            <a:endParaRPr lang="en-US" sz="1600" dirty="0">
              <a:solidFill>
                <a:srgbClr val="515151"/>
              </a:solidFill>
              <a:cs typeface="Times New Roman" panose="02020603050405020304" pitchFamily="18" charset="0"/>
            </a:endParaRPr>
          </a:p>
          <a:p>
            <a:r>
              <a:rPr lang="en-US" sz="2400" dirty="0">
                <a:solidFill>
                  <a:srgbClr val="515151"/>
                </a:solidFill>
                <a:cs typeface="Times New Roman" panose="02020603050405020304" pitchFamily="18" charset="0"/>
              </a:rPr>
              <a:t>90% power at </a:t>
            </a:r>
            <a:r>
              <a:rPr lang="en-US" sz="2400">
                <a:solidFill>
                  <a:srgbClr val="515151"/>
                </a:solidFill>
                <a:cs typeface="Times New Roman" panose="02020603050405020304" pitchFamily="18" charset="0"/>
              </a:rPr>
              <a:t>one-sided </a:t>
            </a:r>
            <a:r>
              <a:rPr lang="en-US" sz="2400" smtClean="0">
                <a:solidFill>
                  <a:srgbClr val="515151"/>
                </a:solidFill>
                <a:cs typeface="Times New Roman" panose="02020603050405020304" pitchFamily="18" charset="0"/>
              </a:rPr>
              <a:t>alpha=0.025 </a:t>
            </a:r>
            <a:r>
              <a:rPr lang="en-US" sz="2400" dirty="0">
                <a:solidFill>
                  <a:srgbClr val="515151"/>
                </a:solidFill>
                <a:cs typeface="Times New Roman" panose="02020603050405020304" pitchFamily="18" charset="0"/>
              </a:rPr>
              <a:t>to detect a hazard ratio (HR) of </a:t>
            </a:r>
            <a:r>
              <a:rPr lang="en-US" sz="2400" dirty="0" smtClean="0">
                <a:solidFill>
                  <a:srgbClr val="515151"/>
                </a:solidFill>
                <a:cs typeface="Times New Roman" panose="02020603050405020304" pitchFamily="18" charset="0"/>
              </a:rPr>
              <a:t>0.53</a:t>
            </a:r>
          </a:p>
          <a:p>
            <a:pPr marL="0" indent="0">
              <a:buNone/>
            </a:pPr>
            <a:endParaRPr lang="en-US" sz="2000" dirty="0">
              <a:solidFill>
                <a:srgbClr val="515151"/>
              </a:solidFill>
              <a:cs typeface="Times New Roman" panose="02020603050405020304" pitchFamily="18" charset="0"/>
            </a:endParaRPr>
          </a:p>
          <a:p>
            <a:r>
              <a:rPr lang="en-US" sz="2400" dirty="0">
                <a:solidFill>
                  <a:srgbClr val="515151"/>
                </a:solidFill>
                <a:cs typeface="Times New Roman" panose="02020603050405020304" pitchFamily="18" charset="0"/>
              </a:rPr>
              <a:t>Assuming a 4-year MFS rate in the control arm of 79%, this corresponds to a 4-year MFS rate in the experimental arm of approximately 88%</a:t>
            </a:r>
          </a:p>
        </p:txBody>
      </p:sp>
    </p:spTree>
    <p:extLst>
      <p:ext uri="{BB962C8B-B14F-4D97-AF65-F5344CB8AC3E}">
        <p14:creationId xmlns:p14="http://schemas.microsoft.com/office/powerpoint/2010/main" val="70805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9" y="521874"/>
            <a:ext cx="8806647" cy="613129"/>
          </a:xfrm>
        </p:spPr>
        <p:txBody>
          <a:bodyPr>
            <a:noAutofit/>
          </a:bodyPr>
          <a:lstStyle/>
          <a:p>
            <a:r>
              <a:rPr lang="en-US" altLang="en-US" sz="3200" b="1" dirty="0" smtClean="0">
                <a:latin typeface="+mn-lt"/>
                <a:ea typeface="ヒラギノ角ゴ Pro W3"/>
                <a:cs typeface="Times New Roman" panose="02020603050405020304" pitchFamily="18" charset="0"/>
              </a:rPr>
              <a:t>Data Monitoring Committee (DMC)</a:t>
            </a:r>
            <a:endParaRPr lang="en-US" sz="3200" b="1" dirty="0">
              <a:latin typeface="+mn-lt"/>
              <a:cs typeface="Times New Roman" panose="02020603050405020304" pitchFamily="18" charset="0"/>
            </a:endParaRPr>
          </a:p>
        </p:txBody>
      </p:sp>
      <p:sp>
        <p:nvSpPr>
          <p:cNvPr id="3" name="TextBox 2"/>
          <p:cNvSpPr txBox="1"/>
          <p:nvPr/>
        </p:nvSpPr>
        <p:spPr>
          <a:xfrm>
            <a:off x="551067" y="1144439"/>
            <a:ext cx="8095129" cy="3724096"/>
          </a:xfrm>
          <a:prstGeom prst="rect">
            <a:avLst/>
          </a:prstGeom>
          <a:noFill/>
        </p:spPr>
        <p:txBody>
          <a:bodyPr wrap="square" rtlCol="0">
            <a:spAutoFit/>
          </a:bodyPr>
          <a:lstStyle/>
          <a:p>
            <a:pPr>
              <a:defRPr/>
            </a:pPr>
            <a:endParaRPr lang="en-US" altLang="en-US" sz="2800" dirty="0">
              <a:solidFill>
                <a:srgbClr val="000000"/>
              </a:solidFill>
              <a:latin typeface="Times New Roman" panose="02020603050405020304" pitchFamily="18" charset="0"/>
              <a:ea typeface="ヒラギノ角ゴ Pro W3" pitchFamily="-60" charset="-128"/>
              <a:cs typeface="Times New Roman" panose="02020603050405020304" pitchFamily="18" charset="0"/>
            </a:endParaRPr>
          </a:p>
          <a:p>
            <a:pPr marL="457200" indent="-457200">
              <a:buFont typeface="Arial" panose="020B0604020202020204" pitchFamily="34" charset="0"/>
              <a:buChar char="•"/>
              <a:defRPr/>
            </a:pPr>
            <a:r>
              <a:rPr lang="en-US" altLang="en-US" sz="2400" dirty="0">
                <a:solidFill>
                  <a:srgbClr val="515151"/>
                </a:solidFill>
                <a:ea typeface="ヒラギノ角ゴ Pro W3" pitchFamily="-60" charset="-128"/>
                <a:cs typeface="Times New Roman" panose="02020603050405020304" pitchFamily="18" charset="0"/>
              </a:rPr>
              <a:t>DMC meetings are held at least twice </a:t>
            </a:r>
            <a:r>
              <a:rPr lang="en-US" altLang="en-US" sz="2400" dirty="0" smtClean="0">
                <a:solidFill>
                  <a:srgbClr val="515151"/>
                </a:solidFill>
                <a:ea typeface="ヒラギノ角ゴ Pro W3" pitchFamily="-60" charset="-128"/>
                <a:cs typeface="Times New Roman" panose="02020603050405020304" pitchFamily="18" charset="0"/>
              </a:rPr>
              <a:t>yearly</a:t>
            </a:r>
            <a:endParaRPr lang="en-US" altLang="en-US" sz="2400" dirty="0">
              <a:solidFill>
                <a:srgbClr val="515151"/>
              </a:solidFill>
              <a:ea typeface="ヒラギノ角ゴ Pro W3" pitchFamily="-60" charset="-128"/>
              <a:cs typeface="Times New Roman" panose="02020603050405020304" pitchFamily="18" charset="0"/>
            </a:endParaRPr>
          </a:p>
          <a:p>
            <a:pPr>
              <a:defRPr/>
            </a:pPr>
            <a:endParaRPr lang="en-US" altLang="en-US" sz="2400" dirty="0">
              <a:solidFill>
                <a:srgbClr val="515151"/>
              </a:solidFill>
              <a:ea typeface="ヒラギノ角ゴ Pro W3" pitchFamily="-60" charset="-128"/>
              <a:cs typeface="Times New Roman" panose="02020603050405020304" pitchFamily="18" charset="0"/>
            </a:endParaRPr>
          </a:p>
          <a:p>
            <a:pPr marL="457200" indent="-457200">
              <a:buFont typeface="Arial" panose="020B0604020202020204" pitchFamily="34" charset="0"/>
              <a:buChar char="•"/>
              <a:defRPr/>
            </a:pPr>
            <a:r>
              <a:rPr lang="en-US" altLang="en-US" sz="2400" dirty="0">
                <a:solidFill>
                  <a:srgbClr val="515151"/>
                </a:solidFill>
                <a:ea typeface="ヒラギノ角ゴ Pro W3" pitchFamily="-60" charset="-128"/>
                <a:cs typeface="Times New Roman" panose="02020603050405020304" pitchFamily="18" charset="0"/>
              </a:rPr>
              <a:t>DMC review may include but is not limited to: </a:t>
            </a:r>
            <a:r>
              <a:rPr lang="en-US" altLang="en-US" sz="2400" dirty="0" smtClean="0">
                <a:solidFill>
                  <a:srgbClr val="515151"/>
                </a:solidFill>
                <a:ea typeface="ヒラギノ角ゴ Pro W3" pitchFamily="-60" charset="-128"/>
                <a:cs typeface="Times New Roman" panose="02020603050405020304" pitchFamily="18" charset="0"/>
              </a:rPr>
              <a:t>accrual, toxicity data, protocol compliance, treatment arm-specific data including toxicity and compliance (blinded trials), interim analysis of safety results, efficacy outcome analysis results</a:t>
            </a:r>
          </a:p>
          <a:p>
            <a:endParaRPr lang="en-US" sz="4000" b="1" dirty="0">
              <a:solidFill>
                <a:schemeClr val="accent1"/>
              </a:solidFill>
              <a:cs typeface="Helvetica"/>
            </a:endParaRPr>
          </a:p>
        </p:txBody>
      </p:sp>
    </p:spTree>
    <p:extLst>
      <p:ext uri="{BB962C8B-B14F-4D97-AF65-F5344CB8AC3E}">
        <p14:creationId xmlns:p14="http://schemas.microsoft.com/office/powerpoint/2010/main" val="337038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08" y="963568"/>
            <a:ext cx="8624047" cy="3060233"/>
          </a:xfrm>
        </p:spPr>
        <p:txBody>
          <a:bodyPr>
            <a:noAutofit/>
          </a:bodyPr>
          <a:lstStyle/>
          <a:p>
            <a:r>
              <a:rPr lang="en-US" sz="5400" b="1" dirty="0" smtClean="0">
                <a:latin typeface="Arial" panose="020B0604020202020204" pitchFamily="34" charset="0"/>
                <a:cs typeface="Arial" panose="020B0604020202020204" pitchFamily="34" charset="0"/>
              </a:rPr>
              <a:t>Protocol &amp; Regulatory Logistics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84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67" y="100209"/>
            <a:ext cx="8919411" cy="561474"/>
          </a:xfrm>
        </p:spPr>
        <p:txBody>
          <a:bodyPr>
            <a:noAutofit/>
          </a:bodyPr>
          <a:lstStyle/>
          <a:p>
            <a:r>
              <a:rPr lang="en-US" altLang="en-US" sz="3200" b="1" dirty="0" smtClean="0">
                <a:ea typeface="ヒラギノ角ゴ Pro W3"/>
                <a:cs typeface="Times New Roman" panose="02020603050405020304" pitchFamily="18" charset="0"/>
              </a:rPr>
              <a:t>Protocol and Regulatory Logistics</a:t>
            </a:r>
            <a:endParaRPr lang="en-US" sz="3200" b="1" dirty="0">
              <a:cs typeface="Times New Roman" panose="02020603050405020304" pitchFamily="18" charset="0"/>
            </a:endParaRPr>
          </a:p>
        </p:txBody>
      </p:sp>
      <p:sp>
        <p:nvSpPr>
          <p:cNvPr id="3" name="TextBox 2"/>
          <p:cNvSpPr txBox="1"/>
          <p:nvPr/>
        </p:nvSpPr>
        <p:spPr>
          <a:xfrm>
            <a:off x="528918" y="765823"/>
            <a:ext cx="7630940" cy="5093702"/>
          </a:xfrm>
          <a:prstGeom prst="rect">
            <a:avLst/>
          </a:prstGeom>
          <a:noFill/>
        </p:spPr>
        <p:txBody>
          <a:bodyPr wrap="square" rtlCol="0">
            <a:spAutoFit/>
          </a:bodyPr>
          <a:lstStyle/>
          <a:p>
            <a:pPr marL="457200" indent="-4572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Protocol and Other Documents</a:t>
            </a:r>
          </a:p>
          <a:p>
            <a:pPr marL="914400" lvl="1" indent="-457200">
              <a:buFont typeface="Arial" panose="020B0604020202020204" pitchFamily="34" charset="0"/>
              <a:buChar char="•"/>
            </a:pPr>
            <a:r>
              <a:rPr lang="en-US" altLang="en-US" sz="2000" dirty="0" smtClean="0">
                <a:solidFill>
                  <a:srgbClr val="515151"/>
                </a:solidFill>
                <a:ea typeface="ヒラギノ角ゴ Pro W3"/>
                <a:cs typeface="Times New Roman" panose="02020603050405020304" pitchFamily="18" charset="0"/>
              </a:rPr>
              <a:t>Available via CTSU website</a:t>
            </a:r>
          </a:p>
          <a:p>
            <a:pPr lvl="1"/>
            <a:endParaRPr lang="en-US" altLang="en-US" sz="1200" dirty="0" smtClean="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The NCI CIRB will serve as the central IRB</a:t>
            </a:r>
          </a:p>
          <a:p>
            <a:endParaRPr lang="en-US" altLang="en-US" sz="1100" dirty="0" smtClean="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Regulatory documentation must be submitted to the CTSU via the Regulatory Submission Portal</a:t>
            </a:r>
          </a:p>
          <a:p>
            <a:endParaRPr lang="en-US" altLang="en-US" sz="1200" dirty="0" smtClean="0">
              <a:solidFill>
                <a:srgbClr val="000000"/>
              </a:solidFill>
              <a:ea typeface="ヒラギノ角ゴ Pro W3"/>
              <a:cs typeface="Times New Roman" panose="02020603050405020304" pitchFamily="18" charset="0"/>
            </a:endParaRPr>
          </a:p>
          <a:p>
            <a:pPr marL="914400" lvl="1" indent="-4572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Sign in at </a:t>
            </a:r>
            <a:r>
              <a:rPr lang="en-US" altLang="en-US" sz="2400" u="sng" dirty="0" smtClean="0">
                <a:solidFill>
                  <a:srgbClr val="0070C0"/>
                </a:solidFill>
                <a:ea typeface="ヒラギノ角ゴ Pro W3"/>
                <a:cs typeface="Times New Roman" panose="02020603050405020304" pitchFamily="18" charset="0"/>
              </a:rPr>
              <a:t>www.ctsu.org</a:t>
            </a:r>
            <a:r>
              <a:rPr lang="en-US" altLang="en-US" sz="2400" dirty="0" smtClean="0">
                <a:solidFill>
                  <a:srgbClr val="000000"/>
                </a:solidFill>
                <a:ea typeface="ヒラギノ角ゴ Pro W3"/>
                <a:cs typeface="Times New Roman" panose="02020603050405020304" pitchFamily="18" charset="0"/>
              </a:rPr>
              <a:t> </a:t>
            </a:r>
            <a:r>
              <a:rPr lang="en-US" altLang="en-US" sz="2400" dirty="0" smtClean="0">
                <a:solidFill>
                  <a:srgbClr val="515151"/>
                </a:solidFill>
                <a:ea typeface="ヒラギノ角ゴ Pro W3"/>
                <a:cs typeface="Times New Roman" panose="02020603050405020304" pitchFamily="18" charset="0"/>
              </a:rPr>
              <a:t>and select the Regulatory Submission sub-tab under the Regulatory tab</a:t>
            </a:r>
          </a:p>
          <a:p>
            <a:pPr marL="914400" lvl="1" indent="-4572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Institutions with patients waiting that are unable to use the portal should alert the CTSU Regulatory Office immediately at 1-866-651-2878 for support</a:t>
            </a:r>
            <a:endParaRPr lang="en-US" altLang="en-US" sz="2400" dirty="0">
              <a:solidFill>
                <a:srgbClr val="515151"/>
              </a:solidFill>
              <a:ea typeface="ヒラギノ角ゴ Pro W3"/>
              <a:cs typeface="Arial" pitchFamily="34" charset="0"/>
            </a:endParaRPr>
          </a:p>
        </p:txBody>
      </p:sp>
    </p:spTree>
    <p:extLst>
      <p:ext uri="{BB962C8B-B14F-4D97-AF65-F5344CB8AC3E}">
        <p14:creationId xmlns:p14="http://schemas.microsoft.com/office/powerpoint/2010/main" val="1636207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116"/>
            <a:ext cx="8229600" cy="611258"/>
          </a:xfrm>
        </p:spPr>
        <p:txBody>
          <a:bodyPr>
            <a:noAutofit/>
          </a:bodyPr>
          <a:lstStyle/>
          <a:p>
            <a:r>
              <a:rPr lang="en-US" altLang="en-US" sz="3200" b="1" dirty="0" smtClean="0">
                <a:latin typeface="+mn-lt"/>
                <a:ea typeface="ヒラギノ角ゴ Pro W3"/>
                <a:cs typeface="Times New Roman" panose="02020603050405020304" pitchFamily="18" charset="0"/>
              </a:rPr>
              <a:t>Protocol Deviations</a:t>
            </a:r>
            <a:endParaRPr lang="en-US" sz="3200" b="1" dirty="0">
              <a:latin typeface="+mn-lt"/>
              <a:cs typeface="Times New Roman" panose="02020603050405020304" pitchFamily="18" charset="0"/>
            </a:endParaRPr>
          </a:p>
        </p:txBody>
      </p:sp>
      <p:sp>
        <p:nvSpPr>
          <p:cNvPr id="3" name="TextBox 2"/>
          <p:cNvSpPr txBox="1"/>
          <p:nvPr/>
        </p:nvSpPr>
        <p:spPr>
          <a:xfrm>
            <a:off x="672353" y="1072374"/>
            <a:ext cx="7799294" cy="3847207"/>
          </a:xfrm>
          <a:prstGeom prst="rect">
            <a:avLst/>
          </a:prstGeom>
          <a:noFill/>
        </p:spPr>
        <p:txBody>
          <a:bodyPr wrap="square" rtlCol="0">
            <a:spAutoFit/>
          </a:bodyPr>
          <a:lstStyle/>
          <a:p>
            <a:pPr marL="285750" lvl="0" indent="-285750" algn="just">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n-US" sz="2400" dirty="0">
                <a:solidFill>
                  <a:srgbClr val="515151"/>
                </a:solidFill>
                <a:cs typeface="Times New Roman" panose="02020603050405020304" pitchFamily="18" charset="0"/>
              </a:rPr>
              <a:t>NCI/CTEP will not issue or approve any waivers for protocol deviations. This applies to all components of the approved protocol, including eligibility criteria, treatment schedules, dose modifications, toxicity assessment, response criteria, and statistical aspects</a:t>
            </a:r>
            <a:r>
              <a:rPr lang="en-US" sz="2400" dirty="0" smtClean="0">
                <a:solidFill>
                  <a:srgbClr val="515151"/>
                </a:solidFill>
                <a:cs typeface="Times New Roman" panose="02020603050405020304" pitchFamily="18" charset="0"/>
              </a:rPr>
              <a:t>.</a:t>
            </a:r>
            <a:endParaRPr lang="en-US" sz="2400" dirty="0">
              <a:solidFill>
                <a:srgbClr val="515151"/>
              </a:solidFill>
              <a:cs typeface="Times New Roman" panose="02020603050405020304" pitchFamily="18" charset="0"/>
            </a:endParaRPr>
          </a:p>
          <a:p>
            <a:endParaRPr lang="en-US" sz="2400" u="sng" dirty="0">
              <a:solidFill>
                <a:srgbClr val="515151"/>
              </a:solidFill>
              <a:cs typeface="Times New Roman" panose="02020603050405020304" pitchFamily="18" charset="0"/>
            </a:endParaRPr>
          </a:p>
          <a:p>
            <a:pPr marL="285750" lvl="0" indent="-285750" algn="just">
              <a:buFont typeface="Arial" panose="020B0604020202020204" pitchFamily="34" charset="0"/>
              <a:buChar char="•"/>
            </a:pPr>
            <a:r>
              <a:rPr lang="en-US" sz="2400" dirty="0">
                <a:solidFill>
                  <a:srgbClr val="515151"/>
                </a:solidFill>
                <a:cs typeface="Times New Roman" panose="02020603050405020304" pitchFamily="18" charset="0"/>
              </a:rPr>
              <a:t>NRG recognizes that deviations may occur during a trial and NRG’s process is to have sites report all deviations to NRG and to the </a:t>
            </a:r>
            <a:r>
              <a:rPr lang="en-US" sz="2400" dirty="0" smtClean="0">
                <a:solidFill>
                  <a:srgbClr val="515151"/>
                </a:solidFill>
                <a:cs typeface="Times New Roman" panose="02020603050405020304" pitchFamily="18" charset="0"/>
              </a:rPr>
              <a:t>IRB.</a:t>
            </a:r>
            <a:endParaRPr lang="en-US" sz="2400" dirty="0">
              <a:solidFill>
                <a:srgbClr val="515151"/>
              </a:solidFill>
              <a:cs typeface="Times New Roman" panose="02020603050405020304" pitchFamily="18" charset="0"/>
            </a:endParaRPr>
          </a:p>
        </p:txBody>
      </p:sp>
    </p:spTree>
    <p:extLst>
      <p:ext uri="{BB962C8B-B14F-4D97-AF65-F5344CB8AC3E}">
        <p14:creationId xmlns:p14="http://schemas.microsoft.com/office/powerpoint/2010/main" val="3250116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97"/>
            <a:ext cx="8229600" cy="577516"/>
          </a:xfrm>
        </p:spPr>
        <p:txBody>
          <a:bodyPr>
            <a:noAutofit/>
          </a:bodyPr>
          <a:lstStyle/>
          <a:p>
            <a:r>
              <a:rPr lang="en-US" altLang="en-US" sz="3200" b="1" dirty="0" smtClean="0">
                <a:ea typeface="ヒラギノ角ゴ Pro W3"/>
                <a:cs typeface="Times New Roman" panose="02020603050405020304" pitchFamily="18" charset="0"/>
              </a:rPr>
              <a:t>Regulatory Logistics</a:t>
            </a:r>
            <a:endParaRPr lang="en-US" sz="3200" b="1" dirty="0">
              <a:cs typeface="Times New Roman" panose="02020603050405020304" pitchFamily="18" charset="0"/>
            </a:endParaRPr>
          </a:p>
        </p:txBody>
      </p:sp>
      <p:sp>
        <p:nvSpPr>
          <p:cNvPr id="3" name="TextBox 2"/>
          <p:cNvSpPr txBox="1"/>
          <p:nvPr/>
        </p:nvSpPr>
        <p:spPr>
          <a:xfrm>
            <a:off x="104273" y="1069303"/>
            <a:ext cx="8943473" cy="4555093"/>
          </a:xfrm>
          <a:prstGeom prst="rect">
            <a:avLst/>
          </a:prstGeom>
          <a:noFill/>
        </p:spPr>
        <p:txBody>
          <a:bodyPr wrap="square" rtlCol="0">
            <a:spAutoFit/>
          </a:bodyPr>
          <a:lstStyle/>
          <a:p>
            <a:pPr marL="457200" indent="-457200">
              <a:buFont typeface="Arial" panose="020B0604020202020204" pitchFamily="34" charset="0"/>
              <a:buChar char="•"/>
            </a:pPr>
            <a:endParaRPr lang="en-US" altLang="en-US" dirty="0" smtClean="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Maintenance </a:t>
            </a:r>
            <a:r>
              <a:rPr lang="en-US" altLang="en-US" sz="2400" dirty="0">
                <a:solidFill>
                  <a:srgbClr val="515151"/>
                </a:solidFill>
                <a:ea typeface="ヒラギノ角ゴ Pro W3"/>
                <a:cs typeface="Times New Roman" panose="02020603050405020304" pitchFamily="18" charset="0"/>
              </a:rPr>
              <a:t>of Regulatory Records is IMPORTANT!</a:t>
            </a:r>
          </a:p>
          <a:p>
            <a:pPr marL="914400" lvl="1" indent="-457200">
              <a:buFont typeface="Arial" panose="020B0604020202020204" pitchFamily="34" charset="0"/>
              <a:buChar char="•"/>
            </a:pPr>
            <a:r>
              <a:rPr lang="en-US" altLang="en-US" sz="2000" dirty="0">
                <a:solidFill>
                  <a:srgbClr val="515151"/>
                </a:solidFill>
                <a:ea typeface="ヒラギノ角ゴ Pro W3"/>
                <a:cs typeface="Times New Roman" panose="02020603050405020304" pitchFamily="18" charset="0"/>
              </a:rPr>
              <a:t>Retain correspondence</a:t>
            </a:r>
          </a:p>
          <a:p>
            <a:pPr marL="914400" lvl="1" indent="-457200">
              <a:buFont typeface="Arial" panose="020B0604020202020204" pitchFamily="34" charset="0"/>
              <a:buChar char="•"/>
            </a:pPr>
            <a:r>
              <a:rPr lang="en-US" altLang="en-US" sz="2000" dirty="0">
                <a:solidFill>
                  <a:srgbClr val="515151"/>
                </a:solidFill>
                <a:ea typeface="ヒラギノ角ゴ Pro W3"/>
                <a:cs typeface="Times New Roman" panose="02020603050405020304" pitchFamily="18" charset="0"/>
              </a:rPr>
              <a:t>Maintain IRB approval (amendments and continuing review)</a:t>
            </a:r>
          </a:p>
          <a:p>
            <a:pPr marL="914400" lvl="1" indent="-457200">
              <a:buFont typeface="Arial" panose="020B0604020202020204" pitchFamily="34" charset="0"/>
              <a:buChar char="•"/>
            </a:pPr>
            <a:r>
              <a:rPr lang="en-US" altLang="en-US" sz="2000" dirty="0">
                <a:solidFill>
                  <a:srgbClr val="515151"/>
                </a:solidFill>
                <a:ea typeface="ヒラギノ角ゴ Pro W3"/>
                <a:cs typeface="Times New Roman" panose="02020603050405020304" pitchFamily="18" charset="0"/>
              </a:rPr>
              <a:t>Keep IRB registration current throughout the </a:t>
            </a:r>
            <a:r>
              <a:rPr lang="en-US" altLang="en-US" sz="2000" dirty="0" smtClean="0">
                <a:solidFill>
                  <a:srgbClr val="515151"/>
                </a:solidFill>
                <a:ea typeface="ヒラギノ角ゴ Pro W3"/>
                <a:cs typeface="Times New Roman" panose="02020603050405020304" pitchFamily="18" charset="0"/>
              </a:rPr>
              <a:t>study</a:t>
            </a:r>
          </a:p>
          <a:p>
            <a:pPr lvl="1"/>
            <a:endParaRPr lang="en-US" altLang="en-US" sz="2000" dirty="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Keep local staff current with the NCI Registration and Credential Repository (RCR</a:t>
            </a:r>
            <a:r>
              <a:rPr lang="en-US" altLang="en-US" sz="2400" dirty="0" smtClean="0">
                <a:solidFill>
                  <a:srgbClr val="515151"/>
                </a:solidFill>
                <a:ea typeface="ヒラギノ角ゴ Pro W3"/>
                <a:cs typeface="Times New Roman" panose="02020603050405020304" pitchFamily="18" charset="0"/>
              </a:rPr>
              <a:t>):</a:t>
            </a:r>
            <a:r>
              <a:rPr lang="en-US" altLang="en-US" sz="2400" dirty="0" smtClean="0">
                <a:solidFill>
                  <a:srgbClr val="0070C0"/>
                </a:solidFill>
                <a:ea typeface="ヒラギノ角ゴ Pro W3"/>
                <a:cs typeface="Times New Roman" panose="02020603050405020304" pitchFamily="18" charset="0"/>
              </a:rPr>
              <a:t>	</a:t>
            </a:r>
            <a:r>
              <a:rPr lang="en-US" altLang="en-US" sz="2400" u="sng" dirty="0" smtClean="0">
                <a:solidFill>
                  <a:srgbClr val="0070C0"/>
                </a:solidFill>
                <a:ea typeface="ヒラギノ角ゴ Pro W3"/>
                <a:cs typeface="Times New Roman" panose="02020603050405020304" pitchFamily="18" charset="0"/>
              </a:rPr>
              <a:t>https</a:t>
            </a:r>
            <a:r>
              <a:rPr lang="en-US" altLang="en-US" sz="2400" u="sng" dirty="0">
                <a:solidFill>
                  <a:srgbClr val="0070C0"/>
                </a:solidFill>
                <a:ea typeface="ヒラギノ角ゴ Pro W3"/>
                <a:cs typeface="Times New Roman" panose="02020603050405020304" pitchFamily="18" charset="0"/>
              </a:rPr>
              <a:t>://ctep.cancer.gov/investigatorResources/default.htm</a:t>
            </a:r>
          </a:p>
          <a:p>
            <a:endParaRPr lang="en-US" altLang="en-US" sz="2400" dirty="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All staff contributing to NCI sponsored trials will need to register.  Questions related to RCR can be directed to </a:t>
            </a:r>
            <a:r>
              <a:rPr lang="en-US" altLang="en-US" sz="2400" u="sng" dirty="0">
                <a:solidFill>
                  <a:srgbClr val="0070C0"/>
                </a:solidFill>
                <a:ea typeface="ヒラギノ角ゴ Pro W3"/>
                <a:cs typeface="Times New Roman" panose="02020603050405020304" pitchFamily="18" charset="0"/>
              </a:rPr>
              <a:t>RCRHelpDesk@nih.gov</a:t>
            </a:r>
          </a:p>
        </p:txBody>
      </p:sp>
    </p:spTree>
    <p:extLst>
      <p:ext uri="{BB962C8B-B14F-4D97-AF65-F5344CB8AC3E}">
        <p14:creationId xmlns:p14="http://schemas.microsoft.com/office/powerpoint/2010/main" val="257553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868362"/>
          </a:xfrm>
        </p:spPr>
        <p:txBody>
          <a:bodyPr anchor="t">
            <a:noAutofit/>
          </a:bodyPr>
          <a:lstStyle/>
          <a:p>
            <a:r>
              <a:rPr lang="en-US" altLang="en-US" sz="2800" b="1" dirty="0">
                <a:latin typeface="Arial" panose="020B0604020202020204" pitchFamily="34" charset="0"/>
                <a:ea typeface="ヒラギノ角ゴ Pro W3"/>
                <a:cs typeface="Arial" panose="020B0604020202020204" pitchFamily="34" charset="0"/>
              </a:rPr>
              <a:t/>
            </a:r>
            <a:br>
              <a:rPr lang="en-US" altLang="en-US" sz="2800" b="1" dirty="0">
                <a:latin typeface="Arial" panose="020B0604020202020204" pitchFamily="34" charset="0"/>
                <a:ea typeface="ヒラギノ角ゴ Pro W3"/>
                <a:cs typeface="Arial" panose="020B0604020202020204" pitchFamily="34" charset="0"/>
              </a:rPr>
            </a:br>
            <a:r>
              <a:rPr lang="en-US" altLang="en-US" sz="2800" b="1" dirty="0">
                <a:latin typeface="Arial" panose="020B0604020202020204" pitchFamily="34" charset="0"/>
                <a:ea typeface="ヒラギノ角ゴ Pro W3"/>
                <a:cs typeface="Arial" panose="020B0604020202020204" pitchFamily="34" charset="0"/>
              </a:rPr>
              <a:t/>
            </a:r>
            <a:br>
              <a:rPr lang="en-US" altLang="en-US" sz="2800" b="1" dirty="0">
                <a:latin typeface="Arial" panose="020B0604020202020204" pitchFamily="34" charset="0"/>
                <a:ea typeface="ヒラギノ角ゴ Pro W3"/>
                <a:cs typeface="Arial" panose="020B0604020202020204" pitchFamily="34" charset="0"/>
              </a:rPr>
            </a:br>
            <a:r>
              <a:rPr lang="en-US" altLang="en-US" sz="2800" b="1" dirty="0">
                <a:latin typeface="Arial" panose="020B0604020202020204" pitchFamily="34" charset="0"/>
                <a:ea typeface="ヒラギノ角ゴ Pro W3"/>
                <a:cs typeface="Arial" panose="020B0604020202020204" pitchFamily="34" charset="0"/>
              </a:rPr>
              <a:t/>
            </a:r>
            <a:br>
              <a:rPr lang="en-US" altLang="en-US" sz="2800" b="1" dirty="0">
                <a:latin typeface="Arial" panose="020B0604020202020204" pitchFamily="34" charset="0"/>
                <a:ea typeface="ヒラギノ角ゴ Pro W3"/>
                <a:cs typeface="Arial" panose="020B0604020202020204" pitchFamily="34" charset="0"/>
              </a:rPr>
            </a:br>
            <a:r>
              <a:rPr lang="en-US" altLang="en-US" sz="2800" b="1" dirty="0">
                <a:latin typeface="Arial" panose="020B0604020202020204" pitchFamily="34" charset="0"/>
                <a:ea typeface="ヒラギノ角ゴ Pro W3"/>
                <a:cs typeface="Arial" panose="020B0604020202020204" pitchFamily="34" charset="0"/>
              </a:rPr>
              <a:t/>
            </a:r>
            <a:br>
              <a:rPr lang="en-US" altLang="en-US" sz="2800" b="1" dirty="0">
                <a:latin typeface="Arial" panose="020B0604020202020204" pitchFamily="34" charset="0"/>
                <a:ea typeface="ヒラギノ角ゴ Pro W3"/>
                <a:cs typeface="Arial" panose="020B0604020202020204" pitchFamily="34" charset="0"/>
              </a:rPr>
            </a:br>
            <a:r>
              <a:rPr lang="en-US" altLang="en-US" sz="3200" b="1" dirty="0">
                <a:latin typeface="Arial" panose="020B0604020202020204" pitchFamily="34" charset="0"/>
                <a:ea typeface="ヒラギノ角ゴ Pro W3"/>
                <a:cs typeface="Arial" panose="020B0604020202020204" pitchFamily="34" charset="0"/>
              </a:rPr>
              <a:t>Study Team Contact Information</a:t>
            </a:r>
            <a:r>
              <a:rPr lang="en-US" altLang="en-US" sz="2800" b="1" dirty="0">
                <a:latin typeface="Arial" panose="020B0604020202020204" pitchFamily="34" charset="0"/>
                <a:ea typeface="ヒラギノ角ゴ Pro W3"/>
                <a:cs typeface="Arial" panose="020B0604020202020204" pitchFamily="34" charset="0"/>
              </a:rPr>
              <a:t/>
            </a:r>
            <a:br>
              <a:rPr lang="en-US" altLang="en-US" sz="2800" b="1" dirty="0">
                <a:latin typeface="Arial" panose="020B0604020202020204" pitchFamily="34" charset="0"/>
                <a:ea typeface="ヒラギノ角ゴ Pro W3"/>
                <a:cs typeface="Arial" panose="020B0604020202020204" pitchFamily="34" charset="0"/>
              </a:rPr>
            </a:br>
            <a:r>
              <a:rPr lang="en-US" altLang="en-US" sz="2800" b="1" dirty="0">
                <a:latin typeface="Arial" panose="020B0604020202020204" pitchFamily="34" charset="0"/>
                <a:ea typeface="ヒラギノ角ゴ Pro W3"/>
                <a:cs typeface="Arial" panose="020B0604020202020204" pitchFamily="34" charset="0"/>
              </a:rPr>
              <a:t/>
            </a:r>
            <a:br>
              <a:rPr lang="en-US" altLang="en-US" sz="2800" b="1" dirty="0">
                <a:latin typeface="Arial" panose="020B0604020202020204" pitchFamily="34" charset="0"/>
                <a:ea typeface="ヒラギノ角ゴ Pro W3"/>
                <a:cs typeface="Arial" panose="020B0604020202020204" pitchFamily="34" charset="0"/>
              </a:rPr>
            </a:br>
            <a:r>
              <a:rPr lang="en-US" altLang="en-US" sz="1800" dirty="0">
                <a:solidFill>
                  <a:srgbClr val="515151"/>
                </a:solidFill>
                <a:latin typeface="Arial" panose="020B0604020202020204" pitchFamily="34" charset="0"/>
                <a:ea typeface="ヒラギノ角ゴ Pro W3"/>
                <a:cs typeface="Arial" panose="020B0604020202020204" pitchFamily="34" charset="0"/>
              </a:rPr>
              <a:t>Principal Investigator/Radiation Oncology</a:t>
            </a:r>
            <a:r>
              <a:rPr lang="en-US" altLang="en-US" sz="2800" dirty="0">
                <a:solidFill>
                  <a:srgbClr val="435464"/>
                </a:solidFill>
                <a:latin typeface="Arial" panose="020B0604020202020204" pitchFamily="34" charset="0"/>
                <a:ea typeface="ヒラギノ角ゴ Pro W3"/>
                <a:cs typeface="Arial" panose="020B0604020202020204" pitchFamily="34" charset="0"/>
              </a:rPr>
              <a:t/>
            </a:r>
            <a:br>
              <a:rPr lang="en-US" altLang="en-US" sz="2800" dirty="0">
                <a:solidFill>
                  <a:srgbClr val="435464"/>
                </a:solidFill>
                <a:latin typeface="Arial" panose="020B0604020202020204" pitchFamily="34" charset="0"/>
                <a:ea typeface="ヒラギノ角ゴ Pro W3"/>
                <a:cs typeface="Arial" panose="020B0604020202020204" pitchFamily="34" charset="0"/>
              </a:rPr>
            </a:br>
            <a:endParaRPr lang="en-US" altLang="en-US" sz="2800" dirty="0">
              <a:solidFill>
                <a:srgbClr val="435464"/>
              </a:solidFill>
              <a:latin typeface="Arial" panose="020B0604020202020204" pitchFamily="34" charset="0"/>
              <a:ea typeface="ヒラギノ角ゴ Pro W3"/>
              <a:cs typeface="Arial" panose="020B0604020202020204" pitchFamily="34" charset="0"/>
            </a:endParaRPr>
          </a:p>
        </p:txBody>
      </p:sp>
      <p:sp>
        <p:nvSpPr>
          <p:cNvPr id="3" name="Rectangle 2"/>
          <p:cNvSpPr/>
          <p:nvPr/>
        </p:nvSpPr>
        <p:spPr>
          <a:xfrm>
            <a:off x="2026080" y="3536630"/>
            <a:ext cx="5091841" cy="1200329"/>
          </a:xfrm>
          <a:prstGeom prst="rect">
            <a:avLst/>
          </a:prstGeom>
        </p:spPr>
        <p:txBody>
          <a:bodyPr wrap="square">
            <a:spAutoFit/>
          </a:bodyPr>
          <a:lstStyle/>
          <a:p>
            <a:pPr marL="400050" lvl="1" indent="0" algn="ctr">
              <a:buNone/>
            </a:pPr>
            <a:r>
              <a:rPr lang="en-US" altLang="en-US" b="1" dirty="0">
                <a:solidFill>
                  <a:srgbClr val="515151"/>
                </a:solidFill>
                <a:latin typeface="Arial" panose="020B0604020202020204" pitchFamily="34" charset="0"/>
                <a:ea typeface="ヒラギノ角ゴ Pro W3"/>
                <a:cs typeface="Arial" panose="020B0604020202020204" pitchFamily="34" charset="0"/>
              </a:rPr>
              <a:t>Ronald Chen, MD, MPH</a:t>
            </a:r>
            <a:endParaRPr lang="en-US" altLang="en-US" dirty="0">
              <a:solidFill>
                <a:srgbClr val="515151"/>
              </a:solidFill>
              <a:latin typeface="Arial" panose="020B0604020202020204" pitchFamily="34" charset="0"/>
              <a:ea typeface="ヒラギノ角ゴ Pro W3"/>
              <a:cs typeface="Arial" panose="020B0604020202020204" pitchFamily="34" charset="0"/>
            </a:endParaRPr>
          </a:p>
          <a:p>
            <a:pPr marL="400050" lvl="1" indent="0" algn="ctr">
              <a:buNone/>
            </a:pPr>
            <a:r>
              <a:rPr lang="en-US" altLang="en-US" dirty="0">
                <a:solidFill>
                  <a:srgbClr val="515151"/>
                </a:solidFill>
                <a:latin typeface="Arial" panose="020B0604020202020204" pitchFamily="34" charset="0"/>
                <a:ea typeface="ヒラギノ角ゴ Pro W3"/>
                <a:cs typeface="Arial" panose="020B0604020202020204" pitchFamily="34" charset="0"/>
              </a:rPr>
              <a:t>University of Kansas</a:t>
            </a:r>
          </a:p>
          <a:p>
            <a:pPr marL="400050" lvl="1" indent="0" algn="ctr">
              <a:buNone/>
            </a:pPr>
            <a:r>
              <a:rPr lang="en-US" altLang="en-US" dirty="0" smtClean="0">
                <a:solidFill>
                  <a:srgbClr val="515151"/>
                </a:solidFill>
                <a:latin typeface="Arial" panose="020B0604020202020204" pitchFamily="34" charset="0"/>
                <a:ea typeface="ヒラギノ角ゴ Pro W3"/>
                <a:cs typeface="Arial" panose="020B0604020202020204" pitchFamily="34" charset="0"/>
              </a:rPr>
              <a:t>913.588.3612 / 913.588.3663</a:t>
            </a:r>
            <a:endParaRPr lang="en-US" altLang="en-US" dirty="0">
              <a:solidFill>
                <a:srgbClr val="515151"/>
              </a:solidFill>
              <a:latin typeface="Arial" panose="020B0604020202020204" pitchFamily="34" charset="0"/>
              <a:ea typeface="ヒラギノ角ゴ Pro W3"/>
              <a:cs typeface="Arial" panose="020B0604020202020204" pitchFamily="34" charset="0"/>
            </a:endParaRPr>
          </a:p>
          <a:p>
            <a:pPr marL="400050" lvl="1" indent="0" algn="ctr">
              <a:buNone/>
            </a:pPr>
            <a:r>
              <a:rPr lang="en-US" altLang="en-US" u="sng" dirty="0">
                <a:solidFill>
                  <a:srgbClr val="0070C0"/>
                </a:solidFill>
                <a:latin typeface="Arial" panose="020B0604020202020204" pitchFamily="34" charset="0"/>
                <a:ea typeface="ヒラギノ角ゴ Pro W3"/>
                <a:cs typeface="Arial" panose="020B0604020202020204" pitchFamily="34" charset="0"/>
              </a:rPr>
              <a:t>rchen2@kumc.edu</a:t>
            </a:r>
          </a:p>
        </p:txBody>
      </p:sp>
    </p:spTree>
    <p:extLst>
      <p:ext uri="{BB962C8B-B14F-4D97-AF65-F5344CB8AC3E}">
        <p14:creationId xmlns:p14="http://schemas.microsoft.com/office/powerpoint/2010/main" val="274945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150"/>
            <a:ext cx="8229600" cy="1027431"/>
          </a:xfrm>
        </p:spPr>
        <p:txBody>
          <a:bodyPr>
            <a:noAutofit/>
          </a:bodyPr>
          <a:lstStyle/>
          <a:p>
            <a:r>
              <a:rPr lang="en-US" altLang="en-US" sz="3200" b="1" dirty="0" smtClean="0">
                <a:ea typeface="ヒラギノ角ゴ Pro W3"/>
                <a:cs typeface="Times New Roman" panose="02020603050405020304" pitchFamily="18" charset="0"/>
              </a:rPr>
              <a:t>Required Regulatory Documents for </a:t>
            </a:r>
            <a:r>
              <a:rPr lang="en-US" altLang="en-US" sz="3200" b="1" u="sng" dirty="0" smtClean="0">
                <a:ea typeface="ヒラギノ角ゴ Pro W3"/>
                <a:cs typeface="Times New Roman" panose="02020603050405020304" pitchFamily="18" charset="0"/>
              </a:rPr>
              <a:t>ALL</a:t>
            </a:r>
            <a:r>
              <a:rPr lang="en-US" altLang="en-US" sz="3200" b="1" dirty="0" smtClean="0">
                <a:ea typeface="ヒラギノ角ゴ Pro W3"/>
                <a:cs typeface="Times New Roman" panose="02020603050405020304" pitchFamily="18" charset="0"/>
              </a:rPr>
              <a:t> Participating Sites</a:t>
            </a:r>
            <a:endParaRPr lang="en-US" sz="3200" b="1" u="sng" dirty="0">
              <a:solidFill>
                <a:schemeClr val="accent1"/>
              </a:solidFill>
              <a:cs typeface="Times New Roman" panose="02020603050405020304" pitchFamily="18" charset="0"/>
            </a:endParaRPr>
          </a:p>
        </p:txBody>
      </p:sp>
      <p:sp>
        <p:nvSpPr>
          <p:cNvPr id="3" name="TextBox 2"/>
          <p:cNvSpPr txBox="1"/>
          <p:nvPr/>
        </p:nvSpPr>
        <p:spPr>
          <a:xfrm>
            <a:off x="457200" y="1322184"/>
            <a:ext cx="8399929" cy="3847207"/>
          </a:xfrm>
          <a:prstGeom prst="rect">
            <a:avLst/>
          </a:prstGeom>
          <a:solidFill>
            <a:schemeClr val="accent2"/>
          </a:solidFill>
        </p:spPr>
        <p:txBody>
          <a:bodyPr wrap="square" rtlCol="0">
            <a:spAutoFit/>
          </a:bodyPr>
          <a:lstStyle/>
          <a:p>
            <a:pPr marL="342900" indent="-285750">
              <a:buFont typeface="Arial" panose="020B0604020202020204" pitchFamily="34" charset="0"/>
              <a:buChar char="•"/>
              <a:defRPr/>
            </a:pPr>
            <a:endParaRPr lang="en-US" sz="2800" dirty="0">
              <a:solidFill>
                <a:srgbClr val="515151"/>
              </a:solidFill>
              <a:cs typeface="Times New Roman" panose="02020603050405020304" pitchFamily="18" charset="0"/>
            </a:endParaRPr>
          </a:p>
          <a:p>
            <a:pPr marL="342900" indent="-285750">
              <a:buFont typeface="Arial" panose="020B0604020202020204" pitchFamily="34" charset="0"/>
              <a:buChar char="•"/>
              <a:defRPr/>
            </a:pPr>
            <a:r>
              <a:rPr lang="en-US" sz="2400" dirty="0">
                <a:solidFill>
                  <a:srgbClr val="515151"/>
                </a:solidFill>
                <a:cs typeface="Times New Roman" panose="02020603050405020304" pitchFamily="18" charset="0"/>
              </a:rPr>
              <a:t>IRB approval (initial, continuing reviews and amendments</a:t>
            </a:r>
            <a:r>
              <a:rPr lang="en-US" sz="2400" dirty="0" smtClean="0">
                <a:solidFill>
                  <a:srgbClr val="515151"/>
                </a:solidFill>
                <a:cs typeface="Times New Roman" panose="02020603050405020304" pitchFamily="18" charset="0"/>
              </a:rPr>
              <a:t>)</a:t>
            </a:r>
          </a:p>
          <a:p>
            <a:pPr marL="57150">
              <a:defRPr/>
            </a:pPr>
            <a:endParaRPr lang="en-US" sz="2400" dirty="0">
              <a:solidFill>
                <a:srgbClr val="515151"/>
              </a:solidFill>
              <a:cs typeface="Times New Roman" panose="02020603050405020304" pitchFamily="18" charset="0"/>
            </a:endParaRPr>
          </a:p>
          <a:p>
            <a:pPr marL="342900" indent="-285750">
              <a:buFont typeface="Arial" panose="020B0604020202020204" pitchFamily="34" charset="0"/>
              <a:buChar char="•"/>
              <a:defRPr/>
            </a:pPr>
            <a:r>
              <a:rPr lang="en-US" sz="2400" dirty="0">
                <a:solidFill>
                  <a:srgbClr val="515151"/>
                </a:solidFill>
                <a:cs typeface="Times New Roman" panose="02020603050405020304" pitchFamily="18" charset="0"/>
              </a:rPr>
              <a:t>Study Agent Shipment Form (SASF</a:t>
            </a:r>
            <a:r>
              <a:rPr lang="en-US" sz="2400" dirty="0" smtClean="0">
                <a:solidFill>
                  <a:srgbClr val="515151"/>
                </a:solidFill>
                <a:cs typeface="Times New Roman" panose="02020603050405020304" pitchFamily="18" charset="0"/>
              </a:rPr>
              <a:t>)</a:t>
            </a:r>
          </a:p>
          <a:p>
            <a:pPr marL="57150">
              <a:defRPr/>
            </a:pPr>
            <a:endParaRPr lang="en-US" sz="2400" dirty="0">
              <a:solidFill>
                <a:srgbClr val="515151"/>
              </a:solidFill>
              <a:cs typeface="Times New Roman" panose="02020603050405020304" pitchFamily="18" charset="0"/>
            </a:endParaRPr>
          </a:p>
          <a:p>
            <a:pPr marL="342900" indent="-285750">
              <a:buFont typeface="Arial" panose="020B0604020202020204" pitchFamily="34" charset="0"/>
              <a:buChar char="•"/>
              <a:defRPr/>
            </a:pPr>
            <a:r>
              <a:rPr lang="en-US" sz="2400" dirty="0">
                <a:solidFill>
                  <a:srgbClr val="515151"/>
                </a:solidFill>
                <a:cs typeface="Times New Roman" panose="02020603050405020304" pitchFamily="18" charset="0"/>
              </a:rPr>
              <a:t>IROC Credentialing Status Inquiry Form (CSI) </a:t>
            </a:r>
            <a:endParaRPr lang="en-US" sz="2400" dirty="0" smtClean="0">
              <a:solidFill>
                <a:srgbClr val="515151"/>
              </a:solidFill>
              <a:cs typeface="Times New Roman" panose="02020603050405020304" pitchFamily="18" charset="0"/>
            </a:endParaRPr>
          </a:p>
          <a:p>
            <a:pPr marL="57150">
              <a:defRPr/>
            </a:pPr>
            <a:endParaRPr lang="en-US" sz="2400" i="1" dirty="0">
              <a:solidFill>
                <a:srgbClr val="515151"/>
              </a:solidFill>
              <a:cs typeface="Times New Roman" panose="02020603050405020304" pitchFamily="18" charset="0"/>
            </a:endParaRPr>
          </a:p>
          <a:p>
            <a:pPr marL="342900" indent="-285750">
              <a:buFont typeface="Arial" panose="020B0604020202020204" pitchFamily="34" charset="0"/>
              <a:buChar char="•"/>
              <a:defRPr/>
            </a:pPr>
            <a:r>
              <a:rPr lang="en-US" sz="2400" dirty="0">
                <a:solidFill>
                  <a:srgbClr val="515151"/>
                </a:solidFill>
                <a:cs typeface="Times New Roman" panose="02020603050405020304" pitchFamily="18" charset="0"/>
              </a:rPr>
              <a:t>Site must be aligned with the radiation therapy and/or imaging provider (more information in Section 8.1 of the protocol</a:t>
            </a:r>
            <a:r>
              <a:rPr lang="en-US" sz="2400" dirty="0" smtClean="0">
                <a:solidFill>
                  <a:srgbClr val="515151"/>
                </a:solidFill>
                <a:cs typeface="Times New Roman" panose="02020603050405020304" pitchFamily="18" charset="0"/>
              </a:rPr>
              <a:t>)</a:t>
            </a:r>
            <a:endParaRPr lang="en-US" sz="2400" dirty="0">
              <a:solidFill>
                <a:srgbClr val="515151"/>
              </a:solidFill>
              <a:cs typeface="Times New Roman" panose="02020603050405020304" pitchFamily="18" charset="0"/>
            </a:endParaRPr>
          </a:p>
        </p:txBody>
      </p:sp>
    </p:spTree>
    <p:extLst>
      <p:ext uri="{BB962C8B-B14F-4D97-AF65-F5344CB8AC3E}">
        <p14:creationId xmlns:p14="http://schemas.microsoft.com/office/powerpoint/2010/main" val="43355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dirty="0" smtClean="0">
                <a:cs typeface="Times New Roman" panose="02020603050405020304" pitchFamily="18" charset="0"/>
              </a:rPr>
              <a:t/>
            </a:r>
            <a:br>
              <a:rPr lang="en-US" dirty="0" smtClean="0">
                <a:cs typeface="Times New Roman" panose="02020603050405020304" pitchFamily="18" charset="0"/>
              </a:rPr>
            </a:br>
            <a:r>
              <a:rPr lang="en-US" dirty="0">
                <a:cs typeface="Times New Roman" panose="02020603050405020304" pitchFamily="18" charset="0"/>
              </a:rPr>
              <a:t/>
            </a:r>
            <a:br>
              <a:rPr lang="en-US" dirty="0">
                <a:cs typeface="Times New Roman" panose="02020603050405020304" pitchFamily="18" charset="0"/>
              </a:rPr>
            </a:br>
            <a:r>
              <a:rPr lang="en-US" sz="6000" b="1" dirty="0" smtClean="0">
                <a:cs typeface="Times New Roman" panose="02020603050405020304" pitchFamily="18" charset="0"/>
              </a:rPr>
              <a:t>Treatment Overview</a:t>
            </a:r>
            <a:endParaRPr lang="en-US" sz="6000" b="1" dirty="0">
              <a:cs typeface="Times New Roman" panose="02020603050405020304" pitchFamily="18" charset="0"/>
            </a:endParaRPr>
          </a:p>
        </p:txBody>
      </p:sp>
    </p:spTree>
    <p:extLst>
      <p:ext uri="{BB962C8B-B14F-4D97-AF65-F5344CB8AC3E}">
        <p14:creationId xmlns:p14="http://schemas.microsoft.com/office/powerpoint/2010/main" val="54455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182"/>
            <a:ext cx="8229600" cy="615699"/>
          </a:xfrm>
        </p:spPr>
        <p:txBody>
          <a:bodyPr>
            <a:normAutofit/>
          </a:bodyPr>
          <a:lstStyle/>
          <a:p>
            <a:r>
              <a:rPr lang="en-US" sz="3200" b="1" dirty="0" smtClean="0">
                <a:cs typeface="Times New Roman" panose="02020603050405020304" pitchFamily="18" charset="0"/>
              </a:rPr>
              <a:t>Treatment Regimen</a:t>
            </a:r>
            <a:endParaRPr lang="en-US" sz="3200" dirty="0">
              <a:cs typeface="Times New Roman" panose="02020603050405020304" pitchFamily="18" charset="0"/>
            </a:endParaRPr>
          </a:p>
        </p:txBody>
      </p:sp>
      <p:sp>
        <p:nvSpPr>
          <p:cNvPr id="3" name="TextBox 2"/>
          <p:cNvSpPr txBox="1"/>
          <p:nvPr/>
        </p:nvSpPr>
        <p:spPr>
          <a:xfrm>
            <a:off x="457200" y="773821"/>
            <a:ext cx="8229600" cy="4893647"/>
          </a:xfrm>
          <a:prstGeom prst="rect">
            <a:avLst/>
          </a:prstGeom>
          <a:noFill/>
        </p:spPr>
        <p:txBody>
          <a:bodyPr wrap="square" rtlCol="0">
            <a:spAutoFit/>
          </a:bodyPr>
          <a:lstStyle/>
          <a:p>
            <a:r>
              <a:rPr lang="en-US" sz="2400" b="1" u="sng" dirty="0">
                <a:solidFill>
                  <a:srgbClr val="515151"/>
                </a:solidFill>
                <a:cs typeface="Times New Roman" panose="02020603050405020304" pitchFamily="18" charset="0"/>
              </a:rPr>
              <a:t>Protocol </a:t>
            </a:r>
            <a:r>
              <a:rPr lang="en-US" sz="2400" b="1" u="sng" dirty="0" smtClean="0">
                <a:solidFill>
                  <a:srgbClr val="515151"/>
                </a:solidFill>
                <a:cs typeface="Times New Roman" panose="02020603050405020304" pitchFamily="18" charset="0"/>
              </a:rPr>
              <a:t>Therapy</a:t>
            </a:r>
            <a:endParaRPr lang="en-US" sz="2400" b="1" u="sng" dirty="0">
              <a:solidFill>
                <a:srgbClr val="515151"/>
              </a:solidFill>
              <a:cs typeface="Times New Roman" panose="02020603050405020304" pitchFamily="18" charset="0"/>
            </a:endParaRPr>
          </a:p>
          <a:p>
            <a:endParaRPr lang="en-US" sz="2400" b="1" u="sng" dirty="0">
              <a:solidFill>
                <a:srgbClr val="515151"/>
              </a:solidFill>
              <a:cs typeface="Times New Roman" panose="02020603050405020304" pitchFamily="18" charset="0"/>
            </a:endParaRPr>
          </a:p>
          <a:p>
            <a:r>
              <a:rPr lang="en-US" sz="2400" b="1" dirty="0">
                <a:solidFill>
                  <a:srgbClr val="515151"/>
                </a:solidFill>
                <a:cs typeface="Times New Roman" panose="02020603050405020304" pitchFamily="18" charset="0"/>
              </a:rPr>
              <a:t>Arm 1</a:t>
            </a:r>
            <a:r>
              <a:rPr lang="en-US" sz="2400" dirty="0">
                <a:solidFill>
                  <a:srgbClr val="515151"/>
                </a:solidFill>
                <a:cs typeface="Times New Roman" panose="02020603050405020304" pitchFamily="18" charset="0"/>
              </a:rPr>
              <a:t>:  Pelvis and prostate bed radiotherapy + GnRH agonist/antagonist x 2 years</a:t>
            </a:r>
          </a:p>
          <a:p>
            <a:endParaRPr lang="en-US" sz="2400" dirty="0">
              <a:solidFill>
                <a:srgbClr val="515151"/>
              </a:solidFill>
              <a:cs typeface="Times New Roman" panose="02020603050405020304" pitchFamily="18" charset="0"/>
            </a:endParaRPr>
          </a:p>
          <a:p>
            <a:r>
              <a:rPr lang="en-US" sz="2400" b="1" dirty="0">
                <a:solidFill>
                  <a:srgbClr val="515151"/>
                </a:solidFill>
                <a:cs typeface="Times New Roman" panose="02020603050405020304" pitchFamily="18" charset="0"/>
              </a:rPr>
              <a:t>Arm 2</a:t>
            </a:r>
            <a:r>
              <a:rPr lang="en-US" sz="2400" dirty="0">
                <a:solidFill>
                  <a:srgbClr val="515151"/>
                </a:solidFill>
                <a:cs typeface="Times New Roman" panose="02020603050405020304" pitchFamily="18" charset="0"/>
              </a:rPr>
              <a:t>:  Pelvis and prostate bed radiotherapy + GnRH agonist/antagonist x 2 years + abiraterone acetate with prednisone and apalutamide beginning day 1 of radiotherapy (+/- 14 days) x 2 years </a:t>
            </a:r>
          </a:p>
          <a:p>
            <a:r>
              <a:rPr lang="en-US" sz="2400" dirty="0">
                <a:solidFill>
                  <a:srgbClr val="515151"/>
                </a:solidFill>
                <a:cs typeface="Times New Roman" panose="02020603050405020304" pitchFamily="18" charset="0"/>
              </a:rPr>
              <a:t> </a:t>
            </a:r>
          </a:p>
          <a:p>
            <a:r>
              <a:rPr lang="en-US" sz="2400" dirty="0">
                <a:solidFill>
                  <a:srgbClr val="515151"/>
                </a:solidFill>
                <a:cs typeface="Times New Roman" panose="02020603050405020304" pitchFamily="18" charset="0"/>
              </a:rPr>
              <a:t>Randomization to each arm is 1:1 and will be stratified by PSA status (never undetectable after prostatectomy vs rising PSA after being undetectable</a:t>
            </a:r>
            <a:r>
              <a:rPr lang="en-US" sz="2400" dirty="0" smtClean="0">
                <a:solidFill>
                  <a:srgbClr val="515151"/>
                </a:solidFill>
                <a:cs typeface="Times New Roman" panose="02020603050405020304" pitchFamily="18" charset="0"/>
              </a:rPr>
              <a:t>)</a:t>
            </a:r>
            <a:endParaRPr lang="en-US" sz="2400" dirty="0">
              <a:solidFill>
                <a:srgbClr val="515151"/>
              </a:solidFill>
              <a:cs typeface="Times New Roman" panose="02020603050405020304" pitchFamily="18" charset="0"/>
            </a:endParaRPr>
          </a:p>
        </p:txBody>
      </p:sp>
    </p:spTree>
    <p:extLst>
      <p:ext uri="{BB962C8B-B14F-4D97-AF65-F5344CB8AC3E}">
        <p14:creationId xmlns:p14="http://schemas.microsoft.com/office/powerpoint/2010/main" val="2270885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72"/>
            <a:ext cx="8229600" cy="564707"/>
          </a:xfrm>
        </p:spPr>
        <p:txBody>
          <a:bodyPr>
            <a:noAutofit/>
          </a:bodyPr>
          <a:lstStyle/>
          <a:p>
            <a:r>
              <a:rPr lang="en-US" sz="3200" b="1" dirty="0" smtClean="0">
                <a:cs typeface="Times New Roman" panose="02020603050405020304" pitchFamily="18" charset="0"/>
              </a:rPr>
              <a:t>Treatment Regimen</a:t>
            </a:r>
            <a:endParaRPr lang="en-US" sz="3200" dirty="0">
              <a:cs typeface="Times New Roman" panose="02020603050405020304" pitchFamily="18" charset="0"/>
            </a:endParaRPr>
          </a:p>
        </p:txBody>
      </p:sp>
      <p:sp>
        <p:nvSpPr>
          <p:cNvPr id="3" name="TextBox 2"/>
          <p:cNvSpPr txBox="1"/>
          <p:nvPr/>
        </p:nvSpPr>
        <p:spPr>
          <a:xfrm>
            <a:off x="457200" y="651087"/>
            <a:ext cx="8229600" cy="5416868"/>
          </a:xfrm>
          <a:prstGeom prst="rect">
            <a:avLst/>
          </a:prstGeom>
          <a:noFill/>
        </p:spPr>
        <p:txBody>
          <a:bodyPr wrap="square" rtlCol="0">
            <a:spAutoFit/>
          </a:bodyPr>
          <a:lstStyle/>
          <a:p>
            <a:pPr algn="just"/>
            <a:r>
              <a:rPr lang="en-US" sz="2400" b="1" u="sng" dirty="0">
                <a:solidFill>
                  <a:srgbClr val="515151"/>
                </a:solidFill>
                <a:cs typeface="Times New Roman" panose="02020603050405020304" pitchFamily="18" charset="0"/>
              </a:rPr>
              <a:t>Systemic </a:t>
            </a:r>
            <a:r>
              <a:rPr lang="en-US" sz="2400" b="1" u="sng" dirty="0" smtClean="0">
                <a:solidFill>
                  <a:srgbClr val="515151"/>
                </a:solidFill>
                <a:cs typeface="Times New Roman" panose="02020603050405020304" pitchFamily="18" charset="0"/>
              </a:rPr>
              <a:t>Therapy</a:t>
            </a:r>
            <a:endParaRPr lang="en-US" sz="2400" b="1" u="sng" dirty="0">
              <a:solidFill>
                <a:srgbClr val="515151"/>
              </a:solidFill>
              <a:cs typeface="Times New Roman" panose="02020603050405020304" pitchFamily="18" charset="0"/>
            </a:endParaRPr>
          </a:p>
          <a:p>
            <a:pPr marL="342900" indent="-342900">
              <a:buFont typeface="Arial" panose="020B0604020202020204" pitchFamily="34" charset="0"/>
              <a:buChar char="•"/>
            </a:pPr>
            <a:r>
              <a:rPr lang="en-US" sz="2400" dirty="0">
                <a:solidFill>
                  <a:srgbClr val="515151"/>
                </a:solidFill>
                <a:cs typeface="Times New Roman" panose="02020603050405020304" pitchFamily="18" charset="0"/>
              </a:rPr>
              <a:t>GnRH agonist/antagonist therapy (leuprolide, goserelin, buserelin, histerlin, triptorelin, or degarelix) is permitted to start up to 45 days prior to </a:t>
            </a:r>
            <a:r>
              <a:rPr lang="en-US" sz="2400" dirty="0" smtClean="0">
                <a:solidFill>
                  <a:srgbClr val="515151"/>
                </a:solidFill>
                <a:cs typeface="Times New Roman" panose="02020603050405020304" pitchFamily="18" charset="0"/>
              </a:rPr>
              <a:t>registration (</a:t>
            </a:r>
            <a:r>
              <a:rPr lang="en-US" sz="2400" b="1" dirty="0" smtClean="0">
                <a:solidFill>
                  <a:srgbClr val="515151"/>
                </a:solidFill>
                <a:cs typeface="Times New Roman" panose="02020603050405020304" pitchFamily="18" charset="0"/>
              </a:rPr>
              <a:t>Note</a:t>
            </a:r>
            <a:r>
              <a:rPr lang="en-US" sz="2400" b="1" dirty="0">
                <a:solidFill>
                  <a:srgbClr val="515151"/>
                </a:solidFill>
                <a:cs typeface="Times New Roman" panose="02020603050405020304" pitchFamily="18" charset="0"/>
              </a:rPr>
              <a:t>:  </a:t>
            </a:r>
            <a:r>
              <a:rPr lang="en-US" sz="2400" dirty="0">
                <a:solidFill>
                  <a:srgbClr val="515151"/>
                </a:solidFill>
                <a:cs typeface="Times New Roman" panose="02020603050405020304" pitchFamily="18" charset="0"/>
              </a:rPr>
              <a:t>Patients also started on an oral antiandrogen are eligible if started ≤ 45 days and stopped prior to </a:t>
            </a:r>
            <a:r>
              <a:rPr lang="en-US" sz="2400" dirty="0" smtClean="0">
                <a:solidFill>
                  <a:srgbClr val="515151"/>
                </a:solidFill>
                <a:cs typeface="Times New Roman" panose="02020603050405020304" pitchFamily="18" charset="0"/>
              </a:rPr>
              <a:t>registration)</a:t>
            </a:r>
          </a:p>
          <a:p>
            <a:pPr algn="just"/>
            <a:endParaRPr lang="en-US" sz="900" dirty="0">
              <a:solidFill>
                <a:srgbClr val="515151"/>
              </a:solidFill>
              <a:cs typeface="Times New Roman" panose="02020603050405020304" pitchFamily="18" charset="0"/>
            </a:endParaRPr>
          </a:p>
          <a:p>
            <a:pPr marL="342900" indent="-342900">
              <a:buFont typeface="Arial" panose="020B0604020202020204" pitchFamily="34" charset="0"/>
              <a:buChar char="•"/>
            </a:pPr>
            <a:r>
              <a:rPr lang="en-US" sz="2400" dirty="0">
                <a:solidFill>
                  <a:srgbClr val="515151"/>
                </a:solidFill>
                <a:cs typeface="Times New Roman" panose="02020603050405020304" pitchFamily="18" charset="0"/>
              </a:rPr>
              <a:t>Abiraterone acetate with prednisone and apalutamide should begin the same day as radiotherapy treatment (+/- 14 days allowed</a:t>
            </a:r>
            <a:r>
              <a:rPr lang="en-US" sz="2400" dirty="0" smtClean="0">
                <a:solidFill>
                  <a:srgbClr val="515151"/>
                </a:solidFill>
                <a:cs typeface="Times New Roman" panose="02020603050405020304" pitchFamily="18" charset="0"/>
              </a:rPr>
              <a:t>)</a:t>
            </a:r>
          </a:p>
          <a:p>
            <a:pPr algn="just"/>
            <a:endParaRPr lang="en-US" sz="900" dirty="0">
              <a:solidFill>
                <a:srgbClr val="515151"/>
              </a:solidFill>
              <a:cs typeface="Times New Roman" panose="02020603050405020304" pitchFamily="18" charset="0"/>
            </a:endParaRPr>
          </a:p>
          <a:p>
            <a:pPr marL="342900" indent="-342900">
              <a:buFont typeface="Arial" panose="020B0604020202020204" pitchFamily="34" charset="0"/>
              <a:buChar char="•"/>
            </a:pPr>
            <a:r>
              <a:rPr lang="en-US" sz="2400" dirty="0">
                <a:solidFill>
                  <a:srgbClr val="515151"/>
                </a:solidFill>
                <a:cs typeface="Times New Roman" panose="02020603050405020304" pitchFamily="18" charset="0"/>
              </a:rPr>
              <a:t>Protocol therapy will consist of 90-day cycles (8 cycles total, 24 months) of </a:t>
            </a:r>
            <a:r>
              <a:rPr lang="en-US" sz="2400" dirty="0" smtClean="0">
                <a:solidFill>
                  <a:srgbClr val="515151"/>
                </a:solidFill>
                <a:cs typeface="Times New Roman" panose="02020603050405020304" pitchFamily="18" charset="0"/>
              </a:rPr>
              <a:t>treatment</a:t>
            </a:r>
            <a:endParaRPr lang="en-US" sz="2400" dirty="0">
              <a:solidFill>
                <a:srgbClr val="515151"/>
              </a:solidFill>
              <a:cs typeface="Times New Roman" panose="02020603050405020304" pitchFamily="18" charset="0"/>
            </a:endParaRPr>
          </a:p>
          <a:p>
            <a:pPr algn="just"/>
            <a:endParaRPr lang="en-US" sz="1000" dirty="0">
              <a:solidFill>
                <a:srgbClr val="515151"/>
              </a:solidFill>
              <a:cs typeface="Times New Roman" panose="02020603050405020304" pitchFamily="18" charset="0"/>
            </a:endParaRPr>
          </a:p>
          <a:p>
            <a:pPr marL="342900" indent="-342900">
              <a:buFont typeface="Arial" panose="020B0604020202020204" pitchFamily="34" charset="0"/>
              <a:buChar char="•"/>
            </a:pPr>
            <a:r>
              <a:rPr lang="en-US" sz="2400" dirty="0">
                <a:solidFill>
                  <a:srgbClr val="515151"/>
                </a:solidFill>
                <a:cs typeface="Times New Roman" panose="02020603050405020304" pitchFamily="18" charset="0"/>
              </a:rPr>
              <a:t>Please do pill counts after each 90 day cycle of these orally administered </a:t>
            </a:r>
            <a:r>
              <a:rPr lang="en-US" sz="2400" dirty="0" smtClean="0">
                <a:solidFill>
                  <a:srgbClr val="515151"/>
                </a:solidFill>
                <a:cs typeface="Times New Roman" panose="02020603050405020304" pitchFamily="18" charset="0"/>
              </a:rPr>
              <a:t>drugs</a:t>
            </a:r>
            <a:endParaRPr lang="en-US" sz="2400" dirty="0">
              <a:solidFill>
                <a:srgbClr val="515151"/>
              </a:solidFill>
              <a:cs typeface="Times New Roman" panose="02020603050405020304" pitchFamily="18" charset="0"/>
            </a:endParaRPr>
          </a:p>
        </p:txBody>
      </p:sp>
    </p:spTree>
    <p:extLst>
      <p:ext uri="{BB962C8B-B14F-4D97-AF65-F5344CB8AC3E}">
        <p14:creationId xmlns:p14="http://schemas.microsoft.com/office/powerpoint/2010/main" val="4255770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1579"/>
          </a:xfrm>
        </p:spPr>
        <p:txBody>
          <a:bodyPr>
            <a:normAutofit/>
          </a:bodyPr>
          <a:lstStyle/>
          <a:p>
            <a:r>
              <a:rPr lang="en-US" sz="3200" b="1" dirty="0" smtClean="0">
                <a:latin typeface="+mn-lt"/>
                <a:cs typeface="Times New Roman" panose="02020603050405020304" pitchFamily="18" charset="0"/>
              </a:rPr>
              <a:t>Treatment Regimen</a:t>
            </a:r>
            <a:endParaRPr lang="en-US" sz="3200" dirty="0">
              <a:latin typeface="+mn-lt"/>
              <a:cs typeface="Times New Roman" panose="02020603050405020304" pitchFamily="18" charset="0"/>
            </a:endParaRPr>
          </a:p>
        </p:txBody>
      </p:sp>
      <p:sp>
        <p:nvSpPr>
          <p:cNvPr id="3" name="TextBox 2"/>
          <p:cNvSpPr txBox="1"/>
          <p:nvPr/>
        </p:nvSpPr>
        <p:spPr>
          <a:xfrm>
            <a:off x="457200" y="593657"/>
            <a:ext cx="8229600" cy="5755422"/>
          </a:xfrm>
          <a:prstGeom prst="rect">
            <a:avLst/>
          </a:prstGeom>
          <a:noFill/>
        </p:spPr>
        <p:txBody>
          <a:bodyPr wrap="square" rtlCol="0">
            <a:spAutoFit/>
          </a:bodyPr>
          <a:lstStyle/>
          <a:p>
            <a:r>
              <a:rPr lang="en-US" b="1" u="sng" dirty="0" smtClean="0">
                <a:solidFill>
                  <a:srgbClr val="515151"/>
                </a:solidFill>
                <a:cs typeface="Times New Roman" panose="02020603050405020304" pitchFamily="18" charset="0"/>
              </a:rPr>
              <a:t>Apalatumide</a:t>
            </a:r>
            <a:endParaRPr lang="en-US" b="1" u="sng" dirty="0">
              <a:solidFill>
                <a:srgbClr val="515151"/>
              </a:solidFill>
              <a:cs typeface="Times New Roman" panose="02020603050405020304" pitchFamily="18" charset="0"/>
            </a:endParaRPr>
          </a:p>
          <a:p>
            <a:r>
              <a:rPr lang="en-US" dirty="0">
                <a:solidFill>
                  <a:srgbClr val="515151"/>
                </a:solidFill>
                <a:cs typeface="Times New Roman" panose="02020603050405020304" pitchFamily="18" charset="0"/>
              </a:rPr>
              <a:t>Apalutamide will be given at a dose of 240 mg (four 60 mg tablets) by mouth once daily for 24 months (2 years), at approximately the same time every </a:t>
            </a:r>
            <a:r>
              <a:rPr lang="en-US" dirty="0" smtClean="0">
                <a:solidFill>
                  <a:srgbClr val="515151"/>
                </a:solidFill>
                <a:cs typeface="Times New Roman" panose="02020603050405020304" pitchFamily="18" charset="0"/>
              </a:rPr>
              <a:t>day; </a:t>
            </a:r>
            <a:r>
              <a:rPr lang="en-US" dirty="0">
                <a:solidFill>
                  <a:srgbClr val="515151"/>
                </a:solidFill>
                <a:cs typeface="Times New Roman" panose="02020603050405020304" pitchFamily="18" charset="0"/>
              </a:rPr>
              <a:t>1 cycle = 90 days (total of 8 cycles</a:t>
            </a:r>
            <a:r>
              <a:rPr lang="en-US" dirty="0" smtClean="0">
                <a:solidFill>
                  <a:srgbClr val="515151"/>
                </a:solidFill>
                <a:cs typeface="Times New Roman" panose="02020603050405020304" pitchFamily="18" charset="0"/>
              </a:rPr>
              <a:t>)</a:t>
            </a:r>
            <a:endParaRPr lang="en-US" dirty="0">
              <a:solidFill>
                <a:srgbClr val="515151"/>
              </a:solidFill>
              <a:cs typeface="Times New Roman" panose="02020603050405020304" pitchFamily="18" charset="0"/>
            </a:endParaRPr>
          </a:p>
          <a:p>
            <a:endParaRPr lang="en-US" dirty="0">
              <a:solidFill>
                <a:srgbClr val="515151"/>
              </a:solidFill>
              <a:cs typeface="Times New Roman" panose="02020603050405020304" pitchFamily="18" charset="0"/>
            </a:endParaRPr>
          </a:p>
          <a:p>
            <a:r>
              <a:rPr lang="en-US" b="1" u="sng" dirty="0">
                <a:solidFill>
                  <a:srgbClr val="515151"/>
                </a:solidFill>
                <a:cs typeface="Times New Roman" panose="02020603050405020304" pitchFamily="18" charset="0"/>
              </a:rPr>
              <a:t>Abiraterone Acetate with </a:t>
            </a:r>
            <a:r>
              <a:rPr lang="en-US" b="1" u="sng" dirty="0" smtClean="0">
                <a:solidFill>
                  <a:srgbClr val="515151"/>
                </a:solidFill>
                <a:cs typeface="Times New Roman" panose="02020603050405020304" pitchFamily="18" charset="0"/>
              </a:rPr>
              <a:t>Prednisone</a:t>
            </a:r>
            <a:endParaRPr lang="en-US" b="1" u="sng" dirty="0">
              <a:solidFill>
                <a:srgbClr val="515151"/>
              </a:solidFill>
              <a:cs typeface="Times New Roman" panose="02020603050405020304" pitchFamily="18" charset="0"/>
            </a:endParaRPr>
          </a:p>
          <a:p>
            <a:r>
              <a:rPr lang="en-US" dirty="0">
                <a:solidFill>
                  <a:srgbClr val="515151"/>
                </a:solidFill>
                <a:cs typeface="Times New Roman" panose="02020603050405020304" pitchFamily="18" charset="0"/>
              </a:rPr>
              <a:t>Abiraterone acetate will be given at a dose of 1,000 mg (four 250 mg tablets) by mouth once daily for 24 months (2 years</a:t>
            </a:r>
            <a:r>
              <a:rPr lang="en-US" dirty="0" smtClean="0">
                <a:solidFill>
                  <a:srgbClr val="515151"/>
                </a:solidFill>
                <a:cs typeface="Times New Roman" panose="02020603050405020304" pitchFamily="18" charset="0"/>
              </a:rPr>
              <a:t>); </a:t>
            </a:r>
            <a:r>
              <a:rPr lang="en-US" dirty="0">
                <a:solidFill>
                  <a:srgbClr val="515151"/>
                </a:solidFill>
                <a:cs typeface="Times New Roman" panose="02020603050405020304" pitchFamily="18" charset="0"/>
              </a:rPr>
              <a:t>1 cycle = 90 days (total of 8 cycles</a:t>
            </a:r>
            <a:r>
              <a:rPr lang="en-US" dirty="0" smtClean="0">
                <a:solidFill>
                  <a:srgbClr val="515151"/>
                </a:solidFill>
                <a:cs typeface="Times New Roman" panose="02020603050405020304" pitchFamily="18" charset="0"/>
              </a:rPr>
              <a:t>)</a:t>
            </a:r>
            <a:endParaRPr lang="en-US" dirty="0">
              <a:solidFill>
                <a:srgbClr val="515151"/>
              </a:solidFill>
              <a:cs typeface="Times New Roman" panose="02020603050405020304" pitchFamily="18" charset="0"/>
            </a:endParaRPr>
          </a:p>
          <a:p>
            <a:endParaRPr lang="en-US" sz="1200" dirty="0">
              <a:solidFill>
                <a:srgbClr val="515151"/>
              </a:solidFill>
              <a:cs typeface="Times New Roman" panose="02020603050405020304" pitchFamily="18" charset="0"/>
            </a:endParaRPr>
          </a:p>
          <a:p>
            <a:r>
              <a:rPr lang="en-US" dirty="0">
                <a:solidFill>
                  <a:srgbClr val="515151"/>
                </a:solidFill>
                <a:cs typeface="Times New Roman" panose="02020603050405020304" pitchFamily="18" charset="0"/>
              </a:rPr>
              <a:t>Abiraterone acetate should be taken on an empty </a:t>
            </a:r>
            <a:r>
              <a:rPr lang="en-US" dirty="0" smtClean="0">
                <a:solidFill>
                  <a:srgbClr val="515151"/>
                </a:solidFill>
                <a:cs typeface="Times New Roman" panose="02020603050405020304" pitchFamily="18" charset="0"/>
              </a:rPr>
              <a:t>stomach; empty </a:t>
            </a:r>
            <a:r>
              <a:rPr lang="en-US" dirty="0">
                <a:solidFill>
                  <a:srgbClr val="515151"/>
                </a:solidFill>
                <a:cs typeface="Times New Roman" panose="02020603050405020304" pitchFamily="18" charset="0"/>
              </a:rPr>
              <a:t>stomach is defined as one hour before meals or two hours after </a:t>
            </a:r>
            <a:r>
              <a:rPr lang="en-US" dirty="0" smtClean="0">
                <a:solidFill>
                  <a:srgbClr val="515151"/>
                </a:solidFill>
                <a:cs typeface="Times New Roman" panose="02020603050405020304" pitchFamily="18" charset="0"/>
              </a:rPr>
              <a:t>meals; the </a:t>
            </a:r>
            <a:r>
              <a:rPr lang="en-US" dirty="0">
                <a:solidFill>
                  <a:srgbClr val="515151"/>
                </a:solidFill>
                <a:cs typeface="Times New Roman" panose="02020603050405020304" pitchFamily="18" charset="0"/>
              </a:rPr>
              <a:t>tablets should be swallowed whole with </a:t>
            </a:r>
            <a:r>
              <a:rPr lang="en-US" dirty="0" smtClean="0">
                <a:solidFill>
                  <a:srgbClr val="515151"/>
                </a:solidFill>
                <a:cs typeface="Times New Roman" panose="02020603050405020304" pitchFamily="18" charset="0"/>
              </a:rPr>
              <a:t>water</a:t>
            </a:r>
            <a:endParaRPr lang="en-US" dirty="0">
              <a:solidFill>
                <a:srgbClr val="515151"/>
              </a:solidFill>
              <a:cs typeface="Times New Roman" panose="02020603050405020304" pitchFamily="18" charset="0"/>
            </a:endParaRPr>
          </a:p>
          <a:p>
            <a:endParaRPr lang="en-US" sz="1400" dirty="0">
              <a:solidFill>
                <a:srgbClr val="515151"/>
              </a:solidFill>
              <a:cs typeface="Times New Roman" panose="02020603050405020304" pitchFamily="18" charset="0"/>
            </a:endParaRPr>
          </a:p>
          <a:p>
            <a:r>
              <a:rPr lang="en-US" dirty="0">
                <a:solidFill>
                  <a:srgbClr val="515151"/>
                </a:solidFill>
                <a:cs typeface="Times New Roman" panose="02020603050405020304" pitchFamily="18" charset="0"/>
              </a:rPr>
              <a:t>Abiraterone acetate is administered with low-dose </a:t>
            </a:r>
            <a:r>
              <a:rPr lang="en-US" dirty="0" smtClean="0">
                <a:solidFill>
                  <a:srgbClr val="515151"/>
                </a:solidFill>
                <a:cs typeface="Times New Roman" panose="02020603050405020304" pitchFamily="18" charset="0"/>
              </a:rPr>
              <a:t>prednisone; the </a:t>
            </a:r>
            <a:r>
              <a:rPr lang="en-US" dirty="0">
                <a:solidFill>
                  <a:srgbClr val="515151"/>
                </a:solidFill>
                <a:cs typeface="Times New Roman" panose="02020603050405020304" pitchFamily="18" charset="0"/>
              </a:rPr>
              <a:t>dosage of prednisone is 10 mg daily (5mg twice daily or 10mg once daily</a:t>
            </a:r>
            <a:r>
              <a:rPr lang="en-US" dirty="0" smtClean="0">
                <a:solidFill>
                  <a:srgbClr val="515151"/>
                </a:solidFill>
                <a:cs typeface="Times New Roman" panose="02020603050405020304" pitchFamily="18" charset="0"/>
              </a:rPr>
              <a:t>); following </a:t>
            </a:r>
            <a:r>
              <a:rPr lang="en-US" dirty="0">
                <a:solidFill>
                  <a:srgbClr val="515151"/>
                </a:solidFill>
                <a:cs typeface="Times New Roman" panose="02020603050405020304" pitchFamily="18" charset="0"/>
              </a:rPr>
              <a:t>completion of treatment period, patients will taper off prednisone per institutional </a:t>
            </a:r>
            <a:r>
              <a:rPr lang="en-US" dirty="0" smtClean="0">
                <a:solidFill>
                  <a:srgbClr val="515151"/>
                </a:solidFill>
                <a:cs typeface="Times New Roman" panose="02020603050405020304" pitchFamily="18" charset="0"/>
              </a:rPr>
              <a:t>guidelines; for </a:t>
            </a:r>
            <a:r>
              <a:rPr lang="en-US" dirty="0">
                <a:solidFill>
                  <a:srgbClr val="515151"/>
                </a:solidFill>
                <a:cs typeface="Times New Roman" panose="02020603050405020304" pitchFamily="18" charset="0"/>
              </a:rPr>
              <a:t>a recommended tapering plan, see protocol section </a:t>
            </a:r>
            <a:r>
              <a:rPr lang="en-US" dirty="0" smtClean="0">
                <a:solidFill>
                  <a:srgbClr val="515151"/>
                </a:solidFill>
                <a:cs typeface="Times New Roman" panose="02020603050405020304" pitchFamily="18" charset="0"/>
              </a:rPr>
              <a:t>5.1.2</a:t>
            </a:r>
            <a:endParaRPr lang="en-US" dirty="0">
              <a:solidFill>
                <a:srgbClr val="515151"/>
              </a:solidFill>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14919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30"/>
            <a:ext cx="8229600" cy="481263"/>
          </a:xfrm>
        </p:spPr>
        <p:txBody>
          <a:bodyPr>
            <a:noAutofit/>
          </a:bodyPr>
          <a:lstStyle/>
          <a:p>
            <a:r>
              <a:rPr lang="en-US" sz="3200" b="1" dirty="0" smtClean="0">
                <a:latin typeface="+mn-lt"/>
                <a:cs typeface="Times New Roman" panose="02020603050405020304" pitchFamily="18" charset="0"/>
              </a:rPr>
              <a:t>Treatment Regimen</a:t>
            </a:r>
            <a:endParaRPr lang="en-US" sz="3200" dirty="0">
              <a:latin typeface="+mn-lt"/>
              <a:cs typeface="Times New Roman" panose="02020603050405020304" pitchFamily="18" charset="0"/>
            </a:endParaRPr>
          </a:p>
        </p:txBody>
      </p:sp>
      <p:sp>
        <p:nvSpPr>
          <p:cNvPr id="3" name="TextBox 2"/>
          <p:cNvSpPr txBox="1"/>
          <p:nvPr/>
        </p:nvSpPr>
        <p:spPr>
          <a:xfrm>
            <a:off x="457200" y="721994"/>
            <a:ext cx="8229600" cy="5201424"/>
          </a:xfrm>
          <a:prstGeom prst="rect">
            <a:avLst/>
          </a:prstGeom>
          <a:noFill/>
        </p:spPr>
        <p:txBody>
          <a:bodyPr wrap="square" rtlCol="0">
            <a:spAutoFit/>
          </a:bodyPr>
          <a:lstStyle/>
          <a:p>
            <a:r>
              <a:rPr lang="en-US" sz="2400" b="1" u="sng" dirty="0">
                <a:solidFill>
                  <a:srgbClr val="515151"/>
                </a:solidFill>
                <a:cs typeface="Times New Roman" panose="02020603050405020304" pitchFamily="18" charset="0"/>
              </a:rPr>
              <a:t>Radiation Therapy </a:t>
            </a:r>
            <a:r>
              <a:rPr lang="en-US" sz="2400" b="1" u="sng" dirty="0" smtClean="0">
                <a:solidFill>
                  <a:srgbClr val="515151"/>
                </a:solidFill>
                <a:cs typeface="Times New Roman" panose="02020603050405020304" pitchFamily="18" charset="0"/>
              </a:rPr>
              <a:t>Schema</a:t>
            </a:r>
            <a:endParaRPr lang="en-US" sz="2400" b="1" dirty="0" smtClean="0">
              <a:solidFill>
                <a:srgbClr val="515151"/>
              </a:solidFill>
              <a:cs typeface="Times New Roman" panose="02020603050405020304" pitchFamily="18" charset="0"/>
            </a:endParaRPr>
          </a:p>
          <a:p>
            <a:endParaRPr lang="en-US" sz="2400" dirty="0">
              <a:solidFill>
                <a:srgbClr val="515151"/>
              </a:solidFill>
              <a:cs typeface="Times New Roman" panose="02020603050405020304" pitchFamily="18" charset="0"/>
            </a:endParaRPr>
          </a:p>
          <a:p>
            <a:r>
              <a:rPr lang="en-US" sz="2400" dirty="0">
                <a:solidFill>
                  <a:srgbClr val="515151"/>
                </a:solidFill>
                <a:cs typeface="Times New Roman" panose="02020603050405020304" pitchFamily="18" charset="0"/>
              </a:rPr>
              <a:t>Radiation doses (1.8 Gy or 2.0 Gy/fx)</a:t>
            </a:r>
          </a:p>
          <a:p>
            <a:pPr lvl="0"/>
            <a:endParaRPr lang="en-US" sz="2400" dirty="0">
              <a:solidFill>
                <a:srgbClr val="515151"/>
              </a:solidFill>
              <a:cs typeface="Times New Roman" panose="02020603050405020304" pitchFamily="18" charset="0"/>
            </a:endParaRPr>
          </a:p>
          <a:p>
            <a:pPr lvl="0"/>
            <a:r>
              <a:rPr lang="en-US" sz="2400" dirty="0">
                <a:solidFill>
                  <a:srgbClr val="515151"/>
                </a:solidFill>
                <a:cs typeface="Times New Roman" panose="02020603050405020304" pitchFamily="18" charset="0"/>
              </a:rPr>
              <a:t>Bilateral pelvis: 45-50 Gy</a:t>
            </a:r>
          </a:p>
          <a:p>
            <a:pPr marL="342900" lvl="0" indent="-342900">
              <a:buFont typeface="Arial" panose="020B0604020202020204" pitchFamily="34" charset="0"/>
              <a:buChar char="•"/>
            </a:pPr>
            <a:r>
              <a:rPr lang="en-US" sz="2000" dirty="0">
                <a:solidFill>
                  <a:srgbClr val="515151"/>
                </a:solidFill>
                <a:cs typeface="Times New Roman" panose="02020603050405020304" pitchFamily="18" charset="0"/>
              </a:rPr>
              <a:t>PET positive pelvic disease: boost to 54-63 Gy allowed</a:t>
            </a:r>
          </a:p>
          <a:p>
            <a:endParaRPr lang="en-US" sz="2400" dirty="0">
              <a:solidFill>
                <a:srgbClr val="515151"/>
              </a:solidFill>
              <a:cs typeface="Times New Roman" panose="02020603050405020304" pitchFamily="18" charset="0"/>
            </a:endParaRPr>
          </a:p>
          <a:p>
            <a:pPr lvl="0"/>
            <a:r>
              <a:rPr lang="en-US" sz="2400" dirty="0">
                <a:solidFill>
                  <a:srgbClr val="515151"/>
                </a:solidFill>
                <a:cs typeface="Times New Roman" panose="02020603050405020304" pitchFamily="18" charset="0"/>
              </a:rPr>
              <a:t>Prostate bed +/- seminal vesicle remnants: 64-70 Gy</a:t>
            </a:r>
          </a:p>
          <a:p>
            <a:pPr marL="342900" lvl="0" indent="-342900">
              <a:buFont typeface="Arial" panose="020B0604020202020204" pitchFamily="34" charset="0"/>
              <a:buChar char="•"/>
            </a:pPr>
            <a:r>
              <a:rPr lang="en-US" sz="2000" dirty="0">
                <a:solidFill>
                  <a:srgbClr val="515151"/>
                </a:solidFill>
                <a:cs typeface="Times New Roman" panose="02020603050405020304" pitchFamily="18" charset="0"/>
              </a:rPr>
              <a:t>PET positive local disease: boost up to 72 Gy allowed</a:t>
            </a:r>
          </a:p>
          <a:p>
            <a:pPr marL="342900" lvl="0" indent="-342900">
              <a:buFont typeface="Arial" panose="020B0604020202020204" pitchFamily="34" charset="0"/>
              <a:buChar char="•"/>
            </a:pPr>
            <a:endParaRPr lang="en-US" sz="2400" dirty="0">
              <a:solidFill>
                <a:srgbClr val="515151"/>
              </a:solidFill>
              <a:cs typeface="Times New Roman" panose="02020603050405020304" pitchFamily="18" charset="0"/>
            </a:endParaRPr>
          </a:p>
          <a:p>
            <a:pPr lvl="0"/>
            <a:r>
              <a:rPr lang="en-US" sz="2400" dirty="0">
                <a:solidFill>
                  <a:srgbClr val="515151"/>
                </a:solidFill>
                <a:cs typeface="Times New Roman" panose="02020603050405020304" pitchFamily="18" charset="0"/>
              </a:rPr>
              <a:t>Sequential boost or SIB both allowed</a:t>
            </a:r>
            <a:r>
              <a:rPr lang="en-US" sz="2400" dirty="0">
                <a:solidFill>
                  <a:srgbClr val="515151"/>
                </a:solidFill>
              </a:rPr>
              <a:t> </a:t>
            </a:r>
            <a:endParaRPr lang="en-US" sz="2400" dirty="0" smtClean="0">
              <a:solidFill>
                <a:srgbClr val="515151"/>
              </a:solidFill>
            </a:endParaRPr>
          </a:p>
          <a:p>
            <a:pPr lvl="0"/>
            <a:endParaRPr lang="en-US" sz="3200" dirty="0">
              <a:solidFill>
                <a:srgbClr val="515151"/>
              </a:solidFill>
            </a:endParaRPr>
          </a:p>
          <a:p>
            <a:pPr algn="ctr"/>
            <a:r>
              <a:rPr lang="en-US" sz="2000" b="1" dirty="0">
                <a:solidFill>
                  <a:schemeClr val="accent1"/>
                </a:solidFill>
                <a:cs typeface="Times New Roman" panose="02020603050405020304" pitchFamily="18" charset="0"/>
              </a:rPr>
              <a:t>See Section </a:t>
            </a:r>
            <a:r>
              <a:rPr lang="en-US" sz="2000" b="1" dirty="0" smtClean="0">
                <a:solidFill>
                  <a:schemeClr val="accent1"/>
                </a:solidFill>
                <a:cs typeface="Times New Roman" panose="02020603050405020304" pitchFamily="18" charset="0"/>
              </a:rPr>
              <a:t>5 </a:t>
            </a:r>
            <a:r>
              <a:rPr lang="en-US" sz="2000" b="1" dirty="0">
                <a:solidFill>
                  <a:schemeClr val="accent1"/>
                </a:solidFill>
                <a:cs typeface="Times New Roman" panose="02020603050405020304" pitchFamily="18" charset="0"/>
              </a:rPr>
              <a:t>of the protocol for further </a:t>
            </a:r>
            <a:r>
              <a:rPr lang="en-US" sz="2000" b="1" dirty="0" smtClean="0">
                <a:solidFill>
                  <a:schemeClr val="accent1"/>
                </a:solidFill>
                <a:cs typeface="Times New Roman" panose="02020603050405020304" pitchFamily="18" charset="0"/>
              </a:rPr>
              <a:t>details</a:t>
            </a:r>
            <a:endParaRPr lang="en-US" sz="20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61359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08"/>
            <a:ext cx="8229600" cy="545432"/>
          </a:xfrm>
        </p:spPr>
        <p:txBody>
          <a:bodyPr>
            <a:noAutofit/>
          </a:bodyPr>
          <a:lstStyle/>
          <a:p>
            <a:r>
              <a:rPr lang="en-US" sz="3200" b="1" dirty="0" smtClean="0">
                <a:latin typeface="+mn-lt"/>
                <a:cs typeface="Times New Roman" panose="02020603050405020304" pitchFamily="18" charset="0"/>
              </a:rPr>
              <a:t>Treatment Technology</a:t>
            </a:r>
            <a:endParaRPr lang="en-US" sz="3200" dirty="0">
              <a:latin typeface="+mn-lt"/>
            </a:endParaRPr>
          </a:p>
        </p:txBody>
      </p:sp>
      <p:sp>
        <p:nvSpPr>
          <p:cNvPr id="3" name="Rectangle 2"/>
          <p:cNvSpPr/>
          <p:nvPr/>
        </p:nvSpPr>
        <p:spPr>
          <a:xfrm>
            <a:off x="619244" y="626476"/>
            <a:ext cx="7905509" cy="3708708"/>
          </a:xfrm>
          <a:prstGeom prst="rect">
            <a:avLst/>
          </a:prstGeom>
        </p:spPr>
        <p:txBody>
          <a:bodyPr wrap="square">
            <a:spAutoFit/>
          </a:bodyPr>
          <a:lstStyle/>
          <a:p>
            <a:pPr marL="457200" indent="-4572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3D-CRT and IMRT techniques </a:t>
            </a:r>
            <a:r>
              <a:rPr lang="en-US" sz="2400" dirty="0">
                <a:solidFill>
                  <a:srgbClr val="515151"/>
                </a:solidFill>
                <a:cs typeface="Times New Roman" panose="02020603050405020304" pitchFamily="18" charset="0"/>
              </a:rPr>
              <a:t>including Tomotherapy and </a:t>
            </a:r>
            <a:r>
              <a:rPr lang="en-US" sz="2400" dirty="0" smtClean="0">
                <a:solidFill>
                  <a:srgbClr val="515151"/>
                </a:solidFill>
                <a:cs typeface="Times New Roman" panose="02020603050405020304" pitchFamily="18" charset="0"/>
              </a:rPr>
              <a:t>VMAT; </a:t>
            </a:r>
            <a:r>
              <a:rPr lang="en-US" sz="2400" dirty="0">
                <a:solidFill>
                  <a:srgbClr val="515151"/>
                </a:solidFill>
                <a:cs typeface="Times New Roman" panose="02020603050405020304" pitchFamily="18" charset="0"/>
              </a:rPr>
              <a:t>MRLinac is also </a:t>
            </a:r>
            <a:r>
              <a:rPr lang="en-US" sz="2400" dirty="0" smtClean="0">
                <a:solidFill>
                  <a:srgbClr val="515151"/>
                </a:solidFill>
                <a:cs typeface="Times New Roman" panose="02020603050405020304" pitchFamily="18" charset="0"/>
              </a:rPr>
              <a:t>allowed; proton therapy not allowed.</a:t>
            </a:r>
            <a:endParaRPr lang="en-US" sz="2400" dirty="0">
              <a:solidFill>
                <a:srgbClr val="515151"/>
              </a:solidFill>
              <a:cs typeface="Times New Roman" panose="02020603050405020304" pitchFamily="18" charset="0"/>
            </a:endParaRPr>
          </a:p>
          <a:p>
            <a:pPr marL="457200" indent="-457200">
              <a:buFont typeface="Arial" panose="020B0604020202020204" pitchFamily="34" charset="0"/>
              <a:buChar char="•"/>
            </a:pPr>
            <a:endParaRPr lang="en-US" sz="1000" dirty="0">
              <a:solidFill>
                <a:srgbClr val="515151"/>
              </a:solidFill>
              <a:cs typeface="Times New Roman" panose="02020603050405020304" pitchFamily="18" charset="0"/>
            </a:endParaRPr>
          </a:p>
          <a:p>
            <a:pPr marL="457200" indent="-457200">
              <a:buFont typeface="Arial" panose="020B0604020202020204" pitchFamily="34" charset="0"/>
              <a:buChar char="•"/>
            </a:pPr>
            <a:r>
              <a:rPr lang="en-US" sz="2400" dirty="0">
                <a:solidFill>
                  <a:srgbClr val="515151"/>
                </a:solidFill>
                <a:cs typeface="Times New Roman" panose="02020603050405020304" pitchFamily="18" charset="0"/>
              </a:rPr>
              <a:t>Some form of image guidance is required: e.g. planar kV imaging, </a:t>
            </a:r>
            <a:r>
              <a:rPr lang="en-US" sz="2400" dirty="0" smtClean="0">
                <a:solidFill>
                  <a:srgbClr val="515151"/>
                </a:solidFill>
                <a:cs typeface="Times New Roman" panose="02020603050405020304" pitchFamily="18" charset="0"/>
              </a:rPr>
              <a:t>CBCT); electromagnetic </a:t>
            </a:r>
            <a:r>
              <a:rPr lang="en-US" sz="2400" dirty="0">
                <a:solidFill>
                  <a:srgbClr val="515151"/>
                </a:solidFill>
                <a:cs typeface="Times New Roman" panose="02020603050405020304" pitchFamily="18" charset="0"/>
              </a:rPr>
              <a:t>transponders, fiducial </a:t>
            </a:r>
            <a:r>
              <a:rPr lang="en-US" sz="2400" dirty="0" smtClean="0">
                <a:solidFill>
                  <a:srgbClr val="515151"/>
                </a:solidFill>
                <a:cs typeface="Times New Roman" panose="02020603050405020304" pitchFamily="18" charset="0"/>
              </a:rPr>
              <a:t>markers, and spacers may be used, at the discretion of the treating physician</a:t>
            </a:r>
          </a:p>
          <a:p>
            <a:pPr marL="457200" indent="-457200">
              <a:buFont typeface="Arial" panose="020B0604020202020204" pitchFamily="34" charset="0"/>
              <a:buChar char="•"/>
            </a:pPr>
            <a:endParaRPr lang="en-US" sz="900" dirty="0" smtClean="0">
              <a:solidFill>
                <a:srgbClr val="515151"/>
              </a:solidFill>
              <a:cs typeface="Times New Roman" panose="02020603050405020304" pitchFamily="18" charset="0"/>
            </a:endParaRPr>
          </a:p>
          <a:p>
            <a:pPr marL="457200" indent="-457200">
              <a:buFont typeface="Arial" panose="020B0604020202020204" pitchFamily="34" charset="0"/>
              <a:buChar char="•"/>
            </a:pPr>
            <a:r>
              <a:rPr lang="en-US" sz="2400" dirty="0" smtClean="0">
                <a:solidFill>
                  <a:srgbClr val="515151"/>
                </a:solidFill>
                <a:cs typeface="Times New Roman" panose="02020603050405020304" pitchFamily="18" charset="0"/>
              </a:rPr>
              <a:t>Management of Radiation Dose to the Patient from IGRT (See Section 5.2.10)</a:t>
            </a:r>
          </a:p>
        </p:txBody>
      </p:sp>
      <p:sp>
        <p:nvSpPr>
          <p:cNvPr id="4" name="Rectangle 3"/>
          <p:cNvSpPr/>
          <p:nvPr/>
        </p:nvSpPr>
        <p:spPr>
          <a:xfrm>
            <a:off x="-104174" y="5057801"/>
            <a:ext cx="8229600" cy="400110"/>
          </a:xfrm>
          <a:prstGeom prst="rect">
            <a:avLst/>
          </a:prstGeom>
        </p:spPr>
        <p:txBody>
          <a:bodyPr wrap="square">
            <a:spAutoFit/>
          </a:bodyPr>
          <a:lstStyle/>
          <a:p>
            <a:pPr marL="457200" indent="-457200">
              <a:buFont typeface="Arial" panose="020B0604020202020204" pitchFamily="34" charset="0"/>
              <a:buChar char="•"/>
            </a:pP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200" y="4379756"/>
            <a:ext cx="7783976" cy="523220"/>
          </a:xfrm>
          <a:prstGeom prst="rect">
            <a:avLst/>
          </a:prstGeom>
        </p:spPr>
        <p:txBody>
          <a:bodyPr wrap="square">
            <a:spAutoFit/>
          </a:bodyPr>
          <a:lstStyle/>
          <a:p>
            <a:pPr algn="ctr"/>
            <a:r>
              <a:rPr lang="en-US" sz="2800" b="1" dirty="0" smtClean="0">
                <a:cs typeface="Times New Roman" panose="02020603050405020304" pitchFamily="18" charset="0"/>
              </a:rPr>
              <a:t>RT Credentialing</a:t>
            </a:r>
            <a:endParaRPr lang="en-US" sz="2800" dirty="0">
              <a:solidFill>
                <a:srgbClr val="000000"/>
              </a:solidFill>
              <a:cs typeface="Times New Roman" panose="02020603050405020304" pitchFamily="18" charset="0"/>
            </a:endParaRPr>
          </a:p>
        </p:txBody>
      </p:sp>
      <p:sp>
        <p:nvSpPr>
          <p:cNvPr id="8" name="Rectangle 7"/>
          <p:cNvSpPr/>
          <p:nvPr/>
        </p:nvSpPr>
        <p:spPr>
          <a:xfrm>
            <a:off x="619245" y="4944118"/>
            <a:ext cx="7905509" cy="830997"/>
          </a:xfrm>
          <a:prstGeom prst="rect">
            <a:avLst/>
          </a:prstGeom>
        </p:spPr>
        <p:txBody>
          <a:bodyPr wrap="square">
            <a:spAutoFit/>
          </a:bodyPr>
          <a:lstStyle/>
          <a:p>
            <a:pPr marL="457200" indent="-457200" algn="just">
              <a:buFont typeface="Arial" panose="020B0604020202020204" pitchFamily="34" charset="0"/>
              <a:buChar char="•"/>
            </a:pPr>
            <a:r>
              <a:rPr lang="en-US" sz="2400" dirty="0">
                <a:solidFill>
                  <a:srgbClr val="515151"/>
                </a:solidFill>
                <a:cs typeface="Times New Roman" panose="02020603050405020304" pitchFamily="18" charset="0"/>
              </a:rPr>
              <a:t>Please refer to the Section 8.2 of the protocol for details</a:t>
            </a:r>
          </a:p>
        </p:txBody>
      </p:sp>
    </p:spTree>
    <p:extLst>
      <p:ext uri="{BB962C8B-B14F-4D97-AF65-F5344CB8AC3E}">
        <p14:creationId xmlns:p14="http://schemas.microsoft.com/office/powerpoint/2010/main" val="2224939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34"/>
            <a:ext cx="8229600" cy="810126"/>
          </a:xfrm>
        </p:spPr>
        <p:txBody>
          <a:bodyPr>
            <a:noAutofit/>
          </a:bodyPr>
          <a:lstStyle/>
          <a:p>
            <a:r>
              <a:rPr lang="en-US" sz="3200" b="1" dirty="0" smtClean="0">
                <a:cs typeface="Times New Roman" panose="02020603050405020304" pitchFamily="18" charset="0"/>
              </a:rPr>
              <a:t>Treatment Modifications &amp; Management</a:t>
            </a:r>
            <a:endParaRPr lang="en-US" sz="3200" b="1" dirty="0">
              <a:cs typeface="Times New Roman" panose="02020603050405020304" pitchFamily="18" charset="0"/>
            </a:endParaRPr>
          </a:p>
        </p:txBody>
      </p:sp>
      <p:sp>
        <p:nvSpPr>
          <p:cNvPr id="4" name="TextBox 3"/>
          <p:cNvSpPr txBox="1"/>
          <p:nvPr/>
        </p:nvSpPr>
        <p:spPr>
          <a:xfrm>
            <a:off x="457200" y="902368"/>
            <a:ext cx="8106937" cy="5078313"/>
          </a:xfrm>
          <a:prstGeom prst="rect">
            <a:avLst/>
          </a:prstGeom>
          <a:noFill/>
        </p:spPr>
        <p:txBody>
          <a:bodyPr wrap="square" rtlCol="0">
            <a:spAutoFit/>
          </a:bodyPr>
          <a:lstStyle/>
          <a:p>
            <a:r>
              <a:rPr lang="en-US" sz="2400" b="1" u="sng" dirty="0">
                <a:solidFill>
                  <a:srgbClr val="515151"/>
                </a:solidFill>
                <a:cs typeface="Times New Roman" panose="02020603050405020304" pitchFamily="18" charset="0"/>
              </a:rPr>
              <a:t>Dose </a:t>
            </a:r>
            <a:r>
              <a:rPr lang="en-US" sz="2400" b="1" u="sng" dirty="0" smtClean="0">
                <a:solidFill>
                  <a:srgbClr val="515151"/>
                </a:solidFill>
                <a:cs typeface="Times New Roman" panose="02020603050405020304" pitchFamily="18" charset="0"/>
              </a:rPr>
              <a:t>Modifications</a:t>
            </a:r>
            <a:endParaRPr lang="en-US" sz="2400" dirty="0">
              <a:solidFill>
                <a:srgbClr val="515151"/>
              </a:solidFill>
              <a:cs typeface="Times New Roman" panose="02020603050405020304" pitchFamily="18" charset="0"/>
            </a:endParaRPr>
          </a:p>
          <a:p>
            <a:pPr marL="914400" lvl="1" indent="-457200">
              <a:buFont typeface="Arial" panose="020B0604020202020204" pitchFamily="34" charset="0"/>
              <a:buChar char="•"/>
            </a:pPr>
            <a:r>
              <a:rPr lang="en-US" sz="2400" dirty="0">
                <a:solidFill>
                  <a:srgbClr val="515151"/>
                </a:solidFill>
                <a:cs typeface="Times New Roman" panose="02020603050405020304" pitchFamily="18" charset="0"/>
              </a:rPr>
              <a:t>If one drug (abiraterone or apalutamide) is discontinued, the other may </a:t>
            </a:r>
            <a:r>
              <a:rPr lang="en-US" sz="2400" dirty="0" smtClean="0">
                <a:solidFill>
                  <a:srgbClr val="515151"/>
                </a:solidFill>
                <a:cs typeface="Times New Roman" panose="02020603050405020304" pitchFamily="18" charset="0"/>
              </a:rPr>
              <a:t>continue</a:t>
            </a:r>
          </a:p>
          <a:p>
            <a:pPr lvl="1"/>
            <a:endParaRPr lang="en-US" sz="900" dirty="0">
              <a:solidFill>
                <a:srgbClr val="515151"/>
              </a:solidFill>
              <a:cs typeface="Times New Roman" panose="02020603050405020304" pitchFamily="18" charset="0"/>
            </a:endParaRPr>
          </a:p>
          <a:p>
            <a:pPr marL="914400" lvl="1" indent="-457200">
              <a:buFont typeface="Arial" panose="020B0604020202020204" pitchFamily="34" charset="0"/>
              <a:buChar char="•"/>
            </a:pPr>
            <a:r>
              <a:rPr lang="en-US" sz="2400" dirty="0">
                <a:solidFill>
                  <a:srgbClr val="515151"/>
                </a:solidFill>
                <a:cs typeface="Times New Roman" panose="02020603050405020304" pitchFamily="18" charset="0"/>
              </a:rPr>
              <a:t>Abiraterone acetate with prednisone </a:t>
            </a:r>
            <a:r>
              <a:rPr lang="en-US" sz="2400" dirty="0" smtClean="0">
                <a:solidFill>
                  <a:srgbClr val="515151"/>
                </a:solidFill>
                <a:cs typeface="Times New Roman" panose="02020603050405020304" pitchFamily="18" charset="0"/>
              </a:rPr>
              <a:t>dose </a:t>
            </a:r>
            <a:r>
              <a:rPr lang="en-US" sz="2400" dirty="0">
                <a:solidFill>
                  <a:srgbClr val="515151"/>
                </a:solidFill>
                <a:cs typeface="Times New Roman" panose="02020603050405020304" pitchFamily="18" charset="0"/>
              </a:rPr>
              <a:t>modification guidance is available for:</a:t>
            </a:r>
          </a:p>
          <a:p>
            <a:pPr marL="1371600" lvl="2" indent="-457200">
              <a:buFont typeface="Arial" panose="020B0604020202020204" pitchFamily="34" charset="0"/>
              <a:buChar char="•"/>
            </a:pPr>
            <a:r>
              <a:rPr lang="en-US" sz="2000" dirty="0">
                <a:solidFill>
                  <a:srgbClr val="515151"/>
                </a:solidFill>
                <a:cs typeface="Times New Roman" panose="02020603050405020304" pitchFamily="18" charset="0"/>
              </a:rPr>
              <a:t>LFT Abnormalities</a:t>
            </a:r>
          </a:p>
          <a:p>
            <a:pPr marL="1371600" lvl="2" indent="-457200">
              <a:buFont typeface="Arial" panose="020B0604020202020204" pitchFamily="34" charset="0"/>
              <a:buChar char="•"/>
            </a:pPr>
            <a:r>
              <a:rPr lang="en-US" sz="2000" dirty="0">
                <a:solidFill>
                  <a:srgbClr val="515151"/>
                </a:solidFill>
                <a:cs typeface="Times New Roman" panose="02020603050405020304" pitchFamily="18" charset="0"/>
              </a:rPr>
              <a:t>Hypokalemia</a:t>
            </a:r>
          </a:p>
          <a:p>
            <a:pPr marL="1371600" lvl="2" indent="-457200">
              <a:buFont typeface="Arial" panose="020B0604020202020204" pitchFamily="34" charset="0"/>
              <a:buChar char="•"/>
            </a:pPr>
            <a:r>
              <a:rPr lang="en-US" sz="2000" dirty="0">
                <a:solidFill>
                  <a:srgbClr val="515151"/>
                </a:solidFill>
                <a:cs typeface="Times New Roman" panose="02020603050405020304" pitchFamily="18" charset="0"/>
              </a:rPr>
              <a:t>Hypertension</a:t>
            </a:r>
          </a:p>
          <a:p>
            <a:pPr marL="1371600" lvl="2" indent="-457200">
              <a:buFont typeface="Arial" panose="020B0604020202020204" pitchFamily="34" charset="0"/>
              <a:buChar char="•"/>
            </a:pPr>
            <a:r>
              <a:rPr lang="en-US" sz="2000" dirty="0">
                <a:solidFill>
                  <a:srgbClr val="515151"/>
                </a:solidFill>
                <a:cs typeface="Times New Roman" panose="02020603050405020304" pitchFamily="18" charset="0"/>
              </a:rPr>
              <a:t>Edema/Fluid </a:t>
            </a:r>
            <a:r>
              <a:rPr lang="en-US" sz="2000" dirty="0" smtClean="0">
                <a:solidFill>
                  <a:srgbClr val="515151"/>
                </a:solidFill>
                <a:cs typeface="Times New Roman" panose="02020603050405020304" pitchFamily="18" charset="0"/>
              </a:rPr>
              <a:t>Retention</a:t>
            </a:r>
          </a:p>
          <a:p>
            <a:pPr lvl="2"/>
            <a:endParaRPr lang="en-US" sz="900" dirty="0">
              <a:solidFill>
                <a:srgbClr val="515151"/>
              </a:solidFill>
              <a:cs typeface="Times New Roman" panose="02020603050405020304" pitchFamily="18" charset="0"/>
            </a:endParaRPr>
          </a:p>
          <a:p>
            <a:pPr marL="914400" lvl="1" indent="-457200">
              <a:buFont typeface="Arial" panose="020B0604020202020204" pitchFamily="34" charset="0"/>
              <a:buChar char="•"/>
            </a:pPr>
            <a:r>
              <a:rPr lang="en-US" sz="2400" dirty="0">
                <a:solidFill>
                  <a:srgbClr val="515151"/>
                </a:solidFill>
                <a:cs typeface="Times New Roman" panose="02020603050405020304" pitchFamily="18" charset="0"/>
              </a:rPr>
              <a:t>Apalutamide dose modification guidance available for:</a:t>
            </a:r>
          </a:p>
          <a:p>
            <a:pPr marL="1371600" lvl="2" indent="-457200">
              <a:buFont typeface="Arial" panose="020B0604020202020204" pitchFamily="34" charset="0"/>
              <a:buChar char="•"/>
            </a:pPr>
            <a:r>
              <a:rPr lang="en-US" sz="2000" dirty="0" smtClean="0">
                <a:solidFill>
                  <a:srgbClr val="515151"/>
                </a:solidFill>
                <a:cs typeface="Times New Roman" panose="02020603050405020304" pitchFamily="18" charset="0"/>
              </a:rPr>
              <a:t>Rash</a:t>
            </a:r>
          </a:p>
          <a:p>
            <a:pPr marL="1371600" lvl="2" indent="-457200">
              <a:buFont typeface="Arial" panose="020B0604020202020204" pitchFamily="34" charset="0"/>
              <a:buChar char="•"/>
            </a:pPr>
            <a:endParaRPr lang="en-US" dirty="0">
              <a:solidFill>
                <a:srgbClr val="515151"/>
              </a:solidFill>
              <a:cs typeface="Times New Roman" panose="02020603050405020304" pitchFamily="18" charset="0"/>
            </a:endParaRPr>
          </a:p>
          <a:p>
            <a:pPr lvl="2" algn="ctr"/>
            <a:r>
              <a:rPr lang="en-US" sz="2000" b="1" dirty="0">
                <a:solidFill>
                  <a:schemeClr val="accent1"/>
                </a:solidFill>
                <a:cs typeface="Times New Roman" panose="02020603050405020304" pitchFamily="18" charset="0"/>
              </a:rPr>
              <a:t>See Section </a:t>
            </a:r>
            <a:r>
              <a:rPr lang="en-US" sz="2000" b="1" dirty="0" smtClean="0">
                <a:solidFill>
                  <a:schemeClr val="accent1"/>
                </a:solidFill>
                <a:cs typeface="Times New Roman" panose="02020603050405020304" pitchFamily="18" charset="0"/>
              </a:rPr>
              <a:t>6 </a:t>
            </a:r>
            <a:r>
              <a:rPr lang="en-US" sz="2000" b="1" dirty="0">
                <a:solidFill>
                  <a:schemeClr val="accent1"/>
                </a:solidFill>
                <a:cs typeface="Times New Roman" panose="02020603050405020304" pitchFamily="18" charset="0"/>
              </a:rPr>
              <a:t>of the protocol for further </a:t>
            </a:r>
            <a:r>
              <a:rPr lang="en-US" sz="2000" b="1" dirty="0" smtClean="0">
                <a:solidFill>
                  <a:schemeClr val="accent1"/>
                </a:solidFill>
                <a:cs typeface="Times New Roman" panose="02020603050405020304" pitchFamily="18" charset="0"/>
              </a:rPr>
              <a:t>details</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510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624047" cy="3060233"/>
          </a:xfrm>
        </p:spPr>
        <p:txBody>
          <a:bodyPr>
            <a:noAutofit/>
          </a:bodyPr>
          <a:lstStyle/>
          <a:p>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3600" b="1" dirty="0">
                <a:cs typeface="Times New Roman" panose="02020603050405020304" pitchFamily="18" charset="0"/>
              </a:rPr>
              <a:t/>
            </a:r>
            <a:br>
              <a:rPr lang="en-US" sz="3600" b="1" dirty="0">
                <a:cs typeface="Times New Roman" panose="02020603050405020304" pitchFamily="18" charset="0"/>
              </a:rPr>
            </a:br>
            <a:r>
              <a:rPr lang="en-US" sz="5400" b="1" dirty="0" smtClean="0">
                <a:cs typeface="Times New Roman" panose="02020603050405020304" pitchFamily="18" charset="0"/>
              </a:rPr>
              <a:t>Drug Distribution</a:t>
            </a:r>
            <a:endParaRPr lang="en-US" sz="2400" dirty="0">
              <a:cs typeface="Times New Roman" panose="02020603050405020304" pitchFamily="18" charset="0"/>
            </a:endParaRPr>
          </a:p>
        </p:txBody>
      </p:sp>
    </p:spTree>
    <p:extLst>
      <p:ext uri="{BB962C8B-B14F-4D97-AF65-F5344CB8AC3E}">
        <p14:creationId xmlns:p14="http://schemas.microsoft.com/office/powerpoint/2010/main" val="1845557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558"/>
            <a:ext cx="8229600" cy="515940"/>
          </a:xfrm>
        </p:spPr>
        <p:txBody>
          <a:bodyPr>
            <a:noAutofit/>
          </a:bodyPr>
          <a:lstStyle/>
          <a:p>
            <a:r>
              <a:rPr lang="en-US" sz="3200" b="1" dirty="0" smtClean="0">
                <a:cs typeface="Times New Roman" panose="02020603050405020304" pitchFamily="18" charset="0"/>
              </a:rPr>
              <a:t>Drug Supply</a:t>
            </a:r>
            <a:endParaRPr lang="en-US" sz="3200" b="1" dirty="0">
              <a:cs typeface="Times New Roman" panose="02020603050405020304" pitchFamily="18" charset="0"/>
            </a:endParaRPr>
          </a:p>
        </p:txBody>
      </p:sp>
      <p:sp>
        <p:nvSpPr>
          <p:cNvPr id="3" name="TextBox 2"/>
          <p:cNvSpPr txBox="1"/>
          <p:nvPr/>
        </p:nvSpPr>
        <p:spPr>
          <a:xfrm>
            <a:off x="669073" y="739432"/>
            <a:ext cx="7805853" cy="4893647"/>
          </a:xfrm>
          <a:prstGeom prst="rect">
            <a:avLst/>
          </a:prstGeom>
          <a:noFill/>
        </p:spPr>
        <p:txBody>
          <a:bodyPr wrap="square" rtlCol="0">
            <a:spAutoFit/>
          </a:bodyPr>
          <a:lstStyle/>
          <a:p>
            <a:pPr>
              <a:defRPr/>
            </a:pPr>
            <a:r>
              <a:rPr lang="en-US" sz="2400" b="1" u="sng" dirty="0">
                <a:solidFill>
                  <a:srgbClr val="515151"/>
                </a:solidFill>
                <a:cs typeface="Times New Roman" panose="02020603050405020304" pitchFamily="18" charset="0"/>
              </a:rPr>
              <a:t>Supplied </a:t>
            </a:r>
            <a:r>
              <a:rPr lang="en-US" sz="2400" b="1" u="sng" dirty="0" smtClean="0">
                <a:solidFill>
                  <a:srgbClr val="515151"/>
                </a:solidFill>
                <a:cs typeface="Times New Roman" panose="02020603050405020304" pitchFamily="18" charset="0"/>
              </a:rPr>
              <a:t>Drugs</a:t>
            </a:r>
          </a:p>
          <a:p>
            <a:pPr>
              <a:defRPr/>
            </a:pPr>
            <a:endParaRPr lang="en-US" sz="2400" b="1" u="sng" dirty="0">
              <a:solidFill>
                <a:srgbClr val="515151"/>
              </a:solidFill>
              <a:cs typeface="Times New Roman" panose="02020603050405020304" pitchFamily="18" charset="0"/>
            </a:endParaRPr>
          </a:p>
          <a:p>
            <a:pPr marL="342900" indent="-342900">
              <a:buFont typeface="Arial" panose="020B0604020202020204" pitchFamily="34" charset="0"/>
              <a:buChar char="•"/>
              <a:defRPr/>
            </a:pPr>
            <a:r>
              <a:rPr lang="en-US" sz="2400" dirty="0">
                <a:solidFill>
                  <a:srgbClr val="515151"/>
                </a:solidFill>
                <a:cs typeface="Times New Roman" panose="02020603050405020304" pitchFamily="18" charset="0"/>
              </a:rPr>
              <a:t>Apalutamide, abiraterone acetate, and prednisone will be supplied for all participants.  Drug will be distributed by Clinical Research Services, a division of RxCrossroads by McKesson.  </a:t>
            </a:r>
            <a:r>
              <a:rPr lang="en-US" sz="2400" b="1" dirty="0">
                <a:solidFill>
                  <a:srgbClr val="515151"/>
                </a:solidFill>
                <a:cs typeface="Times New Roman" panose="02020603050405020304" pitchFamily="18" charset="0"/>
              </a:rPr>
              <a:t>Please see Section 9.0 of the protocol for further details.</a:t>
            </a:r>
          </a:p>
          <a:p>
            <a:pPr>
              <a:defRPr/>
            </a:pPr>
            <a:endParaRPr lang="en-US" sz="2400" dirty="0">
              <a:solidFill>
                <a:srgbClr val="515151"/>
              </a:solidFill>
              <a:cs typeface="Times New Roman" panose="02020603050405020304" pitchFamily="18" charset="0"/>
            </a:endParaRPr>
          </a:p>
          <a:p>
            <a:pPr>
              <a:defRPr/>
            </a:pPr>
            <a:r>
              <a:rPr lang="en-US" sz="2400" b="1" u="sng" dirty="0">
                <a:solidFill>
                  <a:srgbClr val="515151"/>
                </a:solidFill>
                <a:cs typeface="Times New Roman" panose="02020603050405020304" pitchFamily="18" charset="0"/>
              </a:rPr>
              <a:t>Commercial </a:t>
            </a:r>
            <a:r>
              <a:rPr lang="en-US" sz="2400" b="1" u="sng" dirty="0" smtClean="0">
                <a:solidFill>
                  <a:srgbClr val="515151"/>
                </a:solidFill>
                <a:cs typeface="Times New Roman" panose="02020603050405020304" pitchFamily="18" charset="0"/>
              </a:rPr>
              <a:t>Drugs</a:t>
            </a:r>
          </a:p>
          <a:p>
            <a:pPr>
              <a:defRPr/>
            </a:pPr>
            <a:endParaRPr lang="en-US" sz="2400" b="1" u="sng" dirty="0">
              <a:solidFill>
                <a:srgbClr val="515151"/>
              </a:solidFill>
              <a:cs typeface="Times New Roman" panose="02020603050405020304" pitchFamily="18" charset="0"/>
            </a:endParaRPr>
          </a:p>
          <a:p>
            <a:pPr marL="342900" indent="-342900">
              <a:buFont typeface="Arial" panose="020B0604020202020204" pitchFamily="34" charset="0"/>
              <a:buChar char="•"/>
              <a:defRPr/>
            </a:pPr>
            <a:r>
              <a:rPr lang="en-US" sz="2400" dirty="0">
                <a:solidFill>
                  <a:srgbClr val="515151"/>
                </a:solidFill>
                <a:cs typeface="Times New Roman" panose="02020603050405020304" pitchFamily="18" charset="0"/>
              </a:rPr>
              <a:t>GnRH agonist/antagonist: is available via commercial prescription. </a:t>
            </a:r>
            <a:r>
              <a:rPr lang="en-US" sz="2400" b="1" dirty="0">
                <a:solidFill>
                  <a:srgbClr val="515151"/>
                </a:solidFill>
                <a:cs typeface="Times New Roman" panose="02020603050405020304" pitchFamily="18" charset="0"/>
              </a:rPr>
              <a:t>Please see Section 5.1.3 of the protocol for </a:t>
            </a:r>
            <a:r>
              <a:rPr lang="en-US" sz="2400" b="1" dirty="0" smtClean="0">
                <a:solidFill>
                  <a:srgbClr val="515151"/>
                </a:solidFill>
                <a:cs typeface="Times New Roman" panose="02020603050405020304" pitchFamily="18" charset="0"/>
              </a:rPr>
              <a:t>administration </a:t>
            </a:r>
            <a:r>
              <a:rPr lang="en-US" sz="2400" b="1" dirty="0">
                <a:solidFill>
                  <a:srgbClr val="515151"/>
                </a:solidFill>
                <a:cs typeface="Times New Roman" panose="02020603050405020304" pitchFamily="18" charset="0"/>
              </a:rPr>
              <a:t>instructions </a:t>
            </a:r>
          </a:p>
        </p:txBody>
      </p:sp>
    </p:spTree>
    <p:extLst>
      <p:ext uri="{BB962C8B-B14F-4D97-AF65-F5344CB8AC3E}">
        <p14:creationId xmlns:p14="http://schemas.microsoft.com/office/powerpoint/2010/main" val="132518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017843743"/>
              </p:ext>
            </p:extLst>
          </p:nvPr>
        </p:nvGraphicFramePr>
        <p:xfrm>
          <a:off x="168676" y="528081"/>
          <a:ext cx="8824403" cy="5153001"/>
        </p:xfrm>
        <a:graphic>
          <a:graphicData uri="http://schemas.openxmlformats.org/drawingml/2006/table">
            <a:tbl>
              <a:tblPr firstRow="1" firstCol="1" bandRow="1">
                <a:effectLst>
                  <a:innerShdw blurRad="63500" dist="50800" dir="2700000">
                    <a:prstClr val="black">
                      <a:alpha val="50000"/>
                    </a:prstClr>
                  </a:innerShdw>
                </a:effectLst>
                <a:tableStyleId>{5DA37D80-6434-44D0-A028-1B22A696006F}</a:tableStyleId>
              </a:tblPr>
              <a:tblGrid>
                <a:gridCol w="3125311">
                  <a:extLst>
                    <a:ext uri="{9D8B030D-6E8A-4147-A177-3AD203B41FA5}">
                      <a16:colId xmlns:a16="http://schemas.microsoft.com/office/drawing/2014/main" val="20000"/>
                    </a:ext>
                  </a:extLst>
                </a:gridCol>
                <a:gridCol w="2849546">
                  <a:extLst>
                    <a:ext uri="{9D8B030D-6E8A-4147-A177-3AD203B41FA5}">
                      <a16:colId xmlns:a16="http://schemas.microsoft.com/office/drawing/2014/main" val="20001"/>
                    </a:ext>
                  </a:extLst>
                </a:gridCol>
                <a:gridCol w="2849546">
                  <a:extLst>
                    <a:ext uri="{9D8B030D-6E8A-4147-A177-3AD203B41FA5}">
                      <a16:colId xmlns:a16="http://schemas.microsoft.com/office/drawing/2014/main" val="20002"/>
                    </a:ext>
                  </a:extLst>
                </a:gridCol>
              </a:tblGrid>
              <a:tr h="1612528">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Principal Investigator/Radiation Oncology</a:t>
                      </a:r>
                    </a:p>
                    <a:p>
                      <a:endParaRPr lang="en-US" sz="700" b="1" u="sng" kern="1200" dirty="0">
                        <a:solidFill>
                          <a:schemeClr val="tx1"/>
                        </a:solidFill>
                        <a:effectLst/>
                        <a:latin typeface="Arial" panose="020B0604020202020204" pitchFamily="34" charset="0"/>
                        <a:ea typeface="+mn-ea"/>
                        <a:cs typeface="Arial" panose="020B0604020202020204" pitchFamily="34" charset="0"/>
                      </a:endParaRPr>
                    </a:p>
                    <a:p>
                      <a:r>
                        <a:rPr lang="en-US" sz="1100" b="1" u="none" kern="1200" dirty="0">
                          <a:solidFill>
                            <a:schemeClr val="tx1"/>
                          </a:solidFill>
                          <a:effectLst/>
                          <a:latin typeface="Arial" panose="020B0604020202020204" pitchFamily="34" charset="0"/>
                          <a:ea typeface="+mn-ea"/>
                          <a:cs typeface="Arial" panose="020B0604020202020204" pitchFamily="34" charset="0"/>
                        </a:rPr>
                        <a:t>Ronald Chen, MD, MPH</a:t>
                      </a:r>
                    </a:p>
                    <a:p>
                      <a:r>
                        <a:rPr lang="en-US" sz="1100" b="0" kern="1200" dirty="0">
                          <a:solidFill>
                            <a:srgbClr val="515151"/>
                          </a:solidFill>
                          <a:effectLst/>
                          <a:latin typeface="Arial" panose="020B0604020202020204" pitchFamily="34" charset="0"/>
                          <a:ea typeface="+mn-ea"/>
                          <a:cs typeface="Arial" panose="020B0604020202020204" pitchFamily="34" charset="0"/>
                        </a:rPr>
                        <a:t>University of Kansas</a:t>
                      </a:r>
                    </a:p>
                    <a:p>
                      <a:r>
                        <a:rPr lang="en-US" sz="1100" b="0" kern="1200" dirty="0">
                          <a:solidFill>
                            <a:srgbClr val="515151"/>
                          </a:solidFill>
                          <a:effectLst/>
                          <a:latin typeface="Arial" panose="020B0604020202020204" pitchFamily="34" charset="0"/>
                          <a:ea typeface="+mn-ea"/>
                          <a:cs typeface="Arial" panose="020B0604020202020204" pitchFamily="34" charset="0"/>
                        </a:rPr>
                        <a:t>Department of Radiation</a:t>
                      </a:r>
                      <a:r>
                        <a:rPr lang="en-US" sz="1100" b="0" kern="1200" baseline="0" dirty="0">
                          <a:solidFill>
                            <a:srgbClr val="515151"/>
                          </a:solidFill>
                          <a:effectLst/>
                          <a:latin typeface="Arial" panose="020B0604020202020204" pitchFamily="34" charset="0"/>
                          <a:ea typeface="+mn-ea"/>
                          <a:cs typeface="Arial" panose="020B0604020202020204" pitchFamily="34" charset="0"/>
                        </a:rPr>
                        <a:t> Oncology</a:t>
                      </a:r>
                    </a:p>
                    <a:p>
                      <a:r>
                        <a:rPr lang="en-US" sz="1100" b="0" kern="1200" baseline="0" dirty="0" smtClean="0">
                          <a:solidFill>
                            <a:srgbClr val="515151"/>
                          </a:solidFill>
                          <a:effectLst/>
                          <a:latin typeface="Arial" panose="020B0604020202020204" pitchFamily="34" charset="0"/>
                          <a:ea typeface="+mn-ea"/>
                          <a:cs typeface="Arial" panose="020B0604020202020204" pitchFamily="34" charset="0"/>
                        </a:rPr>
                        <a:t>4001 Rainbow Boulevard, MS 4033</a:t>
                      </a:r>
                      <a:endParaRPr lang="en-US" sz="1100" b="0" kern="1200" baseline="0" dirty="0">
                        <a:solidFill>
                          <a:srgbClr val="515151"/>
                        </a:solidFill>
                        <a:effectLst/>
                        <a:latin typeface="Arial" panose="020B0604020202020204" pitchFamily="34" charset="0"/>
                        <a:ea typeface="+mn-ea"/>
                        <a:cs typeface="Arial" panose="020B0604020202020204" pitchFamily="34" charset="0"/>
                      </a:endParaRPr>
                    </a:p>
                    <a:p>
                      <a:r>
                        <a:rPr lang="en-US" sz="1100" b="0" kern="1200" baseline="0" dirty="0" smtClean="0">
                          <a:solidFill>
                            <a:srgbClr val="515151"/>
                          </a:solidFill>
                          <a:effectLst/>
                          <a:latin typeface="Arial" panose="020B0604020202020204" pitchFamily="34" charset="0"/>
                          <a:ea typeface="+mn-ea"/>
                          <a:cs typeface="Arial" panose="020B0604020202020204" pitchFamily="34" charset="0"/>
                        </a:rPr>
                        <a:t>Kansas City, KS 66160</a:t>
                      </a:r>
                      <a:endParaRPr lang="en-US" sz="1100" b="0" kern="1200" baseline="0" dirty="0">
                        <a:solidFill>
                          <a:srgbClr val="515151"/>
                        </a:solidFill>
                        <a:effectLst/>
                        <a:latin typeface="Arial" panose="020B0604020202020204" pitchFamily="34" charset="0"/>
                        <a:ea typeface="+mn-ea"/>
                        <a:cs typeface="Arial" panose="020B0604020202020204" pitchFamily="34" charset="0"/>
                      </a:endParaRPr>
                    </a:p>
                    <a:p>
                      <a:r>
                        <a:rPr lang="en-US" sz="1100" b="0" kern="1200" baseline="0" dirty="0" smtClean="0">
                          <a:solidFill>
                            <a:srgbClr val="515151"/>
                          </a:solidFill>
                          <a:effectLst/>
                          <a:latin typeface="Arial" panose="020B0604020202020204" pitchFamily="34" charset="0"/>
                          <a:ea typeface="+mn-ea"/>
                          <a:cs typeface="Arial" panose="020B0604020202020204" pitchFamily="34" charset="0"/>
                        </a:rPr>
                        <a:t>913-588-3612/FAX 913-588-3663</a:t>
                      </a:r>
                      <a:endParaRPr lang="en-US" sz="1100" b="0" kern="1200" dirty="0">
                        <a:solidFill>
                          <a:srgbClr val="515151"/>
                        </a:solidFill>
                        <a:effectLst/>
                        <a:latin typeface="Arial" panose="020B0604020202020204" pitchFamily="34" charset="0"/>
                        <a:ea typeface="+mn-ea"/>
                        <a:cs typeface="Arial" panose="020B0604020202020204" pitchFamily="34" charset="0"/>
                      </a:endParaRPr>
                    </a:p>
                    <a:p>
                      <a:r>
                        <a:rPr lang="en-US" sz="1100" b="0" u="sng" kern="1200" dirty="0">
                          <a:solidFill>
                            <a:srgbClr val="0070C0"/>
                          </a:solidFill>
                          <a:effectLst/>
                          <a:latin typeface="Arial" panose="020B0604020202020204" pitchFamily="34" charset="0"/>
                          <a:ea typeface="+mn-ea"/>
                          <a:cs typeface="Arial" panose="020B0604020202020204" pitchFamily="34" charset="0"/>
                        </a:rPr>
                        <a:t>rchen2@kumc.edu</a:t>
                      </a:r>
                      <a:endParaRPr lang="en-US" sz="1100" b="0" u="sng"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Radiation Oncology Co-Chair</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Colleen Lawton, MD</a:t>
                      </a:r>
                    </a:p>
                    <a:p>
                      <a:r>
                        <a:rPr lang="en-US" sz="1100" b="0" kern="1200" dirty="0">
                          <a:solidFill>
                            <a:srgbClr val="515151"/>
                          </a:solidFill>
                          <a:effectLst/>
                          <a:latin typeface="Arial" panose="020B0604020202020204" pitchFamily="34" charset="0"/>
                          <a:ea typeface="+mn-ea"/>
                          <a:cs typeface="Arial" panose="020B0604020202020204" pitchFamily="34" charset="0"/>
                        </a:rPr>
                        <a:t>Medical</a:t>
                      </a:r>
                      <a:r>
                        <a:rPr lang="en-US" sz="1100" b="0" kern="1200" baseline="0" dirty="0">
                          <a:solidFill>
                            <a:srgbClr val="515151"/>
                          </a:solidFill>
                          <a:effectLst/>
                          <a:latin typeface="Arial" panose="020B0604020202020204" pitchFamily="34" charset="0"/>
                          <a:ea typeface="+mn-ea"/>
                          <a:cs typeface="Arial" panose="020B0604020202020204" pitchFamily="34" charset="0"/>
                        </a:rPr>
                        <a:t> College of Wisconsin</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Department of Radiation Oncology</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8701 West Watertown Plank Road</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Milwaukee, WI 53226</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414-805-4462/FAX 414-805-4369</a:t>
                      </a:r>
                    </a:p>
                    <a:p>
                      <a:r>
                        <a:rPr lang="en-US" sz="1100" b="0" u="sng" kern="1200" baseline="0" dirty="0">
                          <a:solidFill>
                            <a:srgbClr val="0070C0"/>
                          </a:solidFill>
                          <a:effectLst/>
                          <a:latin typeface="Arial" panose="020B0604020202020204" pitchFamily="34" charset="0"/>
                          <a:ea typeface="+mn-ea"/>
                          <a:cs typeface="Arial" panose="020B0604020202020204" pitchFamily="34" charset="0"/>
                        </a:rPr>
                        <a:t>clawton@mcw.edu</a:t>
                      </a:r>
                      <a:endParaRPr lang="en-US" sz="1050" b="0" u="sng" kern="1200" baseline="0" dirty="0">
                        <a:solidFill>
                          <a:schemeClr val="tx2">
                            <a:lumMod val="50000"/>
                          </a:schemeClr>
                        </a:solidFill>
                        <a:effectLst/>
                        <a:latin typeface="Arial" panose="020B0604020202020204" pitchFamily="34" charset="0"/>
                        <a:ea typeface="+mn-ea"/>
                        <a:cs typeface="Arial" panose="020B0604020202020204" pitchFamily="34" charset="0"/>
                      </a:endParaRPr>
                    </a:p>
                  </a:txBody>
                  <a:tcPr marL="56488" marR="56488" marT="0" marB="0"/>
                </a:tc>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Radiation Oncology Co-Chair</a:t>
                      </a: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Jason Efstathiou, MD, DPhil</a:t>
                      </a:r>
                    </a:p>
                    <a:p>
                      <a:r>
                        <a:rPr lang="en-US" sz="1100" b="0" kern="1200" dirty="0">
                          <a:solidFill>
                            <a:srgbClr val="515151"/>
                          </a:solidFill>
                          <a:effectLst/>
                          <a:latin typeface="Arial" panose="020B0604020202020204" pitchFamily="34" charset="0"/>
                          <a:ea typeface="+mn-ea"/>
                          <a:cs typeface="Arial" panose="020B0604020202020204" pitchFamily="34" charset="0"/>
                        </a:rPr>
                        <a:t>Massachusetts General Hospital</a:t>
                      </a:r>
                    </a:p>
                    <a:p>
                      <a:r>
                        <a:rPr lang="en-US" sz="1100" b="0" kern="1200" dirty="0">
                          <a:solidFill>
                            <a:srgbClr val="515151"/>
                          </a:solidFill>
                          <a:effectLst/>
                          <a:latin typeface="Arial" panose="020B0604020202020204" pitchFamily="34" charset="0"/>
                          <a:ea typeface="+mn-ea"/>
                          <a:cs typeface="Arial" panose="020B0604020202020204" pitchFamily="34" charset="0"/>
                        </a:rPr>
                        <a:t>Department of Radiation Oncology</a:t>
                      </a:r>
                    </a:p>
                    <a:p>
                      <a:r>
                        <a:rPr lang="en-US" sz="1100" b="0" kern="1200" dirty="0">
                          <a:solidFill>
                            <a:srgbClr val="515151"/>
                          </a:solidFill>
                          <a:effectLst/>
                          <a:latin typeface="Arial" panose="020B0604020202020204" pitchFamily="34" charset="0"/>
                          <a:ea typeface="+mn-ea"/>
                          <a:cs typeface="Arial" panose="020B0604020202020204" pitchFamily="34" charset="0"/>
                        </a:rPr>
                        <a:t>55 Fruit Street, Cox3</a:t>
                      </a:r>
                    </a:p>
                    <a:p>
                      <a:r>
                        <a:rPr lang="en-US" sz="1100" b="0" kern="1200" dirty="0">
                          <a:solidFill>
                            <a:srgbClr val="515151"/>
                          </a:solidFill>
                          <a:effectLst/>
                          <a:latin typeface="Arial" panose="020B0604020202020204" pitchFamily="34" charset="0"/>
                          <a:ea typeface="+mn-ea"/>
                          <a:cs typeface="Arial" panose="020B0604020202020204" pitchFamily="34" charset="0"/>
                        </a:rPr>
                        <a:t>Boston, MA 02114</a:t>
                      </a:r>
                    </a:p>
                    <a:p>
                      <a:r>
                        <a:rPr lang="en-US" sz="1100" b="0" u="none" kern="1200" dirty="0">
                          <a:solidFill>
                            <a:srgbClr val="515151"/>
                          </a:solidFill>
                          <a:effectLst/>
                          <a:latin typeface="Arial" panose="020B0604020202020204" pitchFamily="34" charset="0"/>
                          <a:ea typeface="+mn-ea"/>
                          <a:cs typeface="Arial" panose="020B0604020202020204" pitchFamily="34" charset="0"/>
                        </a:rPr>
                        <a:t>617-726-5866/ FAX 617-726-3603</a:t>
                      </a:r>
                      <a:r>
                        <a:rPr lang="en-US" sz="1100" b="0" u="none" kern="1200" baseline="0" dirty="0">
                          <a:solidFill>
                            <a:srgbClr val="515151"/>
                          </a:solidFill>
                          <a:effectLst/>
                          <a:latin typeface="Arial" panose="020B0604020202020204" pitchFamily="34" charset="0"/>
                          <a:ea typeface="+mn-ea"/>
                          <a:cs typeface="Arial" panose="020B0604020202020204" pitchFamily="34" charset="0"/>
                        </a:rPr>
                        <a:t> </a:t>
                      </a:r>
                      <a:r>
                        <a:rPr lang="en-US" sz="1100" b="0" u="sng" kern="1200" baseline="0" dirty="0">
                          <a:solidFill>
                            <a:srgbClr val="0070C0"/>
                          </a:solidFill>
                          <a:effectLst/>
                          <a:latin typeface="Arial" panose="020B0604020202020204" pitchFamily="34" charset="0"/>
                          <a:ea typeface="+mn-ea"/>
                          <a:cs typeface="Arial" panose="020B0604020202020204" pitchFamily="34" charset="0"/>
                        </a:rPr>
                        <a:t>jefstathiou@partners.org</a:t>
                      </a:r>
                      <a:endParaRPr lang="en-US" sz="1050" b="0" u="sng"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extLst>
                  <a:ext uri="{0D108BD9-81ED-4DB2-BD59-A6C34878D82A}">
                    <a16:rowId xmlns:a16="http://schemas.microsoft.com/office/drawing/2014/main" val="10000"/>
                  </a:ext>
                </a:extLst>
              </a:tr>
              <a:tr h="164136">
                <a:tc>
                  <a:txBody>
                    <a:bodyPr/>
                    <a:lstStyle/>
                    <a:p>
                      <a:pPr marL="0" marR="0">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pPr marL="0" marR="0">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pPr marL="0" marR="0">
                        <a:spcBef>
                          <a:spcPts val="0"/>
                        </a:spcBef>
                        <a:spcAft>
                          <a:spcPts val="0"/>
                        </a:spcAft>
                      </a:pPr>
                      <a:endParaRPr lang="en-US" sz="1050"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extLst>
                  <a:ext uri="{0D108BD9-81ED-4DB2-BD59-A6C34878D82A}">
                    <a16:rowId xmlns:a16="http://schemas.microsoft.com/office/drawing/2014/main" val="10001"/>
                  </a:ext>
                </a:extLst>
              </a:tr>
              <a:tr h="1609059">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Radiation Oncology Co-Chair</a:t>
                      </a: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u="none" kern="1200" dirty="0">
                          <a:solidFill>
                            <a:schemeClr val="tx1"/>
                          </a:solidFill>
                          <a:effectLst/>
                          <a:latin typeface="Arial" panose="020B0604020202020204" pitchFamily="34" charset="0"/>
                          <a:ea typeface="+mn-ea"/>
                          <a:cs typeface="Arial" panose="020B0604020202020204" pitchFamily="34" charset="0"/>
                        </a:rPr>
                        <a:t>Michael Seider, MD</a:t>
                      </a:r>
                      <a:endParaRPr lang="en-US" sz="1100" b="0" kern="1200" dirty="0">
                        <a:solidFill>
                          <a:srgbClr val="C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1200" dirty="0">
                          <a:solidFill>
                            <a:srgbClr val="515151"/>
                          </a:solidFill>
                          <a:effectLst/>
                          <a:latin typeface="Arial" panose="020B0604020202020204" pitchFamily="34" charset="0"/>
                          <a:ea typeface="+mn-ea"/>
                          <a:cs typeface="Arial" panose="020B0604020202020204" pitchFamily="34" charset="0"/>
                        </a:rPr>
                        <a:t>University Hospitals Cleveland Medical Center</a:t>
                      </a:r>
                    </a:p>
                    <a:p>
                      <a:r>
                        <a:rPr lang="en-US" sz="1100" b="0" kern="1200" dirty="0">
                          <a:solidFill>
                            <a:srgbClr val="515151"/>
                          </a:solidFill>
                          <a:effectLst/>
                          <a:latin typeface="Arial" panose="020B0604020202020204" pitchFamily="34" charset="0"/>
                          <a:ea typeface="+mn-ea"/>
                          <a:cs typeface="Arial" panose="020B0604020202020204" pitchFamily="34" charset="0"/>
                        </a:rPr>
                        <a:t>Department of Radiation Oncology</a:t>
                      </a:r>
                    </a:p>
                    <a:p>
                      <a:r>
                        <a:rPr lang="en-US" sz="1100" b="0" kern="1200" dirty="0">
                          <a:solidFill>
                            <a:srgbClr val="515151"/>
                          </a:solidFill>
                          <a:effectLst/>
                          <a:latin typeface="Arial" panose="020B0604020202020204" pitchFamily="34" charset="0"/>
                          <a:ea typeface="+mn-ea"/>
                          <a:cs typeface="Arial" panose="020B0604020202020204" pitchFamily="34" charset="0"/>
                        </a:rPr>
                        <a:t>1110 Euclid Avenue, LTR 6068</a:t>
                      </a:r>
                    </a:p>
                    <a:p>
                      <a:r>
                        <a:rPr lang="en-US" sz="1100" b="0" kern="1200" dirty="0">
                          <a:solidFill>
                            <a:srgbClr val="515151"/>
                          </a:solidFill>
                          <a:effectLst/>
                          <a:latin typeface="Arial" panose="020B0604020202020204" pitchFamily="34" charset="0"/>
                          <a:ea typeface="+mn-ea"/>
                          <a:cs typeface="Arial" panose="020B0604020202020204" pitchFamily="34" charset="0"/>
                        </a:rPr>
                        <a:t>Cleveland, OH 44106</a:t>
                      </a:r>
                    </a:p>
                    <a:p>
                      <a:r>
                        <a:rPr lang="en-US" sz="1100" b="0" u="none" kern="1200" dirty="0">
                          <a:solidFill>
                            <a:srgbClr val="515151"/>
                          </a:solidFill>
                          <a:effectLst/>
                          <a:latin typeface="Arial" panose="020B0604020202020204" pitchFamily="34" charset="0"/>
                          <a:ea typeface="+mn-ea"/>
                          <a:cs typeface="Arial" panose="020B0604020202020204" pitchFamily="34" charset="0"/>
                        </a:rPr>
                        <a:t>330-332-7360/FAX 330-332-7359</a:t>
                      </a:r>
                    </a:p>
                    <a:p>
                      <a:r>
                        <a:rPr lang="en-US" sz="1100" b="0" u="sng" kern="1200" dirty="0">
                          <a:solidFill>
                            <a:srgbClr val="0070C0"/>
                          </a:solidFill>
                          <a:effectLst/>
                          <a:latin typeface="Arial" panose="020B0604020202020204" pitchFamily="34" charset="0"/>
                          <a:ea typeface="+mn-ea"/>
                          <a:cs typeface="Arial" panose="020B0604020202020204" pitchFamily="34" charset="0"/>
                        </a:rPr>
                        <a:t>michael.seider@uhhospitals.org</a:t>
                      </a:r>
                      <a:endParaRPr lang="en-US" sz="1100" b="0" u="sng" kern="1200" dirty="0">
                        <a:solidFill>
                          <a:srgbClr val="000000"/>
                        </a:solidFill>
                        <a:effectLst/>
                        <a:latin typeface="Arial" panose="020B0604020202020204" pitchFamily="34" charset="0"/>
                        <a:ea typeface="+mn-ea"/>
                        <a:cs typeface="Arial" panose="020B0604020202020204" pitchFamily="34" charset="0"/>
                      </a:endParaRPr>
                    </a:p>
                  </a:txBody>
                  <a:tcPr marL="56488" marR="56488" marT="0" marB="0"/>
                </a:tc>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Translational Science Co-Chair</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Edwin Posadas,</a:t>
                      </a:r>
                      <a:r>
                        <a:rPr lang="en-US" sz="1100" b="1" kern="1200" baseline="0" dirty="0">
                          <a:solidFill>
                            <a:schemeClr val="tx1"/>
                          </a:solidFill>
                          <a:effectLst/>
                          <a:latin typeface="Arial" panose="020B0604020202020204" pitchFamily="34" charset="0"/>
                          <a:ea typeface="+mn-ea"/>
                          <a:cs typeface="Arial" panose="020B0604020202020204" pitchFamily="34" charset="0"/>
                        </a:rPr>
                        <a:t> MD</a:t>
                      </a:r>
                    </a:p>
                    <a:p>
                      <a:r>
                        <a:rPr lang="en-US" sz="1100" kern="1200" dirty="0">
                          <a:solidFill>
                            <a:srgbClr val="515151"/>
                          </a:solidFill>
                          <a:effectLst/>
                          <a:latin typeface="Arial" panose="020B0604020202020204" pitchFamily="34" charset="0"/>
                          <a:ea typeface="+mn-ea"/>
                          <a:cs typeface="Arial" panose="020B0604020202020204" pitchFamily="34" charset="0"/>
                        </a:rPr>
                        <a:t>Cedars-Sinai Medical Center</a:t>
                      </a:r>
                    </a:p>
                    <a:p>
                      <a:r>
                        <a:rPr lang="en-US" sz="1100" kern="1200" dirty="0">
                          <a:solidFill>
                            <a:srgbClr val="515151"/>
                          </a:solidFill>
                          <a:effectLst/>
                          <a:latin typeface="Arial" panose="020B0604020202020204" pitchFamily="34" charset="0"/>
                          <a:ea typeface="+mn-ea"/>
                          <a:cs typeface="Arial" panose="020B0604020202020204" pitchFamily="34" charset="0"/>
                        </a:rPr>
                        <a:t>Department of</a:t>
                      </a:r>
                      <a:r>
                        <a:rPr lang="en-US" sz="1100" kern="1200" baseline="0" dirty="0">
                          <a:solidFill>
                            <a:srgbClr val="515151"/>
                          </a:solidFill>
                          <a:effectLst/>
                          <a:latin typeface="Arial" panose="020B0604020202020204" pitchFamily="34" charset="0"/>
                          <a:ea typeface="+mn-ea"/>
                          <a:cs typeface="Arial" panose="020B0604020202020204" pitchFamily="34" charset="0"/>
                        </a:rPr>
                        <a:t> Medicine</a:t>
                      </a:r>
                      <a:endParaRPr lang="en-US" sz="1100" kern="1200" dirty="0">
                        <a:solidFill>
                          <a:srgbClr val="515151"/>
                        </a:solidFill>
                        <a:effectLst/>
                        <a:latin typeface="Arial" panose="020B0604020202020204" pitchFamily="34" charset="0"/>
                        <a:ea typeface="+mn-ea"/>
                        <a:cs typeface="Arial" panose="020B0604020202020204" pitchFamily="34" charset="0"/>
                      </a:endParaRPr>
                    </a:p>
                    <a:p>
                      <a:r>
                        <a:rPr lang="en-US" sz="1100" kern="1200" dirty="0">
                          <a:solidFill>
                            <a:srgbClr val="515151"/>
                          </a:solidFill>
                          <a:effectLst/>
                          <a:latin typeface="Arial" panose="020B0604020202020204" pitchFamily="34" charset="0"/>
                          <a:ea typeface="+mn-ea"/>
                          <a:cs typeface="Arial" panose="020B0604020202020204" pitchFamily="34" charset="0"/>
                        </a:rPr>
                        <a:t>8700</a:t>
                      </a:r>
                      <a:r>
                        <a:rPr lang="en-US" sz="1100" kern="1200" baseline="0" dirty="0">
                          <a:solidFill>
                            <a:srgbClr val="515151"/>
                          </a:solidFill>
                          <a:effectLst/>
                          <a:latin typeface="Arial" panose="020B0604020202020204" pitchFamily="34" charset="0"/>
                          <a:ea typeface="+mn-ea"/>
                          <a:cs typeface="Arial" panose="020B0604020202020204" pitchFamily="34" charset="0"/>
                        </a:rPr>
                        <a:t> Beverly Boulevard</a:t>
                      </a:r>
                    </a:p>
                    <a:p>
                      <a:r>
                        <a:rPr lang="en-US" sz="1100" kern="1200" baseline="0" dirty="0">
                          <a:solidFill>
                            <a:srgbClr val="515151"/>
                          </a:solidFill>
                          <a:effectLst/>
                          <a:latin typeface="Arial" panose="020B0604020202020204" pitchFamily="34" charset="0"/>
                          <a:ea typeface="+mn-ea"/>
                          <a:cs typeface="Arial" panose="020B0604020202020204" pitchFamily="34" charset="0"/>
                        </a:rPr>
                        <a:t>Los Angeles, CA 90048</a:t>
                      </a:r>
                      <a:endParaRPr lang="en-US" sz="1100" kern="1200" dirty="0">
                        <a:solidFill>
                          <a:srgbClr val="515151"/>
                        </a:solidFill>
                        <a:effectLst/>
                        <a:latin typeface="Arial" panose="020B0604020202020204" pitchFamily="34" charset="0"/>
                        <a:ea typeface="+mn-ea"/>
                        <a:cs typeface="Arial" panose="020B0604020202020204" pitchFamily="34" charset="0"/>
                      </a:endParaRPr>
                    </a:p>
                    <a:p>
                      <a:r>
                        <a:rPr lang="en-US" sz="1100" kern="1200" dirty="0">
                          <a:solidFill>
                            <a:srgbClr val="515151"/>
                          </a:solidFill>
                          <a:effectLst/>
                          <a:latin typeface="Arial" panose="020B0604020202020204" pitchFamily="34" charset="0"/>
                          <a:ea typeface="+mn-ea"/>
                          <a:cs typeface="Arial" panose="020B0604020202020204" pitchFamily="34" charset="0"/>
                        </a:rPr>
                        <a:t>310-423-7600/FAX 310-967-3841</a:t>
                      </a:r>
                    </a:p>
                    <a:p>
                      <a:r>
                        <a:rPr lang="en-US" sz="1100" u="sng" kern="1200" dirty="0">
                          <a:solidFill>
                            <a:srgbClr val="0070C0"/>
                          </a:solidFill>
                          <a:effectLst/>
                          <a:latin typeface="Arial" panose="020B0604020202020204" pitchFamily="34" charset="0"/>
                          <a:ea typeface="+mn-ea"/>
                          <a:cs typeface="Arial" panose="020B0604020202020204" pitchFamily="34" charset="0"/>
                        </a:rPr>
                        <a:t>edwin.posadas@csmc.edu</a:t>
                      </a:r>
                      <a:endParaRPr lang="en-US" sz="1050" u="sng"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Translational Science/Genomics Co-Chair</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Paul Nguyen, MD</a:t>
                      </a:r>
                    </a:p>
                    <a:p>
                      <a:r>
                        <a:rPr lang="en-US" sz="1100" kern="1200" dirty="0">
                          <a:solidFill>
                            <a:srgbClr val="515151"/>
                          </a:solidFill>
                          <a:effectLst/>
                          <a:latin typeface="Arial" panose="020B0604020202020204" pitchFamily="34" charset="0"/>
                          <a:ea typeface="+mn-ea"/>
                          <a:cs typeface="Arial" panose="020B0604020202020204" pitchFamily="34" charset="0"/>
                        </a:rPr>
                        <a:t>Dana-Farber / Harvard Cancer Center</a:t>
                      </a:r>
                    </a:p>
                    <a:p>
                      <a:r>
                        <a:rPr lang="en-US" sz="1100" kern="1200" dirty="0">
                          <a:solidFill>
                            <a:srgbClr val="515151"/>
                          </a:solidFill>
                          <a:effectLst/>
                          <a:latin typeface="Arial" panose="020B0604020202020204" pitchFamily="34" charset="0"/>
                          <a:ea typeface="+mn-ea"/>
                          <a:cs typeface="Arial" panose="020B0604020202020204" pitchFamily="34" charset="0"/>
                        </a:rPr>
                        <a:t>Department of Radiation Oncology</a:t>
                      </a:r>
                    </a:p>
                    <a:p>
                      <a:r>
                        <a:rPr lang="en-US" sz="1100" kern="1200" dirty="0">
                          <a:solidFill>
                            <a:srgbClr val="515151"/>
                          </a:solidFill>
                          <a:effectLst/>
                          <a:latin typeface="Arial" panose="020B0604020202020204" pitchFamily="34" charset="0"/>
                          <a:ea typeface="+mn-ea"/>
                          <a:cs typeface="Arial" panose="020B0604020202020204" pitchFamily="34" charset="0"/>
                        </a:rPr>
                        <a:t>75 Francis Street</a:t>
                      </a:r>
                    </a:p>
                    <a:p>
                      <a:r>
                        <a:rPr lang="en-US" sz="1100" kern="1200" dirty="0">
                          <a:solidFill>
                            <a:srgbClr val="515151"/>
                          </a:solidFill>
                          <a:effectLst/>
                          <a:latin typeface="Arial" panose="020B0604020202020204" pitchFamily="34" charset="0"/>
                          <a:ea typeface="+mn-ea"/>
                          <a:cs typeface="Arial" panose="020B0604020202020204" pitchFamily="34" charset="0"/>
                        </a:rPr>
                        <a:t>Boston, MA 02115</a:t>
                      </a:r>
                    </a:p>
                    <a:p>
                      <a:r>
                        <a:rPr lang="en-US" sz="1100" kern="1200" dirty="0">
                          <a:solidFill>
                            <a:srgbClr val="515151"/>
                          </a:solidFill>
                          <a:effectLst/>
                          <a:latin typeface="Arial" panose="020B0604020202020204" pitchFamily="34" charset="0"/>
                          <a:ea typeface="+mn-ea"/>
                          <a:cs typeface="Arial" panose="020B0604020202020204" pitchFamily="34" charset="0"/>
                        </a:rPr>
                        <a:t>617-732-7936/FAX 617-384-2906</a:t>
                      </a:r>
                    </a:p>
                    <a:p>
                      <a:r>
                        <a:rPr lang="en-US" sz="1100" u="sng" kern="1200" dirty="0">
                          <a:solidFill>
                            <a:srgbClr val="0070C0"/>
                          </a:solidFill>
                          <a:effectLst/>
                          <a:latin typeface="Arial" panose="020B0604020202020204" pitchFamily="34" charset="0"/>
                          <a:ea typeface="+mn-ea"/>
                          <a:cs typeface="Arial" panose="020B0604020202020204" pitchFamily="34" charset="0"/>
                        </a:rPr>
                        <a:t>pnguyen@lroc.harvard.edu</a:t>
                      </a:r>
                      <a:endParaRPr lang="en-US" sz="1050" u="sng" dirty="0">
                        <a:solidFill>
                          <a:srgbClr val="0070C0"/>
                        </a:solidFill>
                        <a:effectLst/>
                        <a:latin typeface="Arial" panose="020B0604020202020204" pitchFamily="34" charset="0"/>
                        <a:ea typeface="Times New Roman"/>
                        <a:cs typeface="Arial" panose="020B0604020202020204" pitchFamily="34" charset="0"/>
                      </a:endParaRPr>
                    </a:p>
                  </a:txBody>
                  <a:tcPr marL="56488" marR="56488" marT="0" marB="0"/>
                </a:tc>
                <a:extLst>
                  <a:ext uri="{0D108BD9-81ED-4DB2-BD59-A6C34878D82A}">
                    <a16:rowId xmlns:a16="http://schemas.microsoft.com/office/drawing/2014/main" val="10002"/>
                  </a:ext>
                </a:extLst>
              </a:tr>
              <a:tr h="164136">
                <a:tc>
                  <a:txBody>
                    <a:bodyPr/>
                    <a:lstStyle/>
                    <a:p>
                      <a:pPr marL="0" marR="0">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pPr marL="0" marR="0">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pPr marL="0" marR="0">
                        <a:spcBef>
                          <a:spcPts val="0"/>
                        </a:spcBef>
                        <a:spcAft>
                          <a:spcPts val="0"/>
                        </a:spcAft>
                      </a:pPr>
                      <a:endParaRPr lang="en-US" sz="1050"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extLst>
                  <a:ext uri="{0D108BD9-81ED-4DB2-BD59-A6C34878D82A}">
                    <a16:rowId xmlns:a16="http://schemas.microsoft.com/office/drawing/2014/main" val="10003"/>
                  </a:ext>
                </a:extLst>
              </a:tr>
              <a:tr h="1596761">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Medical Oncology Co-Chair</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Hala Borno,</a:t>
                      </a:r>
                      <a:r>
                        <a:rPr lang="en-US" sz="1100" b="1" kern="1200" baseline="0" dirty="0">
                          <a:solidFill>
                            <a:schemeClr val="tx1"/>
                          </a:solidFill>
                          <a:effectLst/>
                          <a:latin typeface="Arial" panose="020B0604020202020204" pitchFamily="34" charset="0"/>
                          <a:ea typeface="+mn-ea"/>
                          <a:cs typeface="Arial" panose="020B0604020202020204" pitchFamily="34" charset="0"/>
                        </a:rPr>
                        <a:t> MD</a:t>
                      </a:r>
                    </a:p>
                    <a:p>
                      <a:r>
                        <a:rPr lang="en-US" sz="1100" b="0" kern="1200" dirty="0">
                          <a:solidFill>
                            <a:srgbClr val="515151"/>
                          </a:solidFill>
                          <a:effectLst/>
                          <a:latin typeface="Arial" panose="020B0604020202020204" pitchFamily="34" charset="0"/>
                          <a:ea typeface="+mn-ea"/>
                          <a:cs typeface="Arial" panose="020B0604020202020204" pitchFamily="34" charset="0"/>
                        </a:rPr>
                        <a:t>University</a:t>
                      </a:r>
                      <a:r>
                        <a:rPr lang="en-US" sz="1100" b="0" kern="1200" baseline="0" dirty="0">
                          <a:solidFill>
                            <a:srgbClr val="515151"/>
                          </a:solidFill>
                          <a:effectLst/>
                          <a:latin typeface="Arial" panose="020B0604020202020204" pitchFamily="34" charset="0"/>
                          <a:ea typeface="+mn-ea"/>
                          <a:cs typeface="Arial" panose="020B0604020202020204" pitchFamily="34" charset="0"/>
                        </a:rPr>
                        <a:t> of California, San Francisco</a:t>
                      </a:r>
                      <a:endParaRPr lang="en-US" sz="1100" b="0" kern="1200" dirty="0">
                        <a:solidFill>
                          <a:srgbClr val="515151"/>
                        </a:solidFill>
                        <a:effectLst/>
                        <a:latin typeface="Arial" panose="020B0604020202020204" pitchFamily="34" charset="0"/>
                        <a:ea typeface="+mn-ea"/>
                        <a:cs typeface="Arial" panose="020B0604020202020204" pitchFamily="34" charset="0"/>
                      </a:endParaRPr>
                    </a:p>
                    <a:p>
                      <a:r>
                        <a:rPr lang="en-US" sz="1100" b="0" kern="1200" dirty="0">
                          <a:solidFill>
                            <a:srgbClr val="515151"/>
                          </a:solidFill>
                          <a:effectLst/>
                          <a:latin typeface="Arial" panose="020B0604020202020204" pitchFamily="34" charset="0"/>
                          <a:ea typeface="+mn-ea"/>
                          <a:cs typeface="Arial" panose="020B0604020202020204" pitchFamily="34" charset="0"/>
                        </a:rPr>
                        <a:t>Department of</a:t>
                      </a:r>
                      <a:r>
                        <a:rPr lang="en-US" sz="1100" b="0" kern="1200" baseline="0" dirty="0">
                          <a:solidFill>
                            <a:srgbClr val="515151"/>
                          </a:solidFill>
                          <a:effectLst/>
                          <a:latin typeface="Arial" panose="020B0604020202020204" pitchFamily="34" charset="0"/>
                          <a:ea typeface="+mn-ea"/>
                          <a:cs typeface="Arial" panose="020B0604020202020204" pitchFamily="34" charset="0"/>
                        </a:rPr>
                        <a:t> Medicine/Hematology/Oncology</a:t>
                      </a:r>
                      <a:endParaRPr lang="en-US" sz="1100" b="0" kern="1200" dirty="0">
                        <a:solidFill>
                          <a:srgbClr val="515151"/>
                        </a:solidFill>
                        <a:effectLst/>
                        <a:latin typeface="Arial" panose="020B0604020202020204" pitchFamily="34" charset="0"/>
                        <a:ea typeface="+mn-ea"/>
                        <a:cs typeface="Arial" panose="020B0604020202020204" pitchFamily="34" charset="0"/>
                      </a:endParaRPr>
                    </a:p>
                    <a:p>
                      <a:r>
                        <a:rPr lang="en-US" sz="1100" b="0" kern="1200" dirty="0">
                          <a:solidFill>
                            <a:srgbClr val="515151"/>
                          </a:solidFill>
                          <a:effectLst/>
                          <a:latin typeface="Arial" panose="020B0604020202020204" pitchFamily="34" charset="0"/>
                          <a:ea typeface="+mn-ea"/>
                          <a:cs typeface="Arial" panose="020B0604020202020204" pitchFamily="34" charset="0"/>
                        </a:rPr>
                        <a:t>550 16</a:t>
                      </a:r>
                      <a:r>
                        <a:rPr lang="en-US" sz="1100" b="0" kern="1200" baseline="30000" dirty="0">
                          <a:solidFill>
                            <a:srgbClr val="515151"/>
                          </a:solidFill>
                          <a:effectLst/>
                          <a:latin typeface="Arial" panose="020B0604020202020204" pitchFamily="34" charset="0"/>
                          <a:ea typeface="+mn-ea"/>
                          <a:cs typeface="Arial" panose="020B0604020202020204" pitchFamily="34" charset="0"/>
                        </a:rPr>
                        <a:t>th</a:t>
                      </a:r>
                      <a:r>
                        <a:rPr lang="en-US" sz="1100" b="0" kern="1200" dirty="0">
                          <a:solidFill>
                            <a:srgbClr val="515151"/>
                          </a:solidFill>
                          <a:effectLst/>
                          <a:latin typeface="Arial" panose="020B0604020202020204" pitchFamily="34" charset="0"/>
                          <a:ea typeface="+mn-ea"/>
                          <a:cs typeface="Arial" panose="020B0604020202020204" pitchFamily="34" charset="0"/>
                        </a:rPr>
                        <a:t> Street, 6</a:t>
                      </a:r>
                      <a:r>
                        <a:rPr lang="en-US" sz="1100" b="0" kern="1200" baseline="30000" dirty="0">
                          <a:solidFill>
                            <a:srgbClr val="515151"/>
                          </a:solidFill>
                          <a:effectLst/>
                          <a:latin typeface="Arial" panose="020B0604020202020204" pitchFamily="34" charset="0"/>
                          <a:ea typeface="+mn-ea"/>
                          <a:cs typeface="Arial" panose="020B0604020202020204" pitchFamily="34" charset="0"/>
                        </a:rPr>
                        <a:t>th</a:t>
                      </a:r>
                      <a:r>
                        <a:rPr lang="en-US" sz="1100" b="0" kern="1200" baseline="0" dirty="0">
                          <a:solidFill>
                            <a:srgbClr val="515151"/>
                          </a:solidFill>
                          <a:effectLst/>
                          <a:latin typeface="Arial" panose="020B0604020202020204" pitchFamily="34" charset="0"/>
                          <a:ea typeface="+mn-ea"/>
                          <a:cs typeface="Arial" panose="020B0604020202020204" pitchFamily="34" charset="0"/>
                        </a:rPr>
                        <a:t> Floor, Box 3211, Office 6554</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San Francisco, CA 94158</a:t>
                      </a:r>
                      <a:endParaRPr lang="en-US" sz="1100" b="0" kern="1200" dirty="0">
                        <a:solidFill>
                          <a:srgbClr val="515151"/>
                        </a:solidFill>
                        <a:effectLst/>
                        <a:latin typeface="Arial" panose="020B0604020202020204" pitchFamily="34" charset="0"/>
                        <a:ea typeface="+mn-ea"/>
                        <a:cs typeface="Arial" panose="020B0604020202020204" pitchFamily="34" charset="0"/>
                      </a:endParaRPr>
                    </a:p>
                    <a:p>
                      <a:r>
                        <a:rPr lang="en-US" sz="1100" b="0" kern="1200" dirty="0">
                          <a:solidFill>
                            <a:srgbClr val="515151"/>
                          </a:solidFill>
                          <a:effectLst/>
                          <a:latin typeface="Arial" panose="020B0604020202020204" pitchFamily="34" charset="0"/>
                          <a:ea typeface="+mn-ea"/>
                          <a:cs typeface="Arial" panose="020B0604020202020204" pitchFamily="34" charset="0"/>
                        </a:rPr>
                        <a:t>415-476-4616/FAX 415-353-7104</a:t>
                      </a:r>
                    </a:p>
                    <a:p>
                      <a:r>
                        <a:rPr lang="en-US" sz="1100" b="0" u="sng" kern="1200" dirty="0">
                          <a:solidFill>
                            <a:srgbClr val="0070C0"/>
                          </a:solidFill>
                          <a:effectLst/>
                          <a:latin typeface="Arial" panose="020B0604020202020204" pitchFamily="34" charset="0"/>
                          <a:ea typeface="+mn-ea"/>
                          <a:cs typeface="Arial" panose="020B0604020202020204" pitchFamily="34" charset="0"/>
                        </a:rPr>
                        <a:t>hala.borno@ucsf.edu</a:t>
                      </a:r>
                      <a:endParaRPr lang="en-US" sz="1100" b="0" u="sng"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r>
                        <a:rPr lang="en-US" sz="1050" b="1" u="sng" kern="1200" dirty="0">
                          <a:solidFill>
                            <a:schemeClr val="tx1"/>
                          </a:solidFill>
                          <a:effectLst/>
                          <a:latin typeface="Arial" panose="020B0604020202020204" pitchFamily="34" charset="0"/>
                          <a:ea typeface="+mn-ea"/>
                          <a:cs typeface="Arial" panose="020B0604020202020204" pitchFamily="34" charset="0"/>
                        </a:rPr>
                        <a:t>Medical Physics Co-Chair</a:t>
                      </a:r>
                      <a:endParaRPr lang="en-US" sz="1050" b="1" kern="1200" dirty="0">
                        <a:solidFill>
                          <a:schemeClr val="tx1"/>
                        </a:solidFill>
                        <a:effectLst/>
                        <a:latin typeface="Arial" panose="020B0604020202020204" pitchFamily="34" charset="0"/>
                        <a:ea typeface="+mn-ea"/>
                        <a:cs typeface="Arial" panose="020B0604020202020204" pitchFamily="34" charset="0"/>
                      </a:endParaRP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Mihaela</a:t>
                      </a:r>
                      <a:r>
                        <a:rPr lang="en-US" sz="1100" b="1" kern="1200" baseline="0" dirty="0">
                          <a:solidFill>
                            <a:schemeClr val="tx1"/>
                          </a:solidFill>
                          <a:effectLst/>
                          <a:latin typeface="Arial" panose="020B0604020202020204" pitchFamily="34" charset="0"/>
                          <a:ea typeface="+mn-ea"/>
                          <a:cs typeface="Arial" panose="020B0604020202020204" pitchFamily="34" charset="0"/>
                        </a:rPr>
                        <a:t> Rosu-Bubulac, PhD</a:t>
                      </a:r>
                    </a:p>
                    <a:p>
                      <a:r>
                        <a:rPr lang="en-US" sz="1100" kern="1200" baseline="0" dirty="0">
                          <a:solidFill>
                            <a:srgbClr val="515151"/>
                          </a:solidFill>
                          <a:effectLst/>
                          <a:latin typeface="Arial" panose="020B0604020202020204" pitchFamily="34" charset="0"/>
                          <a:ea typeface="+mn-ea"/>
                          <a:cs typeface="Arial" panose="020B0604020202020204" pitchFamily="34" charset="0"/>
                        </a:rPr>
                        <a:t>Virginia Commonwealth University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rgbClr val="515151"/>
                          </a:solidFill>
                          <a:effectLst/>
                          <a:latin typeface="Arial" panose="020B0604020202020204" pitchFamily="34" charset="0"/>
                          <a:ea typeface="+mn-ea"/>
                          <a:cs typeface="Arial" panose="020B0604020202020204" pitchFamily="34" charset="0"/>
                        </a:rPr>
                        <a:t>Department</a:t>
                      </a:r>
                      <a:r>
                        <a:rPr lang="en-US" sz="1100" kern="1200" baseline="0" dirty="0">
                          <a:solidFill>
                            <a:srgbClr val="515151"/>
                          </a:solidFill>
                          <a:effectLst/>
                          <a:latin typeface="Arial" panose="020B0604020202020204" pitchFamily="34" charset="0"/>
                          <a:ea typeface="+mn-ea"/>
                          <a:cs typeface="Arial" panose="020B0604020202020204" pitchFamily="34" charset="0"/>
                        </a:rPr>
                        <a:t> of Radiation Oncology</a:t>
                      </a:r>
                    </a:p>
                    <a:p>
                      <a:r>
                        <a:rPr lang="en-US" sz="1100" kern="1200" baseline="0" dirty="0">
                          <a:solidFill>
                            <a:srgbClr val="515151"/>
                          </a:solidFill>
                          <a:effectLst/>
                          <a:latin typeface="Arial" panose="020B0604020202020204" pitchFamily="34" charset="0"/>
                          <a:ea typeface="+mn-ea"/>
                          <a:cs typeface="Arial" panose="020B0604020202020204" pitchFamily="34" charset="0"/>
                        </a:rPr>
                        <a:t>401 College Street </a:t>
                      </a:r>
                    </a:p>
                    <a:p>
                      <a:r>
                        <a:rPr lang="en-US" sz="1100" kern="1200" baseline="0" dirty="0">
                          <a:solidFill>
                            <a:srgbClr val="515151"/>
                          </a:solidFill>
                          <a:effectLst/>
                          <a:latin typeface="Arial" panose="020B0604020202020204" pitchFamily="34" charset="0"/>
                          <a:ea typeface="+mn-ea"/>
                          <a:cs typeface="Arial" panose="020B0604020202020204" pitchFamily="34" charset="0"/>
                        </a:rPr>
                        <a:t>Richmond, VA 23298-0058</a:t>
                      </a:r>
                      <a:endParaRPr lang="en-US" sz="1100" kern="1200" dirty="0">
                        <a:solidFill>
                          <a:srgbClr val="515151"/>
                        </a:solidFill>
                        <a:effectLst/>
                        <a:latin typeface="Arial" panose="020B0604020202020204" pitchFamily="34" charset="0"/>
                        <a:ea typeface="+mn-ea"/>
                        <a:cs typeface="Arial" panose="020B0604020202020204" pitchFamily="34" charset="0"/>
                      </a:endParaRPr>
                    </a:p>
                    <a:p>
                      <a:r>
                        <a:rPr lang="en-US" sz="1100" kern="1200" dirty="0">
                          <a:solidFill>
                            <a:srgbClr val="515151"/>
                          </a:solidFill>
                          <a:effectLst/>
                          <a:latin typeface="Arial" panose="020B0604020202020204" pitchFamily="34" charset="0"/>
                          <a:ea typeface="+mn-ea"/>
                          <a:cs typeface="Arial" panose="020B0604020202020204" pitchFamily="34" charset="0"/>
                        </a:rPr>
                        <a:t>804-628-0980/FAX 804-828-6042</a:t>
                      </a:r>
                    </a:p>
                    <a:p>
                      <a:r>
                        <a:rPr lang="en-US" sz="1100" u="sng" kern="1200" dirty="0">
                          <a:solidFill>
                            <a:srgbClr val="0070C0"/>
                          </a:solidFill>
                          <a:effectLst/>
                          <a:latin typeface="Arial" panose="020B0604020202020204" pitchFamily="34" charset="0"/>
                          <a:ea typeface="+mn-ea"/>
                          <a:cs typeface="Arial" panose="020B0604020202020204" pitchFamily="34" charset="0"/>
                        </a:rPr>
                        <a:t>mihaela.rosu@vcuhealth.org</a:t>
                      </a:r>
                      <a:endParaRPr lang="en-US" sz="1050" u="sng" dirty="0">
                        <a:solidFill>
                          <a:srgbClr val="000000"/>
                        </a:solidFill>
                        <a:effectLst/>
                        <a:latin typeface="Arial" panose="020B0604020202020204" pitchFamily="34" charset="0"/>
                        <a:ea typeface="Times New Roman"/>
                        <a:cs typeface="Arial" panose="020B0604020202020204" pitchFamily="34" charset="0"/>
                      </a:endParaRPr>
                    </a:p>
                  </a:txBody>
                  <a:tcPr marL="56488" marR="56488" marT="0" marB="0"/>
                </a:tc>
                <a:tc>
                  <a:txBody>
                    <a:bodyPr/>
                    <a:lstStyle/>
                    <a:p>
                      <a:r>
                        <a:rPr lang="en-US" sz="1050" b="1" u="sng" kern="1200" dirty="0">
                          <a:solidFill>
                            <a:schemeClr val="tx1"/>
                          </a:solidFill>
                          <a:effectLst/>
                          <a:latin typeface="Arial" panose="020B0604020202020204" pitchFamily="34" charset="0"/>
                          <a:ea typeface="+mn-ea"/>
                          <a:cs typeface="Arial" panose="020B0604020202020204" pitchFamily="34" charset="0"/>
                        </a:rPr>
                        <a:t>Imaging Co-Chair</a:t>
                      </a:r>
                      <a:endParaRPr lang="en-US" sz="1050" b="1" kern="1200" dirty="0">
                        <a:solidFill>
                          <a:schemeClr val="tx1"/>
                        </a:solidFill>
                        <a:effectLst/>
                        <a:latin typeface="Arial" panose="020B0604020202020204" pitchFamily="34" charset="0"/>
                        <a:ea typeface="+mn-ea"/>
                        <a:cs typeface="Arial" panose="020B0604020202020204" pitchFamily="34" charset="0"/>
                      </a:endParaRPr>
                    </a:p>
                    <a:p>
                      <a:endParaRPr lang="en-US" sz="700" b="1" kern="1200" dirty="0">
                        <a:solidFill>
                          <a:schemeClr val="tx1"/>
                        </a:solidFill>
                        <a:effectLst/>
                        <a:latin typeface="Arial" panose="020B0604020202020204" pitchFamily="34" charset="0"/>
                        <a:ea typeface="+mn-ea"/>
                        <a:cs typeface="Arial" panose="020B0604020202020204" pitchFamily="34" charset="0"/>
                      </a:endParaRPr>
                    </a:p>
                    <a:p>
                      <a:r>
                        <a:rPr lang="en-US" sz="1050" b="1" kern="1200" dirty="0">
                          <a:solidFill>
                            <a:schemeClr val="tx1"/>
                          </a:solidFill>
                          <a:effectLst/>
                          <a:latin typeface="Arial" panose="020B0604020202020204" pitchFamily="34" charset="0"/>
                          <a:ea typeface="+mn-ea"/>
                          <a:cs typeface="Arial" panose="020B0604020202020204" pitchFamily="34" charset="0"/>
                        </a:rPr>
                        <a:t>Ashesh Jani</a:t>
                      </a:r>
                      <a:r>
                        <a:rPr lang="en-US" sz="1100" b="1" kern="1200" dirty="0">
                          <a:solidFill>
                            <a:schemeClr val="tx1"/>
                          </a:solidFill>
                          <a:effectLst/>
                          <a:latin typeface="Arial" panose="020B0604020202020204" pitchFamily="34" charset="0"/>
                          <a:ea typeface="+mn-ea"/>
                          <a:cs typeface="Arial" panose="020B0604020202020204" pitchFamily="34" charset="0"/>
                        </a:rPr>
                        <a:t>,</a:t>
                      </a:r>
                      <a:r>
                        <a:rPr lang="en-US" sz="1100" b="1" kern="1200" baseline="0" dirty="0">
                          <a:solidFill>
                            <a:schemeClr val="tx1"/>
                          </a:solidFill>
                          <a:effectLst/>
                          <a:latin typeface="Arial" panose="020B0604020202020204" pitchFamily="34" charset="0"/>
                          <a:ea typeface="+mn-ea"/>
                          <a:cs typeface="Arial" panose="020B0604020202020204" pitchFamily="34" charset="0"/>
                        </a:rPr>
                        <a:t> MD</a:t>
                      </a:r>
                    </a:p>
                    <a:p>
                      <a:r>
                        <a:rPr lang="en-US" sz="1100" kern="1200" dirty="0">
                          <a:solidFill>
                            <a:srgbClr val="515151"/>
                          </a:solidFill>
                          <a:effectLst/>
                          <a:latin typeface="Arial" panose="020B0604020202020204" pitchFamily="34" charset="0"/>
                          <a:ea typeface="+mn-ea"/>
                          <a:cs typeface="Arial" panose="020B0604020202020204" pitchFamily="34" charset="0"/>
                        </a:rPr>
                        <a:t>Emory University</a:t>
                      </a:r>
                    </a:p>
                    <a:p>
                      <a:r>
                        <a:rPr lang="en-US" sz="1100" kern="1200" dirty="0">
                          <a:solidFill>
                            <a:srgbClr val="515151"/>
                          </a:solidFill>
                          <a:effectLst/>
                          <a:latin typeface="Arial" panose="020B0604020202020204" pitchFamily="34" charset="0"/>
                          <a:ea typeface="+mn-ea"/>
                          <a:cs typeface="Arial" panose="020B0604020202020204" pitchFamily="34" charset="0"/>
                        </a:rPr>
                        <a:t>Department of</a:t>
                      </a:r>
                      <a:r>
                        <a:rPr lang="en-US" sz="1100" kern="1200" baseline="0" dirty="0">
                          <a:solidFill>
                            <a:srgbClr val="515151"/>
                          </a:solidFill>
                          <a:effectLst/>
                          <a:latin typeface="Arial" panose="020B0604020202020204" pitchFamily="34" charset="0"/>
                          <a:ea typeface="+mn-ea"/>
                          <a:cs typeface="Arial" panose="020B0604020202020204" pitchFamily="34" charset="0"/>
                        </a:rPr>
                        <a:t> Radiation Oncology</a:t>
                      </a:r>
                      <a:endParaRPr lang="en-US" sz="1100" kern="1200" dirty="0">
                        <a:solidFill>
                          <a:srgbClr val="515151"/>
                        </a:solidFill>
                        <a:effectLst/>
                        <a:latin typeface="Arial" panose="020B0604020202020204" pitchFamily="34" charset="0"/>
                        <a:ea typeface="+mn-ea"/>
                        <a:cs typeface="Arial" panose="020B0604020202020204" pitchFamily="34" charset="0"/>
                      </a:endParaRPr>
                    </a:p>
                    <a:p>
                      <a:r>
                        <a:rPr lang="en-US" sz="1100" kern="1200" dirty="0">
                          <a:solidFill>
                            <a:srgbClr val="515151"/>
                          </a:solidFill>
                          <a:effectLst/>
                          <a:latin typeface="Arial" panose="020B0604020202020204" pitchFamily="34" charset="0"/>
                          <a:ea typeface="+mn-ea"/>
                          <a:cs typeface="Arial" panose="020B0604020202020204" pitchFamily="34" charset="0"/>
                        </a:rPr>
                        <a:t>1365 Clifton Road, NE, Suite A 1300</a:t>
                      </a:r>
                      <a:endParaRPr lang="en-US" sz="1100" kern="1200" baseline="0" dirty="0">
                        <a:solidFill>
                          <a:srgbClr val="515151"/>
                        </a:solidFill>
                        <a:effectLst/>
                        <a:latin typeface="Arial" panose="020B0604020202020204" pitchFamily="34" charset="0"/>
                        <a:ea typeface="+mn-ea"/>
                        <a:cs typeface="Arial" panose="020B0604020202020204" pitchFamily="34" charset="0"/>
                      </a:endParaRPr>
                    </a:p>
                    <a:p>
                      <a:r>
                        <a:rPr lang="en-US" sz="1100" kern="1200" baseline="0" dirty="0">
                          <a:solidFill>
                            <a:srgbClr val="515151"/>
                          </a:solidFill>
                          <a:effectLst/>
                          <a:latin typeface="Arial" panose="020B0604020202020204" pitchFamily="34" charset="0"/>
                          <a:ea typeface="+mn-ea"/>
                          <a:cs typeface="Arial" panose="020B0604020202020204" pitchFamily="34" charset="0"/>
                        </a:rPr>
                        <a:t>Atlanta, GA 30322</a:t>
                      </a:r>
                      <a:endParaRPr lang="en-US" sz="1100" kern="1200" dirty="0">
                        <a:solidFill>
                          <a:srgbClr val="515151"/>
                        </a:solidFill>
                        <a:effectLst/>
                        <a:latin typeface="Arial" panose="020B0604020202020204" pitchFamily="34" charset="0"/>
                        <a:ea typeface="+mn-ea"/>
                        <a:cs typeface="Arial" panose="020B0604020202020204" pitchFamily="34" charset="0"/>
                      </a:endParaRPr>
                    </a:p>
                    <a:p>
                      <a:r>
                        <a:rPr lang="en-US" sz="1100" kern="1200" dirty="0">
                          <a:solidFill>
                            <a:srgbClr val="515151"/>
                          </a:solidFill>
                          <a:effectLst/>
                          <a:latin typeface="Arial" panose="020B0604020202020204" pitchFamily="34" charset="0"/>
                          <a:ea typeface="+mn-ea"/>
                          <a:cs typeface="Arial" panose="020B0604020202020204" pitchFamily="34" charset="0"/>
                        </a:rPr>
                        <a:t>404-778-3827/FAX 404-778-4139</a:t>
                      </a:r>
                    </a:p>
                    <a:p>
                      <a:r>
                        <a:rPr lang="en-US" sz="1100" u="sng" kern="1200" dirty="0">
                          <a:solidFill>
                            <a:srgbClr val="0070C0"/>
                          </a:solidFill>
                          <a:effectLst/>
                          <a:latin typeface="Arial" panose="020B0604020202020204" pitchFamily="34" charset="0"/>
                          <a:ea typeface="+mn-ea"/>
                          <a:cs typeface="Arial" panose="020B0604020202020204" pitchFamily="34" charset="0"/>
                        </a:rPr>
                        <a:t>abjani@emory.edu</a:t>
                      </a:r>
                      <a:endParaRPr lang="en-US" sz="1050" u="sng" kern="1200" dirty="0">
                        <a:solidFill>
                          <a:schemeClr val="tx2">
                            <a:lumMod val="50000"/>
                          </a:schemeClr>
                        </a:solidFill>
                        <a:effectLst/>
                        <a:latin typeface="Arial" panose="020B0604020202020204" pitchFamily="34" charset="0"/>
                        <a:ea typeface="+mn-ea"/>
                        <a:cs typeface="Arial" panose="020B0604020202020204" pitchFamily="34" charset="0"/>
                      </a:endParaRPr>
                    </a:p>
                  </a:txBody>
                  <a:tcPr marL="56488" marR="56488" marT="0" marB="0"/>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4105"/>
            <a:ext cx="8229600" cy="532186"/>
          </a:xfrm>
        </p:spPr>
        <p:txBody>
          <a:bodyPr>
            <a:noAutofit/>
          </a:bodyPr>
          <a:lstStyle/>
          <a:p>
            <a:r>
              <a:rPr lang="en-US" sz="3200" b="1" dirty="0" smtClean="0">
                <a:latin typeface="Arial" panose="020B0604020202020204" pitchFamily="34" charset="0"/>
                <a:cs typeface="Arial" panose="020B0604020202020204" pitchFamily="34" charset="0"/>
              </a:rPr>
              <a:t>Study Team Contact Information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57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54"/>
            <a:ext cx="8229600" cy="515940"/>
          </a:xfrm>
        </p:spPr>
        <p:txBody>
          <a:bodyPr>
            <a:noAutofit/>
          </a:bodyPr>
          <a:lstStyle/>
          <a:p>
            <a:r>
              <a:rPr lang="en-US" sz="3200" b="1" dirty="0" smtClean="0">
                <a:cs typeface="Times New Roman" panose="02020603050405020304" pitchFamily="18" charset="0"/>
              </a:rPr>
              <a:t>Drug Ordering &amp; Accountability</a:t>
            </a:r>
            <a:endParaRPr lang="en-US" sz="3200" b="1" dirty="0">
              <a:cs typeface="Times New Roman" panose="02020603050405020304" pitchFamily="18" charset="0"/>
            </a:endParaRPr>
          </a:p>
        </p:txBody>
      </p:sp>
      <p:sp>
        <p:nvSpPr>
          <p:cNvPr id="3" name="TextBox 2"/>
          <p:cNvSpPr txBox="1"/>
          <p:nvPr/>
        </p:nvSpPr>
        <p:spPr>
          <a:xfrm>
            <a:off x="567148" y="843157"/>
            <a:ext cx="7805853" cy="4862870"/>
          </a:xfrm>
          <a:prstGeom prst="rect">
            <a:avLst/>
          </a:prstGeom>
          <a:noFill/>
        </p:spPr>
        <p:txBody>
          <a:bodyPr wrap="square" rtlCol="0">
            <a:spAutoFit/>
          </a:bodyPr>
          <a:lstStyle/>
          <a:p>
            <a:pPr>
              <a:defRPr/>
            </a:pPr>
            <a:r>
              <a:rPr lang="en-US" sz="2000" b="1" u="sng" dirty="0">
                <a:solidFill>
                  <a:srgbClr val="515151"/>
                </a:solidFill>
                <a:cs typeface="Times New Roman" panose="02020603050405020304" pitchFamily="18" charset="0"/>
              </a:rPr>
              <a:t>Apalutamide, Abiraterone Acetate, and </a:t>
            </a:r>
            <a:r>
              <a:rPr lang="en-US" sz="2000" b="1" u="sng" dirty="0" smtClean="0">
                <a:solidFill>
                  <a:srgbClr val="515151"/>
                </a:solidFill>
                <a:cs typeface="Times New Roman" panose="02020603050405020304" pitchFamily="18" charset="0"/>
              </a:rPr>
              <a:t>Prednisone</a:t>
            </a:r>
          </a:p>
          <a:p>
            <a:pPr>
              <a:defRPr/>
            </a:pPr>
            <a:endParaRPr lang="en-US" sz="2000" b="1" u="sng" dirty="0">
              <a:solidFill>
                <a:srgbClr val="515151"/>
              </a:solidFill>
              <a:cs typeface="Times New Roman" panose="02020603050405020304" pitchFamily="18" charset="0"/>
            </a:endParaRPr>
          </a:p>
          <a:p>
            <a:pPr marL="342900" indent="-342900">
              <a:buFont typeface="Arial" panose="020B0604020202020204" pitchFamily="34" charset="0"/>
              <a:buChar char="•"/>
              <a:defRPr/>
            </a:pPr>
            <a:r>
              <a:rPr lang="en-US" sz="2000" dirty="0">
                <a:solidFill>
                  <a:srgbClr val="515151"/>
                </a:solidFill>
                <a:cs typeface="Times New Roman" panose="02020603050405020304" pitchFamily="18" charset="0"/>
              </a:rPr>
              <a:t>Distributed to institutions that have identified a single individual as responsible for receipt and accountability of </a:t>
            </a:r>
            <a:r>
              <a:rPr lang="en-US" sz="2000" dirty="0" smtClean="0">
                <a:solidFill>
                  <a:srgbClr val="515151"/>
                </a:solidFill>
                <a:cs typeface="Times New Roman" panose="02020603050405020304" pitchFamily="18" charset="0"/>
              </a:rPr>
              <a:t>shipments; Study </a:t>
            </a:r>
            <a:r>
              <a:rPr lang="en-US" sz="2000" dirty="0">
                <a:solidFill>
                  <a:srgbClr val="515151"/>
                </a:solidFill>
                <a:cs typeface="Times New Roman" panose="02020603050405020304" pitchFamily="18" charset="0"/>
              </a:rPr>
              <a:t>Agent Shipment Form (SASF) must be on file with the CTSU prior to </a:t>
            </a:r>
            <a:r>
              <a:rPr lang="en-US" sz="2000" dirty="0" smtClean="0">
                <a:solidFill>
                  <a:srgbClr val="515151"/>
                </a:solidFill>
                <a:cs typeface="Times New Roman" panose="02020603050405020304" pitchFamily="18" charset="0"/>
              </a:rPr>
              <a:t>registration</a:t>
            </a:r>
          </a:p>
          <a:p>
            <a:pPr>
              <a:defRPr/>
            </a:pPr>
            <a:endParaRPr lang="en-US" sz="1000" dirty="0">
              <a:solidFill>
                <a:srgbClr val="515151"/>
              </a:solidFill>
              <a:cs typeface="Times New Roman" panose="02020603050405020304" pitchFamily="18" charset="0"/>
            </a:endParaRPr>
          </a:p>
          <a:p>
            <a:pPr marL="342900" indent="-342900">
              <a:buFont typeface="Arial" panose="020B0604020202020204" pitchFamily="34" charset="0"/>
              <a:buChar char="•"/>
              <a:defRPr/>
            </a:pPr>
            <a:r>
              <a:rPr lang="en-US" sz="2000" dirty="0">
                <a:solidFill>
                  <a:srgbClr val="515151"/>
                </a:solidFill>
                <a:cs typeface="Times New Roman" panose="02020603050405020304" pitchFamily="18" charset="0"/>
              </a:rPr>
              <a:t>The drug supply will not be shipped by Clinical Research Services until the subject has been registered and </a:t>
            </a:r>
            <a:r>
              <a:rPr lang="en-US" sz="2000" dirty="0" smtClean="0">
                <a:solidFill>
                  <a:srgbClr val="515151"/>
                </a:solidFill>
                <a:cs typeface="Times New Roman" panose="02020603050405020304" pitchFamily="18" charset="0"/>
              </a:rPr>
              <a:t>randomized</a:t>
            </a:r>
          </a:p>
          <a:p>
            <a:pPr>
              <a:defRPr/>
            </a:pPr>
            <a:endParaRPr lang="en-US" sz="900" dirty="0">
              <a:solidFill>
                <a:srgbClr val="515151"/>
              </a:solidFill>
              <a:cs typeface="Times New Roman" panose="02020603050405020304" pitchFamily="18" charset="0"/>
            </a:endParaRPr>
          </a:p>
          <a:p>
            <a:pPr marL="342900" indent="-342900">
              <a:buFont typeface="Arial" panose="020B0604020202020204" pitchFamily="34" charset="0"/>
              <a:buChar char="•"/>
              <a:defRPr/>
            </a:pPr>
            <a:r>
              <a:rPr lang="en-US" sz="2000" dirty="0">
                <a:solidFill>
                  <a:srgbClr val="515151"/>
                </a:solidFill>
                <a:cs typeface="Times New Roman" panose="02020603050405020304" pitchFamily="18" charset="0"/>
              </a:rPr>
              <a:t>Drug Accountability Logs are required; strongly recommend using NCI </a:t>
            </a:r>
            <a:r>
              <a:rPr lang="en-US" sz="2000" dirty="0" smtClean="0">
                <a:solidFill>
                  <a:srgbClr val="515151"/>
                </a:solidFill>
                <a:cs typeface="Times New Roman" panose="02020603050405020304" pitchFamily="18" charset="0"/>
              </a:rPr>
              <a:t>DARF</a:t>
            </a:r>
          </a:p>
          <a:p>
            <a:pPr>
              <a:defRPr/>
            </a:pPr>
            <a:endParaRPr lang="en-US" sz="900" dirty="0">
              <a:solidFill>
                <a:srgbClr val="515151"/>
              </a:solidFill>
              <a:cs typeface="Times New Roman" panose="02020603050405020304" pitchFamily="18" charset="0"/>
            </a:endParaRPr>
          </a:p>
          <a:p>
            <a:pPr marL="342900" indent="-342900">
              <a:buFont typeface="Arial" panose="020B0604020202020204" pitchFamily="34" charset="0"/>
              <a:buChar char="•"/>
              <a:defRPr/>
            </a:pPr>
            <a:r>
              <a:rPr lang="en-US" sz="2000" dirty="0">
                <a:solidFill>
                  <a:srgbClr val="515151"/>
                </a:solidFill>
                <a:cs typeface="Times New Roman" panose="02020603050405020304" pitchFamily="18" charset="0"/>
              </a:rPr>
              <a:t>A drug destruction form is available on the website for sites to record all drug destroyed on </a:t>
            </a:r>
            <a:r>
              <a:rPr lang="en-US" sz="2000" dirty="0" smtClean="0">
                <a:solidFill>
                  <a:srgbClr val="515151"/>
                </a:solidFill>
                <a:cs typeface="Times New Roman" panose="02020603050405020304" pitchFamily="18" charset="0"/>
              </a:rPr>
              <a:t>site</a:t>
            </a:r>
            <a:endParaRPr lang="en-US" sz="2000" dirty="0">
              <a:solidFill>
                <a:srgbClr val="515151"/>
              </a:solidFill>
              <a:cs typeface="Times New Roman" panose="02020603050405020304" pitchFamily="18" charset="0"/>
            </a:endParaRPr>
          </a:p>
          <a:p>
            <a:pPr algn="just">
              <a:defRPr/>
            </a:pPr>
            <a:endParaRPr lang="en-US" sz="2400" b="1" dirty="0">
              <a:solidFill>
                <a:srgbClr val="000000"/>
              </a:solidFill>
              <a:cs typeface="Times New Roman" panose="02020603050405020304" pitchFamily="18" charset="0"/>
            </a:endParaRPr>
          </a:p>
          <a:p>
            <a:pPr algn="ctr">
              <a:defRPr/>
            </a:pPr>
            <a:r>
              <a:rPr lang="en-US" b="1" dirty="0">
                <a:cs typeface="Times New Roman" panose="02020603050405020304" pitchFamily="18" charset="0"/>
              </a:rPr>
              <a:t>See Section 9 of the protocol for further details </a:t>
            </a:r>
          </a:p>
        </p:txBody>
      </p:sp>
    </p:spTree>
    <p:extLst>
      <p:ext uri="{BB962C8B-B14F-4D97-AF65-F5344CB8AC3E}">
        <p14:creationId xmlns:p14="http://schemas.microsoft.com/office/powerpoint/2010/main" val="910304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848"/>
            <a:ext cx="8032376" cy="2863009"/>
          </a:xfrm>
        </p:spPr>
        <p:txBody>
          <a:bodyPr/>
          <a:lstStyle/>
          <a:p>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smtClean="0">
                <a:cs typeface="Times New Roman" panose="02020603050405020304" pitchFamily="18" charset="0"/>
              </a:rPr>
              <a:t>Data Submission</a:t>
            </a:r>
            <a:endParaRPr lang="en-US" b="1" dirty="0">
              <a:cs typeface="Times New Roman" panose="02020603050405020304" pitchFamily="18" charset="0"/>
            </a:endParaRPr>
          </a:p>
        </p:txBody>
      </p:sp>
    </p:spTree>
    <p:extLst>
      <p:ext uri="{BB962C8B-B14F-4D97-AF65-F5344CB8AC3E}">
        <p14:creationId xmlns:p14="http://schemas.microsoft.com/office/powerpoint/2010/main" val="2392146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6" y="263046"/>
            <a:ext cx="9023685" cy="545432"/>
          </a:xfrm>
        </p:spPr>
        <p:txBody>
          <a:bodyPr>
            <a:noAutofit/>
          </a:bodyPr>
          <a:lstStyle/>
          <a:p>
            <a:r>
              <a:rPr lang="en-US" altLang="en-US" sz="3200" b="1" dirty="0" smtClean="0">
                <a:latin typeface="+mn-lt"/>
                <a:ea typeface="ヒラギノ角ゴ Pro W3"/>
                <a:cs typeface="Times New Roman" panose="02020603050405020304" pitchFamily="18" charset="0"/>
              </a:rPr>
              <a:t>Online Study Entry &amp; Data Submission</a:t>
            </a:r>
            <a:endParaRPr lang="en-US" sz="3200" b="1" dirty="0">
              <a:latin typeface="+mn-lt"/>
              <a:cs typeface="Times New Roman" panose="02020603050405020304" pitchFamily="18" charset="0"/>
            </a:endParaRPr>
          </a:p>
        </p:txBody>
      </p:sp>
      <p:sp>
        <p:nvSpPr>
          <p:cNvPr id="4" name="TextBox 3"/>
          <p:cNvSpPr txBox="1"/>
          <p:nvPr/>
        </p:nvSpPr>
        <p:spPr>
          <a:xfrm>
            <a:off x="603036" y="908987"/>
            <a:ext cx="7683189" cy="475514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515151"/>
                </a:solidFill>
                <a:cs typeface="Times New Roman" panose="02020603050405020304" pitchFamily="18" charset="0"/>
              </a:rPr>
              <a:t>Data collection for this study will be done exclusively through Medidata RAVE; please see the data submission summary posted on the CTSU website for further information</a:t>
            </a:r>
          </a:p>
          <a:p>
            <a:pPr marL="742950" lvl="1" indent="-285750">
              <a:buFont typeface="Arial" panose="020B0604020202020204" pitchFamily="34" charset="0"/>
              <a:buChar char="•"/>
            </a:pPr>
            <a:r>
              <a:rPr lang="en-US" sz="2000" dirty="0">
                <a:solidFill>
                  <a:srgbClr val="515151"/>
                </a:solidFill>
                <a:cs typeface="Times New Roman" panose="02020603050405020304" pitchFamily="18" charset="0"/>
              </a:rPr>
              <a:t>Users will need an iMedidata RAVE login and </a:t>
            </a:r>
            <a:r>
              <a:rPr lang="en-US" sz="2000" dirty="0" smtClean="0">
                <a:solidFill>
                  <a:srgbClr val="515151"/>
                </a:solidFill>
                <a:cs typeface="Times New Roman" panose="02020603050405020304" pitchFamily="18" charset="0"/>
              </a:rPr>
              <a:t>password</a:t>
            </a:r>
          </a:p>
          <a:p>
            <a:pPr lvl="1"/>
            <a:endParaRPr lang="en-US" sz="12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400" dirty="0">
                <a:solidFill>
                  <a:srgbClr val="515151"/>
                </a:solidFill>
                <a:cs typeface="Times New Roman" panose="02020603050405020304" pitchFamily="18" charset="0"/>
              </a:rPr>
              <a:t>Registration will be through </a:t>
            </a:r>
            <a:r>
              <a:rPr lang="en-US" sz="2400" dirty="0" smtClean="0">
                <a:solidFill>
                  <a:srgbClr val="515151"/>
                </a:solidFill>
                <a:cs typeface="Times New Roman" panose="02020603050405020304" pitchFamily="18" charset="0"/>
              </a:rPr>
              <a:t>OPEN</a:t>
            </a:r>
          </a:p>
          <a:p>
            <a:endParaRPr lang="en-US" sz="11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400" dirty="0">
                <a:solidFill>
                  <a:srgbClr val="515151"/>
                </a:solidFill>
                <a:cs typeface="Times New Roman" panose="02020603050405020304" pitchFamily="18" charset="0"/>
              </a:rPr>
              <a:t>PDF versions of all RAVE forms are available for reference on the CTSU website under the Case Report Forms </a:t>
            </a:r>
            <a:r>
              <a:rPr lang="en-US" sz="2400" dirty="0" smtClean="0">
                <a:solidFill>
                  <a:srgbClr val="515151"/>
                </a:solidFill>
                <a:cs typeface="Times New Roman" panose="02020603050405020304" pitchFamily="18" charset="0"/>
              </a:rPr>
              <a:t>tab</a:t>
            </a:r>
          </a:p>
          <a:p>
            <a:endParaRPr lang="en-US" sz="1100" dirty="0" smtClean="0">
              <a:solidFill>
                <a:srgbClr val="515151"/>
              </a:solidFill>
              <a:cs typeface="Times New Roman" panose="02020603050405020304" pitchFamily="18" charset="0"/>
            </a:endParaRPr>
          </a:p>
          <a:p>
            <a:pPr marL="285750" indent="-285750">
              <a:buFont typeface="Arial" panose="020B0604020202020204" pitchFamily="34" charset="0"/>
              <a:buChar char="•"/>
            </a:pPr>
            <a:r>
              <a:rPr lang="en-US" sz="2400" dirty="0" smtClean="0">
                <a:solidFill>
                  <a:srgbClr val="515151"/>
                </a:solidFill>
                <a:cs typeface="Times New Roman" panose="02020603050405020304" pitchFamily="18" charset="0"/>
              </a:rPr>
              <a:t>All </a:t>
            </a:r>
            <a:r>
              <a:rPr lang="en-US" sz="2400" dirty="0">
                <a:solidFill>
                  <a:srgbClr val="515151"/>
                </a:solidFill>
                <a:cs typeface="Times New Roman" panose="02020603050405020304" pitchFamily="18" charset="0"/>
              </a:rPr>
              <a:t>patient completed Quality of Life Forms will be available on the CTSU website under the CIRB tab</a:t>
            </a:r>
            <a:endParaRPr lang="en-US" sz="2400" b="1" dirty="0">
              <a:solidFill>
                <a:srgbClr val="515151"/>
              </a:solidFill>
              <a:cs typeface="Helvetica"/>
            </a:endParaRPr>
          </a:p>
        </p:txBody>
      </p:sp>
    </p:spTree>
    <p:extLst>
      <p:ext uri="{BB962C8B-B14F-4D97-AF65-F5344CB8AC3E}">
        <p14:creationId xmlns:p14="http://schemas.microsoft.com/office/powerpoint/2010/main" val="1446266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8"/>
            <a:ext cx="8229600" cy="569208"/>
          </a:xfrm>
        </p:spPr>
        <p:txBody>
          <a:bodyPr>
            <a:noAutofit/>
          </a:bodyPr>
          <a:lstStyle/>
          <a:p>
            <a:r>
              <a:rPr lang="en-US" sz="3200" b="1" dirty="0" smtClean="0">
                <a:cs typeface="Times New Roman" panose="02020603050405020304" pitchFamily="18" charset="0"/>
              </a:rPr>
              <a:t>Medidata Patient Cloud </a:t>
            </a:r>
            <a:r>
              <a:rPr lang="en-US" sz="3200" b="1" dirty="0">
                <a:cs typeface="Times New Roman" panose="02020603050405020304" pitchFamily="18" charset="0"/>
              </a:rPr>
              <a:t>ePRO</a:t>
            </a:r>
          </a:p>
        </p:txBody>
      </p:sp>
      <p:sp>
        <p:nvSpPr>
          <p:cNvPr id="3" name="Rectangle 2"/>
          <p:cNvSpPr/>
          <p:nvPr/>
        </p:nvSpPr>
        <p:spPr>
          <a:xfrm>
            <a:off x="144379" y="577516"/>
            <a:ext cx="8855242" cy="5324535"/>
          </a:xfrm>
          <a:prstGeom prst="rect">
            <a:avLst/>
          </a:prstGeom>
        </p:spPr>
        <p:txBody>
          <a:bodyPr wrap="square">
            <a:spAutoFit/>
          </a:bodyPr>
          <a:lstStyle/>
          <a:p>
            <a:pPr marL="342900" indent="-342900">
              <a:buFont typeface="Arial" panose="020B0604020202020204" pitchFamily="34" charset="0"/>
              <a:buChar char="•"/>
              <a:defRPr/>
            </a:pPr>
            <a:r>
              <a:rPr lang="en-US" altLang="en-US" sz="2400" dirty="0">
                <a:solidFill>
                  <a:srgbClr val="515151"/>
                </a:solidFill>
                <a:ea typeface="ヒラギノ角ゴ Pro W3"/>
                <a:cs typeface="Times New Roman" panose="02020603050405020304" pitchFamily="18" charset="0"/>
              </a:rPr>
              <a:t>This study will allow patients to participate in electronic data submission using their own personal device (smartphone or tablet) by downloading an app and using it to complete three (3) of the four (4) Quality of Life Forms at designated follow up time points (EQ-5D; EPIC; PROMIS-Fatigue)  </a:t>
            </a:r>
            <a:endParaRPr lang="en-US" altLang="en-US" sz="2400" dirty="0" smtClean="0">
              <a:solidFill>
                <a:srgbClr val="515151"/>
              </a:solidFill>
              <a:ea typeface="ヒラギノ角ゴ Pro W3"/>
              <a:cs typeface="Times New Roman" panose="02020603050405020304" pitchFamily="18" charset="0"/>
            </a:endParaRPr>
          </a:p>
          <a:p>
            <a:pPr>
              <a:defRPr/>
            </a:pPr>
            <a:endParaRPr lang="en-US" altLang="en-US" sz="8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defRPr/>
            </a:pPr>
            <a:r>
              <a:rPr lang="en-US" altLang="en-US" sz="2400" dirty="0">
                <a:solidFill>
                  <a:srgbClr val="515151"/>
                </a:solidFill>
                <a:ea typeface="ヒラギノ角ゴ Pro W3"/>
                <a:cs typeface="Times New Roman" panose="02020603050405020304" pitchFamily="18" charset="0"/>
              </a:rPr>
              <a:t>This is optional for patients or they may choose to continue to complete these forms on </a:t>
            </a:r>
            <a:r>
              <a:rPr lang="en-US" altLang="en-US" sz="2400" dirty="0" smtClean="0">
                <a:solidFill>
                  <a:srgbClr val="515151"/>
                </a:solidFill>
                <a:ea typeface="ヒラギノ角ゴ Pro W3"/>
                <a:cs typeface="Times New Roman" panose="02020603050405020304" pitchFamily="18" charset="0"/>
              </a:rPr>
              <a:t>paper</a:t>
            </a:r>
          </a:p>
          <a:p>
            <a:pPr>
              <a:defRPr/>
            </a:pPr>
            <a:endParaRPr lang="en-US" altLang="en-US" sz="9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defRPr/>
            </a:pPr>
            <a:r>
              <a:rPr lang="en-US" altLang="en-US" sz="2400" dirty="0">
                <a:solidFill>
                  <a:srgbClr val="515151"/>
                </a:solidFill>
                <a:ea typeface="ヒラギノ角ゴ Pro W3"/>
                <a:cs typeface="Times New Roman" panose="02020603050405020304" pitchFamily="18" charset="0"/>
              </a:rPr>
              <a:t>Site staff must complete the ePRO online training in Rave prior to their first patient enrollment; </a:t>
            </a:r>
            <a:r>
              <a:rPr lang="en-US" altLang="en-US" sz="2400" b="1" u="sng" dirty="0">
                <a:solidFill>
                  <a:srgbClr val="515151"/>
                </a:solidFill>
                <a:ea typeface="ヒラギノ角ゴ Pro W3"/>
                <a:cs typeface="Times New Roman" panose="02020603050405020304" pitchFamily="18" charset="0"/>
              </a:rPr>
              <a:t>Access to GU008 will not be given until this e-learning is </a:t>
            </a:r>
            <a:r>
              <a:rPr lang="en-US" altLang="en-US" sz="2400" b="1" u="sng" dirty="0" smtClean="0">
                <a:solidFill>
                  <a:srgbClr val="515151"/>
                </a:solidFill>
                <a:ea typeface="ヒラギノ角ゴ Pro W3"/>
                <a:cs typeface="Times New Roman" panose="02020603050405020304" pitchFamily="18" charset="0"/>
              </a:rPr>
              <a:t>completed</a:t>
            </a:r>
          </a:p>
          <a:p>
            <a:pPr>
              <a:defRPr/>
            </a:pPr>
            <a:endParaRPr lang="en-US" altLang="en-US" sz="9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defRPr/>
            </a:pPr>
            <a:r>
              <a:rPr lang="en-US" altLang="en-US" sz="2400" dirty="0">
                <a:solidFill>
                  <a:srgbClr val="515151"/>
                </a:solidFill>
                <a:ea typeface="ヒラギノ角ゴ Pro W3"/>
                <a:cs typeface="Times New Roman" panose="02020603050405020304" pitchFamily="18" charset="0"/>
              </a:rPr>
              <a:t>Information on the Medidata Patient Cloud ePRO application is located on the CTSU website on the study protocol page under the </a:t>
            </a:r>
            <a:r>
              <a:rPr lang="en-US" altLang="en-US" sz="2400" b="1" dirty="0">
                <a:solidFill>
                  <a:srgbClr val="515151"/>
                </a:solidFill>
                <a:ea typeface="ヒラギノ角ゴ Pro W3"/>
                <a:cs typeface="Times New Roman" panose="02020603050405020304" pitchFamily="18" charset="0"/>
              </a:rPr>
              <a:t>Education and Promotion tab</a:t>
            </a:r>
            <a:endParaRPr lang="en-US" altLang="en-US" sz="2400" dirty="0">
              <a:solidFill>
                <a:srgbClr val="515151"/>
              </a:solidFill>
              <a:ea typeface="ヒラギノ角ゴ Pro W3"/>
              <a:cs typeface="Times New Roman" panose="02020603050405020304" pitchFamily="18" charset="0"/>
            </a:endParaRPr>
          </a:p>
        </p:txBody>
      </p:sp>
    </p:spTree>
    <p:extLst>
      <p:ext uri="{BB962C8B-B14F-4D97-AF65-F5344CB8AC3E}">
        <p14:creationId xmlns:p14="http://schemas.microsoft.com/office/powerpoint/2010/main" val="602006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62838"/>
            <a:ext cx="9144000" cy="577516"/>
          </a:xfrm>
        </p:spPr>
        <p:txBody>
          <a:bodyPr>
            <a:noAutofit/>
          </a:bodyPr>
          <a:lstStyle/>
          <a:p>
            <a:r>
              <a:rPr lang="en-US" sz="2800" b="1" dirty="0" smtClean="0">
                <a:cs typeface="Times New Roman" panose="02020603050405020304" pitchFamily="18" charset="0"/>
              </a:rPr>
              <a:t>Key Essentials/Timely Data Submissions</a:t>
            </a:r>
            <a:endParaRPr lang="en-US" sz="2800" b="1" dirty="0">
              <a:cs typeface="Times New Roman" panose="02020603050405020304" pitchFamily="18" charset="0"/>
            </a:endParaRPr>
          </a:p>
        </p:txBody>
      </p:sp>
      <p:sp>
        <p:nvSpPr>
          <p:cNvPr id="5" name="TextBox 4"/>
          <p:cNvSpPr txBox="1"/>
          <p:nvPr/>
        </p:nvSpPr>
        <p:spPr>
          <a:xfrm>
            <a:off x="232611" y="740354"/>
            <a:ext cx="8662735" cy="5001369"/>
          </a:xfrm>
          <a:prstGeom prst="rect">
            <a:avLst/>
          </a:prstGeom>
          <a:noFill/>
        </p:spPr>
        <p:txBody>
          <a:bodyPr wrap="square" rtlCol="0">
            <a:spAutoFit/>
          </a:bodyPr>
          <a:lstStyle/>
          <a:p>
            <a:pPr marL="342900" indent="-342900">
              <a:buFont typeface="Arial" panose="020B0604020202020204" pitchFamily="34" charset="0"/>
              <a:buChar char="•"/>
            </a:pPr>
            <a:r>
              <a:rPr lang="en-US" sz="2100" dirty="0" smtClean="0">
                <a:solidFill>
                  <a:srgbClr val="515151"/>
                </a:solidFill>
                <a:cs typeface="Times New Roman" panose="02020603050405020304" pitchFamily="18" charset="0"/>
              </a:rPr>
              <a:t>All </a:t>
            </a:r>
            <a:r>
              <a:rPr lang="en-US" sz="2100" dirty="0">
                <a:solidFill>
                  <a:srgbClr val="515151"/>
                </a:solidFill>
                <a:cs typeface="Times New Roman" panose="02020603050405020304" pitchFamily="18" charset="0"/>
              </a:rPr>
              <a:t>baseline data should be submitted within 1 week of </a:t>
            </a:r>
            <a:r>
              <a:rPr lang="en-US" sz="2100" dirty="0" smtClean="0">
                <a:solidFill>
                  <a:srgbClr val="515151"/>
                </a:solidFill>
                <a:cs typeface="Times New Roman" panose="02020603050405020304" pitchFamily="18" charset="0"/>
              </a:rPr>
              <a:t>registration</a:t>
            </a:r>
          </a:p>
          <a:p>
            <a:endParaRPr lang="en-US" sz="8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100" dirty="0">
                <a:solidFill>
                  <a:srgbClr val="515151"/>
                </a:solidFill>
                <a:cs typeface="Times New Roman" panose="02020603050405020304" pitchFamily="18" charset="0"/>
              </a:rPr>
              <a:t>All treatment data (RT and each 90 day cycle of drug administration) should be submitted within 15 days of completion and/or </a:t>
            </a:r>
            <a:r>
              <a:rPr lang="en-US" sz="2100" dirty="0" smtClean="0">
                <a:solidFill>
                  <a:srgbClr val="515151"/>
                </a:solidFill>
                <a:cs typeface="Times New Roman" panose="02020603050405020304" pitchFamily="18" charset="0"/>
              </a:rPr>
              <a:t>assessment</a:t>
            </a:r>
          </a:p>
          <a:p>
            <a:endParaRPr lang="en-US" sz="9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100" dirty="0">
                <a:solidFill>
                  <a:srgbClr val="515151"/>
                </a:solidFill>
                <a:cs typeface="Times New Roman" panose="02020603050405020304" pitchFamily="18" charset="0"/>
              </a:rPr>
              <a:t>Follow up forms are to be submitted per the assessment table specifications within 30 days of the </a:t>
            </a:r>
            <a:r>
              <a:rPr lang="en-US" sz="2100" dirty="0" smtClean="0">
                <a:solidFill>
                  <a:srgbClr val="515151"/>
                </a:solidFill>
                <a:cs typeface="Times New Roman" panose="02020603050405020304" pitchFamily="18" charset="0"/>
              </a:rPr>
              <a:t>visit</a:t>
            </a:r>
          </a:p>
          <a:p>
            <a:endParaRPr lang="en-US" sz="8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100" dirty="0">
                <a:solidFill>
                  <a:srgbClr val="515151"/>
                </a:solidFill>
                <a:cs typeface="Times New Roman" panose="02020603050405020304" pitchFamily="18" charset="0"/>
              </a:rPr>
              <a:t>Patients should be counseled about self-administration of the study drugs and frequent contact with the patient is encouraged to be sure that he understands how the study drugs are to be </a:t>
            </a:r>
            <a:r>
              <a:rPr lang="en-US" sz="2100" dirty="0" smtClean="0">
                <a:solidFill>
                  <a:srgbClr val="515151"/>
                </a:solidFill>
                <a:cs typeface="Times New Roman" panose="02020603050405020304" pitchFamily="18" charset="0"/>
              </a:rPr>
              <a:t>administered</a:t>
            </a:r>
            <a:endParaRPr lang="en-US" sz="2100" dirty="0">
              <a:solidFill>
                <a:srgbClr val="515151"/>
              </a:solidFill>
              <a:cs typeface="Times New Roman" panose="02020603050405020304" pitchFamily="18" charset="0"/>
            </a:endParaRPr>
          </a:p>
          <a:p>
            <a:endParaRPr lang="en-US" sz="8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100" dirty="0">
                <a:solidFill>
                  <a:srgbClr val="515151"/>
                </a:solidFill>
                <a:cs typeface="Times New Roman" panose="02020603050405020304" pitchFamily="18" charset="0"/>
              </a:rPr>
              <a:t>The patient should be given a pill diary (institutional or the one provided on the CTSU website) to log drug administration daily and should be instructed to bring back pill bottles for assessment of each </a:t>
            </a:r>
            <a:r>
              <a:rPr lang="en-US" sz="2100" dirty="0" smtClean="0">
                <a:solidFill>
                  <a:srgbClr val="515151"/>
                </a:solidFill>
                <a:cs typeface="Times New Roman" panose="02020603050405020304" pitchFamily="18" charset="0"/>
              </a:rPr>
              <a:t>cycle</a:t>
            </a:r>
            <a:endParaRPr lang="en-US" sz="2100" dirty="0">
              <a:solidFill>
                <a:srgbClr val="515151"/>
              </a:solidFill>
              <a:cs typeface="Times New Roman" panose="02020603050405020304" pitchFamily="18" charset="0"/>
            </a:endParaRPr>
          </a:p>
          <a:p>
            <a:pPr marL="285750" indent="-285750">
              <a:buFont typeface="Arial" panose="020B0604020202020204" pitchFamily="34" charset="0"/>
              <a:buChar char="•"/>
            </a:pPr>
            <a:endParaRPr lang="en-US" sz="1100" dirty="0">
              <a:solidFill>
                <a:srgbClr val="515151"/>
              </a:solidFill>
              <a:cs typeface="Times New Roman" panose="02020603050405020304" pitchFamily="18" charset="0"/>
            </a:endParaRPr>
          </a:p>
          <a:p>
            <a:pPr marL="285750" indent="-285750">
              <a:buFont typeface="Arial" panose="020B0604020202020204" pitchFamily="34" charset="0"/>
              <a:buChar char="•"/>
            </a:pPr>
            <a:r>
              <a:rPr lang="en-US" sz="2100" dirty="0">
                <a:solidFill>
                  <a:srgbClr val="515151"/>
                </a:solidFill>
                <a:cs typeface="Times New Roman" panose="02020603050405020304" pitchFamily="18" charset="0"/>
              </a:rPr>
              <a:t>Missed or held drug doses are not made </a:t>
            </a:r>
            <a:r>
              <a:rPr lang="en-US" sz="2100" dirty="0" smtClean="0">
                <a:solidFill>
                  <a:srgbClr val="515151"/>
                </a:solidFill>
                <a:cs typeface="Times New Roman" panose="02020603050405020304" pitchFamily="18" charset="0"/>
              </a:rPr>
              <a:t>up</a:t>
            </a:r>
            <a:endParaRPr lang="en-US" sz="2100" b="1" dirty="0">
              <a:solidFill>
                <a:srgbClr val="515151"/>
              </a:solidFill>
              <a:cs typeface="Helvetica"/>
            </a:endParaRPr>
          </a:p>
        </p:txBody>
      </p:sp>
    </p:spTree>
    <p:extLst>
      <p:ext uri="{BB962C8B-B14F-4D97-AF65-F5344CB8AC3E}">
        <p14:creationId xmlns:p14="http://schemas.microsoft.com/office/powerpoint/2010/main" val="3920429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890"/>
            <a:ext cx="8229600" cy="425116"/>
          </a:xfrm>
        </p:spPr>
        <p:txBody>
          <a:bodyPr>
            <a:noAutofit/>
          </a:bodyPr>
          <a:lstStyle/>
          <a:p>
            <a:r>
              <a:rPr lang="en-US" sz="3200" b="1" dirty="0">
                <a:cs typeface="Times New Roman" panose="02020603050405020304" pitchFamily="18" charset="0"/>
              </a:rPr>
              <a:t>RT </a:t>
            </a:r>
            <a:r>
              <a:rPr lang="en-US" sz="3200" b="1" dirty="0" smtClean="0">
                <a:cs typeface="Times New Roman" panose="02020603050405020304" pitchFamily="18" charset="0"/>
              </a:rPr>
              <a:t>Case Data Submissions</a:t>
            </a:r>
            <a:endParaRPr lang="en-US" sz="3200" dirty="0"/>
          </a:p>
        </p:txBody>
      </p:sp>
      <p:sp>
        <p:nvSpPr>
          <p:cNvPr id="3" name="Rectangle 2"/>
          <p:cNvSpPr/>
          <p:nvPr/>
        </p:nvSpPr>
        <p:spPr>
          <a:xfrm>
            <a:off x="152400" y="613006"/>
            <a:ext cx="8823158" cy="5432256"/>
          </a:xfrm>
          <a:prstGeom prst="rect">
            <a:avLst/>
          </a:prstGeom>
        </p:spPr>
        <p:txBody>
          <a:bodyPr wrap="square">
            <a:spAutoFit/>
          </a:bodyPr>
          <a:lstStyle/>
          <a:p>
            <a:pPr marL="457200" indent="-457200">
              <a:buFont typeface="Arial" panose="020B0604020202020204" pitchFamily="34" charset="0"/>
              <a:buChar char="•"/>
            </a:pPr>
            <a:endParaRPr lang="en-US" altLang="en-US" sz="2000" dirty="0" smtClean="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000" dirty="0" smtClean="0">
                <a:solidFill>
                  <a:srgbClr val="515151"/>
                </a:solidFill>
                <a:ea typeface="ヒラギノ角ゴ Pro W3"/>
                <a:cs typeface="Times New Roman" panose="02020603050405020304" pitchFamily="18" charset="0"/>
              </a:rPr>
              <a:t>All </a:t>
            </a:r>
            <a:r>
              <a:rPr lang="en-US" altLang="en-US" sz="2000" dirty="0">
                <a:solidFill>
                  <a:srgbClr val="515151"/>
                </a:solidFill>
                <a:ea typeface="ヒラギノ角ゴ Pro W3"/>
                <a:cs typeface="Times New Roman" panose="02020603050405020304" pitchFamily="18" charset="0"/>
              </a:rPr>
              <a:t>RT treatment planning and delivery data submitted via TRIAD (</a:t>
            </a:r>
            <a:r>
              <a:rPr lang="en-US" altLang="en-US" sz="2000" i="1" dirty="0">
                <a:solidFill>
                  <a:srgbClr val="515151"/>
                </a:solidFill>
                <a:ea typeface="ヒラギノ角ゴ Pro W3"/>
                <a:cs typeface="Times New Roman" panose="02020603050405020304" pitchFamily="18" charset="0"/>
              </a:rPr>
              <a:t>See Section 13.2</a:t>
            </a:r>
            <a:r>
              <a:rPr lang="en-US" altLang="en-US" sz="2000" dirty="0" smtClean="0">
                <a:solidFill>
                  <a:srgbClr val="515151"/>
                </a:solidFill>
                <a:ea typeface="ヒラギノ角ゴ Pro W3"/>
                <a:cs typeface="Times New Roman" panose="02020603050405020304" pitchFamily="18" charset="0"/>
              </a:rPr>
              <a:t>)</a:t>
            </a:r>
          </a:p>
          <a:p>
            <a:endParaRPr lang="en-US" altLang="en-US" sz="900" dirty="0" smtClean="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000" dirty="0" smtClean="0">
                <a:solidFill>
                  <a:srgbClr val="515151"/>
                </a:solidFill>
                <a:ea typeface="ヒラギノ角ゴ Pro W3"/>
                <a:cs typeface="Times New Roman" panose="02020603050405020304" pitchFamily="18" charset="0"/>
              </a:rPr>
              <a:t>Complementary imaging studies (DICOM Planning MR/PET scans) used to enhance the CT-based contouring should be submitted via TRIAD, when applicable</a:t>
            </a:r>
          </a:p>
          <a:p>
            <a:endParaRPr lang="en-US" altLang="en-US" sz="900" dirty="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000" dirty="0">
                <a:solidFill>
                  <a:srgbClr val="515151"/>
                </a:solidFill>
                <a:ea typeface="ヒラギノ角ゴ Pro W3"/>
                <a:cs typeface="Times New Roman" panose="02020603050405020304" pitchFamily="18" charset="0"/>
              </a:rPr>
              <a:t>Sites should obtain access to TRIAD prior to enrolling first </a:t>
            </a:r>
            <a:r>
              <a:rPr lang="en-US" altLang="en-US" sz="2000" dirty="0" smtClean="0">
                <a:solidFill>
                  <a:srgbClr val="515151"/>
                </a:solidFill>
                <a:ea typeface="ヒラギノ角ゴ Pro W3"/>
                <a:cs typeface="Times New Roman" panose="02020603050405020304" pitchFamily="18" charset="0"/>
              </a:rPr>
              <a:t>patient</a:t>
            </a:r>
            <a:endParaRPr lang="en-US" altLang="en-US" sz="2000" dirty="0">
              <a:solidFill>
                <a:srgbClr val="515151"/>
              </a:solidFill>
              <a:ea typeface="ヒラギノ角ゴ Pro W3"/>
              <a:cs typeface="Times New Roman" panose="02020603050405020304" pitchFamily="18" charset="0"/>
            </a:endParaRPr>
          </a:p>
          <a:p>
            <a:endParaRPr lang="en-US" altLang="en-US" sz="900" dirty="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000" b="1" dirty="0">
                <a:solidFill>
                  <a:srgbClr val="515151"/>
                </a:solidFill>
                <a:ea typeface="ヒラギノ角ゴ Pro W3"/>
                <a:cs typeface="Times New Roman" panose="02020603050405020304" pitchFamily="18" charset="0"/>
              </a:rPr>
              <a:t>Note:</a:t>
            </a:r>
            <a:r>
              <a:rPr lang="en-US" altLang="en-US" sz="2000" dirty="0">
                <a:solidFill>
                  <a:srgbClr val="515151"/>
                </a:solidFill>
                <a:ea typeface="ヒラギノ角ゴ Pro W3"/>
                <a:cs typeface="Times New Roman" panose="02020603050405020304" pitchFamily="18" charset="0"/>
              </a:rPr>
              <a:t> Sites must utilize the instance of </a:t>
            </a:r>
            <a:r>
              <a:rPr lang="en-US" altLang="en-US" sz="2000" dirty="0" smtClean="0">
                <a:solidFill>
                  <a:srgbClr val="515151"/>
                </a:solidFill>
                <a:ea typeface="ヒラギノ角ゴ Pro W3"/>
                <a:cs typeface="Times New Roman" panose="02020603050405020304" pitchFamily="18" charset="0"/>
              </a:rPr>
              <a:t>TRIAD using a CTEP IAM username to access. Details on TRIAD are in </a:t>
            </a:r>
            <a:r>
              <a:rPr lang="en-US" altLang="en-US" sz="2000" dirty="0">
                <a:solidFill>
                  <a:srgbClr val="515151"/>
                </a:solidFill>
                <a:ea typeface="ヒラギノ角ゴ Pro W3"/>
                <a:cs typeface="Times New Roman" panose="02020603050405020304" pitchFamily="18" charset="0"/>
              </a:rPr>
              <a:t>Section </a:t>
            </a:r>
            <a:r>
              <a:rPr lang="en-US" altLang="en-US" sz="2000" dirty="0" smtClean="0">
                <a:solidFill>
                  <a:srgbClr val="515151"/>
                </a:solidFill>
                <a:ea typeface="ヒラギノ角ゴ Pro W3"/>
                <a:cs typeface="Times New Roman" panose="02020603050405020304" pitchFamily="18" charset="0"/>
              </a:rPr>
              <a:t>8</a:t>
            </a:r>
            <a:endParaRPr lang="en-US" altLang="en-US" sz="2000" dirty="0">
              <a:solidFill>
                <a:srgbClr val="515151"/>
              </a:solidFill>
              <a:ea typeface="ヒラギノ角ゴ Pro W3"/>
              <a:cs typeface="Times New Roman" panose="02020603050405020304" pitchFamily="18" charset="0"/>
            </a:endParaRPr>
          </a:p>
          <a:p>
            <a:endParaRPr lang="en-US" altLang="en-US" sz="900" dirty="0">
              <a:solidFill>
                <a:srgbClr val="515151"/>
              </a:solidFill>
              <a:ea typeface="ヒラギノ角ゴ Pro W3"/>
              <a:cs typeface="Times New Roman" panose="02020603050405020304" pitchFamily="18" charset="0"/>
            </a:endParaRPr>
          </a:p>
          <a:p>
            <a:pPr marL="457200" indent="-457200">
              <a:buFont typeface="Arial" panose="020B0604020202020204" pitchFamily="34" charset="0"/>
              <a:buChar char="•"/>
            </a:pPr>
            <a:r>
              <a:rPr lang="en-US" altLang="en-US" sz="2000" dirty="0">
                <a:solidFill>
                  <a:srgbClr val="515151"/>
                </a:solidFill>
                <a:ea typeface="ヒラギノ角ゴ Pro W3"/>
                <a:cs typeface="Times New Roman" panose="02020603050405020304" pitchFamily="18" charset="0"/>
              </a:rPr>
              <a:t>RT Treatment Record must be uploaded in </a:t>
            </a:r>
            <a:r>
              <a:rPr lang="en-US" altLang="en-US" sz="2000" dirty="0" smtClean="0">
                <a:solidFill>
                  <a:srgbClr val="515151"/>
                </a:solidFill>
                <a:ea typeface="ヒラギノ角ゴ Pro W3"/>
                <a:cs typeface="Times New Roman" panose="02020603050405020304" pitchFamily="18" charset="0"/>
              </a:rPr>
              <a:t>RAVE</a:t>
            </a:r>
            <a:endParaRPr lang="en-US" sz="2000" dirty="0">
              <a:solidFill>
                <a:srgbClr val="515151"/>
              </a:solidFill>
              <a:cs typeface="Times New Roman" panose="02020603050405020304" pitchFamily="18" charset="0"/>
            </a:endParaRPr>
          </a:p>
          <a:p>
            <a:endParaRPr lang="en-US" sz="1000" i="1" dirty="0">
              <a:cs typeface="Times New Roman" panose="02020603050405020304" pitchFamily="18" charset="0"/>
            </a:endParaRPr>
          </a:p>
          <a:p>
            <a:r>
              <a:rPr lang="en-US" i="1" dirty="0" smtClean="0">
                <a:cs typeface="Times New Roman" panose="02020603050405020304" pitchFamily="18" charset="0"/>
              </a:rPr>
              <a:t>The </a:t>
            </a:r>
            <a:r>
              <a:rPr lang="en-US" i="1" dirty="0">
                <a:cs typeface="Times New Roman" panose="02020603050405020304" pitchFamily="18" charset="0"/>
              </a:rPr>
              <a:t>RT Treatment Record pages should include documentation of the </a:t>
            </a:r>
            <a:r>
              <a:rPr lang="en-US" i="1" dirty="0" smtClean="0">
                <a:cs typeface="Times New Roman" panose="02020603050405020304" pitchFamily="18" charset="0"/>
              </a:rPr>
              <a:t>date</a:t>
            </a:r>
            <a:r>
              <a:rPr lang="en-US" i="1" dirty="0">
                <a:cs typeface="Times New Roman" panose="02020603050405020304" pitchFamily="18" charset="0"/>
              </a:rPr>
              <a:t>, </a:t>
            </a:r>
            <a:r>
              <a:rPr lang="en-US" i="1" dirty="0" smtClean="0">
                <a:cs typeface="Times New Roman" panose="02020603050405020304" pitchFamily="18" charset="0"/>
              </a:rPr>
              <a:t>daily </a:t>
            </a:r>
            <a:r>
              <a:rPr lang="en-US" i="1" dirty="0">
                <a:cs typeface="Times New Roman" panose="02020603050405020304" pitchFamily="18" charset="0"/>
              </a:rPr>
              <a:t>dose, </a:t>
            </a:r>
            <a:r>
              <a:rPr lang="en-US" i="1" dirty="0" smtClean="0">
                <a:cs typeface="Times New Roman" panose="02020603050405020304" pitchFamily="18" charset="0"/>
              </a:rPr>
              <a:t>fraction </a:t>
            </a:r>
            <a:r>
              <a:rPr lang="en-US" i="1" dirty="0">
                <a:cs typeface="Times New Roman" panose="02020603050405020304" pitchFamily="18" charset="0"/>
              </a:rPr>
              <a:t>#, total dose and the treatment </a:t>
            </a:r>
            <a:r>
              <a:rPr lang="en-US" i="1" dirty="0" smtClean="0">
                <a:cs typeface="Times New Roman" panose="02020603050405020304" pitchFamily="18" charset="0"/>
              </a:rPr>
              <a:t>prescription for </a:t>
            </a:r>
            <a:r>
              <a:rPr lang="en-US" i="1" dirty="0">
                <a:cs typeface="Times New Roman" panose="02020603050405020304" pitchFamily="18" charset="0"/>
              </a:rPr>
              <a:t>the </a:t>
            </a:r>
            <a:r>
              <a:rPr lang="en-US" i="1" dirty="0" smtClean="0">
                <a:cs typeface="Times New Roman" panose="02020603050405020304" pitchFamily="18" charset="0"/>
              </a:rPr>
              <a:t>case prior </a:t>
            </a:r>
            <a:r>
              <a:rPr lang="en-US" i="1" dirty="0">
                <a:cs typeface="Times New Roman" panose="02020603050405020304" pitchFamily="18" charset="0"/>
              </a:rPr>
              <a:t>to the start of </a:t>
            </a:r>
            <a:r>
              <a:rPr lang="en-US" i="1" dirty="0" smtClean="0">
                <a:cs typeface="Times New Roman" panose="02020603050405020304" pitchFamily="18" charset="0"/>
              </a:rPr>
              <a:t>RT</a:t>
            </a:r>
          </a:p>
          <a:p>
            <a:endParaRPr lang="en-US" sz="900" dirty="0">
              <a:cs typeface="Times New Roman" panose="02020603050405020304" pitchFamily="18" charset="0"/>
            </a:endParaRPr>
          </a:p>
          <a:p>
            <a:pPr algn="ctr"/>
            <a:r>
              <a:rPr lang="en-US" b="1" i="1" dirty="0" smtClean="0">
                <a:solidFill>
                  <a:srgbClr val="515151"/>
                </a:solidFill>
                <a:cs typeface="Times New Roman" panose="02020603050405020304" pitchFamily="18" charset="0"/>
              </a:rPr>
              <a:t>**</a:t>
            </a:r>
            <a:r>
              <a:rPr lang="en-US" b="1" i="1" dirty="0">
                <a:solidFill>
                  <a:srgbClr val="515151"/>
                </a:solidFill>
                <a:cs typeface="Times New Roman" panose="02020603050405020304" pitchFamily="18" charset="0"/>
              </a:rPr>
              <a:t>Prior to upload, ensure all pages of the RT Treatment Record do </a:t>
            </a:r>
            <a:r>
              <a:rPr lang="en-US" b="1" i="1" u="sng" dirty="0">
                <a:solidFill>
                  <a:srgbClr val="515151"/>
                </a:solidFill>
                <a:cs typeface="Times New Roman" panose="02020603050405020304" pitchFamily="18" charset="0"/>
              </a:rPr>
              <a:t>NOT</a:t>
            </a:r>
            <a:r>
              <a:rPr lang="en-US" b="1" i="1" dirty="0">
                <a:solidFill>
                  <a:srgbClr val="515151"/>
                </a:solidFill>
                <a:cs typeface="Times New Roman" panose="02020603050405020304" pitchFamily="18" charset="0"/>
              </a:rPr>
              <a:t> contain any Personal Health Information (PHI). ** </a:t>
            </a:r>
            <a:endParaRPr lang="en-US" altLang="en-US" b="1" i="1" dirty="0">
              <a:solidFill>
                <a:srgbClr val="515151"/>
              </a:solidFill>
              <a:ea typeface="ヒラギノ角ゴ Pro W3"/>
              <a:cs typeface="Times New Roman" panose="02020603050405020304" pitchFamily="18" charset="0"/>
            </a:endParaRPr>
          </a:p>
        </p:txBody>
      </p:sp>
    </p:spTree>
    <p:extLst>
      <p:ext uri="{BB962C8B-B14F-4D97-AF65-F5344CB8AC3E}">
        <p14:creationId xmlns:p14="http://schemas.microsoft.com/office/powerpoint/2010/main" val="1492465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624047" cy="3060233"/>
          </a:xfrm>
        </p:spPr>
        <p:txBody>
          <a:bodyPr>
            <a:noAutofit/>
          </a:bodyPr>
          <a:lstStyle/>
          <a:p>
            <a:r>
              <a:rPr lang="en-US" sz="3600" b="1" dirty="0">
                <a:latin typeface="+mn-lt"/>
              </a:rPr>
              <a:t/>
            </a:r>
            <a:br>
              <a:rPr lang="en-US" sz="3600" b="1" dirty="0">
                <a:latin typeface="+mn-lt"/>
              </a:rPr>
            </a:br>
            <a:r>
              <a:rPr lang="en-US" sz="3600" b="1" dirty="0">
                <a:latin typeface="+mn-lt"/>
              </a:rPr>
              <a:t/>
            </a:r>
            <a:br>
              <a:rPr lang="en-US" sz="3600" b="1" dirty="0">
                <a:latin typeface="+mn-lt"/>
              </a:rPr>
            </a:br>
            <a:r>
              <a:rPr lang="en-US" sz="3600" b="1" dirty="0">
                <a:latin typeface="+mn-lt"/>
              </a:rPr>
              <a:t/>
            </a:r>
            <a:br>
              <a:rPr lang="en-US" sz="3600" b="1" dirty="0">
                <a:latin typeface="+mn-lt"/>
              </a:rPr>
            </a:br>
            <a:r>
              <a:rPr lang="en-US" sz="3600" b="1" dirty="0">
                <a:latin typeface="+mn-lt"/>
              </a:rPr>
              <a:t/>
            </a:r>
            <a:br>
              <a:rPr lang="en-US" sz="3600" b="1" dirty="0">
                <a:latin typeface="+mn-lt"/>
              </a:rPr>
            </a:br>
            <a:r>
              <a:rPr lang="en-US" sz="3600" b="1" dirty="0">
                <a:latin typeface="+mn-lt"/>
              </a:rPr>
              <a:t/>
            </a:r>
            <a:br>
              <a:rPr lang="en-US" sz="3600" b="1" dirty="0">
                <a:latin typeface="+mn-lt"/>
              </a:rPr>
            </a:br>
            <a:r>
              <a:rPr lang="en-US" sz="4800" b="1" dirty="0" smtClean="0">
                <a:latin typeface="+mn-lt"/>
                <a:cs typeface="Times New Roman" panose="02020603050405020304" pitchFamily="18" charset="0"/>
              </a:rPr>
              <a:t>Biospecimen Submissions</a:t>
            </a:r>
            <a:endParaRPr lang="en-US" sz="2000" dirty="0">
              <a:latin typeface="+mn-lt"/>
              <a:cs typeface="Times New Roman" panose="02020603050405020304" pitchFamily="18" charset="0"/>
            </a:endParaRPr>
          </a:p>
        </p:txBody>
      </p:sp>
    </p:spTree>
    <p:extLst>
      <p:ext uri="{BB962C8B-B14F-4D97-AF65-F5344CB8AC3E}">
        <p14:creationId xmlns:p14="http://schemas.microsoft.com/office/powerpoint/2010/main" val="3452113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3" y="78960"/>
            <a:ext cx="7868653" cy="393265"/>
          </a:xfrm>
        </p:spPr>
        <p:txBody>
          <a:bodyPr>
            <a:noAutofit/>
          </a:bodyPr>
          <a:lstStyle/>
          <a:p>
            <a:r>
              <a:rPr lang="en-US" sz="3200" b="1" dirty="0">
                <a:cs typeface="Times New Roman" panose="02020603050405020304" pitchFamily="18" charset="0"/>
              </a:rPr>
              <a:t>FFPE </a:t>
            </a:r>
            <a:r>
              <a:rPr lang="en-US" sz="3200" b="1" dirty="0" smtClean="0">
                <a:cs typeface="Times New Roman" panose="02020603050405020304" pitchFamily="18" charset="0"/>
              </a:rPr>
              <a:t>Biospecimen Submissions</a:t>
            </a:r>
            <a:endParaRPr lang="en-US" sz="3200" b="1" dirty="0">
              <a:cs typeface="Times New Roman" panose="02020603050405020304" pitchFamily="18" charset="0"/>
            </a:endParaRPr>
          </a:p>
        </p:txBody>
      </p:sp>
      <p:sp>
        <p:nvSpPr>
          <p:cNvPr id="3" name="Content Placeholder 2"/>
          <p:cNvSpPr>
            <a:spLocks noGrp="1"/>
          </p:cNvSpPr>
          <p:nvPr>
            <p:ph idx="1"/>
          </p:nvPr>
        </p:nvSpPr>
        <p:spPr>
          <a:xfrm>
            <a:off x="633663" y="641468"/>
            <a:ext cx="7748337" cy="5213900"/>
          </a:xfrm>
        </p:spPr>
        <p:txBody>
          <a:bodyPr>
            <a:noAutofit/>
          </a:bodyPr>
          <a:lstStyle/>
          <a:p>
            <a:pPr marL="0" indent="0">
              <a:buNone/>
            </a:pPr>
            <a:r>
              <a:rPr lang="en-US" sz="2000" b="1" u="sng" dirty="0">
                <a:solidFill>
                  <a:srgbClr val="515151"/>
                </a:solidFill>
                <a:cs typeface="Times New Roman" panose="02020603050405020304" pitchFamily="18" charset="0"/>
              </a:rPr>
              <a:t>For ALL consenting patients submit the </a:t>
            </a:r>
            <a:r>
              <a:rPr lang="en-US" sz="2000" b="1" u="sng" dirty="0" smtClean="0">
                <a:solidFill>
                  <a:srgbClr val="515151"/>
                </a:solidFill>
                <a:cs typeface="Times New Roman" panose="02020603050405020304" pitchFamily="18" charset="0"/>
              </a:rPr>
              <a:t>following</a:t>
            </a:r>
          </a:p>
          <a:p>
            <a:pPr marL="0" indent="0">
              <a:buNone/>
            </a:pPr>
            <a:r>
              <a:rPr lang="en-US" sz="2000" dirty="0" smtClean="0">
                <a:solidFill>
                  <a:srgbClr val="515151"/>
                </a:solidFill>
                <a:cs typeface="Times New Roman" panose="02020603050405020304" pitchFamily="18" charset="0"/>
              </a:rPr>
              <a:t> </a:t>
            </a:r>
            <a:endParaRPr lang="en-US" sz="20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ST Form with Pathology report (redacted</a:t>
            </a:r>
            <a:r>
              <a:rPr lang="en-US" sz="2000" dirty="0" smtClean="0">
                <a:solidFill>
                  <a:srgbClr val="515151"/>
                </a:solidFill>
                <a:cs typeface="Times New Roman" panose="02020603050405020304" pitchFamily="18" charset="0"/>
              </a:rPr>
              <a:t>)</a:t>
            </a:r>
          </a:p>
          <a:p>
            <a:pPr marL="0" indent="0">
              <a:buNone/>
            </a:pPr>
            <a:endParaRPr lang="en-US" sz="9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Prior Decipher report if available- include Decipher ID, redact all other </a:t>
            </a:r>
            <a:r>
              <a:rPr lang="en-US" sz="2000" dirty="0" smtClean="0">
                <a:solidFill>
                  <a:srgbClr val="515151"/>
                </a:solidFill>
                <a:cs typeface="Times New Roman" panose="02020603050405020304" pitchFamily="18" charset="0"/>
              </a:rPr>
              <a:t>PHI</a:t>
            </a:r>
          </a:p>
          <a:p>
            <a:pPr marL="0" indent="0">
              <a:buNone/>
            </a:pPr>
            <a:endParaRPr lang="en-US" sz="9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H&amp;E Slide </a:t>
            </a:r>
            <a:endParaRPr lang="en-US" sz="2000" dirty="0" smtClean="0">
              <a:solidFill>
                <a:srgbClr val="515151"/>
              </a:solidFill>
              <a:cs typeface="Times New Roman" panose="02020603050405020304" pitchFamily="18" charset="0"/>
            </a:endParaRPr>
          </a:p>
          <a:p>
            <a:pPr marL="0" indent="0">
              <a:buNone/>
            </a:pPr>
            <a:endParaRPr lang="en-US" sz="9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FFPE Block (matching H&amp;E) OR punches from same block:</a:t>
            </a:r>
            <a:br>
              <a:rPr lang="en-US" sz="2000" dirty="0">
                <a:solidFill>
                  <a:srgbClr val="515151"/>
                </a:solidFill>
                <a:cs typeface="Times New Roman" panose="02020603050405020304" pitchFamily="18" charset="0"/>
              </a:rPr>
            </a:br>
            <a:r>
              <a:rPr lang="en-US" sz="1800" dirty="0" smtClean="0">
                <a:solidFill>
                  <a:srgbClr val="515151"/>
                </a:solidFill>
                <a:cs typeface="Times New Roman" panose="02020603050405020304" pitchFamily="18" charset="0"/>
              </a:rPr>
              <a:t>ONE </a:t>
            </a:r>
            <a:r>
              <a:rPr lang="en-US" sz="1800" dirty="0">
                <a:solidFill>
                  <a:srgbClr val="515151"/>
                </a:solidFill>
                <a:cs typeface="Times New Roman" panose="02020603050405020304" pitchFamily="18" charset="0"/>
              </a:rPr>
              <a:t>1.5mm punch (for decipher testing) </a:t>
            </a:r>
            <a:r>
              <a:rPr lang="en-US" sz="1800" u="sng" dirty="0" smtClean="0">
                <a:solidFill>
                  <a:srgbClr val="515151"/>
                </a:solidFill>
                <a:cs typeface="Times New Roman" panose="02020603050405020304" pitchFamily="18" charset="0"/>
              </a:rPr>
              <a:t>AND</a:t>
            </a:r>
            <a:r>
              <a:rPr lang="en-US" sz="1800" dirty="0" smtClean="0">
                <a:solidFill>
                  <a:srgbClr val="515151"/>
                </a:solidFill>
                <a:cs typeface="Times New Roman" panose="02020603050405020304" pitchFamily="18" charset="0"/>
              </a:rPr>
              <a:t> </a:t>
            </a:r>
            <a:r>
              <a:rPr lang="en-US" sz="1800" dirty="0">
                <a:solidFill>
                  <a:srgbClr val="515151"/>
                </a:solidFill>
                <a:cs typeface="Times New Roman" panose="02020603050405020304" pitchFamily="18" charset="0"/>
              </a:rPr>
              <a:t>ONE 5mm punch (for banking</a:t>
            </a:r>
            <a:r>
              <a:rPr lang="en-US" sz="1800" dirty="0" smtClean="0">
                <a:solidFill>
                  <a:srgbClr val="515151"/>
                </a:solidFill>
                <a:cs typeface="Times New Roman" panose="02020603050405020304" pitchFamily="18" charset="0"/>
              </a:rPr>
              <a:t>)</a:t>
            </a:r>
          </a:p>
          <a:p>
            <a:pPr marL="0" indent="0">
              <a:buNone/>
            </a:pPr>
            <a:endParaRPr lang="en-US" sz="9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Unstained slides are not acceptable for this </a:t>
            </a:r>
            <a:r>
              <a:rPr lang="en-US" sz="2000" dirty="0" smtClean="0">
                <a:solidFill>
                  <a:srgbClr val="515151"/>
                </a:solidFill>
                <a:cs typeface="Times New Roman" panose="02020603050405020304" pitchFamily="18" charset="0"/>
              </a:rPr>
              <a:t>study</a:t>
            </a:r>
          </a:p>
          <a:p>
            <a:pPr marL="0" indent="0">
              <a:buNone/>
            </a:pPr>
            <a:endParaRPr lang="en-US" sz="10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Ship FFPE samples to the NRGBB-SF as per section 10 Questions: Email </a:t>
            </a:r>
            <a:r>
              <a:rPr lang="en-US" sz="2000" u="sng" dirty="0">
                <a:solidFill>
                  <a:srgbClr val="0070C0"/>
                </a:solidFill>
                <a:cs typeface="Times New Roman" panose="02020603050405020304" pitchFamily="18" charset="0"/>
              </a:rPr>
              <a:t>NRGBB@ucsf.edu</a:t>
            </a:r>
          </a:p>
        </p:txBody>
      </p:sp>
    </p:spTree>
    <p:extLst>
      <p:ext uri="{BB962C8B-B14F-4D97-AF65-F5344CB8AC3E}">
        <p14:creationId xmlns:p14="http://schemas.microsoft.com/office/powerpoint/2010/main" val="4008234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61"/>
            <a:ext cx="8229600" cy="505326"/>
          </a:xfrm>
        </p:spPr>
        <p:txBody>
          <a:bodyPr>
            <a:noAutofit/>
          </a:bodyPr>
          <a:lstStyle/>
          <a:p>
            <a:r>
              <a:rPr lang="en-US" sz="3200" b="1" dirty="0" smtClean="0">
                <a:cs typeface="Times New Roman" panose="02020603050405020304" pitchFamily="18" charset="0"/>
              </a:rPr>
              <a:t>Biospecimen Submissions</a:t>
            </a:r>
            <a:endParaRPr lang="en-US" sz="3200" b="1" dirty="0">
              <a:cs typeface="Times New Roman" panose="02020603050405020304" pitchFamily="18" charset="0"/>
            </a:endParaRPr>
          </a:p>
        </p:txBody>
      </p:sp>
      <p:sp>
        <p:nvSpPr>
          <p:cNvPr id="4" name="TextBox 3"/>
          <p:cNvSpPr txBox="1"/>
          <p:nvPr/>
        </p:nvSpPr>
        <p:spPr>
          <a:xfrm>
            <a:off x="457200" y="731282"/>
            <a:ext cx="7990673" cy="5078313"/>
          </a:xfrm>
          <a:prstGeom prst="rect">
            <a:avLst/>
          </a:prstGeom>
          <a:noFill/>
        </p:spPr>
        <p:txBody>
          <a:bodyPr wrap="square" rtlCol="0">
            <a:spAutoFit/>
          </a:bodyPr>
          <a:lstStyle/>
          <a:p>
            <a:r>
              <a:rPr lang="en-US" b="1" i="1" u="sng" dirty="0">
                <a:solidFill>
                  <a:schemeClr val="accent1"/>
                </a:solidFill>
                <a:cs typeface="Times New Roman" panose="02020603050405020304" pitchFamily="18" charset="0"/>
              </a:rPr>
              <a:t>Optional Collection for Subjects Who Consent</a:t>
            </a:r>
          </a:p>
          <a:p>
            <a:endParaRPr lang="en-US" b="1" u="sng" dirty="0">
              <a:solidFill>
                <a:schemeClr val="tx2"/>
              </a:solidFill>
              <a:cs typeface="Times New Roman" panose="02020603050405020304" pitchFamily="18" charset="0"/>
            </a:endParaRPr>
          </a:p>
          <a:p>
            <a:r>
              <a:rPr lang="en-US" b="1" u="sng" dirty="0">
                <a:solidFill>
                  <a:srgbClr val="515151"/>
                </a:solidFill>
                <a:cs typeface="Times New Roman" panose="02020603050405020304" pitchFamily="18" charset="0"/>
              </a:rPr>
              <a:t>Optional Study #1 </a:t>
            </a:r>
            <a:r>
              <a:rPr lang="en-US" b="1" dirty="0">
                <a:solidFill>
                  <a:srgbClr val="515151"/>
                </a:solidFill>
                <a:cs typeface="Times New Roman" panose="02020603050405020304" pitchFamily="18" charset="0"/>
              </a:rPr>
              <a:t>Decipher Biosciences, Inc. Decipher Analysis and Biobanking for Potential Future Research</a:t>
            </a:r>
            <a:r>
              <a:rPr lang="en-US" b="1" u="sng" dirty="0">
                <a:solidFill>
                  <a:srgbClr val="515151"/>
                </a:solidFill>
                <a:cs typeface="Times New Roman" panose="02020603050405020304" pitchFamily="18" charset="0"/>
              </a:rPr>
              <a:t>:</a:t>
            </a:r>
            <a:r>
              <a:rPr lang="en-US" b="1" dirty="0">
                <a:solidFill>
                  <a:srgbClr val="515151"/>
                </a:solidFill>
                <a:cs typeface="Times New Roman" panose="02020603050405020304" pitchFamily="18" charset="0"/>
              </a:rPr>
              <a:t> </a:t>
            </a:r>
            <a:r>
              <a:rPr lang="en-US" dirty="0">
                <a:solidFill>
                  <a:srgbClr val="515151"/>
                </a:solidFill>
                <a:cs typeface="Times New Roman" panose="02020603050405020304" pitchFamily="18" charset="0"/>
              </a:rPr>
              <a:t>Send all FFPE samples to the NRG Oncology Biospecimen Biobank – San Francisco (NRGBB-SF)</a:t>
            </a:r>
          </a:p>
          <a:p>
            <a:endParaRPr lang="en-US" dirty="0">
              <a:solidFill>
                <a:srgbClr val="515151"/>
              </a:solidFill>
              <a:cs typeface="Times New Roman" panose="02020603050405020304" pitchFamily="18" charset="0"/>
            </a:endParaRPr>
          </a:p>
          <a:p>
            <a:r>
              <a:rPr lang="en-US" b="1" u="sng" dirty="0">
                <a:solidFill>
                  <a:srgbClr val="515151"/>
                </a:solidFill>
                <a:cs typeface="Times New Roman" panose="02020603050405020304" pitchFamily="18" charset="0"/>
              </a:rPr>
              <a:t>Optional Study #2 </a:t>
            </a:r>
            <a:r>
              <a:rPr lang="en-US" b="1" dirty="0">
                <a:solidFill>
                  <a:srgbClr val="515151"/>
                </a:solidFill>
                <a:cs typeface="Times New Roman" panose="02020603050405020304" pitchFamily="18" charset="0"/>
              </a:rPr>
              <a:t>Circulating Tumor Cells to Translate PAM50 Findings into Blood-Based Assay: </a:t>
            </a:r>
            <a:r>
              <a:rPr lang="en-US" dirty="0">
                <a:solidFill>
                  <a:srgbClr val="515151"/>
                </a:solidFill>
                <a:cs typeface="Times New Roman" panose="02020603050405020304" pitchFamily="18" charset="0"/>
              </a:rPr>
              <a:t>Send all fresh CTC specimens overnight to Uro-Oncology Laboratories: Posadas Lab</a:t>
            </a:r>
          </a:p>
          <a:p>
            <a:endParaRPr lang="en-US" dirty="0">
              <a:solidFill>
                <a:srgbClr val="515151"/>
              </a:solidFill>
              <a:cs typeface="Times New Roman" panose="02020603050405020304" pitchFamily="18" charset="0"/>
            </a:endParaRPr>
          </a:p>
          <a:p>
            <a:r>
              <a:rPr lang="en-US" b="1" u="sng" dirty="0">
                <a:solidFill>
                  <a:srgbClr val="515151"/>
                </a:solidFill>
                <a:cs typeface="Times New Roman" panose="02020603050405020304" pitchFamily="18" charset="0"/>
              </a:rPr>
              <a:t>Optional Study #3 </a:t>
            </a:r>
            <a:r>
              <a:rPr lang="en-US" b="1" dirty="0">
                <a:solidFill>
                  <a:srgbClr val="515151"/>
                </a:solidFill>
                <a:cs typeface="Times New Roman" panose="02020603050405020304" pitchFamily="18" charset="0"/>
              </a:rPr>
              <a:t>Analysis of SNPs Associated with Androgen Deprivation Therapy Response &amp; Biobanking for Potential Future Research:</a:t>
            </a:r>
            <a:r>
              <a:rPr lang="en-US" dirty="0">
                <a:solidFill>
                  <a:srgbClr val="515151"/>
                </a:solidFill>
                <a:cs typeface="Times New Roman" panose="02020603050405020304" pitchFamily="18" charset="0"/>
              </a:rPr>
              <a:t> Send all specimens to the NRGBB-SF</a:t>
            </a:r>
          </a:p>
          <a:p>
            <a:endParaRPr lang="en-US" dirty="0">
              <a:solidFill>
                <a:srgbClr val="515151"/>
              </a:solidFill>
              <a:cs typeface="Times New Roman" panose="02020603050405020304" pitchFamily="18" charset="0"/>
            </a:endParaRPr>
          </a:p>
          <a:p>
            <a:r>
              <a:rPr lang="en-US" b="1" u="sng" dirty="0">
                <a:solidFill>
                  <a:srgbClr val="515151"/>
                </a:solidFill>
                <a:cs typeface="Times New Roman" panose="02020603050405020304" pitchFamily="18" charset="0"/>
              </a:rPr>
              <a:t>Optional Study #4 </a:t>
            </a:r>
            <a:r>
              <a:rPr lang="en-US" b="1" dirty="0">
                <a:solidFill>
                  <a:srgbClr val="515151"/>
                </a:solidFill>
                <a:cs typeface="Times New Roman" panose="02020603050405020304" pitchFamily="18" charset="0"/>
              </a:rPr>
              <a:t>Biobanking for Potential Future Research:</a:t>
            </a:r>
            <a:r>
              <a:rPr lang="en-US" dirty="0">
                <a:solidFill>
                  <a:srgbClr val="515151"/>
                </a:solidFill>
                <a:cs typeface="Times New Roman" panose="02020603050405020304" pitchFamily="18" charset="0"/>
              </a:rPr>
              <a:t> Send all specimens to the NRGBB-SF</a:t>
            </a:r>
          </a:p>
          <a:p>
            <a:endParaRPr lang="en-US" sz="2000" dirty="0">
              <a:solidFill>
                <a:schemeClr val="accent1"/>
              </a:solidFill>
              <a:cs typeface="Helvetica"/>
            </a:endParaRPr>
          </a:p>
          <a:p>
            <a:pPr algn="ctr"/>
            <a:r>
              <a:rPr lang="en-US" sz="1600" b="1" dirty="0">
                <a:solidFill>
                  <a:schemeClr val="accent1"/>
                </a:solidFill>
                <a:cs typeface="Times New Roman" panose="02020603050405020304" pitchFamily="18" charset="0"/>
              </a:rPr>
              <a:t>See Section 10 of the protocol for further details</a:t>
            </a:r>
          </a:p>
        </p:txBody>
      </p:sp>
    </p:spTree>
    <p:extLst>
      <p:ext uri="{BB962C8B-B14F-4D97-AF65-F5344CB8AC3E}">
        <p14:creationId xmlns:p14="http://schemas.microsoft.com/office/powerpoint/2010/main" val="3490417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905" y="275572"/>
            <a:ext cx="8518358" cy="497305"/>
          </a:xfrm>
        </p:spPr>
        <p:txBody>
          <a:bodyPr>
            <a:noAutofit/>
          </a:bodyPr>
          <a:lstStyle/>
          <a:p>
            <a:r>
              <a:rPr lang="en-US" sz="3200" b="1" dirty="0" smtClean="0">
                <a:cs typeface="Times New Roman" panose="02020603050405020304" pitchFamily="18" charset="0"/>
              </a:rPr>
              <a:t>Optional Study #2: CTC Analysis</a:t>
            </a:r>
            <a:endParaRPr lang="en-US" sz="3200" b="1" dirty="0">
              <a:cs typeface="Times New Roman" panose="02020603050405020304" pitchFamily="18" charset="0"/>
            </a:endParaRPr>
          </a:p>
        </p:txBody>
      </p:sp>
      <p:sp>
        <p:nvSpPr>
          <p:cNvPr id="4" name="Content Placeholder 3"/>
          <p:cNvSpPr>
            <a:spLocks noGrp="1"/>
          </p:cNvSpPr>
          <p:nvPr>
            <p:ph idx="1"/>
          </p:nvPr>
        </p:nvSpPr>
        <p:spPr>
          <a:xfrm>
            <a:off x="852725" y="924008"/>
            <a:ext cx="8146896" cy="4859171"/>
          </a:xfrm>
        </p:spPr>
        <p:txBody>
          <a:bodyPr>
            <a:noAutofit/>
          </a:bodyPr>
          <a:lstStyle/>
          <a:p>
            <a:r>
              <a:rPr lang="en-US" sz="2000" dirty="0" smtClean="0">
                <a:solidFill>
                  <a:srgbClr val="515151"/>
                </a:solidFill>
                <a:cs typeface="Times New Roman" panose="02020603050405020304" pitchFamily="18" charset="0"/>
              </a:rPr>
              <a:t>2 </a:t>
            </a:r>
            <a:r>
              <a:rPr lang="en-US" sz="2000" dirty="0">
                <a:solidFill>
                  <a:srgbClr val="515151"/>
                </a:solidFill>
                <a:cs typeface="Times New Roman" panose="02020603050405020304" pitchFamily="18" charset="0"/>
              </a:rPr>
              <a:t>ACD tubes with blood shipped fresh priority overnight to Cedars </a:t>
            </a:r>
            <a:r>
              <a:rPr lang="en-US" sz="2000" dirty="0" smtClean="0">
                <a:solidFill>
                  <a:srgbClr val="515151"/>
                </a:solidFill>
                <a:cs typeface="Times New Roman" panose="02020603050405020304" pitchFamily="18" charset="0"/>
              </a:rPr>
              <a:t>Sinai (Posadas) </a:t>
            </a:r>
            <a:r>
              <a:rPr lang="en-US" sz="2000" dirty="0">
                <a:solidFill>
                  <a:srgbClr val="515151"/>
                </a:solidFill>
                <a:cs typeface="Times New Roman" panose="02020603050405020304" pitchFamily="18" charset="0"/>
              </a:rPr>
              <a:t>Lab as per </a:t>
            </a:r>
            <a:r>
              <a:rPr lang="en-US" sz="2000" dirty="0" smtClean="0">
                <a:solidFill>
                  <a:srgbClr val="515151"/>
                </a:solidFill>
                <a:cs typeface="Times New Roman" panose="02020603050405020304" pitchFamily="18" charset="0"/>
              </a:rPr>
              <a:t>Section </a:t>
            </a:r>
            <a:r>
              <a:rPr lang="en-US" sz="2000" dirty="0">
                <a:solidFill>
                  <a:srgbClr val="515151"/>
                </a:solidFill>
                <a:cs typeface="Times New Roman" panose="02020603050405020304" pitchFamily="18" charset="0"/>
              </a:rPr>
              <a:t>10 of </a:t>
            </a:r>
            <a:r>
              <a:rPr lang="en-US" sz="2000" dirty="0" smtClean="0">
                <a:solidFill>
                  <a:srgbClr val="515151"/>
                </a:solidFill>
                <a:cs typeface="Times New Roman" panose="02020603050405020304" pitchFamily="18" charset="0"/>
              </a:rPr>
              <a:t>protocol</a:t>
            </a:r>
          </a:p>
          <a:p>
            <a:pPr marL="0" indent="0">
              <a:buNone/>
            </a:pPr>
            <a:endParaRPr lang="en-US" sz="12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Study specific ST </a:t>
            </a:r>
            <a:r>
              <a:rPr lang="en-US" sz="2000" dirty="0" smtClean="0">
                <a:solidFill>
                  <a:srgbClr val="515151"/>
                </a:solidFill>
                <a:cs typeface="Times New Roman" panose="02020603050405020304" pitchFamily="18" charset="0"/>
              </a:rPr>
              <a:t>Form</a:t>
            </a:r>
          </a:p>
          <a:p>
            <a:pPr marL="0" indent="0">
              <a:buNone/>
            </a:pPr>
            <a:endParaRPr lang="en-US" sz="12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Kits provided by </a:t>
            </a:r>
            <a:r>
              <a:rPr lang="en-US" sz="2000" dirty="0" smtClean="0">
                <a:solidFill>
                  <a:srgbClr val="515151"/>
                </a:solidFill>
                <a:cs typeface="Times New Roman" panose="02020603050405020304" pitchFamily="18" charset="0"/>
              </a:rPr>
              <a:t>NRGBB-SF</a:t>
            </a:r>
          </a:p>
          <a:p>
            <a:pPr marL="0" indent="0">
              <a:buNone/>
            </a:pPr>
            <a:endParaRPr lang="en-US" sz="1200" dirty="0">
              <a:solidFill>
                <a:srgbClr val="515151"/>
              </a:solidFill>
              <a:cs typeface="Times New Roman" panose="02020603050405020304" pitchFamily="18" charset="0"/>
            </a:endParaRPr>
          </a:p>
          <a:p>
            <a:r>
              <a:rPr lang="en-US" sz="2000" dirty="0">
                <a:solidFill>
                  <a:srgbClr val="515151"/>
                </a:solidFill>
                <a:cs typeface="Times New Roman" panose="02020603050405020304" pitchFamily="18" charset="0"/>
              </a:rPr>
              <a:t>Package Blood in Styrofoam holder </a:t>
            </a:r>
            <a:br>
              <a:rPr lang="en-US" sz="2000" dirty="0">
                <a:solidFill>
                  <a:srgbClr val="515151"/>
                </a:solidFill>
                <a:cs typeface="Times New Roman" panose="02020603050405020304" pitchFamily="18" charset="0"/>
              </a:rPr>
            </a:br>
            <a:r>
              <a:rPr lang="en-US" sz="2000" dirty="0">
                <a:solidFill>
                  <a:srgbClr val="515151"/>
                </a:solidFill>
                <a:cs typeface="Times New Roman" panose="02020603050405020304" pitchFamily="18" charset="0"/>
              </a:rPr>
              <a:t>as shown here </a:t>
            </a:r>
            <a:r>
              <a:rPr lang="en-US" sz="2000" dirty="0">
                <a:solidFill>
                  <a:srgbClr val="515151"/>
                </a:solidFill>
                <a:cs typeface="Times New Roman" panose="02020603050405020304" pitchFamily="18" charset="0"/>
                <a:sym typeface="Wingdings" panose="05000000000000000000" pitchFamily="2" charset="2"/>
              </a:rPr>
              <a:t></a:t>
            </a:r>
          </a:p>
          <a:p>
            <a:pPr marL="0" indent="0">
              <a:buNone/>
            </a:pPr>
            <a:endParaRPr lang="en-US" sz="1200" dirty="0">
              <a:solidFill>
                <a:srgbClr val="515151"/>
              </a:solidFill>
              <a:cs typeface="Times New Roman" panose="02020603050405020304" pitchFamily="18" charset="0"/>
              <a:sym typeface="Wingdings" panose="05000000000000000000" pitchFamily="2" charset="2"/>
            </a:endParaRPr>
          </a:p>
          <a:p>
            <a:r>
              <a:rPr lang="en-US" sz="2000" dirty="0">
                <a:solidFill>
                  <a:srgbClr val="515151"/>
                </a:solidFill>
                <a:cs typeface="Times New Roman" panose="02020603050405020304" pitchFamily="18" charset="0"/>
                <a:sym typeface="Wingdings" panose="05000000000000000000" pitchFamily="2" charset="2"/>
              </a:rPr>
              <a:t>Do </a:t>
            </a:r>
            <a:r>
              <a:rPr lang="en-US" sz="2000" u="sng" dirty="0">
                <a:solidFill>
                  <a:srgbClr val="515151"/>
                </a:solidFill>
                <a:cs typeface="Times New Roman" panose="02020603050405020304" pitchFamily="18" charset="0"/>
                <a:sym typeface="Wingdings" panose="05000000000000000000" pitchFamily="2" charset="2"/>
              </a:rPr>
              <a:t>NOT</a:t>
            </a:r>
            <a:r>
              <a:rPr lang="en-US" sz="2000" dirty="0">
                <a:solidFill>
                  <a:srgbClr val="515151"/>
                </a:solidFill>
                <a:cs typeface="Times New Roman" panose="02020603050405020304" pitchFamily="18" charset="0"/>
                <a:sym typeface="Wingdings" panose="05000000000000000000" pitchFamily="2" charset="2"/>
              </a:rPr>
              <a:t> ship to </a:t>
            </a:r>
            <a:r>
              <a:rPr lang="en-US" sz="2000" dirty="0" smtClean="0">
                <a:solidFill>
                  <a:srgbClr val="515151"/>
                </a:solidFill>
                <a:cs typeface="Times New Roman" panose="02020603050405020304" pitchFamily="18" charset="0"/>
                <a:sym typeface="Wingdings" panose="05000000000000000000" pitchFamily="2" charset="2"/>
              </a:rPr>
              <a:t>NRGBB-SF</a:t>
            </a:r>
          </a:p>
          <a:p>
            <a:endParaRPr lang="en-US" sz="1200" dirty="0" smtClean="0">
              <a:solidFill>
                <a:srgbClr val="515151"/>
              </a:solidFill>
              <a:cs typeface="Times New Roman" panose="02020603050405020304" pitchFamily="18" charset="0"/>
              <a:sym typeface="Wingdings" panose="05000000000000000000" pitchFamily="2" charset="2"/>
            </a:endParaRPr>
          </a:p>
          <a:p>
            <a:r>
              <a:rPr lang="en-US" sz="2000" dirty="0" smtClean="0">
                <a:solidFill>
                  <a:srgbClr val="515151"/>
                </a:solidFill>
                <a:cs typeface="Times New Roman" panose="02020603050405020304" pitchFamily="18" charset="0"/>
                <a:sym typeface="Wingdings" panose="05000000000000000000" pitchFamily="2" charset="2"/>
              </a:rPr>
              <a:t>Notify Cedars Sinai (Posadas) Lab via email the day of shipment</a:t>
            </a:r>
          </a:p>
          <a:p>
            <a:endParaRPr lang="en-US" sz="1200" dirty="0">
              <a:solidFill>
                <a:srgbClr val="515151"/>
              </a:solidFill>
              <a:cs typeface="Times New Roman" panose="02020603050405020304" pitchFamily="18" charset="0"/>
              <a:sym typeface="Wingdings" panose="05000000000000000000" pitchFamily="2" charset="2"/>
            </a:endParaRPr>
          </a:p>
          <a:p>
            <a:r>
              <a:rPr lang="en-US" sz="2000" dirty="0" smtClean="0">
                <a:solidFill>
                  <a:srgbClr val="515151"/>
                </a:solidFill>
                <a:cs typeface="Times New Roman" panose="02020603050405020304" pitchFamily="18" charset="0"/>
                <a:sym typeface="Wingdings" panose="05000000000000000000" pitchFamily="2" charset="2"/>
              </a:rPr>
              <a:t>Questions: </a:t>
            </a:r>
            <a:r>
              <a:rPr lang="en-US" sz="1800" u="sng" dirty="0" smtClean="0">
                <a:solidFill>
                  <a:srgbClr val="0070C0"/>
                </a:solidFill>
                <a:cs typeface="Times New Roman" panose="02020603050405020304" pitchFamily="18" charset="0"/>
                <a:sym typeface="Wingdings" panose="05000000000000000000" pitchFamily="2" charset="2"/>
              </a:rPr>
              <a:t>edwin.posadas@csmc.edu</a:t>
            </a:r>
            <a:r>
              <a:rPr lang="en-US" sz="1800" dirty="0" smtClean="0">
                <a:solidFill>
                  <a:srgbClr val="515151"/>
                </a:solidFill>
                <a:cs typeface="Times New Roman" panose="02020603050405020304" pitchFamily="18" charset="0"/>
                <a:sym typeface="Wingdings" panose="05000000000000000000" pitchFamily="2" charset="2"/>
              </a:rPr>
              <a:t> and/or</a:t>
            </a:r>
          </a:p>
          <a:p>
            <a:pPr marL="0" indent="0">
              <a:buNone/>
            </a:pPr>
            <a:r>
              <a:rPr lang="en-US" sz="1800" dirty="0" smtClean="0">
                <a:solidFill>
                  <a:srgbClr val="0070C0"/>
                </a:solidFill>
                <a:cs typeface="Times New Roman" panose="02020603050405020304" pitchFamily="18" charset="0"/>
                <a:sym typeface="Wingdings" panose="05000000000000000000" pitchFamily="2" charset="2"/>
              </a:rPr>
              <a:t>	</a:t>
            </a:r>
            <a:r>
              <a:rPr lang="en-US" sz="1800" u="sng" dirty="0" smtClean="0">
                <a:solidFill>
                  <a:srgbClr val="0070C0"/>
                </a:solidFill>
                <a:cs typeface="Times New Roman" panose="02020603050405020304" pitchFamily="18" charset="0"/>
                <a:sym typeface="Wingdings" panose="05000000000000000000" pitchFamily="2" charset="2"/>
              </a:rPr>
              <a:t>GroupHem-OncologyPosadasLabSpecimenCollection@cshs.org</a:t>
            </a:r>
            <a:r>
              <a:rPr lang="en-US" sz="1800" u="sng" dirty="0" smtClean="0">
                <a:solidFill>
                  <a:srgbClr val="0070C0"/>
                </a:solidFill>
                <a:cs typeface="Times New Roman" panose="02020603050405020304" pitchFamily="18" charset="0"/>
                <a:hlinkClick r:id="rId3"/>
              </a:rPr>
              <a:t>p</a:t>
            </a:r>
            <a:r>
              <a:rPr lang="en-US" sz="2000" u="sng" dirty="0" smtClean="0">
                <a:cs typeface="Times New Roman" panose="02020603050405020304" pitchFamily="18" charset="0"/>
                <a:hlinkClick r:id="rId3"/>
              </a:rPr>
              <a:t>Hem-OncologyPosadasLabSpecimenCollection@cshs.org</a:t>
            </a:r>
            <a:r>
              <a:rPr lang="en-US" sz="2000" dirty="0" smtClean="0">
                <a:cs typeface="Times New Roman" panose="02020603050405020304" pitchFamily="18" charset="0"/>
              </a:rPr>
              <a:t> </a:t>
            </a:r>
            <a:endParaRPr lang="en-US" sz="2000" dirty="0">
              <a:cs typeface="Times New Roman" panose="02020603050405020304" pitchFamily="18" charset="0"/>
            </a:endParaRPr>
          </a:p>
          <a:p>
            <a:endParaRPr lang="en-US" sz="2800" dirty="0"/>
          </a:p>
          <a:p>
            <a:endParaRPr lang="en-US" sz="2800" dirty="0"/>
          </a:p>
        </p:txBody>
      </p:sp>
      <p:pic>
        <p:nvPicPr>
          <p:cNvPr id="6" name="Picture 5"/>
          <p:cNvPicPr>
            <a:picLocks noChangeAspect="1"/>
          </p:cNvPicPr>
          <p:nvPr/>
        </p:nvPicPr>
        <p:blipFill>
          <a:blip r:embed="rId4"/>
          <a:stretch>
            <a:fillRect/>
          </a:stretch>
        </p:blipFill>
        <p:spPr>
          <a:xfrm>
            <a:off x="5439978" y="2222148"/>
            <a:ext cx="2933199" cy="2013006"/>
          </a:xfrm>
          <a:prstGeom prst="rect">
            <a:avLst/>
          </a:prstGeom>
        </p:spPr>
      </p:pic>
    </p:spTree>
    <p:extLst>
      <p:ext uri="{BB962C8B-B14F-4D97-AF65-F5344CB8AC3E}">
        <p14:creationId xmlns:p14="http://schemas.microsoft.com/office/powerpoint/2010/main" val="1157734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2491409313"/>
              </p:ext>
            </p:extLst>
          </p:nvPr>
        </p:nvGraphicFramePr>
        <p:xfrm>
          <a:off x="168676" y="528081"/>
          <a:ext cx="8824403" cy="1787955"/>
        </p:xfrm>
        <a:graphic>
          <a:graphicData uri="http://schemas.openxmlformats.org/drawingml/2006/table">
            <a:tbl>
              <a:tblPr firstRow="1" firstCol="1" bandRow="1">
                <a:effectLst>
                  <a:innerShdw blurRad="63500" dist="50800" dir="2700000">
                    <a:prstClr val="black">
                      <a:alpha val="50000"/>
                    </a:prstClr>
                  </a:innerShdw>
                </a:effectLst>
                <a:tableStyleId>{5DA37D80-6434-44D0-A028-1B22A696006F}</a:tableStyleId>
              </a:tblPr>
              <a:tblGrid>
                <a:gridCol w="3125311">
                  <a:extLst>
                    <a:ext uri="{9D8B030D-6E8A-4147-A177-3AD203B41FA5}">
                      <a16:colId xmlns:a16="http://schemas.microsoft.com/office/drawing/2014/main" val="20000"/>
                    </a:ext>
                  </a:extLst>
                </a:gridCol>
                <a:gridCol w="2849546">
                  <a:extLst>
                    <a:ext uri="{9D8B030D-6E8A-4147-A177-3AD203B41FA5}">
                      <a16:colId xmlns:a16="http://schemas.microsoft.com/office/drawing/2014/main" val="20001"/>
                    </a:ext>
                  </a:extLst>
                </a:gridCol>
                <a:gridCol w="2849546">
                  <a:extLst>
                    <a:ext uri="{9D8B030D-6E8A-4147-A177-3AD203B41FA5}">
                      <a16:colId xmlns:a16="http://schemas.microsoft.com/office/drawing/2014/main" val="20002"/>
                    </a:ext>
                  </a:extLst>
                </a:gridCol>
              </a:tblGrid>
              <a:tr h="1620315">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Imaging Co-Chair</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11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David Schuster,</a:t>
                      </a:r>
                      <a:r>
                        <a:rPr lang="en-US" sz="1100" b="1" kern="1200" baseline="0" dirty="0">
                          <a:solidFill>
                            <a:schemeClr val="tx1"/>
                          </a:solidFill>
                          <a:effectLst/>
                          <a:latin typeface="Arial" panose="020B0604020202020204" pitchFamily="34" charset="0"/>
                          <a:ea typeface="+mn-ea"/>
                          <a:cs typeface="Arial" panose="020B0604020202020204" pitchFamily="34" charset="0"/>
                        </a:rPr>
                        <a:t> MD</a:t>
                      </a:r>
                    </a:p>
                    <a:p>
                      <a:r>
                        <a:rPr lang="en-US" sz="1100" b="0" kern="1200" dirty="0">
                          <a:solidFill>
                            <a:srgbClr val="515151"/>
                          </a:solidFill>
                          <a:effectLst/>
                          <a:latin typeface="Arial" panose="020B0604020202020204" pitchFamily="34" charset="0"/>
                          <a:ea typeface="+mn-ea"/>
                          <a:cs typeface="Arial" panose="020B0604020202020204" pitchFamily="34" charset="0"/>
                        </a:rPr>
                        <a:t>Emory University</a:t>
                      </a:r>
                    </a:p>
                    <a:p>
                      <a:r>
                        <a:rPr lang="en-US" sz="1100" b="0" kern="1200" dirty="0">
                          <a:solidFill>
                            <a:srgbClr val="515151"/>
                          </a:solidFill>
                          <a:effectLst/>
                          <a:latin typeface="Arial" panose="020B0604020202020204" pitchFamily="34" charset="0"/>
                          <a:ea typeface="+mn-ea"/>
                          <a:cs typeface="Arial" panose="020B0604020202020204" pitchFamily="34" charset="0"/>
                        </a:rPr>
                        <a:t>Department of Radiology and Imaging Sciences</a:t>
                      </a:r>
                    </a:p>
                    <a:p>
                      <a:r>
                        <a:rPr lang="en-US" sz="1100" b="0" kern="1200" dirty="0">
                          <a:solidFill>
                            <a:srgbClr val="515151"/>
                          </a:solidFill>
                          <a:effectLst/>
                          <a:latin typeface="Arial" panose="020B0604020202020204" pitchFamily="34" charset="0"/>
                          <a:ea typeface="+mn-ea"/>
                          <a:cs typeface="Arial" panose="020B0604020202020204" pitchFamily="34" charset="0"/>
                        </a:rPr>
                        <a:t>1364 Clifton Road, NE; EUH Room E152</a:t>
                      </a:r>
                    </a:p>
                    <a:p>
                      <a:r>
                        <a:rPr lang="en-US" sz="1100" b="0" kern="1200" dirty="0">
                          <a:solidFill>
                            <a:srgbClr val="515151"/>
                          </a:solidFill>
                          <a:effectLst/>
                          <a:latin typeface="Arial" panose="020B0604020202020204" pitchFamily="34" charset="0"/>
                          <a:ea typeface="+mn-ea"/>
                          <a:cs typeface="Arial" panose="020B0604020202020204" pitchFamily="34" charset="0"/>
                        </a:rPr>
                        <a:t>Atlanta, GA 30322</a:t>
                      </a:r>
                    </a:p>
                    <a:p>
                      <a:r>
                        <a:rPr lang="en-US" sz="1100" b="0" kern="1200" dirty="0">
                          <a:solidFill>
                            <a:srgbClr val="515151"/>
                          </a:solidFill>
                          <a:effectLst/>
                          <a:latin typeface="Arial" panose="020B0604020202020204" pitchFamily="34" charset="0"/>
                          <a:ea typeface="+mn-ea"/>
                          <a:cs typeface="Arial" panose="020B0604020202020204" pitchFamily="34" charset="0"/>
                        </a:rPr>
                        <a:t>404-712-4859/FAX 404-712-4860</a:t>
                      </a:r>
                    </a:p>
                    <a:p>
                      <a:r>
                        <a:rPr lang="en-US" sz="1100" b="0" u="sng" kern="1200" dirty="0">
                          <a:solidFill>
                            <a:srgbClr val="0070C0"/>
                          </a:solidFill>
                          <a:effectLst/>
                          <a:latin typeface="Arial" panose="020B0604020202020204" pitchFamily="34" charset="0"/>
                          <a:ea typeface="+mn-ea"/>
                          <a:cs typeface="Arial" panose="020B0604020202020204" pitchFamily="34" charset="0"/>
                        </a:rPr>
                        <a:t>dschust@emory.edu</a:t>
                      </a:r>
                      <a:endParaRPr lang="en-US" sz="1100" b="1" u="sng" kern="1200" dirty="0">
                        <a:solidFill>
                          <a:srgbClr val="0070C0"/>
                        </a:solidFill>
                        <a:effectLst/>
                        <a:latin typeface="Arial" panose="020B0604020202020204" pitchFamily="34" charset="0"/>
                        <a:ea typeface="+mn-ea"/>
                        <a:cs typeface="Arial" panose="020B0604020202020204" pitchFamily="34" charset="0"/>
                      </a:endParaRPr>
                    </a:p>
                  </a:txBody>
                  <a:tcPr marL="56488" marR="56488" marT="0" marB="0"/>
                </a:tc>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Quality of Life Co-Chair</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11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William Hall, MD</a:t>
                      </a:r>
                      <a:endParaRPr lang="en-US" sz="1100" b="1" kern="1200" baseline="0" dirty="0">
                        <a:solidFill>
                          <a:schemeClr val="tx1"/>
                        </a:solidFill>
                        <a:effectLst/>
                        <a:latin typeface="Arial" panose="020B0604020202020204" pitchFamily="34" charset="0"/>
                        <a:ea typeface="+mn-ea"/>
                        <a:cs typeface="Arial" panose="020B0604020202020204" pitchFamily="34" charset="0"/>
                      </a:endParaRPr>
                    </a:p>
                    <a:p>
                      <a:r>
                        <a:rPr lang="en-US" sz="1100" b="0" kern="1200" dirty="0">
                          <a:solidFill>
                            <a:srgbClr val="515151"/>
                          </a:solidFill>
                          <a:effectLst/>
                          <a:latin typeface="Arial" panose="020B0604020202020204" pitchFamily="34" charset="0"/>
                          <a:ea typeface="+mn-ea"/>
                          <a:cs typeface="Arial" panose="020B0604020202020204" pitchFamily="34" charset="0"/>
                        </a:rPr>
                        <a:t>Medical</a:t>
                      </a:r>
                      <a:r>
                        <a:rPr lang="en-US" sz="1100" b="0" kern="1200" baseline="0" dirty="0">
                          <a:solidFill>
                            <a:srgbClr val="515151"/>
                          </a:solidFill>
                          <a:effectLst/>
                          <a:latin typeface="Arial" panose="020B0604020202020204" pitchFamily="34" charset="0"/>
                          <a:ea typeface="+mn-ea"/>
                          <a:cs typeface="Arial" panose="020B0604020202020204" pitchFamily="34" charset="0"/>
                        </a:rPr>
                        <a:t> College of Wisconsin</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Department of Radiation Oncology</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8701 West Watertown Plank Road</a:t>
                      </a:r>
                    </a:p>
                    <a:p>
                      <a:r>
                        <a:rPr lang="en-US" sz="1100" b="0" kern="1200" baseline="0" dirty="0">
                          <a:solidFill>
                            <a:srgbClr val="515151"/>
                          </a:solidFill>
                          <a:effectLst/>
                          <a:latin typeface="Arial" panose="020B0604020202020204" pitchFamily="34" charset="0"/>
                          <a:ea typeface="+mn-ea"/>
                          <a:cs typeface="Arial" panose="020B0604020202020204" pitchFamily="34" charset="0"/>
                        </a:rPr>
                        <a:t>Milwaukee, WI 53226</a:t>
                      </a:r>
                    </a:p>
                    <a:p>
                      <a:r>
                        <a:rPr lang="en-US" sz="1100" b="0" kern="1200" baseline="0" dirty="0" smtClean="0">
                          <a:solidFill>
                            <a:srgbClr val="515151"/>
                          </a:solidFill>
                          <a:effectLst/>
                          <a:latin typeface="Arial" panose="020B0604020202020204" pitchFamily="34" charset="0"/>
                          <a:ea typeface="+mn-ea"/>
                          <a:cs typeface="Arial" panose="020B0604020202020204" pitchFamily="34" charset="0"/>
                        </a:rPr>
                        <a:t>414-805-4477/FAX </a:t>
                      </a:r>
                      <a:r>
                        <a:rPr lang="en-US" sz="1100" b="0" kern="1200" baseline="0" dirty="0">
                          <a:solidFill>
                            <a:srgbClr val="515151"/>
                          </a:solidFill>
                          <a:effectLst/>
                          <a:latin typeface="Arial" panose="020B0604020202020204" pitchFamily="34" charset="0"/>
                          <a:ea typeface="+mn-ea"/>
                          <a:cs typeface="Arial" panose="020B0604020202020204" pitchFamily="34" charset="0"/>
                        </a:rPr>
                        <a:t>414-805-4369</a:t>
                      </a:r>
                    </a:p>
                    <a:p>
                      <a:r>
                        <a:rPr lang="en-US" sz="1100" b="0" u="sng" kern="1200" baseline="0" dirty="0">
                          <a:solidFill>
                            <a:srgbClr val="0070C0"/>
                          </a:solidFill>
                          <a:effectLst/>
                          <a:latin typeface="Arial" panose="020B0604020202020204" pitchFamily="34" charset="0"/>
                          <a:ea typeface="+mn-ea"/>
                          <a:cs typeface="Arial" panose="020B0604020202020204" pitchFamily="34" charset="0"/>
                        </a:rPr>
                        <a:t>whall@mcw.edu</a:t>
                      </a:r>
                      <a:endParaRPr lang="en-US" sz="1100" b="0" u="sng" kern="1200" baseline="0" dirty="0">
                        <a:solidFill>
                          <a:schemeClr val="tx2">
                            <a:lumMod val="50000"/>
                          </a:schemeClr>
                        </a:solidFill>
                        <a:effectLst/>
                        <a:latin typeface="Arial" panose="020B0604020202020204" pitchFamily="34" charset="0"/>
                        <a:ea typeface="+mn-ea"/>
                        <a:cs typeface="Arial" panose="020B0604020202020204" pitchFamily="34" charset="0"/>
                      </a:endParaRPr>
                    </a:p>
                  </a:txBody>
                  <a:tcPr marL="56488" marR="56488" marT="0" marB="0"/>
                </a:tc>
                <a:tc>
                  <a:txBody>
                    <a:bodyPr/>
                    <a:lstStyle/>
                    <a:p>
                      <a:r>
                        <a:rPr lang="en-US" sz="1100" b="1" u="sng" kern="1200" dirty="0">
                          <a:solidFill>
                            <a:schemeClr val="tx1"/>
                          </a:solidFill>
                          <a:effectLst/>
                          <a:latin typeface="Arial" panose="020B0604020202020204" pitchFamily="34" charset="0"/>
                          <a:ea typeface="+mn-ea"/>
                          <a:cs typeface="Arial" panose="020B0604020202020204" pitchFamily="34" charset="0"/>
                        </a:rPr>
                        <a:t>Statistician</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11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Theodore Karrison, PhD</a:t>
                      </a:r>
                      <a:endParaRPr lang="en-US" sz="1100" b="1" kern="1200" baseline="0" dirty="0">
                        <a:solidFill>
                          <a:schemeClr val="tx1"/>
                        </a:solidFill>
                        <a:effectLst/>
                        <a:latin typeface="Arial" panose="020B0604020202020204" pitchFamily="34" charset="0"/>
                        <a:ea typeface="+mn-ea"/>
                        <a:cs typeface="Arial" panose="020B0604020202020204" pitchFamily="34" charset="0"/>
                      </a:endParaRPr>
                    </a:p>
                    <a:p>
                      <a:r>
                        <a:rPr lang="en-US" sz="1100" b="0" kern="1200" dirty="0">
                          <a:solidFill>
                            <a:schemeClr val="tx2">
                              <a:lumMod val="50000"/>
                            </a:schemeClr>
                          </a:solidFill>
                          <a:effectLst/>
                          <a:latin typeface="Arial" panose="020B0604020202020204" pitchFamily="34" charset="0"/>
                          <a:ea typeface="+mn-ea"/>
                          <a:cs typeface="Arial" panose="020B0604020202020204" pitchFamily="34" charset="0"/>
                        </a:rPr>
                        <a:t>University of Chicago</a:t>
                      </a:r>
                      <a:r>
                        <a:rPr lang="en-US" sz="1100" b="0" kern="1200" baseline="0" dirty="0">
                          <a:solidFill>
                            <a:schemeClr val="tx2">
                              <a:lumMod val="50000"/>
                            </a:schemeClr>
                          </a:solidFill>
                          <a:effectLst/>
                          <a:latin typeface="Arial" panose="020B0604020202020204" pitchFamily="34" charset="0"/>
                          <a:ea typeface="+mn-ea"/>
                          <a:cs typeface="Arial" panose="020B0604020202020204" pitchFamily="34" charset="0"/>
                        </a:rPr>
                        <a:t> / NRG Oncology</a:t>
                      </a:r>
                      <a:endParaRPr lang="en-US" sz="1100" b="0" kern="1200" dirty="0">
                        <a:solidFill>
                          <a:schemeClr val="tx2">
                            <a:lumMod val="50000"/>
                          </a:schemeClr>
                        </a:solidFill>
                        <a:effectLst/>
                        <a:latin typeface="Arial" panose="020B0604020202020204" pitchFamily="34" charset="0"/>
                        <a:ea typeface="+mn-ea"/>
                        <a:cs typeface="Arial" panose="020B0604020202020204" pitchFamily="34" charset="0"/>
                      </a:endParaRPr>
                    </a:p>
                    <a:p>
                      <a:r>
                        <a:rPr lang="en-US" sz="1100" b="0" kern="1200" dirty="0">
                          <a:solidFill>
                            <a:schemeClr val="tx2">
                              <a:lumMod val="50000"/>
                            </a:schemeClr>
                          </a:solidFill>
                          <a:effectLst/>
                          <a:latin typeface="Arial" panose="020B0604020202020204" pitchFamily="34" charset="0"/>
                          <a:ea typeface="+mn-ea"/>
                          <a:cs typeface="Arial" panose="020B0604020202020204" pitchFamily="34" charset="0"/>
                        </a:rPr>
                        <a:t>1818 Market Street,</a:t>
                      </a:r>
                      <a:r>
                        <a:rPr lang="en-US" sz="1100" b="0" kern="1200" baseline="0" dirty="0">
                          <a:solidFill>
                            <a:schemeClr val="tx2">
                              <a:lumMod val="50000"/>
                            </a:schemeClr>
                          </a:solidFill>
                          <a:effectLst/>
                          <a:latin typeface="Arial" panose="020B0604020202020204" pitchFamily="34" charset="0"/>
                          <a:ea typeface="+mn-ea"/>
                          <a:cs typeface="Arial" panose="020B0604020202020204" pitchFamily="34" charset="0"/>
                        </a:rPr>
                        <a:t> Suite 1720</a:t>
                      </a:r>
                    </a:p>
                    <a:p>
                      <a:r>
                        <a:rPr lang="en-US" sz="1100" b="0" kern="1200" baseline="0" dirty="0">
                          <a:solidFill>
                            <a:schemeClr val="tx2">
                              <a:lumMod val="50000"/>
                            </a:schemeClr>
                          </a:solidFill>
                          <a:effectLst/>
                          <a:latin typeface="Arial" panose="020B0604020202020204" pitchFamily="34" charset="0"/>
                          <a:ea typeface="+mn-ea"/>
                          <a:cs typeface="Arial" panose="020B0604020202020204" pitchFamily="34" charset="0"/>
                        </a:rPr>
                        <a:t>Philadelphia, PA 19013</a:t>
                      </a:r>
                      <a:endParaRPr lang="en-US" sz="1100" b="0" kern="1200" dirty="0">
                        <a:solidFill>
                          <a:schemeClr val="tx2">
                            <a:lumMod val="50000"/>
                          </a:schemeClr>
                        </a:solidFill>
                        <a:effectLst/>
                        <a:latin typeface="Arial" panose="020B0604020202020204" pitchFamily="34" charset="0"/>
                        <a:ea typeface="+mn-ea"/>
                        <a:cs typeface="Arial" panose="020B0604020202020204" pitchFamily="34" charset="0"/>
                      </a:endParaRPr>
                    </a:p>
                    <a:p>
                      <a:r>
                        <a:rPr lang="en-US" sz="1100" b="0" kern="1200" dirty="0">
                          <a:solidFill>
                            <a:schemeClr val="tx2">
                              <a:lumMod val="50000"/>
                            </a:schemeClr>
                          </a:solidFill>
                          <a:effectLst/>
                          <a:latin typeface="Arial" panose="020B0604020202020204" pitchFamily="34" charset="0"/>
                          <a:ea typeface="+mn-ea"/>
                          <a:cs typeface="Arial" panose="020B0604020202020204" pitchFamily="34" charset="0"/>
                        </a:rPr>
                        <a:t>773-702-9326</a:t>
                      </a:r>
                    </a:p>
                    <a:p>
                      <a:r>
                        <a:rPr lang="en-US" sz="1100" b="0" u="sng" kern="1200" dirty="0">
                          <a:solidFill>
                            <a:srgbClr val="0070C0"/>
                          </a:solidFill>
                          <a:effectLst/>
                          <a:latin typeface="Arial" panose="020B0604020202020204" pitchFamily="34" charset="0"/>
                          <a:ea typeface="+mn-ea"/>
                          <a:cs typeface="Arial" panose="020B0604020202020204" pitchFamily="34" charset="0"/>
                        </a:rPr>
                        <a:t>karrisont@nrgoncology.org</a:t>
                      </a:r>
                    </a:p>
                    <a:p>
                      <a:endParaRPr lang="en-US" sz="1100" b="0" u="sng" kern="1200" baseline="0" dirty="0">
                        <a:solidFill>
                          <a:schemeClr val="tx2">
                            <a:lumMod val="50000"/>
                          </a:schemeClr>
                        </a:solidFill>
                        <a:effectLst/>
                        <a:latin typeface="Arial" panose="020B0604020202020204" pitchFamily="34" charset="0"/>
                        <a:ea typeface="+mn-ea"/>
                        <a:cs typeface="Arial" panose="020B0604020202020204" pitchFamily="34" charset="0"/>
                      </a:endParaRPr>
                    </a:p>
                  </a:txBody>
                  <a:tcPr marL="56488" marR="56488" marT="0" marB="0"/>
                </a:tc>
                <a:extLst>
                  <a:ext uri="{0D108BD9-81ED-4DB2-BD59-A6C34878D82A}">
                    <a16:rowId xmlns:a16="http://schemas.microsoft.com/office/drawing/2014/main" val="10000"/>
                  </a:ext>
                </a:extLst>
              </a:tr>
              <a:tr h="164136">
                <a:tc>
                  <a:txBody>
                    <a:bodyPr/>
                    <a:lstStyle/>
                    <a:p>
                      <a:pPr marL="0" marR="0">
                        <a:spcBef>
                          <a:spcPts val="0"/>
                        </a:spcBef>
                        <a:spcAft>
                          <a:spcPts val="0"/>
                        </a:spcAft>
                      </a:pPr>
                      <a:r>
                        <a:rPr lang="en-US" sz="1100" dirty="0">
                          <a:effectLst/>
                        </a:rPr>
                        <a:t> </a:t>
                      </a:r>
                      <a:endParaRPr lang="en-US" sz="1100" dirty="0">
                        <a:solidFill>
                          <a:srgbClr val="000000"/>
                        </a:solidFill>
                        <a:effectLst/>
                        <a:latin typeface="Times New Roman"/>
                        <a:ea typeface="Times New Roman"/>
                      </a:endParaRPr>
                    </a:p>
                  </a:txBody>
                  <a:tcPr marL="56488" marR="56488" marT="0" marB="0"/>
                </a:tc>
                <a:tc>
                  <a:txBody>
                    <a:bodyPr/>
                    <a:lstStyle/>
                    <a:p>
                      <a:pPr marL="0" marR="0">
                        <a:spcBef>
                          <a:spcPts val="0"/>
                        </a:spcBef>
                        <a:spcAft>
                          <a:spcPts val="0"/>
                        </a:spcAft>
                      </a:pPr>
                      <a:r>
                        <a:rPr lang="en-US" sz="1100" dirty="0">
                          <a:effectLst/>
                        </a:rPr>
                        <a:t> </a:t>
                      </a:r>
                      <a:endParaRPr lang="en-US" sz="1100" dirty="0">
                        <a:solidFill>
                          <a:srgbClr val="000000"/>
                        </a:solidFill>
                        <a:effectLst/>
                        <a:latin typeface="Times New Roman"/>
                        <a:ea typeface="Times New Roman"/>
                      </a:endParaRPr>
                    </a:p>
                  </a:txBody>
                  <a:tcPr marL="56488" marR="56488" marT="0" marB="0"/>
                </a:tc>
                <a:tc>
                  <a:txBody>
                    <a:bodyPr/>
                    <a:lstStyle/>
                    <a:p>
                      <a:pPr marL="0" marR="0">
                        <a:spcBef>
                          <a:spcPts val="0"/>
                        </a:spcBef>
                        <a:spcAft>
                          <a:spcPts val="0"/>
                        </a:spcAft>
                      </a:pPr>
                      <a:endParaRPr lang="en-US" sz="1100" dirty="0">
                        <a:solidFill>
                          <a:srgbClr val="000000"/>
                        </a:solidFill>
                        <a:effectLst/>
                        <a:latin typeface="Times New Roman"/>
                        <a:ea typeface="Times New Roman"/>
                      </a:endParaRPr>
                    </a:p>
                  </a:txBody>
                  <a:tcPr marL="56488" marR="56488" marT="0" marB="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457200" y="-4105"/>
            <a:ext cx="8229600" cy="532186"/>
          </a:xfrm>
        </p:spPr>
        <p:txBody>
          <a:bodyPr>
            <a:noAutofit/>
          </a:bodyPr>
          <a:lstStyle/>
          <a:p>
            <a:r>
              <a:rPr lang="en-US" sz="3200" b="1" dirty="0" smtClean="0">
                <a:latin typeface="Arial" panose="020B0604020202020204" pitchFamily="34" charset="0"/>
                <a:cs typeface="Arial" panose="020B0604020202020204" pitchFamily="34" charset="0"/>
              </a:rPr>
              <a:t>Study Team Contact Information</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802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848"/>
            <a:ext cx="8032376" cy="2863009"/>
          </a:xfrm>
        </p:spPr>
        <p:txBody>
          <a:bodyPr>
            <a:normAutofit/>
          </a:bodyPr>
          <a:lstStyle/>
          <a:p>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smtClean="0">
                <a:cs typeface="Times New Roman" panose="02020603050405020304" pitchFamily="18" charset="0"/>
              </a:rPr>
              <a:t>Adverse Event Reporting</a:t>
            </a:r>
            <a:endParaRPr lang="en-US" b="1" dirty="0">
              <a:cs typeface="Times New Roman" panose="02020603050405020304" pitchFamily="18" charset="0"/>
            </a:endParaRPr>
          </a:p>
        </p:txBody>
      </p:sp>
    </p:spTree>
    <p:extLst>
      <p:ext uri="{BB962C8B-B14F-4D97-AF65-F5344CB8AC3E}">
        <p14:creationId xmlns:p14="http://schemas.microsoft.com/office/powerpoint/2010/main" val="1917777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786"/>
            <a:ext cx="8229600" cy="585926"/>
          </a:xfrm>
        </p:spPr>
        <p:txBody>
          <a:bodyPr>
            <a:noAutofit/>
          </a:bodyPr>
          <a:lstStyle/>
          <a:p>
            <a:r>
              <a:rPr lang="en-US" altLang="en-US" sz="3200" b="1" dirty="0" smtClean="0">
                <a:latin typeface="+mn-lt"/>
                <a:ea typeface="ヒラギノ角ゴ Pro W3"/>
                <a:cs typeface="Times New Roman" panose="02020603050405020304" pitchFamily="18" charset="0"/>
              </a:rPr>
              <a:t>Adverse Event Reporting</a:t>
            </a:r>
            <a:endParaRPr lang="en-US" sz="3200" b="1" dirty="0">
              <a:latin typeface="+mn-lt"/>
              <a:cs typeface="Times New Roman" panose="02020603050405020304" pitchFamily="18" charset="0"/>
            </a:endParaRPr>
          </a:p>
        </p:txBody>
      </p:sp>
      <p:sp>
        <p:nvSpPr>
          <p:cNvPr id="3" name="TextBox 2"/>
          <p:cNvSpPr txBox="1"/>
          <p:nvPr/>
        </p:nvSpPr>
        <p:spPr>
          <a:xfrm>
            <a:off x="591671" y="849123"/>
            <a:ext cx="7718611" cy="4524315"/>
          </a:xfrm>
          <a:prstGeom prst="rect">
            <a:avLst/>
          </a:prstGeom>
          <a:noFill/>
        </p:spPr>
        <p:txBody>
          <a:bodyPr wrap="square" rtlCol="0">
            <a:spAutoFit/>
          </a:bodyPr>
          <a:lstStyle/>
          <a:p>
            <a:pPr algn="ctr">
              <a:defRPr/>
            </a:pPr>
            <a:r>
              <a:rPr lang="en-US" altLang="en-US" sz="2400" b="1" i="1" dirty="0">
                <a:solidFill>
                  <a:srgbClr val="515151"/>
                </a:solidFill>
                <a:cs typeface="Times New Roman" panose="02020603050405020304" pitchFamily="18" charset="0"/>
              </a:rPr>
              <a:t>The following slides highlight discrete adverse event reporting requirements, refer to Protocol Section 7 for complete Adverse Event and Serious Adverse Event reporting requirements. </a:t>
            </a:r>
            <a:endParaRPr lang="en-US" altLang="en-US" sz="2400" b="1" i="1" dirty="0" smtClean="0">
              <a:solidFill>
                <a:srgbClr val="515151"/>
              </a:solidFill>
              <a:cs typeface="Times New Roman" panose="02020603050405020304" pitchFamily="18" charset="0"/>
            </a:endParaRPr>
          </a:p>
          <a:p>
            <a:pPr>
              <a:defRPr/>
            </a:pPr>
            <a:endParaRPr lang="en-US" altLang="en-US" sz="2400" dirty="0">
              <a:solidFill>
                <a:srgbClr val="515151"/>
              </a:solidFill>
              <a:cs typeface="Times New Roman" panose="02020603050405020304" pitchFamily="18" charset="0"/>
            </a:endParaRPr>
          </a:p>
          <a:p>
            <a:pPr marL="457200" indent="-457200">
              <a:buFont typeface="Arial" panose="020B0604020202020204" pitchFamily="34" charset="0"/>
              <a:buChar char="•"/>
              <a:defRPr/>
            </a:pPr>
            <a:r>
              <a:rPr lang="en-US" altLang="en-US" sz="2400" dirty="0">
                <a:solidFill>
                  <a:srgbClr val="515151"/>
                </a:solidFill>
                <a:cs typeface="Times New Roman" panose="02020603050405020304" pitchFamily="18" charset="0"/>
              </a:rPr>
              <a:t>Adverse Event (AE) reporting begins </a:t>
            </a:r>
            <a:r>
              <a:rPr lang="en-US" altLang="en-US" sz="2400" i="1" u="sng" dirty="0">
                <a:solidFill>
                  <a:srgbClr val="515151"/>
                </a:solidFill>
                <a:cs typeface="Times New Roman" panose="02020603050405020304" pitchFamily="18" charset="0"/>
              </a:rPr>
              <a:t>at time of </a:t>
            </a:r>
            <a:r>
              <a:rPr lang="en-US" altLang="en-US" sz="2400" i="1" u="sng" dirty="0" smtClean="0">
                <a:solidFill>
                  <a:srgbClr val="515151"/>
                </a:solidFill>
                <a:cs typeface="Times New Roman" panose="02020603050405020304" pitchFamily="18" charset="0"/>
              </a:rPr>
              <a:t>consent</a:t>
            </a:r>
            <a:endParaRPr lang="en-US" altLang="en-US" sz="2400" i="1" dirty="0" smtClean="0">
              <a:solidFill>
                <a:srgbClr val="515151"/>
              </a:solidFill>
              <a:cs typeface="Times New Roman" panose="02020603050405020304" pitchFamily="18" charset="0"/>
            </a:endParaRPr>
          </a:p>
          <a:p>
            <a:pPr>
              <a:defRPr/>
            </a:pPr>
            <a:endParaRPr lang="en-US" altLang="en-US" sz="2400" i="1" dirty="0">
              <a:solidFill>
                <a:srgbClr val="515151"/>
              </a:solidFill>
              <a:cs typeface="Times New Roman" panose="02020603050405020304" pitchFamily="18" charset="0"/>
            </a:endParaRPr>
          </a:p>
          <a:p>
            <a:pPr marL="457200" indent="-457200">
              <a:buFont typeface="Arial" panose="020B0604020202020204" pitchFamily="34" charset="0"/>
              <a:buChar char="•"/>
              <a:defRPr/>
            </a:pPr>
            <a:r>
              <a:rPr lang="en-US" altLang="en-US" sz="2400" dirty="0">
                <a:solidFill>
                  <a:srgbClr val="515151"/>
                </a:solidFill>
                <a:cs typeface="Times New Roman" panose="02020603050405020304" pitchFamily="18" charset="0"/>
              </a:rPr>
              <a:t>Report all AEs that start after consent is signed</a:t>
            </a:r>
          </a:p>
          <a:p>
            <a:pPr>
              <a:defRPr/>
            </a:pPr>
            <a:endParaRPr lang="en-US" altLang="en-US" sz="2400" b="1" dirty="0">
              <a:solidFill>
                <a:srgbClr val="515151"/>
              </a:solidFill>
              <a:cs typeface="Times New Roman" panose="02020603050405020304" pitchFamily="18" charset="0"/>
            </a:endParaRPr>
          </a:p>
          <a:p>
            <a:pPr marL="457200" indent="-457200">
              <a:buFont typeface="Arial" panose="020B0604020202020204" pitchFamily="34" charset="0"/>
              <a:buChar char="•"/>
              <a:defRPr/>
            </a:pPr>
            <a:r>
              <a:rPr lang="en-US" altLang="en-US" sz="2400" b="1" dirty="0">
                <a:solidFill>
                  <a:srgbClr val="515151"/>
                </a:solidFill>
                <a:cs typeface="Times New Roman" panose="02020603050405020304" pitchFamily="18" charset="0"/>
              </a:rPr>
              <a:t>Report serious adverse events that meet expedited reporting criteria via CTEP-AERS </a:t>
            </a:r>
          </a:p>
        </p:txBody>
      </p:sp>
    </p:spTree>
    <p:extLst>
      <p:ext uri="{BB962C8B-B14F-4D97-AF65-F5344CB8AC3E}">
        <p14:creationId xmlns:p14="http://schemas.microsoft.com/office/powerpoint/2010/main" val="4135941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312"/>
            <a:ext cx="8229600" cy="573437"/>
          </a:xfrm>
        </p:spPr>
        <p:txBody>
          <a:bodyPr>
            <a:noAutofit/>
          </a:bodyPr>
          <a:lstStyle/>
          <a:p>
            <a:r>
              <a:rPr lang="en-US" sz="3200" b="1" dirty="0" smtClean="0">
                <a:cs typeface="Times New Roman" panose="02020603050405020304" pitchFamily="18" charset="0"/>
              </a:rPr>
              <a:t>Adverse Event Reporting</a:t>
            </a:r>
            <a:endParaRPr lang="en-US" sz="3200" b="1" dirty="0">
              <a:cs typeface="Times New Roman" panose="02020603050405020304" pitchFamily="18" charset="0"/>
            </a:endParaRPr>
          </a:p>
        </p:txBody>
      </p:sp>
      <p:sp>
        <p:nvSpPr>
          <p:cNvPr id="3" name="Rectangle 2"/>
          <p:cNvSpPr/>
          <p:nvPr/>
        </p:nvSpPr>
        <p:spPr>
          <a:xfrm>
            <a:off x="457200" y="895900"/>
            <a:ext cx="8229599" cy="5186035"/>
          </a:xfrm>
          <a:prstGeom prst="rect">
            <a:avLst/>
          </a:prstGeom>
        </p:spPr>
        <p:txBody>
          <a:bodyPr wrap="square">
            <a:spAutoFit/>
          </a:bodyPr>
          <a:lstStyle/>
          <a:p>
            <a:r>
              <a:rPr lang="en-US" altLang="en-US" dirty="0">
                <a:solidFill>
                  <a:srgbClr val="515151"/>
                </a:solidFill>
                <a:cs typeface="Times New Roman" panose="02020603050405020304" pitchFamily="18" charset="0"/>
              </a:rPr>
              <a:t>Report the following medicinal product-related events as routine AEs (</a:t>
            </a:r>
            <a:r>
              <a:rPr lang="en-US" altLang="en-US" b="1" dirty="0">
                <a:solidFill>
                  <a:srgbClr val="515151"/>
                </a:solidFill>
                <a:cs typeface="Times New Roman" panose="02020603050405020304" pitchFamily="18" charset="0"/>
              </a:rPr>
              <a:t>expedited reporting requirements apply</a:t>
            </a:r>
            <a:r>
              <a:rPr lang="en-US" altLang="en-US" dirty="0">
                <a:solidFill>
                  <a:srgbClr val="515151"/>
                </a:solidFill>
                <a:cs typeface="Times New Roman" panose="02020603050405020304" pitchFamily="18" charset="0"/>
              </a:rPr>
              <a:t>):</a:t>
            </a:r>
          </a:p>
          <a:p>
            <a:endParaRPr lang="en-US"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Drug exposure during pregnancy (maternal and paternal</a:t>
            </a:r>
            <a:r>
              <a:rPr lang="en-US" dirty="0" smtClean="0">
                <a:solidFill>
                  <a:srgbClr val="515151"/>
                </a:solidFill>
                <a:cs typeface="Times New Roman" panose="02020603050405020304" pitchFamily="18" charset="0"/>
              </a:rPr>
              <a:t>)</a:t>
            </a:r>
          </a:p>
          <a:p>
            <a:pPr lvl="0"/>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Overdose of a Janssen medicinal </a:t>
            </a:r>
            <a:r>
              <a:rPr lang="en-US" dirty="0" smtClean="0">
                <a:solidFill>
                  <a:srgbClr val="515151"/>
                </a:solidFill>
                <a:cs typeface="Times New Roman" panose="02020603050405020304" pitchFamily="18" charset="0"/>
              </a:rPr>
              <a:t>product</a:t>
            </a:r>
          </a:p>
          <a:p>
            <a:pPr lvl="0"/>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Suspected abuse/misuse of a Janssen medicinal </a:t>
            </a:r>
            <a:r>
              <a:rPr lang="en-US" dirty="0" smtClean="0">
                <a:solidFill>
                  <a:srgbClr val="515151"/>
                </a:solidFill>
                <a:cs typeface="Times New Roman" panose="02020603050405020304" pitchFamily="18" charset="0"/>
              </a:rPr>
              <a:t>product</a:t>
            </a:r>
          </a:p>
          <a:p>
            <a:pPr marL="285750" lvl="0" indent="-285750">
              <a:buFont typeface="Arial" panose="020B0604020202020204" pitchFamily="34" charset="0"/>
              <a:buChar char="•"/>
            </a:pPr>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Inadvertent or accidental exposure to a Janssen medicinal </a:t>
            </a:r>
            <a:r>
              <a:rPr lang="en-US" dirty="0" smtClean="0">
                <a:solidFill>
                  <a:srgbClr val="515151"/>
                </a:solidFill>
                <a:cs typeface="Times New Roman" panose="02020603050405020304" pitchFamily="18" charset="0"/>
              </a:rPr>
              <a:t>product</a:t>
            </a:r>
          </a:p>
          <a:p>
            <a:pPr marL="285750" lvl="0" indent="-285750">
              <a:buFont typeface="Arial" panose="020B0604020202020204" pitchFamily="34" charset="0"/>
              <a:buChar char="•"/>
            </a:pPr>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Any failure of expected pharmacological action (i.e., lack of effect) of a Janssen medicinal </a:t>
            </a:r>
            <a:r>
              <a:rPr lang="en-US" dirty="0" smtClean="0">
                <a:solidFill>
                  <a:srgbClr val="515151"/>
                </a:solidFill>
                <a:cs typeface="Times New Roman" panose="02020603050405020304" pitchFamily="18" charset="0"/>
              </a:rPr>
              <a:t>product</a:t>
            </a:r>
          </a:p>
          <a:p>
            <a:pPr marL="285750" lvl="0" indent="-285750">
              <a:buFont typeface="Arial" panose="020B0604020202020204" pitchFamily="34" charset="0"/>
              <a:buChar char="•"/>
            </a:pPr>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Medication error involving a Janssen medicinal product (with or without patient exposure to the Janssen medicinal product, e.g., name confusion</a:t>
            </a:r>
            <a:r>
              <a:rPr lang="en-US" dirty="0" smtClean="0">
                <a:solidFill>
                  <a:srgbClr val="515151"/>
                </a:solidFill>
                <a:cs typeface="Times New Roman" panose="02020603050405020304" pitchFamily="18" charset="0"/>
              </a:rPr>
              <a:t>)</a:t>
            </a:r>
          </a:p>
          <a:p>
            <a:pPr marL="285750" lvl="0" indent="-285750">
              <a:buFont typeface="Arial" panose="020B0604020202020204" pitchFamily="34" charset="0"/>
              <a:buChar char="•"/>
            </a:pPr>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Suspected transmission of any infectious agent via administration of a medicinal </a:t>
            </a:r>
            <a:r>
              <a:rPr lang="en-US" dirty="0" smtClean="0">
                <a:solidFill>
                  <a:srgbClr val="515151"/>
                </a:solidFill>
                <a:cs typeface="Times New Roman" panose="02020603050405020304" pitchFamily="18" charset="0"/>
              </a:rPr>
              <a:t>product</a:t>
            </a:r>
          </a:p>
          <a:p>
            <a:pPr marL="285750" lvl="0" indent="-285750">
              <a:buFont typeface="Arial" panose="020B0604020202020204" pitchFamily="34" charset="0"/>
              <a:buChar char="•"/>
            </a:pPr>
            <a:endParaRPr lang="en-US" sz="700"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Unexpected therapeutic or clinical benefit from use of a Janssen medicinal product</a:t>
            </a:r>
          </a:p>
        </p:txBody>
      </p:sp>
    </p:spTree>
    <p:extLst>
      <p:ext uri="{BB962C8B-B14F-4D97-AF65-F5344CB8AC3E}">
        <p14:creationId xmlns:p14="http://schemas.microsoft.com/office/powerpoint/2010/main" val="2423337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338202"/>
            <a:ext cx="8807116" cy="573437"/>
          </a:xfrm>
        </p:spPr>
        <p:txBody>
          <a:bodyPr>
            <a:noAutofit/>
          </a:bodyPr>
          <a:lstStyle/>
          <a:p>
            <a:r>
              <a:rPr lang="en-US" sz="3200" b="1" dirty="0" smtClean="0">
                <a:latin typeface="+mn-lt"/>
                <a:cs typeface="Times New Roman" panose="02020603050405020304" pitchFamily="18" charset="0"/>
              </a:rPr>
              <a:t>Expedited Adverse Event Reporting</a:t>
            </a:r>
            <a:endParaRPr lang="en-US" sz="3200" b="1" dirty="0">
              <a:latin typeface="+mn-lt"/>
              <a:cs typeface="Times New Roman" panose="02020603050405020304" pitchFamily="18" charset="0"/>
            </a:endParaRPr>
          </a:p>
        </p:txBody>
      </p:sp>
      <p:sp>
        <p:nvSpPr>
          <p:cNvPr id="3" name="Rectangle 2"/>
          <p:cNvSpPr/>
          <p:nvPr/>
        </p:nvSpPr>
        <p:spPr>
          <a:xfrm>
            <a:off x="457200" y="689330"/>
            <a:ext cx="8229599" cy="4154984"/>
          </a:xfrm>
          <a:prstGeom prst="rect">
            <a:avLst/>
          </a:prstGeom>
        </p:spPr>
        <p:txBody>
          <a:bodyPr wrap="square">
            <a:spAutoFit/>
          </a:bodyPr>
          <a:lstStyle/>
          <a:p>
            <a:pPr marL="285750" lvl="0" indent="-285750">
              <a:buFont typeface="Arial" panose="020B0604020202020204" pitchFamily="34" charset="0"/>
              <a:buChar char="•"/>
            </a:pPr>
            <a:endParaRPr lang="en-US" dirty="0" smtClean="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smtClean="0">
                <a:solidFill>
                  <a:srgbClr val="515151"/>
                </a:solidFill>
                <a:cs typeface="Times New Roman" panose="02020603050405020304" pitchFamily="18" charset="0"/>
              </a:rPr>
              <a:t>Assess </a:t>
            </a:r>
            <a:r>
              <a:rPr lang="en-US" dirty="0">
                <a:solidFill>
                  <a:srgbClr val="515151"/>
                </a:solidFill>
                <a:cs typeface="Times New Roman" panose="02020603050405020304" pitchFamily="18" charset="0"/>
              </a:rPr>
              <a:t>adverse events for seriousness </a:t>
            </a:r>
          </a:p>
          <a:p>
            <a:pPr marL="285750" lvl="0" indent="-285750">
              <a:buFont typeface="Arial" panose="020B0604020202020204" pitchFamily="34" charset="0"/>
              <a:buChar char="•"/>
            </a:pPr>
            <a:endParaRPr lang="en-US"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See protocol section 7.5.2 for expedited reporting timelines for serious adverse </a:t>
            </a:r>
            <a:r>
              <a:rPr lang="en-US" dirty="0" smtClean="0">
                <a:solidFill>
                  <a:srgbClr val="515151"/>
                </a:solidFill>
                <a:cs typeface="Times New Roman" panose="02020603050405020304" pitchFamily="18" charset="0"/>
              </a:rPr>
              <a:t>events</a:t>
            </a:r>
          </a:p>
          <a:p>
            <a:pPr lvl="0"/>
            <a:endParaRPr lang="en-US" sz="600" dirty="0">
              <a:solidFill>
                <a:srgbClr val="515151"/>
              </a:solidFill>
              <a:cs typeface="Times New Roman" panose="02020603050405020304" pitchFamily="18" charset="0"/>
            </a:endParaRPr>
          </a:p>
          <a:p>
            <a:pPr marL="914400" lvl="1" indent="-457200">
              <a:buFont typeface="Courier New" panose="02070309020205020404" pitchFamily="49" charset="0"/>
              <a:buChar char="o"/>
            </a:pPr>
            <a:r>
              <a:rPr lang="en-US" sz="1600" dirty="0">
                <a:solidFill>
                  <a:srgbClr val="515151"/>
                </a:solidFill>
                <a:cs typeface="Times New Roman" panose="02020603050405020304" pitchFamily="18" charset="0"/>
              </a:rPr>
              <a:t>There are limited expedited reporting requirements for the standard of care arm, Arm </a:t>
            </a:r>
            <a:r>
              <a:rPr lang="en-US" sz="1600" dirty="0" smtClean="0">
                <a:solidFill>
                  <a:srgbClr val="515151"/>
                </a:solidFill>
                <a:cs typeface="Times New Roman" panose="02020603050405020304" pitchFamily="18" charset="0"/>
              </a:rPr>
              <a:t>1</a:t>
            </a:r>
            <a:endParaRPr lang="en-US" sz="1600" dirty="0">
              <a:solidFill>
                <a:srgbClr val="515151"/>
              </a:solidFill>
              <a:cs typeface="Times New Roman" panose="02020603050405020304" pitchFamily="18" charset="0"/>
            </a:endParaRPr>
          </a:p>
          <a:p>
            <a:pPr marL="285750" lvl="0" indent="-285750">
              <a:buFont typeface="Arial" panose="020B0604020202020204" pitchFamily="34" charset="0"/>
              <a:buChar char="•"/>
            </a:pPr>
            <a:endParaRPr lang="en-US" dirty="0">
              <a:solidFill>
                <a:srgbClr val="515151"/>
              </a:solidFill>
              <a:cs typeface="Times New Roman" panose="02020603050405020304" pitchFamily="18" charset="0"/>
            </a:endParaRPr>
          </a:p>
          <a:p>
            <a:pPr marL="285750" lvl="0" indent="-285750">
              <a:buFont typeface="Arial" panose="020B0604020202020204" pitchFamily="34" charset="0"/>
              <a:buChar char="•"/>
            </a:pPr>
            <a:r>
              <a:rPr lang="en-US" dirty="0">
                <a:solidFill>
                  <a:srgbClr val="515151"/>
                </a:solidFill>
                <a:cs typeface="Times New Roman" panose="02020603050405020304" pitchFamily="18" charset="0"/>
              </a:rPr>
              <a:t>From time of consent for 30 days after last treatment, report all SAEs that meet expedited reporting requirements regardless of relationship to protocol </a:t>
            </a:r>
            <a:r>
              <a:rPr lang="en-US" dirty="0" smtClean="0">
                <a:solidFill>
                  <a:srgbClr val="515151"/>
                </a:solidFill>
                <a:cs typeface="Times New Roman" panose="02020603050405020304" pitchFamily="18" charset="0"/>
              </a:rPr>
              <a:t>treatment</a:t>
            </a:r>
          </a:p>
          <a:p>
            <a:pPr lvl="0"/>
            <a:endParaRPr lang="en-US" sz="1050" dirty="0">
              <a:solidFill>
                <a:srgbClr val="515151"/>
              </a:solidFill>
              <a:cs typeface="Times New Roman" panose="02020603050405020304" pitchFamily="18" charset="0"/>
            </a:endParaRPr>
          </a:p>
          <a:p>
            <a:pPr marL="914400" lvl="1" indent="-457200">
              <a:buFont typeface="Courier New" panose="02070309020205020404" pitchFamily="49" charset="0"/>
              <a:buChar char="o"/>
            </a:pPr>
            <a:r>
              <a:rPr lang="en-US" sz="1600" dirty="0">
                <a:solidFill>
                  <a:srgbClr val="515151"/>
                </a:solidFill>
                <a:cs typeface="Times New Roman" panose="02020603050405020304" pitchFamily="18" charset="0"/>
              </a:rPr>
              <a:t>In follow-up, AE and SAE reporting is limited to AEs reasonably related to protocol treatment</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540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5926"/>
          </a:xfrm>
        </p:spPr>
        <p:txBody>
          <a:bodyPr>
            <a:noAutofit/>
          </a:bodyPr>
          <a:lstStyle/>
          <a:p>
            <a:r>
              <a:rPr lang="en-US" altLang="en-US" sz="3200" b="1" dirty="0" smtClean="0">
                <a:ea typeface="ヒラギノ角ゴ Pro W3"/>
                <a:cs typeface="Times New Roman" panose="02020603050405020304" pitchFamily="18" charset="0"/>
              </a:rPr>
              <a:t>Apalutamide Adverse Events</a:t>
            </a:r>
            <a:endParaRPr lang="en-US" sz="3200" b="1" dirty="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26485007"/>
              </p:ext>
            </p:extLst>
          </p:nvPr>
        </p:nvGraphicFramePr>
        <p:xfrm>
          <a:off x="457200" y="729235"/>
          <a:ext cx="8229599" cy="4927099"/>
        </p:xfrm>
        <a:graphic>
          <a:graphicData uri="http://schemas.openxmlformats.org/drawingml/2006/table">
            <a:tbl>
              <a:tblPr firstRow="1" firstCol="1" bandRow="1">
                <a:tableStyleId>{3B4B98B0-60AC-42C2-AFA5-B58CD77FA1E5}</a:tableStyleId>
              </a:tblPr>
              <a:tblGrid>
                <a:gridCol w="2649931">
                  <a:extLst>
                    <a:ext uri="{9D8B030D-6E8A-4147-A177-3AD203B41FA5}">
                      <a16:colId xmlns:a16="http://schemas.microsoft.com/office/drawing/2014/main" val="1178406303"/>
                    </a:ext>
                  </a:extLst>
                </a:gridCol>
                <a:gridCol w="3189792">
                  <a:extLst>
                    <a:ext uri="{9D8B030D-6E8A-4147-A177-3AD203B41FA5}">
                      <a16:colId xmlns:a16="http://schemas.microsoft.com/office/drawing/2014/main" val="2371777107"/>
                    </a:ext>
                  </a:extLst>
                </a:gridCol>
                <a:gridCol w="2389876">
                  <a:extLst>
                    <a:ext uri="{9D8B030D-6E8A-4147-A177-3AD203B41FA5}">
                      <a16:colId xmlns:a16="http://schemas.microsoft.com/office/drawing/2014/main" val="2616490897"/>
                    </a:ext>
                  </a:extLst>
                </a:gridCol>
              </a:tblGrid>
              <a:tr h="290676">
                <a:tc>
                  <a:txBody>
                    <a:bodyPr/>
                    <a:lstStyle/>
                    <a:p>
                      <a:pPr marL="0" marR="0" algn="ctr">
                        <a:spcBef>
                          <a:spcPts val="0"/>
                        </a:spcBef>
                        <a:spcAft>
                          <a:spcPts val="0"/>
                        </a:spcAft>
                      </a:pPr>
                      <a:r>
                        <a:rPr lang="en-US" sz="1600" dirty="0">
                          <a:effectLst/>
                          <a:latin typeface="+mn-lt"/>
                        </a:rPr>
                        <a:t>Very Common (&gt;10%)</a:t>
                      </a:r>
                      <a:endParaRPr lang="en-US" sz="1600" dirty="0">
                        <a:solidFill>
                          <a:srgbClr val="000000"/>
                        </a:solidFill>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rPr>
                        <a:t>Common (1-10%)</a:t>
                      </a:r>
                      <a:endParaRPr lang="en-US" sz="1600" dirty="0">
                        <a:solidFill>
                          <a:srgbClr val="000000"/>
                        </a:solidFill>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 Uncommon (&lt; 1%)</a:t>
                      </a:r>
                      <a:endParaRPr lang="en-US" sz="1600"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725175205"/>
                  </a:ext>
                </a:extLst>
              </a:tr>
              <a:tr h="305753">
                <a:tc>
                  <a:txBody>
                    <a:bodyPr/>
                    <a:lstStyle/>
                    <a:p>
                      <a:pPr marL="0" marR="0" algn="ctr">
                        <a:spcBef>
                          <a:spcPts val="0"/>
                        </a:spcBef>
                        <a:spcAft>
                          <a:spcPts val="0"/>
                        </a:spcAft>
                      </a:pPr>
                      <a:r>
                        <a:rPr lang="en-US" sz="1200" b="1" dirty="0">
                          <a:effectLst/>
                          <a:latin typeface="+mn-lt"/>
                        </a:rPr>
                        <a:t>Fatigue</a:t>
                      </a:r>
                      <a:endParaRPr lang="en-US" sz="1200" b="1" dirty="0">
                        <a:solidFill>
                          <a:srgbClr val="000000"/>
                        </a:solidFill>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rPr>
                        <a:t>Itching</a:t>
                      </a:r>
                      <a:endParaRPr lang="en-US" sz="1200" b="1" dirty="0">
                        <a:solidFill>
                          <a:srgbClr val="000000"/>
                        </a:solidFill>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rPr>
                        <a:t>Seizure</a:t>
                      </a:r>
                      <a:endParaRPr lang="en-US" sz="1200" b="1"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2981802421"/>
                  </a:ext>
                </a:extLst>
              </a:tr>
              <a:tr h="577423">
                <a:tc>
                  <a:txBody>
                    <a:bodyPr/>
                    <a:lstStyle/>
                    <a:p>
                      <a:pPr marL="0" marR="0" algn="ctr">
                        <a:spcBef>
                          <a:spcPts val="0"/>
                        </a:spcBef>
                        <a:spcAft>
                          <a:spcPts val="0"/>
                        </a:spcAft>
                      </a:pPr>
                      <a:r>
                        <a:rPr lang="en-US" sz="1200" b="1" dirty="0">
                          <a:effectLst/>
                          <a:latin typeface="+mn-lt"/>
                        </a:rPr>
                        <a:t>Skin rash</a:t>
                      </a:r>
                      <a:endParaRPr lang="en-US" sz="1200" b="1" dirty="0">
                        <a:solidFill>
                          <a:srgbClr val="000000"/>
                        </a:solidFill>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rPr>
                        <a:t>Changes in thyroid function (Hypothyroidism)</a:t>
                      </a:r>
                      <a:endParaRPr lang="en-US" sz="1200" b="1" dirty="0">
                        <a:solidFill>
                          <a:srgbClr val="000000"/>
                        </a:solidFill>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rPr>
                        <a:t> </a:t>
                      </a:r>
                      <a:endParaRPr lang="en-US" sz="1200" b="1" dirty="0">
                        <a:solidFill>
                          <a:srgbClr val="000000"/>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4022600662"/>
                  </a:ext>
                </a:extLst>
              </a:tr>
              <a:tr h="577423">
                <a:tc>
                  <a:txBody>
                    <a:bodyPr/>
                    <a:lstStyle/>
                    <a:p>
                      <a:pPr marL="0" marR="0" algn="ctr">
                        <a:spcBef>
                          <a:spcPts val="0"/>
                        </a:spcBef>
                        <a:spcAft>
                          <a:spcPts val="0"/>
                        </a:spcAft>
                      </a:pPr>
                      <a:r>
                        <a:rPr lang="en-US" sz="1200" b="1" dirty="0">
                          <a:effectLst/>
                          <a:latin typeface="+mn-lt"/>
                          <a:cs typeface="Times New Roman" panose="02020603050405020304" pitchFamily="18" charset="0"/>
                        </a:rPr>
                        <a:t>Joint pain (Arthralgia) or muscle spams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Increase in cholesterol</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7067610"/>
                  </a:ext>
                </a:extLst>
              </a:tr>
              <a:tr h="288711">
                <a:tc>
                  <a:txBody>
                    <a:bodyPr/>
                    <a:lstStyle/>
                    <a:p>
                      <a:pPr marL="0" marR="0" algn="ctr">
                        <a:spcBef>
                          <a:spcPts val="0"/>
                        </a:spcBef>
                        <a:spcAft>
                          <a:spcPts val="0"/>
                        </a:spcAft>
                      </a:pPr>
                      <a:r>
                        <a:rPr lang="en-US" sz="1200" b="1" dirty="0">
                          <a:effectLst/>
                          <a:latin typeface="+mn-lt"/>
                          <a:cs typeface="Times New Roman" panose="02020603050405020304" pitchFamily="18" charset="0"/>
                        </a:rPr>
                        <a:t>Weight loss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Increase in triglycerides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1946215"/>
                  </a:ext>
                </a:extLst>
              </a:tr>
              <a:tr h="577423">
                <a:tc>
                  <a:txBody>
                    <a:bodyPr/>
                    <a:lstStyle/>
                    <a:p>
                      <a:pPr marL="0" marR="0" algn="ctr">
                        <a:spcBef>
                          <a:spcPts val="0"/>
                        </a:spcBef>
                        <a:spcAft>
                          <a:spcPts val="0"/>
                        </a:spcAft>
                      </a:pPr>
                      <a:r>
                        <a:rPr lang="en-US" sz="1200" b="1" dirty="0">
                          <a:effectLst/>
                          <a:latin typeface="+mn-lt"/>
                          <a:cs typeface="Times New Roman" panose="02020603050405020304" pitchFamily="18" charset="0"/>
                        </a:rPr>
                        <a:t>Fall</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Change in experience of taste (Dysgeusia)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5865932"/>
                  </a:ext>
                </a:extLst>
              </a:tr>
              <a:tr h="1154845">
                <a:tc>
                  <a:txBody>
                    <a:bodyPr/>
                    <a:lstStyle/>
                    <a:p>
                      <a:pPr marL="0" marR="0" algn="ctr">
                        <a:spcBef>
                          <a:spcPts val="0"/>
                        </a:spcBef>
                        <a:spcAft>
                          <a:spcPts val="0"/>
                        </a:spcAft>
                      </a:pPr>
                      <a:r>
                        <a:rPr lang="en-US" sz="1200" b="1" dirty="0">
                          <a:effectLst/>
                          <a:latin typeface="+mn-lt"/>
                          <a:cs typeface="Times New Roman" panose="02020603050405020304" pitchFamily="18" charset="0"/>
                        </a:rPr>
                        <a:t>Fracture</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Reduced or blocked blood flow to the heart, including heart attack (Ischemic Heart Disease, including Myocardial Infarction)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1138680"/>
                  </a:ext>
                </a:extLst>
              </a:tr>
              <a:tr h="577423">
                <a:tc>
                  <a:txBody>
                    <a:bodyPr/>
                    <a:lstStyle/>
                    <a:p>
                      <a:pPr marL="0" marR="0" algn="ctr">
                        <a:spcBef>
                          <a:spcPts val="0"/>
                        </a:spcBef>
                        <a:spcAft>
                          <a:spcPts val="0"/>
                        </a:spcAft>
                      </a:pPr>
                      <a:r>
                        <a:rPr lang="en-US" sz="1200" b="1" dirty="0">
                          <a:effectLst/>
                          <a:latin typeface="+mn-lt"/>
                          <a:cs typeface="Times New Roman" panose="02020603050405020304" pitchFamily="18" charset="0"/>
                        </a:rPr>
                        <a:t>Increased blood pressure (Hypertension)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3128843"/>
                  </a:ext>
                </a:extLst>
              </a:tr>
              <a:tr h="288711">
                <a:tc>
                  <a:txBody>
                    <a:bodyPr/>
                    <a:lstStyle/>
                    <a:p>
                      <a:pPr marL="0" marR="0" algn="ctr">
                        <a:spcBef>
                          <a:spcPts val="0"/>
                        </a:spcBef>
                        <a:spcAft>
                          <a:spcPts val="0"/>
                        </a:spcAft>
                      </a:pPr>
                      <a:r>
                        <a:rPr lang="en-US" sz="1200" b="1" dirty="0">
                          <a:effectLst/>
                          <a:latin typeface="+mn-lt"/>
                          <a:cs typeface="Times New Roman" panose="02020603050405020304" pitchFamily="18" charset="0"/>
                        </a:rPr>
                        <a:t>Hot flush</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0050635"/>
                  </a:ext>
                </a:extLst>
              </a:tr>
              <a:tr h="288711">
                <a:tc>
                  <a:txBody>
                    <a:bodyPr/>
                    <a:lstStyle/>
                    <a:p>
                      <a:pPr marL="0" marR="0" algn="ctr">
                        <a:spcBef>
                          <a:spcPts val="0"/>
                        </a:spcBef>
                        <a:spcAft>
                          <a:spcPts val="0"/>
                        </a:spcAft>
                      </a:pPr>
                      <a:r>
                        <a:rPr lang="en-US" sz="1200" b="1" dirty="0">
                          <a:effectLst/>
                          <a:latin typeface="+mn-lt"/>
                          <a:cs typeface="Times New Roman" panose="02020603050405020304" pitchFamily="18" charset="0"/>
                        </a:rPr>
                        <a:t>Diarrhea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2848012"/>
                  </a:ext>
                </a:extLst>
              </a:tr>
            </a:tbl>
          </a:graphicData>
        </a:graphic>
      </p:graphicFrame>
    </p:spTree>
    <p:extLst>
      <p:ext uri="{BB962C8B-B14F-4D97-AF65-F5344CB8AC3E}">
        <p14:creationId xmlns:p14="http://schemas.microsoft.com/office/powerpoint/2010/main" val="1996960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2" y="0"/>
            <a:ext cx="8951494" cy="585926"/>
          </a:xfrm>
        </p:spPr>
        <p:txBody>
          <a:bodyPr>
            <a:noAutofit/>
          </a:bodyPr>
          <a:lstStyle/>
          <a:p>
            <a:r>
              <a:rPr lang="en-US" altLang="en-US" sz="3200" b="1" dirty="0" smtClean="0">
                <a:ea typeface="ヒラギノ角ゴ Pro W3"/>
                <a:cs typeface="Times New Roman" panose="02020603050405020304" pitchFamily="18" charset="0"/>
              </a:rPr>
              <a:t>Abiraterone Acetate Adverse Events</a:t>
            </a:r>
            <a:endParaRPr lang="en-US" sz="3200" b="1" dirty="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01456947"/>
              </p:ext>
            </p:extLst>
          </p:nvPr>
        </p:nvGraphicFramePr>
        <p:xfrm>
          <a:off x="457200" y="657553"/>
          <a:ext cx="8229599" cy="5079702"/>
        </p:xfrm>
        <a:graphic>
          <a:graphicData uri="http://schemas.openxmlformats.org/drawingml/2006/table">
            <a:tbl>
              <a:tblPr firstRow="1" firstCol="1" bandRow="1">
                <a:tableStyleId>{3B4B98B0-60AC-42C2-AFA5-B58CD77FA1E5}</a:tableStyleId>
              </a:tblPr>
              <a:tblGrid>
                <a:gridCol w="2541300">
                  <a:extLst>
                    <a:ext uri="{9D8B030D-6E8A-4147-A177-3AD203B41FA5}">
                      <a16:colId xmlns:a16="http://schemas.microsoft.com/office/drawing/2014/main" val="1020962960"/>
                    </a:ext>
                  </a:extLst>
                </a:gridCol>
                <a:gridCol w="3054827">
                  <a:extLst>
                    <a:ext uri="{9D8B030D-6E8A-4147-A177-3AD203B41FA5}">
                      <a16:colId xmlns:a16="http://schemas.microsoft.com/office/drawing/2014/main" val="2632170509"/>
                    </a:ext>
                  </a:extLst>
                </a:gridCol>
                <a:gridCol w="2633472">
                  <a:extLst>
                    <a:ext uri="{9D8B030D-6E8A-4147-A177-3AD203B41FA5}">
                      <a16:colId xmlns:a16="http://schemas.microsoft.com/office/drawing/2014/main" val="2269589472"/>
                    </a:ext>
                  </a:extLst>
                </a:gridCol>
              </a:tblGrid>
              <a:tr h="329054">
                <a:tc>
                  <a:txBody>
                    <a:bodyPr/>
                    <a:lstStyle/>
                    <a:p>
                      <a:pPr marL="0" marR="0" algn="ctr">
                        <a:spcBef>
                          <a:spcPts val="0"/>
                        </a:spcBef>
                        <a:spcAft>
                          <a:spcPts val="0"/>
                        </a:spcAft>
                      </a:pPr>
                      <a:r>
                        <a:rPr lang="en-US" sz="1600" dirty="0">
                          <a:effectLst/>
                          <a:latin typeface="+mn-lt"/>
                          <a:cs typeface="Times New Roman" panose="02020603050405020304" pitchFamily="18" charset="0"/>
                        </a:rPr>
                        <a:t>Frequent (20%)</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cs typeface="Times New Roman" panose="02020603050405020304" pitchFamily="18" charset="0"/>
                        </a:rPr>
                        <a:t>Common (1-10%)</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cs typeface="Times New Roman" panose="02020603050405020304" pitchFamily="18" charset="0"/>
                        </a:rPr>
                        <a:t> Uncommon (&lt; 1%)</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5999935"/>
                  </a:ext>
                </a:extLst>
              </a:tr>
              <a:tr h="348477">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Dyspepsia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Adrenal insufficiency</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1078986"/>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Hypokalemia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Hematuria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Bone density decreased</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4994887"/>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Hypertension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Fractures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Cardiac failure</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1545907"/>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Urinary tract infection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Arrhythmia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1311428"/>
                  </a:ext>
                </a:extLst>
              </a:tr>
              <a:tr h="658107">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ALT increase</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Abnormal ECG with QT prolongation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1485278"/>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AST increase</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Myopathy</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3811056"/>
                  </a:ext>
                </a:extLst>
              </a:tr>
              <a:tr h="329054">
                <a:tc>
                  <a:txBody>
                    <a:bodyPr/>
                    <a:lstStyle/>
                    <a:p>
                      <a:pPr marL="0" marR="0" algn="ctr">
                        <a:spcBef>
                          <a:spcPts val="0"/>
                        </a:spcBef>
                        <a:spcAft>
                          <a:spcPts val="0"/>
                        </a:spcAft>
                      </a:pPr>
                      <a:r>
                        <a:rPr lang="en-US" sz="1600" b="1" dirty="0">
                          <a:effectLst/>
                          <a:latin typeface="+mn-lt"/>
                          <a:cs typeface="Times New Roman" panose="02020603050405020304" pitchFamily="18" charset="0"/>
                        </a:rPr>
                        <a:t>Very Common (&gt;10%)</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cs typeface="Times New Roman" panose="02020603050405020304" pitchFamily="18" charset="0"/>
                        </a:rPr>
                        <a:t>Less Common (&lt; 5%)</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cs typeface="Times New Roman" panose="02020603050405020304" pitchFamily="18" charset="0"/>
                        </a:rPr>
                        <a:t>Unknown</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8221657"/>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Peripheral Edema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Increase in triglycerides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Acute hepatic failure</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266231"/>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endParaRPr lang="en-US" sz="1000" b="1" dirty="0">
                        <a:effectLst/>
                        <a:latin typeface="+mn-lt"/>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Allergic alveolitis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7267418"/>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Angina pectoris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Severe allergic reaction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6748979"/>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Rhabdomyolysis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5666458"/>
                  </a:ext>
                </a:extLst>
              </a:tr>
              <a:tr h="45352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Atrial fibrillation</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Torsades de Pointes</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8957542"/>
                  </a:ext>
                </a:extLst>
              </a:tr>
              <a:tr h="329054">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Tachycardia</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b="1" dirty="0">
                          <a:effectLst/>
                          <a:latin typeface="+mn-lt"/>
                          <a:cs typeface="Times New Roman" panose="02020603050405020304" pitchFamily="18" charset="0"/>
                        </a:rPr>
                        <a:t> </a:t>
                      </a:r>
                      <a:endParaRPr lang="en-US" sz="1200" b="1"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7540349"/>
                  </a:ext>
                </a:extLst>
              </a:tr>
            </a:tbl>
          </a:graphicData>
        </a:graphic>
      </p:graphicFrame>
    </p:spTree>
    <p:extLst>
      <p:ext uri="{BB962C8B-B14F-4D97-AF65-F5344CB8AC3E}">
        <p14:creationId xmlns:p14="http://schemas.microsoft.com/office/powerpoint/2010/main" val="363932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624047" cy="3060233"/>
          </a:xfrm>
        </p:spPr>
        <p:txBody>
          <a:bodyPr>
            <a:noAutofit/>
          </a:bodyPr>
          <a:lstStyle/>
          <a:p>
            <a:r>
              <a:rPr lang="en-US" sz="3600" b="1" dirty="0">
                <a:latin typeface="+mn-lt"/>
              </a:rPr>
              <a:t/>
            </a:r>
            <a:br>
              <a:rPr lang="en-US" sz="3600" b="1" dirty="0">
                <a:latin typeface="+mn-lt"/>
              </a:rPr>
            </a:br>
            <a:r>
              <a:rPr lang="en-US" sz="3600" b="1" dirty="0">
                <a:latin typeface="+mn-lt"/>
              </a:rPr>
              <a:t/>
            </a:r>
            <a:br>
              <a:rPr lang="en-US" sz="3600" b="1" dirty="0">
                <a:latin typeface="+mn-lt"/>
              </a:rPr>
            </a:br>
            <a:r>
              <a:rPr lang="en-US" sz="3600" b="1" dirty="0">
                <a:latin typeface="+mn-lt"/>
              </a:rPr>
              <a:t/>
            </a:r>
            <a:br>
              <a:rPr lang="en-US" sz="3600" b="1" dirty="0">
                <a:latin typeface="+mn-lt"/>
              </a:rPr>
            </a:br>
            <a:r>
              <a:rPr lang="en-US" sz="3600" b="1" dirty="0">
                <a:latin typeface="+mn-lt"/>
              </a:rPr>
              <a:t/>
            </a:r>
            <a:br>
              <a:rPr lang="en-US" sz="3600" b="1" dirty="0">
                <a:latin typeface="+mn-lt"/>
              </a:rPr>
            </a:br>
            <a:r>
              <a:rPr lang="en-US" sz="3600" b="1" dirty="0">
                <a:latin typeface="+mn-lt"/>
              </a:rPr>
              <a:t/>
            </a:r>
            <a:br>
              <a:rPr lang="en-US" sz="3600" b="1" dirty="0">
                <a:latin typeface="+mn-lt"/>
              </a:rPr>
            </a:br>
            <a:r>
              <a:rPr lang="en-US" sz="5400" b="1" dirty="0" smtClean="0">
                <a:latin typeface="+mn-lt"/>
                <a:cs typeface="Times New Roman" panose="02020603050405020304" pitchFamily="18" charset="0"/>
              </a:rPr>
              <a:t>Auditing</a:t>
            </a:r>
            <a:endParaRPr lang="en-US" sz="2400" dirty="0">
              <a:latin typeface="+mn-lt"/>
              <a:cs typeface="Times New Roman" panose="02020603050405020304" pitchFamily="18" charset="0"/>
            </a:endParaRPr>
          </a:p>
        </p:txBody>
      </p:sp>
    </p:spTree>
    <p:extLst>
      <p:ext uri="{BB962C8B-B14F-4D97-AF65-F5344CB8AC3E}">
        <p14:creationId xmlns:p14="http://schemas.microsoft.com/office/powerpoint/2010/main" val="3655961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202"/>
            <a:ext cx="8229600" cy="465221"/>
          </a:xfrm>
        </p:spPr>
        <p:txBody>
          <a:bodyPr>
            <a:noAutofit/>
          </a:bodyPr>
          <a:lstStyle/>
          <a:p>
            <a:r>
              <a:rPr lang="en-US" altLang="en-US" sz="3200" b="1" dirty="0" smtClean="0">
                <a:ea typeface="ヒラギノ角ゴ Pro W3"/>
                <a:cs typeface="Times New Roman" panose="02020603050405020304" pitchFamily="18" charset="0"/>
              </a:rPr>
              <a:t>Audit Procedures</a:t>
            </a:r>
            <a:endParaRPr lang="en-US" sz="3200" b="1" dirty="0">
              <a:cs typeface="Times New Roman" panose="02020603050405020304" pitchFamily="18" charset="0"/>
            </a:endParaRPr>
          </a:p>
        </p:txBody>
      </p:sp>
      <p:sp>
        <p:nvSpPr>
          <p:cNvPr id="3" name="TextBox 2"/>
          <p:cNvSpPr txBox="1"/>
          <p:nvPr/>
        </p:nvSpPr>
        <p:spPr>
          <a:xfrm>
            <a:off x="457200" y="1333797"/>
            <a:ext cx="8014447" cy="3785652"/>
          </a:xfrm>
          <a:prstGeom prst="rect">
            <a:avLst/>
          </a:prstGeom>
          <a:noFill/>
        </p:spPr>
        <p:txBody>
          <a:bodyPr wrap="square" rtlCol="0">
            <a:spAutoFit/>
          </a:bodyPr>
          <a:lstStyle/>
          <a:p>
            <a:pPr marL="342900" indent="-342900" algn="just">
              <a:buFont typeface="Arial" panose="020B0604020202020204" pitchFamily="34" charset="0"/>
              <a:buChar char="•"/>
            </a:pPr>
            <a:endParaRPr lang="en-US" altLang="en-US" sz="2400" dirty="0" smtClean="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Audits </a:t>
            </a:r>
            <a:r>
              <a:rPr lang="en-US" altLang="en-US" sz="2400" dirty="0">
                <a:solidFill>
                  <a:srgbClr val="515151"/>
                </a:solidFill>
                <a:ea typeface="ヒラギノ角ゴ Pro W3"/>
                <a:cs typeface="Times New Roman" panose="02020603050405020304" pitchFamily="18" charset="0"/>
              </a:rPr>
              <a:t>will be conducted in accordance with the NCI guidelines for Auditing Clinical Trials for the National Clinical Trials Network (NCTN) Program. </a:t>
            </a:r>
          </a:p>
          <a:p>
            <a:endParaRPr lang="en-US" altLang="en-US" sz="2400" dirty="0">
              <a:solidFill>
                <a:schemeClr val="accent1"/>
              </a:solidFill>
              <a:latin typeface="Arial" pitchFamily="34" charset="0"/>
              <a:ea typeface="ヒラギノ角ゴ Pro W3"/>
              <a:cs typeface="Arial" pitchFamily="34" charset="0"/>
            </a:endParaRPr>
          </a:p>
          <a:p>
            <a:pPr algn="ctr"/>
            <a:r>
              <a:rPr lang="en-US" altLang="en-US" sz="2400" u="sng" dirty="0">
                <a:solidFill>
                  <a:srgbClr val="0070C0"/>
                </a:solidFill>
                <a:ea typeface="ヒラギノ角ゴ Pro W3"/>
                <a:cs typeface="Times New Roman" panose="02020603050405020304" pitchFamily="18" charset="0"/>
              </a:rPr>
              <a:t>https://ctep.cancer.gov/branches/ctmb/clinicalTrials/docs/ctmb_audit_guidelines.pdf</a:t>
            </a:r>
          </a:p>
          <a:p>
            <a:endParaRPr lang="en-US" altLang="en-US" sz="3600" dirty="0">
              <a:solidFill>
                <a:schemeClr val="tx2"/>
              </a:solidFill>
              <a:latin typeface="Arial" pitchFamily="34" charset="0"/>
              <a:ea typeface="ヒラギノ角ゴ Pro W3"/>
              <a:cs typeface="Arial" pitchFamily="34" charset="0"/>
            </a:endParaRPr>
          </a:p>
          <a:p>
            <a:r>
              <a:rPr lang="en-US" altLang="en-US" sz="3600" dirty="0">
                <a:solidFill>
                  <a:schemeClr val="tx2"/>
                </a:solidFill>
                <a:latin typeface="Arial" pitchFamily="34" charset="0"/>
                <a:ea typeface="ヒラギノ角ゴ Pro W3"/>
                <a:cs typeface="Arial" pitchFamily="34" charset="0"/>
              </a:rPr>
              <a:t>  </a:t>
            </a:r>
          </a:p>
        </p:txBody>
      </p:sp>
    </p:spTree>
    <p:extLst>
      <p:ext uri="{BB962C8B-B14F-4D97-AF65-F5344CB8AC3E}">
        <p14:creationId xmlns:p14="http://schemas.microsoft.com/office/powerpoint/2010/main" val="2624669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498"/>
            <a:ext cx="8229600" cy="568740"/>
          </a:xfrm>
        </p:spPr>
        <p:txBody>
          <a:bodyPr>
            <a:noAutofit/>
          </a:bodyPr>
          <a:lstStyle/>
          <a:p>
            <a:r>
              <a:rPr lang="en-US" altLang="en-US" sz="3200" b="1" dirty="0" smtClean="0">
                <a:ea typeface="ヒラギノ角ゴ Pro W3"/>
                <a:cs typeface="Times New Roman" panose="02020603050405020304" pitchFamily="18" charset="0"/>
              </a:rPr>
              <a:t>Auditing</a:t>
            </a:r>
            <a:endParaRPr lang="en-US" sz="3200" b="1" dirty="0">
              <a:cs typeface="Times New Roman" panose="02020603050405020304" pitchFamily="18" charset="0"/>
            </a:endParaRPr>
          </a:p>
        </p:txBody>
      </p:sp>
      <p:sp>
        <p:nvSpPr>
          <p:cNvPr id="3" name="TextBox 2"/>
          <p:cNvSpPr txBox="1"/>
          <p:nvPr/>
        </p:nvSpPr>
        <p:spPr>
          <a:xfrm>
            <a:off x="860611" y="1417638"/>
            <a:ext cx="7503459" cy="3785652"/>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Routine audits are conducted at Main Member/NCORP</a:t>
            </a:r>
          </a:p>
          <a:p>
            <a:pPr algn="just"/>
            <a:endParaRPr lang="en-US" altLang="en-US" sz="24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At least every three (3) years</a:t>
            </a:r>
          </a:p>
          <a:p>
            <a:pPr algn="just"/>
            <a:endParaRPr lang="en-US" altLang="en-US" sz="24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Regulatory information, Informed Consent content and drug logs/receipts reviewed centrally (NRG Oncology) just prior to audit</a:t>
            </a:r>
          </a:p>
          <a:p>
            <a:pPr algn="just"/>
            <a:endParaRPr lang="en-US" altLang="en-US" sz="24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Patient case review conducted on site</a:t>
            </a:r>
          </a:p>
        </p:txBody>
      </p:sp>
    </p:spTree>
    <p:extLst>
      <p:ext uri="{BB962C8B-B14F-4D97-AF65-F5344CB8AC3E}">
        <p14:creationId xmlns:p14="http://schemas.microsoft.com/office/powerpoint/2010/main" val="1110099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16"/>
            <a:ext cx="9079832" cy="432223"/>
          </a:xfrm>
        </p:spPr>
        <p:style>
          <a:lnRef idx="2">
            <a:schemeClr val="accent2"/>
          </a:lnRef>
          <a:fillRef idx="1">
            <a:schemeClr val="lt1"/>
          </a:fillRef>
          <a:effectRef idx="0">
            <a:schemeClr val="accent2"/>
          </a:effectRef>
          <a:fontRef idx="minor">
            <a:schemeClr val="dk1"/>
          </a:fontRef>
        </p:style>
        <p:txBody>
          <a:bodyPr anchor="t">
            <a:noAutofit/>
          </a:bodyPr>
          <a:lstStyle/>
          <a:p>
            <a:r>
              <a:rPr lang="en-US" altLang="en-US" sz="3200" b="1" dirty="0">
                <a:latin typeface="+mj-lt"/>
                <a:ea typeface="ヒラギノ角ゴ Pro W3"/>
                <a:cs typeface="Times New Roman" panose="02020603050405020304" pitchFamily="18" charset="0"/>
              </a:rPr>
              <a:t>NRG </a:t>
            </a:r>
            <a:r>
              <a:rPr lang="en-US" altLang="en-US" sz="3200" b="1" dirty="0" smtClean="0">
                <a:latin typeface="+mj-lt"/>
                <a:ea typeface="ヒラギノ角ゴ Pro W3"/>
                <a:cs typeface="Times New Roman" panose="02020603050405020304" pitchFamily="18" charset="0"/>
              </a:rPr>
              <a:t>Oncology Audit Site Visit Process</a:t>
            </a:r>
            <a:endParaRPr lang="en-US" sz="3200" b="1" dirty="0">
              <a:solidFill>
                <a:srgbClr val="7E0000"/>
              </a:solidFill>
              <a:latin typeface="+mj-lt"/>
            </a:endParaRPr>
          </a:p>
        </p:txBody>
      </p:sp>
      <p:pic>
        <p:nvPicPr>
          <p:cNvPr id="7" name="Content Placeholder 6"/>
          <p:cNvPicPr>
            <a:picLocks noGrp="1" noChangeAspect="1"/>
          </p:cNvPicPr>
          <p:nvPr>
            <p:ph idx="1"/>
          </p:nvPr>
        </p:nvPicPr>
        <p:blipFill>
          <a:blip r:embed="rId3"/>
          <a:stretch>
            <a:fillRect/>
          </a:stretch>
        </p:blipFill>
        <p:spPr>
          <a:xfrm>
            <a:off x="4009045" y="1626275"/>
            <a:ext cx="347502" cy="323116"/>
          </a:xfrm>
          <a:prstGeom prst="rect">
            <a:avLst/>
          </a:prstGeom>
        </p:spPr>
      </p:pic>
      <p:sp>
        <p:nvSpPr>
          <p:cNvPr id="4" name="Rectangle 3"/>
          <p:cNvSpPr/>
          <p:nvPr/>
        </p:nvSpPr>
        <p:spPr>
          <a:xfrm>
            <a:off x="423164" y="1377057"/>
            <a:ext cx="1374294" cy="969328"/>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515151"/>
                </a:solidFill>
                <a:effectLst>
                  <a:outerShdw blurRad="38100" dist="19050" dir="2700000" algn="tl" rotWithShape="0">
                    <a:srgbClr val="98012E">
                      <a:alpha val="40000"/>
                    </a:srgbClr>
                  </a:outerShdw>
                </a:effectLst>
                <a:uLnTx/>
                <a:uFillTx/>
                <a:cs typeface="Times New Roman" panose="02020603050405020304" pitchFamily="18" charset="0"/>
              </a:rPr>
              <a:t>Site Selection</a:t>
            </a:r>
            <a:endParaRPr kumimoji="0" lang="en-US" sz="1600" b="0" i="0" u="none" strike="noStrike" kern="1200" cap="none" spc="0" normalizeH="0" baseline="0" noProof="0" dirty="0">
              <a:ln>
                <a:noFill/>
              </a:ln>
              <a:solidFill>
                <a:srgbClr val="515151"/>
              </a:solidFill>
              <a:effectLst/>
              <a:uLnTx/>
              <a:uFillTx/>
              <a:cs typeface="Times New Roman" panose="02020603050405020304" pitchFamily="18" charset="0"/>
            </a:endParaRPr>
          </a:p>
        </p:txBody>
      </p:sp>
      <p:sp>
        <p:nvSpPr>
          <p:cNvPr id="5" name="Right Arrow 4"/>
          <p:cNvSpPr/>
          <p:nvPr/>
        </p:nvSpPr>
        <p:spPr>
          <a:xfrm>
            <a:off x="1953079" y="1628248"/>
            <a:ext cx="250166" cy="2070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p:cNvSpPr/>
          <p:nvPr/>
        </p:nvSpPr>
        <p:spPr>
          <a:xfrm>
            <a:off x="2316074" y="1385684"/>
            <a:ext cx="1460995" cy="715992"/>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Protocol Case Selection</a:t>
            </a:r>
          </a:p>
        </p:txBody>
      </p:sp>
      <p:sp>
        <p:nvSpPr>
          <p:cNvPr id="8" name="Rectangle 7"/>
          <p:cNvSpPr/>
          <p:nvPr/>
        </p:nvSpPr>
        <p:spPr>
          <a:xfrm>
            <a:off x="4513132" y="1249417"/>
            <a:ext cx="1319840" cy="1233578"/>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Institution Notification 2 - 4 Months in Advance</a:t>
            </a:r>
          </a:p>
        </p:txBody>
      </p:sp>
      <p:pic>
        <p:nvPicPr>
          <p:cNvPr id="9" name="Picture 8"/>
          <p:cNvPicPr>
            <a:picLocks noChangeAspect="1"/>
          </p:cNvPicPr>
          <p:nvPr/>
        </p:nvPicPr>
        <p:blipFill>
          <a:blip r:embed="rId4"/>
          <a:stretch>
            <a:fillRect/>
          </a:stretch>
        </p:blipFill>
        <p:spPr>
          <a:xfrm>
            <a:off x="6107668" y="1699283"/>
            <a:ext cx="353599" cy="323116"/>
          </a:xfrm>
          <a:prstGeom prst="rect">
            <a:avLst/>
          </a:prstGeom>
        </p:spPr>
      </p:pic>
      <p:sp>
        <p:nvSpPr>
          <p:cNvPr id="12" name="Rectangle 11"/>
          <p:cNvSpPr/>
          <p:nvPr/>
        </p:nvSpPr>
        <p:spPr>
          <a:xfrm>
            <a:off x="6461267" y="917880"/>
            <a:ext cx="2156522" cy="2160283"/>
          </a:xfrm>
          <a:prstGeom prst="rect">
            <a:avLst/>
          </a:prstGeom>
          <a:solidFill>
            <a:schemeClr val="bg2"/>
          </a:solidFill>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Site Visit: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Regulatory, Informed Consent Content &amp; Pharmacy document review (prior to audit)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Pharmacy visit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n w="0"/>
                <a:solidFill>
                  <a:srgbClr val="515151"/>
                </a:solidFill>
                <a:effectLst>
                  <a:outerShdw blurRad="38100" dist="25400" dir="5400000" algn="ctr" rotWithShape="0">
                    <a:srgbClr val="6E747A">
                      <a:alpha val="43000"/>
                    </a:srgbClr>
                  </a:outerShdw>
                </a:effectLst>
                <a:cs typeface="Times New Roman" panose="02020603050405020304" pitchFamily="18" charset="0"/>
              </a:rPr>
              <a:t>Case review</a:t>
            </a:r>
            <a:endParaRPr kumimoji="0" lang="en-US" sz="16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endParaRPr>
          </a:p>
        </p:txBody>
      </p:sp>
      <p:pic>
        <p:nvPicPr>
          <p:cNvPr id="14" name="Picture 13"/>
          <p:cNvPicPr>
            <a:picLocks noChangeAspect="1"/>
          </p:cNvPicPr>
          <p:nvPr/>
        </p:nvPicPr>
        <p:blipFill>
          <a:blip r:embed="rId5"/>
          <a:stretch>
            <a:fillRect/>
          </a:stretch>
        </p:blipFill>
        <p:spPr>
          <a:xfrm rot="5400000">
            <a:off x="7306836" y="3155472"/>
            <a:ext cx="353599" cy="323116"/>
          </a:xfrm>
          <a:prstGeom prst="rect">
            <a:avLst/>
          </a:prstGeom>
        </p:spPr>
      </p:pic>
      <p:sp>
        <p:nvSpPr>
          <p:cNvPr id="15" name="Rectangle 14"/>
          <p:cNvSpPr/>
          <p:nvPr/>
        </p:nvSpPr>
        <p:spPr>
          <a:xfrm>
            <a:off x="6461267" y="3545427"/>
            <a:ext cx="1716656" cy="914399"/>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Report Writing</a:t>
            </a:r>
            <a:r>
              <a:rPr kumimoji="0" lang="en-US" sz="1800" b="0" i="0" u="none" strike="noStrike" kern="1200" cap="none" spc="0" normalizeH="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 &amp; </a:t>
            </a: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Review</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98012E"/>
              </a:solidFill>
              <a:effectLst>
                <a:outerShdw blurRad="38100" dist="25400" dir="5400000" algn="ctr" rotWithShape="0">
                  <a:srgbClr val="6E747A">
                    <a:alpha val="43000"/>
                  </a:srgbClr>
                </a:outerShdw>
              </a:effectLst>
              <a:uLnTx/>
              <a:uFillTx/>
              <a:latin typeface="Arial"/>
              <a:ea typeface="+mn-ea"/>
              <a:cs typeface="+mn-cs"/>
            </a:endParaRPr>
          </a:p>
        </p:txBody>
      </p:sp>
      <p:pic>
        <p:nvPicPr>
          <p:cNvPr id="16" name="Picture 15"/>
          <p:cNvPicPr>
            <a:picLocks noChangeAspect="1"/>
          </p:cNvPicPr>
          <p:nvPr/>
        </p:nvPicPr>
        <p:blipFill>
          <a:blip r:embed="rId6"/>
          <a:stretch>
            <a:fillRect/>
          </a:stretch>
        </p:blipFill>
        <p:spPr>
          <a:xfrm rot="5400000">
            <a:off x="5762510" y="3637853"/>
            <a:ext cx="323116" cy="353599"/>
          </a:xfrm>
          <a:prstGeom prst="rect">
            <a:avLst/>
          </a:prstGeom>
        </p:spPr>
      </p:pic>
      <p:sp>
        <p:nvSpPr>
          <p:cNvPr id="17" name="Rectangle 16"/>
          <p:cNvSpPr/>
          <p:nvPr/>
        </p:nvSpPr>
        <p:spPr>
          <a:xfrm>
            <a:off x="4025141" y="3317030"/>
            <a:ext cx="1479470" cy="1221651"/>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Report sent to NCI and Institution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endParaRPr>
          </a:p>
        </p:txBody>
      </p:sp>
      <p:sp>
        <p:nvSpPr>
          <p:cNvPr id="18" name="Rectangle 17"/>
          <p:cNvSpPr/>
          <p:nvPr/>
        </p:nvSpPr>
        <p:spPr>
          <a:xfrm>
            <a:off x="481119" y="3217146"/>
            <a:ext cx="3019245" cy="937698"/>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CAPA Submission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NRG Oncology</a:t>
            </a:r>
          </a:p>
        </p:txBody>
      </p:sp>
      <p:sp>
        <p:nvSpPr>
          <p:cNvPr id="19" name="Rectangle 18"/>
          <p:cNvSpPr/>
          <p:nvPr/>
        </p:nvSpPr>
        <p:spPr>
          <a:xfrm>
            <a:off x="634229" y="4804296"/>
            <a:ext cx="3001993" cy="914400"/>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CAPA Reviewed 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NRG Oncology</a:t>
            </a:r>
          </a:p>
        </p:txBody>
      </p:sp>
      <p:sp>
        <p:nvSpPr>
          <p:cNvPr id="20" name="Rectangle 19"/>
          <p:cNvSpPr/>
          <p:nvPr/>
        </p:nvSpPr>
        <p:spPr>
          <a:xfrm>
            <a:off x="4971903" y="4844548"/>
            <a:ext cx="3415918" cy="914400"/>
          </a:xfrm>
          <a:prstGeom prst="rect">
            <a:avLst/>
          </a:prstGeom>
          <a:ln>
            <a:solidFill>
              <a:schemeClr val="accent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Submission to NCI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15151"/>
                </a:solidFill>
                <a:effectLst>
                  <a:outerShdw blurRad="38100" dist="25400" dir="5400000" algn="ctr" rotWithShape="0">
                    <a:srgbClr val="6E747A">
                      <a:alpha val="43000"/>
                    </a:srgbClr>
                  </a:outerShdw>
                </a:effectLst>
                <a:uLnTx/>
                <a:uFillTx/>
                <a:cs typeface="Times New Roman" panose="02020603050405020304" pitchFamily="18" charset="0"/>
              </a:rPr>
              <a:t>Acceptance to Institution</a:t>
            </a:r>
          </a:p>
        </p:txBody>
      </p:sp>
      <p:pic>
        <p:nvPicPr>
          <p:cNvPr id="21" name="Picture 20"/>
          <p:cNvPicPr>
            <a:picLocks noChangeAspect="1"/>
          </p:cNvPicPr>
          <p:nvPr/>
        </p:nvPicPr>
        <p:blipFill>
          <a:blip r:embed="rId7"/>
          <a:stretch>
            <a:fillRect/>
          </a:stretch>
        </p:blipFill>
        <p:spPr>
          <a:xfrm>
            <a:off x="3564845" y="3545427"/>
            <a:ext cx="353599" cy="323116"/>
          </a:xfrm>
          <a:prstGeom prst="rect">
            <a:avLst/>
          </a:prstGeom>
        </p:spPr>
      </p:pic>
      <p:pic>
        <p:nvPicPr>
          <p:cNvPr id="22" name="Picture 21"/>
          <p:cNvPicPr>
            <a:picLocks noChangeAspect="1"/>
          </p:cNvPicPr>
          <p:nvPr/>
        </p:nvPicPr>
        <p:blipFill>
          <a:blip r:embed="rId6"/>
          <a:stretch>
            <a:fillRect/>
          </a:stretch>
        </p:blipFill>
        <p:spPr>
          <a:xfrm>
            <a:off x="1973667" y="4361882"/>
            <a:ext cx="323116" cy="353599"/>
          </a:xfrm>
          <a:prstGeom prst="rect">
            <a:avLst/>
          </a:prstGeom>
        </p:spPr>
      </p:pic>
      <p:pic>
        <p:nvPicPr>
          <p:cNvPr id="23" name="Picture 22"/>
          <p:cNvPicPr>
            <a:picLocks noChangeAspect="1"/>
          </p:cNvPicPr>
          <p:nvPr/>
        </p:nvPicPr>
        <p:blipFill>
          <a:blip r:embed="rId8"/>
          <a:stretch>
            <a:fillRect/>
          </a:stretch>
        </p:blipFill>
        <p:spPr>
          <a:xfrm>
            <a:off x="4172330" y="5137153"/>
            <a:ext cx="347502" cy="323116"/>
          </a:xfrm>
          <a:prstGeom prst="rect">
            <a:avLst/>
          </a:prstGeom>
        </p:spPr>
      </p:pic>
    </p:spTree>
    <p:extLst>
      <p:ext uri="{BB962C8B-B14F-4D97-AF65-F5344CB8AC3E}">
        <p14:creationId xmlns:p14="http://schemas.microsoft.com/office/powerpoint/2010/main" val="2513544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128944"/>
            <a:ext cx="8879305" cy="396707"/>
          </a:xfrm>
        </p:spPr>
        <p:txBody>
          <a:bodyPr>
            <a:noAutofit/>
          </a:bodyPr>
          <a:lstStyle/>
          <a:p>
            <a:r>
              <a:rPr lang="en-US" sz="3200" b="1" dirty="0">
                <a:latin typeface="Arial" panose="020B0604020202020204" pitchFamily="34" charset="0"/>
                <a:cs typeface="Arial" panose="020B0604020202020204" pitchFamily="34" charset="0"/>
              </a:rPr>
              <a:t>NRG Oncology HQ </a:t>
            </a:r>
            <a:r>
              <a:rPr lang="en-US" sz="3200" b="1" dirty="0" smtClean="0">
                <a:latin typeface="Arial" panose="020B0604020202020204" pitchFamily="34" charset="0"/>
                <a:cs typeface="Arial" panose="020B0604020202020204" pitchFamily="34" charset="0"/>
              </a:rPr>
              <a:t>Contact Information</a:t>
            </a:r>
            <a:endParaRPr lang="en-US" sz="32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7464437"/>
              </p:ext>
            </p:extLst>
          </p:nvPr>
        </p:nvGraphicFramePr>
        <p:xfrm>
          <a:off x="426128" y="663388"/>
          <a:ext cx="8162060" cy="5195873"/>
        </p:xfrm>
        <a:graphic>
          <a:graphicData uri="http://schemas.openxmlformats.org/drawingml/2006/table">
            <a:tbl>
              <a:tblPr firstRow="1" firstCol="1" lastRow="1" lastCol="1" bandRow="1" bandCol="1">
                <a:tableStyleId>{5C22544A-7EE6-4342-B048-85BDC9FD1C3A}</a:tableStyleId>
              </a:tblPr>
              <a:tblGrid>
                <a:gridCol w="3631559">
                  <a:extLst>
                    <a:ext uri="{9D8B030D-6E8A-4147-A177-3AD203B41FA5}">
                      <a16:colId xmlns:a16="http://schemas.microsoft.com/office/drawing/2014/main" val="20000"/>
                    </a:ext>
                  </a:extLst>
                </a:gridCol>
                <a:gridCol w="4530501">
                  <a:extLst>
                    <a:ext uri="{9D8B030D-6E8A-4147-A177-3AD203B41FA5}">
                      <a16:colId xmlns:a16="http://schemas.microsoft.com/office/drawing/2014/main" val="20001"/>
                    </a:ext>
                  </a:extLst>
                </a:gridCol>
              </a:tblGrid>
              <a:tr h="1332124">
                <a:tc>
                  <a:txBody>
                    <a:bodyPr/>
                    <a:lstStyle/>
                    <a:p>
                      <a:pPr marL="914400" marR="0" indent="-91440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Data Management</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For questions concerning eligibility or data submission</a:t>
                      </a:r>
                    </a:p>
                    <a:p>
                      <a:pPr marL="0" marR="0">
                        <a:spcBef>
                          <a:spcPts val="0"/>
                        </a:spcBef>
                        <a:spcAft>
                          <a:spcPts val="0"/>
                        </a:spcAft>
                      </a:pPr>
                      <a:endParaRPr lang="en-US" sz="1200" dirty="0">
                        <a:solidFill>
                          <a:srgbClr val="000000"/>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Elaine Motyka-Welsh, RN, MSN, CCRP</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215-574-3216 </a:t>
                      </a:r>
                    </a:p>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motyka-welshe@nrgoncology.org</a:t>
                      </a:r>
                    </a:p>
                    <a:p>
                      <a:pPr marL="0" marR="0">
                        <a:spcBef>
                          <a:spcPts val="0"/>
                        </a:spcBef>
                        <a:spcAft>
                          <a:spcPts val="0"/>
                        </a:spcAft>
                      </a:pPr>
                      <a:endParaRPr lang="en-US" sz="1200" dirty="0">
                        <a:solidFill>
                          <a:schemeClr val="accent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Margaret</a:t>
                      </a:r>
                      <a:r>
                        <a:rPr lang="en-US" sz="1200" baseline="0" dirty="0">
                          <a:solidFill>
                            <a:schemeClr val="accent1"/>
                          </a:solidFill>
                          <a:effectLst/>
                          <a:latin typeface="Arial" panose="020B0604020202020204" pitchFamily="34" charset="0"/>
                          <a:cs typeface="Arial" panose="020B0604020202020204" pitchFamily="34" charset="0"/>
                        </a:rPr>
                        <a:t> Kennish</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215-574-3240</a:t>
                      </a:r>
                    </a:p>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kennishm@nrgoncology.org</a:t>
                      </a:r>
                      <a:r>
                        <a:rPr lang="en-US" sz="1200" b="0" dirty="0">
                          <a:solidFill>
                            <a:srgbClr val="0070C0"/>
                          </a:solidFill>
                          <a:effectLst/>
                          <a:latin typeface="Arial" panose="020B060402020202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extLst>
                  <a:ext uri="{0D108BD9-81ED-4DB2-BD59-A6C34878D82A}">
                    <a16:rowId xmlns:a16="http://schemas.microsoft.com/office/drawing/2014/main" val="10000"/>
                  </a:ext>
                </a:extLst>
              </a:tr>
              <a:tr h="621704">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RTQA</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For questions concerning RT data submission and RT-related eligibility questions</a:t>
                      </a:r>
                      <a:endParaRPr lang="en-US" sz="1200" dirty="0">
                        <a:solidFill>
                          <a:srgbClr val="51515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Joanne Hunter, BS, RT(T)(R)</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215-574-3222</a:t>
                      </a:r>
                    </a:p>
                    <a:p>
                      <a:pPr marL="0" marR="0">
                        <a:spcBef>
                          <a:spcPts val="0"/>
                        </a:spcBef>
                        <a:spcAft>
                          <a:spcPts val="0"/>
                        </a:spcAft>
                      </a:pPr>
                      <a:r>
                        <a:rPr lang="en-US" sz="1200" b="0" u="sng" dirty="0">
                          <a:solidFill>
                            <a:srgbClr val="0070C0"/>
                          </a:solidFill>
                          <a:effectLst/>
                          <a:latin typeface="Arial" panose="020B0604020202020204" pitchFamily="34" charset="0"/>
                          <a:ea typeface="+mn-ea"/>
                          <a:cs typeface="Arial" panose="020B0604020202020204" pitchFamily="34" charset="0"/>
                        </a:rPr>
                        <a:t>hunterj@nrgoncology.org</a:t>
                      </a:r>
                      <a:endParaRPr lang="en-US" sz="1200" b="0" dirty="0">
                        <a:solidFill>
                          <a:srgbClr val="0070C0"/>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extLst>
                  <a:ext uri="{0D108BD9-81ED-4DB2-BD59-A6C34878D82A}">
                    <a16:rowId xmlns:a16="http://schemas.microsoft.com/office/drawing/2014/main" val="10001"/>
                  </a:ext>
                </a:extLst>
              </a:tr>
              <a:tr h="747682">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RT Credentialing</a:t>
                      </a:r>
                      <a:endParaRPr lang="en-US" sz="1200" dirty="0">
                        <a:solidFill>
                          <a:schemeClr val="accent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tc>
                  <a:txBody>
                    <a:bodyPr/>
                    <a:lstStyle/>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http://irochouston.mdanderson.org </a:t>
                      </a:r>
                      <a:endParaRPr lang="en-US" sz="1200" b="0" dirty="0">
                        <a:solidFill>
                          <a:srgbClr val="0070C0"/>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or</a:t>
                      </a:r>
                    </a:p>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IROC-Credentialing@mdanderson.org</a:t>
                      </a:r>
                      <a:r>
                        <a:rPr lang="en-US" sz="1200" b="0" dirty="0">
                          <a:solidFill>
                            <a:srgbClr val="0070C0"/>
                          </a:solidFill>
                          <a:effectLst/>
                          <a:latin typeface="Arial" panose="020B0604020202020204" pitchFamily="34" charset="0"/>
                          <a:cs typeface="Arial" panose="020B0604020202020204" pitchFamily="34" charset="0"/>
                        </a:rPr>
                        <a:t> </a:t>
                      </a:r>
                    </a:p>
                    <a:p>
                      <a:pPr marL="0" marR="0">
                        <a:spcBef>
                          <a:spcPts val="0"/>
                        </a:spcBef>
                        <a:spcAft>
                          <a:spcPts val="0"/>
                        </a:spcAft>
                      </a:pPr>
                      <a:endParaRPr lang="en-US" sz="1200" dirty="0">
                        <a:solidFill>
                          <a:schemeClr val="accent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extLst>
                  <a:ext uri="{0D108BD9-81ED-4DB2-BD59-A6C34878D82A}">
                    <a16:rowId xmlns:a16="http://schemas.microsoft.com/office/drawing/2014/main" val="10002"/>
                  </a:ext>
                </a:extLst>
              </a:tr>
              <a:tr h="373841">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RT Data Submission to TRIAD</a:t>
                      </a:r>
                    </a:p>
                    <a:p>
                      <a:pPr marL="0" marR="0">
                        <a:spcBef>
                          <a:spcPts val="0"/>
                        </a:spcBef>
                        <a:spcAft>
                          <a:spcPts val="0"/>
                        </a:spcAft>
                      </a:pPr>
                      <a:endParaRPr lang="en-US" sz="1200" dirty="0">
                        <a:solidFill>
                          <a:srgbClr val="000000"/>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tc>
                  <a:txBody>
                    <a:bodyPr/>
                    <a:lstStyle/>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Triad-Support@acr.org</a:t>
                      </a:r>
                    </a:p>
                    <a:p>
                      <a:pPr marL="0" marR="0">
                        <a:spcBef>
                          <a:spcPts val="0"/>
                        </a:spcBef>
                        <a:spcAft>
                          <a:spcPts val="0"/>
                        </a:spcAft>
                      </a:pPr>
                      <a:endParaRPr lang="en-US" sz="1200" dirty="0">
                        <a:solidFill>
                          <a:schemeClr val="accent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extLst>
                  <a:ext uri="{0D108BD9-81ED-4DB2-BD59-A6C34878D82A}">
                    <a16:rowId xmlns:a16="http://schemas.microsoft.com/office/drawing/2014/main" val="10003"/>
                  </a:ext>
                </a:extLst>
              </a:tr>
              <a:tr h="625157">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Protocol Development</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For questions concerning protocol and informed consent versions &amp; amendments</a:t>
                      </a:r>
                      <a:endParaRPr lang="en-US" sz="1200" b="0" dirty="0">
                        <a:solidFill>
                          <a:srgbClr val="51515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Sara McCartney</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267-940-9404</a:t>
                      </a:r>
                    </a:p>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mccartneys@nrgoncology.org</a:t>
                      </a:r>
                      <a:endParaRPr lang="en-US" sz="1200" b="0" dirty="0">
                        <a:solidFill>
                          <a:srgbClr val="0070C0"/>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extLst>
                  <a:ext uri="{0D108BD9-81ED-4DB2-BD59-A6C34878D82A}">
                    <a16:rowId xmlns:a16="http://schemas.microsoft.com/office/drawing/2014/main" val="10004"/>
                  </a:ext>
                </a:extLst>
              </a:tr>
              <a:tr h="1495365">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Project Managers</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For questions concerning </a:t>
                      </a:r>
                      <a:r>
                        <a:rPr lang="en-US" sz="1200" b="0" baseline="0" dirty="0">
                          <a:solidFill>
                            <a:srgbClr val="515151"/>
                          </a:solidFill>
                          <a:effectLst/>
                          <a:latin typeface="Arial" panose="020B0604020202020204" pitchFamily="34" charset="0"/>
                          <a:cs typeface="Arial" panose="020B0604020202020204" pitchFamily="34" charset="0"/>
                        </a:rPr>
                        <a:t>miscellaneous study issues</a:t>
                      </a:r>
                      <a:endParaRPr lang="en-US" sz="1200" b="0" dirty="0">
                        <a:solidFill>
                          <a:srgbClr val="51515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tc>
                  <a:txBody>
                    <a:bodyPr/>
                    <a:lstStyle/>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Sheralee Miller</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215-940-8807</a:t>
                      </a:r>
                    </a:p>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millers@nrgoncology.org</a:t>
                      </a:r>
                    </a:p>
                    <a:p>
                      <a:pPr marL="0" marR="0">
                        <a:spcBef>
                          <a:spcPts val="0"/>
                        </a:spcBef>
                        <a:spcAft>
                          <a:spcPts val="0"/>
                        </a:spcAft>
                      </a:pPr>
                      <a:endParaRPr lang="en-US" sz="1200" dirty="0">
                        <a:solidFill>
                          <a:schemeClr val="accent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200" dirty="0">
                          <a:solidFill>
                            <a:schemeClr val="accent1"/>
                          </a:solidFill>
                          <a:effectLst/>
                          <a:latin typeface="Arial" panose="020B0604020202020204" pitchFamily="34" charset="0"/>
                          <a:cs typeface="Arial" panose="020B0604020202020204" pitchFamily="34" charset="0"/>
                        </a:rPr>
                        <a:t>Treena Davis-Trotman</a:t>
                      </a:r>
                    </a:p>
                    <a:p>
                      <a:pPr marL="0" marR="0">
                        <a:spcBef>
                          <a:spcPts val="0"/>
                        </a:spcBef>
                        <a:spcAft>
                          <a:spcPts val="0"/>
                        </a:spcAft>
                      </a:pPr>
                      <a:r>
                        <a:rPr lang="en-US" sz="1200" b="0" dirty="0">
                          <a:solidFill>
                            <a:srgbClr val="515151"/>
                          </a:solidFill>
                          <a:effectLst/>
                          <a:latin typeface="Arial" panose="020B0604020202020204" pitchFamily="34" charset="0"/>
                          <a:cs typeface="Arial" panose="020B0604020202020204" pitchFamily="34" charset="0"/>
                        </a:rPr>
                        <a:t>215-574-3205</a:t>
                      </a:r>
                    </a:p>
                    <a:p>
                      <a:pPr marL="0" marR="0">
                        <a:spcBef>
                          <a:spcPts val="0"/>
                        </a:spcBef>
                        <a:spcAft>
                          <a:spcPts val="0"/>
                        </a:spcAft>
                      </a:pPr>
                      <a:r>
                        <a:rPr lang="en-US" sz="1200" b="0" u="sng" dirty="0">
                          <a:solidFill>
                            <a:srgbClr val="0070C0"/>
                          </a:solidFill>
                          <a:effectLst/>
                          <a:latin typeface="Arial" panose="020B0604020202020204" pitchFamily="34" charset="0"/>
                          <a:cs typeface="Arial" panose="020B0604020202020204" pitchFamily="34" charset="0"/>
                        </a:rPr>
                        <a:t>davis-trotmant@nrgoncology.org</a:t>
                      </a:r>
                      <a:endParaRPr lang="en-US" sz="1200" dirty="0">
                        <a:solidFill>
                          <a:schemeClr val="accent1"/>
                        </a:solidFill>
                        <a:effectLst/>
                        <a:latin typeface="Arial" panose="020B0604020202020204" pitchFamily="34" charset="0"/>
                        <a:ea typeface="Times New Roman"/>
                        <a:cs typeface="Arial" panose="020B0604020202020204" pitchFamily="34" charset="0"/>
                      </a:endParaRPr>
                    </a:p>
                  </a:txBody>
                  <a:tcPr marL="51431" marR="51431" marT="0" marB="0">
                    <a:solidFill>
                      <a:schemeClr val="accent2">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6251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706"/>
            <a:ext cx="8229600" cy="568740"/>
          </a:xfrm>
        </p:spPr>
        <p:txBody>
          <a:bodyPr>
            <a:noAutofit/>
          </a:bodyPr>
          <a:lstStyle/>
          <a:p>
            <a:r>
              <a:rPr lang="en-US" sz="3200" b="1" dirty="0">
                <a:latin typeface="+mn-lt"/>
                <a:cs typeface="Times New Roman" panose="02020603050405020304" pitchFamily="18" charset="0"/>
              </a:rPr>
              <a:t>NRG </a:t>
            </a:r>
            <a:r>
              <a:rPr lang="en-US" sz="3200" b="1" dirty="0" smtClean="0">
                <a:latin typeface="+mn-lt"/>
                <a:cs typeface="Times New Roman" panose="02020603050405020304" pitchFamily="18" charset="0"/>
              </a:rPr>
              <a:t>Oncology Audit Site Visits</a:t>
            </a:r>
            <a:endParaRPr lang="en-US" sz="3200" b="1" dirty="0">
              <a:latin typeface="+mn-lt"/>
              <a:cs typeface="Times New Roman" panose="02020603050405020304" pitchFamily="18" charset="0"/>
            </a:endParaRPr>
          </a:p>
        </p:txBody>
      </p:sp>
      <p:sp>
        <p:nvSpPr>
          <p:cNvPr id="3" name="TextBox 2"/>
          <p:cNvSpPr txBox="1"/>
          <p:nvPr/>
        </p:nvSpPr>
        <p:spPr>
          <a:xfrm>
            <a:off x="820270" y="968459"/>
            <a:ext cx="7503459" cy="4524315"/>
          </a:xfrm>
          <a:prstGeom prst="rect">
            <a:avLst/>
          </a:prstGeom>
          <a:noFill/>
        </p:spPr>
        <p:txBody>
          <a:bodyPr wrap="square" rtlCol="0">
            <a:spAutoFit/>
          </a:bodyPr>
          <a:lstStyle/>
          <a:p>
            <a:r>
              <a:rPr lang="en-US" altLang="en-US" sz="2400" b="1" u="sng" dirty="0">
                <a:solidFill>
                  <a:srgbClr val="515151"/>
                </a:solidFill>
                <a:ea typeface="ヒラギノ角ゴ Pro W3"/>
                <a:cs typeface="Times New Roman" panose="02020603050405020304" pitchFamily="18" charset="0"/>
              </a:rPr>
              <a:t>Regulatory </a:t>
            </a:r>
            <a:r>
              <a:rPr lang="en-US" altLang="en-US" sz="2400" b="1" u="sng" dirty="0" smtClean="0">
                <a:solidFill>
                  <a:srgbClr val="515151"/>
                </a:solidFill>
                <a:ea typeface="ヒラギノ角ゴ Pro W3"/>
                <a:cs typeface="Times New Roman" panose="02020603050405020304" pitchFamily="18" charset="0"/>
              </a:rPr>
              <a:t>Requirements</a:t>
            </a:r>
            <a:endParaRPr lang="en-US" altLang="en-US" sz="2400" b="1" dirty="0">
              <a:solidFill>
                <a:srgbClr val="515151"/>
              </a:solidFill>
              <a:ea typeface="ヒラギノ角ゴ Pro W3"/>
              <a:cs typeface="Times New Roman" panose="02020603050405020304" pitchFamily="18" charset="0"/>
            </a:endParaRPr>
          </a:p>
          <a:p>
            <a:endParaRPr lang="en-US" altLang="en-US" sz="24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Documentation of </a:t>
            </a:r>
            <a:r>
              <a:rPr lang="en-US" altLang="en-US" sz="2400" dirty="0" smtClean="0">
                <a:solidFill>
                  <a:srgbClr val="515151"/>
                </a:solidFill>
                <a:ea typeface="ヒラギノ角ゴ Pro W3"/>
                <a:cs typeface="Times New Roman" panose="02020603050405020304" pitchFamily="18" charset="0"/>
              </a:rPr>
              <a:t>all </a:t>
            </a:r>
            <a:r>
              <a:rPr lang="en-US" altLang="en-US" sz="2400" dirty="0">
                <a:solidFill>
                  <a:srgbClr val="515151"/>
                </a:solidFill>
                <a:ea typeface="ヒラギノ角ゴ Pro W3"/>
                <a:cs typeface="Times New Roman" panose="02020603050405020304" pitchFamily="18" charset="0"/>
              </a:rPr>
              <a:t>re-approvals since prior </a:t>
            </a:r>
            <a:r>
              <a:rPr lang="en-US" altLang="en-US" sz="2400" dirty="0" smtClean="0">
                <a:solidFill>
                  <a:srgbClr val="515151"/>
                </a:solidFill>
                <a:ea typeface="ヒラギノ角ゴ Pro W3"/>
                <a:cs typeface="Times New Roman" panose="02020603050405020304" pitchFamily="18" charset="0"/>
              </a:rPr>
              <a:t>audit or CIRB Study Specific Worksheet</a:t>
            </a:r>
          </a:p>
          <a:p>
            <a:endParaRPr lang="en-US" altLang="en-US" sz="24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Documentation for all amendment approvals since previous audit</a:t>
            </a:r>
          </a:p>
          <a:p>
            <a:endParaRPr lang="en-US" altLang="en-US" sz="24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Documentation of submission of external safety reports if not using CIRB or per IRB </a:t>
            </a:r>
            <a:r>
              <a:rPr lang="en-US" altLang="en-US" sz="2400" dirty="0" smtClean="0">
                <a:solidFill>
                  <a:srgbClr val="515151"/>
                </a:solidFill>
                <a:ea typeface="ヒラギノ角ゴ Pro W3"/>
                <a:cs typeface="Times New Roman" panose="02020603050405020304" pitchFamily="18" charset="0"/>
              </a:rPr>
              <a:t>policy</a:t>
            </a:r>
          </a:p>
          <a:p>
            <a:endParaRPr lang="en-US" altLang="en-US" sz="24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Informed Consent </a:t>
            </a:r>
            <a:r>
              <a:rPr lang="en-US" altLang="en-US" sz="2400" dirty="0" smtClean="0">
                <a:solidFill>
                  <a:srgbClr val="515151"/>
                </a:solidFill>
                <a:ea typeface="ヒラギノ角ゴ Pro W3"/>
                <a:cs typeface="Times New Roman" panose="02020603050405020304" pitchFamily="18" charset="0"/>
              </a:rPr>
              <a:t>content- current consent</a:t>
            </a:r>
            <a:endParaRPr lang="en-US" altLang="en-US" sz="2400" dirty="0">
              <a:solidFill>
                <a:srgbClr val="515151"/>
              </a:solidFill>
              <a:ea typeface="ヒラギノ角ゴ Pro W3"/>
              <a:cs typeface="Times New Roman" panose="02020603050405020304" pitchFamily="18" charset="0"/>
            </a:endParaRPr>
          </a:p>
        </p:txBody>
      </p:sp>
    </p:spTree>
    <p:extLst>
      <p:ext uri="{BB962C8B-B14F-4D97-AF65-F5344CB8AC3E}">
        <p14:creationId xmlns:p14="http://schemas.microsoft.com/office/powerpoint/2010/main" val="2940045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80"/>
            <a:ext cx="8229600" cy="568740"/>
          </a:xfrm>
        </p:spPr>
        <p:txBody>
          <a:bodyPr>
            <a:noAutofit/>
          </a:bodyPr>
          <a:lstStyle/>
          <a:p>
            <a:r>
              <a:rPr lang="en-US" sz="3200" b="1" dirty="0">
                <a:latin typeface="+mn-lt"/>
                <a:cs typeface="Times New Roman" panose="02020603050405020304" pitchFamily="18" charset="0"/>
              </a:rPr>
              <a:t>NRG </a:t>
            </a:r>
            <a:r>
              <a:rPr lang="en-US" sz="3200" b="1" dirty="0" smtClean="0">
                <a:latin typeface="+mn-lt"/>
                <a:cs typeface="Times New Roman" panose="02020603050405020304" pitchFamily="18" charset="0"/>
              </a:rPr>
              <a:t>Oncology Audit Site Visits</a:t>
            </a:r>
            <a:endParaRPr lang="en-US" sz="3200" b="1" dirty="0">
              <a:latin typeface="+mn-lt"/>
              <a:cs typeface="Times New Roman" panose="02020603050405020304" pitchFamily="18" charset="0"/>
            </a:endParaRPr>
          </a:p>
        </p:txBody>
      </p:sp>
      <p:sp>
        <p:nvSpPr>
          <p:cNvPr id="3" name="TextBox 2"/>
          <p:cNvSpPr txBox="1"/>
          <p:nvPr/>
        </p:nvSpPr>
        <p:spPr>
          <a:xfrm>
            <a:off x="820270" y="1080754"/>
            <a:ext cx="7503459" cy="4801314"/>
          </a:xfrm>
          <a:prstGeom prst="rect">
            <a:avLst/>
          </a:prstGeom>
          <a:noFill/>
        </p:spPr>
        <p:txBody>
          <a:bodyPr wrap="square" rtlCol="0">
            <a:spAutoFit/>
          </a:bodyPr>
          <a:lstStyle/>
          <a:p>
            <a:pPr algn="just"/>
            <a:r>
              <a:rPr lang="en-US" altLang="en-US" sz="2400" b="1" u="sng" dirty="0">
                <a:solidFill>
                  <a:srgbClr val="515151"/>
                </a:solidFill>
                <a:ea typeface="ヒラギノ角ゴ Pro W3"/>
                <a:cs typeface="Times New Roman" panose="02020603050405020304" pitchFamily="18" charset="0"/>
              </a:rPr>
              <a:t>Drug </a:t>
            </a:r>
            <a:r>
              <a:rPr lang="en-US" altLang="en-US" sz="2400" b="1" u="sng" dirty="0" smtClean="0">
                <a:solidFill>
                  <a:srgbClr val="515151"/>
                </a:solidFill>
                <a:ea typeface="ヒラギノ角ゴ Pro W3"/>
                <a:cs typeface="Times New Roman" panose="02020603050405020304" pitchFamily="18" charset="0"/>
              </a:rPr>
              <a:t>Accountability</a:t>
            </a:r>
          </a:p>
          <a:p>
            <a:pPr algn="just"/>
            <a:endParaRPr lang="en-US" altLang="en-US" sz="12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Authorized </a:t>
            </a:r>
            <a:r>
              <a:rPr lang="en-US" altLang="en-US" sz="2400" dirty="0" smtClean="0">
                <a:solidFill>
                  <a:srgbClr val="515151"/>
                </a:solidFill>
                <a:ea typeface="ヒラギノ角ゴ Pro W3"/>
                <a:cs typeface="Times New Roman" panose="02020603050405020304" pitchFamily="18" charset="0"/>
              </a:rPr>
              <a:t>Prescriptions</a:t>
            </a:r>
          </a:p>
          <a:p>
            <a:pPr algn="just"/>
            <a:endParaRPr lang="en-US" altLang="en-US" sz="9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Proper Use of </a:t>
            </a:r>
            <a:r>
              <a:rPr lang="en-US" altLang="en-US" sz="2400" dirty="0" smtClean="0">
                <a:solidFill>
                  <a:srgbClr val="515151"/>
                </a:solidFill>
                <a:ea typeface="ヒラギノ角ゴ Pro W3"/>
                <a:cs typeface="Times New Roman" panose="02020603050405020304" pitchFamily="18" charset="0"/>
              </a:rPr>
              <a:t>Logs</a:t>
            </a:r>
          </a:p>
          <a:p>
            <a:pPr algn="just"/>
            <a:endParaRPr lang="en-US" altLang="en-US" sz="9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Documentation of Drug </a:t>
            </a:r>
            <a:r>
              <a:rPr lang="en-US" altLang="en-US" sz="2400" dirty="0" smtClean="0">
                <a:solidFill>
                  <a:srgbClr val="515151"/>
                </a:solidFill>
                <a:ea typeface="ヒラギノ角ゴ Pro W3"/>
                <a:cs typeface="Times New Roman" panose="02020603050405020304" pitchFamily="18" charset="0"/>
              </a:rPr>
              <a:t>Returns/Destruction</a:t>
            </a:r>
          </a:p>
          <a:p>
            <a:pPr algn="just"/>
            <a:endParaRPr lang="en-US" altLang="en-US" sz="9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Shipment </a:t>
            </a:r>
            <a:r>
              <a:rPr lang="en-US" altLang="en-US" sz="2400" dirty="0" smtClean="0">
                <a:solidFill>
                  <a:srgbClr val="515151"/>
                </a:solidFill>
                <a:ea typeface="ヒラギノ角ゴ Pro W3"/>
                <a:cs typeface="Times New Roman" panose="02020603050405020304" pitchFamily="18" charset="0"/>
              </a:rPr>
              <a:t>Records</a:t>
            </a:r>
          </a:p>
          <a:p>
            <a:pPr algn="just"/>
            <a:endParaRPr lang="en-US" altLang="en-US" sz="9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Proper Storage of </a:t>
            </a:r>
            <a:r>
              <a:rPr lang="en-US" altLang="en-US" sz="2400" dirty="0" smtClean="0">
                <a:solidFill>
                  <a:srgbClr val="515151"/>
                </a:solidFill>
                <a:ea typeface="ヒラギノ角ゴ Pro W3"/>
                <a:cs typeface="Times New Roman" panose="02020603050405020304" pitchFamily="18" charset="0"/>
              </a:rPr>
              <a:t>Drugs</a:t>
            </a:r>
          </a:p>
          <a:p>
            <a:pPr algn="just"/>
            <a:endParaRPr lang="en-US" altLang="en-US" sz="9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Comparison of Shelf Inventory and </a:t>
            </a:r>
            <a:r>
              <a:rPr lang="en-US" altLang="en-US" sz="2400" dirty="0" smtClean="0">
                <a:solidFill>
                  <a:srgbClr val="515151"/>
                </a:solidFill>
                <a:ea typeface="ヒラギノ角ゴ Pro W3"/>
                <a:cs typeface="Times New Roman" panose="02020603050405020304" pitchFamily="18" charset="0"/>
              </a:rPr>
              <a:t>Logs</a:t>
            </a:r>
          </a:p>
          <a:p>
            <a:pPr algn="just"/>
            <a:endParaRPr lang="en-US" altLang="en-US" sz="900" dirty="0">
              <a:solidFill>
                <a:srgbClr val="515151"/>
              </a:solidFill>
              <a:ea typeface="ヒラギノ角ゴ Pro W3"/>
              <a:cs typeface="Times New Roman" panose="02020603050405020304" pitchFamily="18" charset="0"/>
            </a:endParaRPr>
          </a:p>
          <a:p>
            <a:pPr marL="342900" indent="-342900" algn="just">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Comparison of Drug Accountability Records and Patient Records (i.e. cross checking of patient doses against logs)</a:t>
            </a:r>
          </a:p>
        </p:txBody>
      </p:sp>
    </p:spTree>
    <p:extLst>
      <p:ext uri="{BB962C8B-B14F-4D97-AF65-F5344CB8AC3E}">
        <p14:creationId xmlns:p14="http://schemas.microsoft.com/office/powerpoint/2010/main" val="2278271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86"/>
            <a:ext cx="8229600" cy="568740"/>
          </a:xfrm>
        </p:spPr>
        <p:txBody>
          <a:bodyPr>
            <a:noAutofit/>
          </a:bodyPr>
          <a:lstStyle/>
          <a:p>
            <a:r>
              <a:rPr lang="en-US" sz="3200" b="1" dirty="0">
                <a:cs typeface="Times New Roman" panose="02020603050405020304" pitchFamily="18" charset="0"/>
              </a:rPr>
              <a:t>NRG </a:t>
            </a:r>
            <a:r>
              <a:rPr lang="en-US" sz="3200" b="1" dirty="0" smtClean="0">
                <a:cs typeface="Times New Roman" panose="02020603050405020304" pitchFamily="18" charset="0"/>
              </a:rPr>
              <a:t>Oncology Audit Site Visits</a:t>
            </a:r>
            <a:endParaRPr lang="en-US" sz="3200" b="1" dirty="0">
              <a:cs typeface="Times New Roman" panose="02020603050405020304" pitchFamily="18" charset="0"/>
            </a:endParaRPr>
          </a:p>
        </p:txBody>
      </p:sp>
      <p:sp>
        <p:nvSpPr>
          <p:cNvPr id="3" name="TextBox 2"/>
          <p:cNvSpPr txBox="1"/>
          <p:nvPr/>
        </p:nvSpPr>
        <p:spPr>
          <a:xfrm>
            <a:off x="860611" y="720215"/>
            <a:ext cx="7503459" cy="5555367"/>
          </a:xfrm>
          <a:prstGeom prst="rect">
            <a:avLst/>
          </a:prstGeom>
          <a:noFill/>
        </p:spPr>
        <p:txBody>
          <a:bodyPr wrap="square" rtlCol="0">
            <a:spAutoFit/>
          </a:bodyPr>
          <a:lstStyle/>
          <a:p>
            <a:r>
              <a:rPr lang="en-US" altLang="en-US" b="1" u="sng" dirty="0">
                <a:solidFill>
                  <a:srgbClr val="515151"/>
                </a:solidFill>
                <a:ea typeface="ヒラギノ角ゴ Pro W3"/>
                <a:cs typeface="Times New Roman" panose="02020603050405020304" pitchFamily="18" charset="0"/>
              </a:rPr>
              <a:t>Patient Case </a:t>
            </a:r>
            <a:r>
              <a:rPr lang="en-US" altLang="en-US" b="1" u="sng" dirty="0" smtClean="0">
                <a:solidFill>
                  <a:srgbClr val="515151"/>
                </a:solidFill>
                <a:ea typeface="ヒラギノ角ゴ Pro W3"/>
                <a:cs typeface="Times New Roman" panose="02020603050405020304" pitchFamily="18" charset="0"/>
              </a:rPr>
              <a:t>Review</a:t>
            </a:r>
            <a:endParaRPr lang="en-US" altLang="en-US" b="1" u="sng" dirty="0">
              <a:solidFill>
                <a:srgbClr val="515151"/>
              </a:solidFill>
              <a:ea typeface="ヒラギノ角ゴ Pro W3"/>
              <a:cs typeface="Times New Roman" panose="02020603050405020304" pitchFamily="18" charset="0"/>
            </a:endParaRP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Verification of proper Informed Consent prior to patient </a:t>
            </a:r>
            <a:r>
              <a:rPr lang="en-US" altLang="en-US" dirty="0" smtClean="0">
                <a:solidFill>
                  <a:srgbClr val="515151"/>
                </a:solidFill>
                <a:ea typeface="ヒラギノ角ゴ Pro W3"/>
                <a:cs typeface="Times New Roman" panose="02020603050405020304" pitchFamily="18" charset="0"/>
              </a:rPr>
              <a:t>entry</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Verification of signed HIPAA authorization for patients enrolled in the U.S</a:t>
            </a:r>
            <a:r>
              <a:rPr lang="en-US" altLang="en-US" dirty="0" smtClean="0">
                <a:solidFill>
                  <a:srgbClr val="515151"/>
                </a:solidFill>
                <a:ea typeface="ヒラギノ角ゴ Pro W3"/>
                <a:cs typeface="Times New Roman" panose="02020603050405020304" pitchFamily="18" charset="0"/>
              </a:rPr>
              <a:t>.</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Verification of eligibility and all dates and results of all pertinent pre-entry </a:t>
            </a:r>
            <a:r>
              <a:rPr lang="en-US" altLang="en-US" dirty="0" smtClean="0">
                <a:solidFill>
                  <a:srgbClr val="515151"/>
                </a:solidFill>
                <a:ea typeface="ヒラギノ角ゴ Pro W3"/>
                <a:cs typeface="Times New Roman" panose="02020603050405020304" pitchFamily="18" charset="0"/>
              </a:rPr>
              <a:t>examinations</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Verification of all dates of therapy and appropriate dosing and </a:t>
            </a:r>
            <a:r>
              <a:rPr lang="en-US" altLang="en-US" dirty="0" smtClean="0">
                <a:solidFill>
                  <a:srgbClr val="515151"/>
                </a:solidFill>
                <a:ea typeface="ヒラギノ角ゴ Pro W3"/>
                <a:cs typeface="Times New Roman" panose="02020603050405020304" pitchFamily="18" charset="0"/>
              </a:rPr>
              <a:t>scheduling</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Verification of adherence to protocol requirements, and if not, accurate and appropriate reporting of </a:t>
            </a:r>
            <a:r>
              <a:rPr lang="en-US" altLang="en-US" dirty="0" smtClean="0">
                <a:solidFill>
                  <a:srgbClr val="515151"/>
                </a:solidFill>
                <a:ea typeface="ヒラギノ角ゴ Pro W3"/>
                <a:cs typeface="Times New Roman" panose="02020603050405020304" pitchFamily="18" charset="0"/>
              </a:rPr>
              <a:t>non-adherence</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Assurance that all adverse events were appropriately reported and triggered appropriate </a:t>
            </a:r>
            <a:r>
              <a:rPr lang="en-US" altLang="en-US" dirty="0" smtClean="0">
                <a:solidFill>
                  <a:srgbClr val="515151"/>
                </a:solidFill>
                <a:ea typeface="ヒラギノ角ゴ Pro W3"/>
                <a:cs typeface="Times New Roman" panose="02020603050405020304" pitchFamily="18" charset="0"/>
              </a:rPr>
              <a:t>responses</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Verification of patient disease status and adequacy of follow-up </a:t>
            </a:r>
            <a:r>
              <a:rPr lang="en-US" altLang="en-US" dirty="0" smtClean="0">
                <a:solidFill>
                  <a:srgbClr val="515151"/>
                </a:solidFill>
                <a:ea typeface="ヒラギノ角ゴ Pro W3"/>
                <a:cs typeface="Times New Roman" panose="02020603050405020304" pitchFamily="18" charset="0"/>
              </a:rPr>
              <a:t>examinations</a:t>
            </a:r>
          </a:p>
          <a:p>
            <a:endParaRPr lang="en-US" altLang="en-US" sz="7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dirty="0">
                <a:solidFill>
                  <a:srgbClr val="515151"/>
                </a:solidFill>
                <a:ea typeface="ヒラギノ角ゴ Pro W3"/>
                <a:cs typeface="Times New Roman" panose="02020603050405020304" pitchFamily="18" charset="0"/>
              </a:rPr>
              <a:t>Review of data, Targeted Source Data Verification, and data timeliness</a:t>
            </a:r>
          </a:p>
        </p:txBody>
      </p:sp>
    </p:spTree>
    <p:extLst>
      <p:ext uri="{BB962C8B-B14F-4D97-AF65-F5344CB8AC3E}">
        <p14:creationId xmlns:p14="http://schemas.microsoft.com/office/powerpoint/2010/main" val="3554929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50"/>
            <a:ext cx="8229600" cy="568740"/>
          </a:xfrm>
        </p:spPr>
        <p:txBody>
          <a:bodyPr>
            <a:noAutofit/>
          </a:bodyPr>
          <a:lstStyle/>
          <a:p>
            <a:r>
              <a:rPr lang="en-US" altLang="en-US" sz="3200" b="1" dirty="0" smtClean="0">
                <a:ea typeface="ヒラギノ角ゴ Pro W3"/>
                <a:cs typeface="Times New Roman" panose="02020603050405020304" pitchFamily="18" charset="0"/>
              </a:rPr>
              <a:t>Auditing Requirements</a:t>
            </a:r>
            <a:endParaRPr lang="en-US" sz="3200" b="1" dirty="0">
              <a:cs typeface="Times New Roman" panose="02020603050405020304" pitchFamily="18" charset="0"/>
            </a:endParaRPr>
          </a:p>
        </p:txBody>
      </p:sp>
      <p:sp>
        <p:nvSpPr>
          <p:cNvPr id="3" name="TextBox 2"/>
          <p:cNvSpPr txBox="1"/>
          <p:nvPr/>
        </p:nvSpPr>
        <p:spPr>
          <a:xfrm>
            <a:off x="457200" y="683337"/>
            <a:ext cx="8149389" cy="5478423"/>
          </a:xfrm>
          <a:prstGeom prst="rect">
            <a:avLst/>
          </a:prstGeom>
          <a:noFill/>
        </p:spPr>
        <p:txBody>
          <a:bodyPr wrap="square" rtlCol="0">
            <a:spAutoFit/>
          </a:bodyPr>
          <a:lstStyle/>
          <a:p>
            <a:pPr marL="285750" indent="-285750">
              <a:buFont typeface="Arial" panose="020B0604020202020204" pitchFamily="34" charset="0"/>
              <a:buChar char="•"/>
            </a:pPr>
            <a:r>
              <a:rPr lang="en-US" altLang="en-US" sz="2400" dirty="0" smtClean="0">
                <a:solidFill>
                  <a:srgbClr val="515151"/>
                </a:solidFill>
                <a:ea typeface="ヒラギノ角ゴ Pro W3"/>
                <a:cs typeface="Times New Roman" panose="02020603050405020304" pitchFamily="18" charset="0"/>
              </a:rPr>
              <a:t>Room </a:t>
            </a:r>
            <a:r>
              <a:rPr lang="en-US" altLang="en-US" sz="2400" dirty="0">
                <a:solidFill>
                  <a:srgbClr val="515151"/>
                </a:solidFill>
                <a:ea typeface="ヒラギノ角ゴ Pro W3"/>
                <a:cs typeface="Times New Roman" panose="02020603050405020304" pitchFamily="18" charset="0"/>
              </a:rPr>
              <a:t>with internet </a:t>
            </a:r>
            <a:r>
              <a:rPr lang="en-US" altLang="en-US" sz="2400" dirty="0" smtClean="0">
                <a:solidFill>
                  <a:srgbClr val="515151"/>
                </a:solidFill>
                <a:ea typeface="ヒラギノ角ゴ Pro W3"/>
                <a:cs typeface="Times New Roman" panose="02020603050405020304" pitchFamily="18" charset="0"/>
              </a:rPr>
              <a:t>access</a:t>
            </a:r>
          </a:p>
          <a:p>
            <a:pPr marL="285750" indent="-285750">
              <a:buFont typeface="Arial" panose="020B0604020202020204" pitchFamily="34" charset="0"/>
              <a:buChar char="•"/>
            </a:pPr>
            <a:endParaRPr lang="en-US" altLang="en-US" sz="9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All relevant materials are available for review at the time of the </a:t>
            </a:r>
            <a:r>
              <a:rPr lang="en-US" altLang="en-US" sz="2400" dirty="0" smtClean="0">
                <a:solidFill>
                  <a:srgbClr val="515151"/>
                </a:solidFill>
                <a:ea typeface="ヒラギノ角ゴ Pro W3"/>
                <a:cs typeface="Times New Roman" panose="02020603050405020304" pitchFamily="18" charset="0"/>
              </a:rPr>
              <a:t>audit</a:t>
            </a:r>
          </a:p>
          <a:p>
            <a:endParaRPr lang="en-US" altLang="en-US" sz="9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If the institution utilizes electronic medical records (EMRs) and/or scans, the records may be printed for viewing by the auditor(s), or computers with EMR access must be </a:t>
            </a:r>
            <a:r>
              <a:rPr lang="en-US" altLang="en-US" sz="2400" dirty="0" smtClean="0">
                <a:solidFill>
                  <a:srgbClr val="515151"/>
                </a:solidFill>
                <a:ea typeface="ヒラギノ角ゴ Pro W3"/>
                <a:cs typeface="Times New Roman" panose="02020603050405020304" pitchFamily="18" charset="0"/>
              </a:rPr>
              <a:t>provided; also</a:t>
            </a:r>
            <a:r>
              <a:rPr lang="en-US" altLang="en-US" sz="2400" dirty="0">
                <a:solidFill>
                  <a:srgbClr val="515151"/>
                </a:solidFill>
                <a:ea typeface="ヒラギノ角ゴ Pro W3"/>
                <a:cs typeface="Times New Roman" panose="02020603050405020304" pitchFamily="18" charset="0"/>
              </a:rPr>
              <a:t>, a staff member must be present to assist with navigating through the </a:t>
            </a:r>
            <a:r>
              <a:rPr lang="en-US" altLang="en-US" sz="2400" dirty="0" smtClean="0">
                <a:solidFill>
                  <a:srgbClr val="515151"/>
                </a:solidFill>
                <a:ea typeface="ヒラギノ角ゴ Pro W3"/>
                <a:cs typeface="Times New Roman" panose="02020603050405020304" pitchFamily="18" charset="0"/>
              </a:rPr>
              <a:t>system</a:t>
            </a:r>
          </a:p>
          <a:p>
            <a:endParaRPr lang="en-US" altLang="en-US" sz="900" dirty="0">
              <a:solidFill>
                <a:srgbClr val="515151"/>
              </a:solidFill>
              <a:ea typeface="ヒラギノ角ゴ Pro W3"/>
              <a:cs typeface="Times New Roman" panose="02020603050405020304" pitchFamily="18" charset="0"/>
            </a:endParaRPr>
          </a:p>
          <a:p>
            <a:pPr marL="342900" indent="-342900">
              <a:buFont typeface="Arial" panose="020B0604020202020204" pitchFamily="34" charset="0"/>
              <a:buChar char="•"/>
            </a:pPr>
            <a:r>
              <a:rPr lang="en-US" altLang="en-US" sz="2400" dirty="0">
                <a:solidFill>
                  <a:srgbClr val="515151"/>
                </a:solidFill>
                <a:ea typeface="ヒラギノ角ゴ Pro W3"/>
                <a:cs typeface="Times New Roman" panose="02020603050405020304" pitchFamily="18" charset="0"/>
              </a:rPr>
              <a:t>To facilitate the review process, it is recommended that institution staff label all documents such as hospital/clinic records, medication prescriptions, drug administration records, research notes, on-study labs, scans and imaging studies, consent forms, </a:t>
            </a:r>
            <a:r>
              <a:rPr lang="en-US" altLang="en-US" sz="2400" dirty="0" smtClean="0">
                <a:solidFill>
                  <a:srgbClr val="515151"/>
                </a:solidFill>
                <a:ea typeface="ヒラギノ角ゴ Pro W3"/>
                <a:cs typeface="Times New Roman" panose="02020603050405020304" pitchFamily="18" charset="0"/>
              </a:rPr>
              <a:t>etc.</a:t>
            </a:r>
            <a:endParaRPr lang="en-US" altLang="en-US" sz="2400" dirty="0">
              <a:solidFill>
                <a:srgbClr val="515151"/>
              </a:solidFill>
              <a:ea typeface="ヒラギノ角ゴ Pro W3"/>
              <a:cs typeface="Times New Roman" panose="02020603050405020304" pitchFamily="18" charset="0"/>
            </a:endParaRPr>
          </a:p>
        </p:txBody>
      </p:sp>
    </p:spTree>
    <p:extLst>
      <p:ext uri="{BB962C8B-B14F-4D97-AF65-F5344CB8AC3E}">
        <p14:creationId xmlns:p14="http://schemas.microsoft.com/office/powerpoint/2010/main" val="4921588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baseline="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800" dirty="0" smtClean="0">
              <a:solidFill>
                <a:srgbClr val="515151"/>
              </a:solidFill>
              <a:latin typeface="Arial" panose="020B0604020202020204" pitchFamily="34" charset="0"/>
              <a:cs typeface="Arial" panose="020B0604020202020204" pitchFamily="34" charset="0"/>
            </a:endParaRPr>
          </a:p>
          <a:p>
            <a:endParaRPr lang="en-US" sz="1800" dirty="0" smtClean="0">
              <a:solidFill>
                <a:srgbClr val="515151"/>
              </a:solidFill>
              <a:latin typeface="Arial" panose="020B0604020202020204" pitchFamily="34" charset="0"/>
              <a:cs typeface="Arial" panose="020B0604020202020204" pitchFamily="34" charset="0"/>
            </a:endParaRPr>
          </a:p>
          <a:p>
            <a:r>
              <a:rPr lang="en-US" sz="2400" dirty="0" smtClean="0">
                <a:solidFill>
                  <a:srgbClr val="515151"/>
                </a:solidFill>
                <a:latin typeface="Arial" panose="020B0604020202020204" pitchFamily="34" charset="0"/>
                <a:cs typeface="Arial" panose="020B0604020202020204" pitchFamily="34" charset="0"/>
              </a:rPr>
              <a:t>Jerome </a:t>
            </a:r>
            <a:r>
              <a:rPr lang="en-US" sz="2400" dirty="0">
                <a:solidFill>
                  <a:srgbClr val="515151"/>
                </a:solidFill>
                <a:latin typeface="Arial" panose="020B0604020202020204" pitchFamily="34" charset="0"/>
                <a:cs typeface="Arial" panose="020B0604020202020204" pitchFamily="34" charset="0"/>
              </a:rPr>
              <a:t>Koss, Senior QC </a:t>
            </a:r>
            <a:r>
              <a:rPr lang="en-US" sz="2400" dirty="0" smtClean="0">
                <a:solidFill>
                  <a:srgbClr val="515151"/>
                </a:solidFill>
                <a:latin typeface="Arial" panose="020B0604020202020204" pitchFamily="34" charset="0"/>
                <a:cs typeface="Arial" panose="020B0604020202020204" pitchFamily="34" charset="0"/>
              </a:rPr>
              <a:t>Auditor</a:t>
            </a:r>
          </a:p>
          <a:p>
            <a:endParaRPr lang="en-US" sz="2400" dirty="0">
              <a:solidFill>
                <a:srgbClr val="515151"/>
              </a:solidFill>
              <a:latin typeface="Arial" panose="020B0604020202020204" pitchFamily="34" charset="0"/>
              <a:cs typeface="Arial" panose="020B0604020202020204" pitchFamily="34" charset="0"/>
            </a:endParaRPr>
          </a:p>
          <a:p>
            <a:r>
              <a:rPr lang="en-US" sz="2400" dirty="0" smtClean="0">
                <a:solidFill>
                  <a:srgbClr val="515151"/>
                </a:solidFill>
                <a:latin typeface="Arial" panose="020B0604020202020204" pitchFamily="34" charset="0"/>
                <a:cs typeface="Arial" panose="020B0604020202020204" pitchFamily="34" charset="0"/>
              </a:rPr>
              <a:t>Email</a:t>
            </a:r>
            <a:r>
              <a:rPr lang="en-US" sz="2400" dirty="0">
                <a:solidFill>
                  <a:srgbClr val="515151"/>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u="sng" dirty="0">
                <a:solidFill>
                  <a:srgbClr val="3399FF"/>
                </a:solidFill>
                <a:latin typeface="Arial" panose="020B0604020202020204" pitchFamily="34" charset="0"/>
                <a:cs typeface="Arial" panose="020B0604020202020204" pitchFamily="34" charset="0"/>
              </a:rPr>
              <a:t>kossj@nrgoncology.org</a:t>
            </a:r>
          </a:p>
          <a:p>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457200" y="818850"/>
            <a:ext cx="8229600" cy="5687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mn-lt"/>
                <a:ea typeface="ヒラギノ角ゴ Pro W3"/>
                <a:cs typeface="Times New Roman" panose="02020603050405020304" pitchFamily="18" charset="0"/>
              </a:rPr>
              <a:t>Auditing Questions</a:t>
            </a:r>
            <a:endParaRPr lang="en-US" sz="3200" b="1" dirty="0">
              <a:latin typeface="+mn-lt"/>
              <a:cs typeface="Times New Roman" panose="02020603050405020304" pitchFamily="18" charset="0"/>
            </a:endParaRPr>
          </a:p>
        </p:txBody>
      </p:sp>
    </p:spTree>
    <p:extLst>
      <p:ext uri="{BB962C8B-B14F-4D97-AF65-F5344CB8AC3E}">
        <p14:creationId xmlns:p14="http://schemas.microsoft.com/office/powerpoint/2010/main" val="166582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6000" b="1" dirty="0" smtClean="0">
                <a:cs typeface="Times New Roman" panose="02020603050405020304" pitchFamily="18" charset="0"/>
              </a:rPr>
              <a:t>Thank you!</a:t>
            </a:r>
            <a:endParaRPr lang="en-US" sz="6000" b="1" dirty="0">
              <a:cs typeface="Times New Roman" panose="02020603050405020304" pitchFamily="18" charset="0"/>
            </a:endParaRPr>
          </a:p>
        </p:txBody>
      </p:sp>
    </p:spTree>
    <p:extLst>
      <p:ext uri="{BB962C8B-B14F-4D97-AF65-F5344CB8AC3E}">
        <p14:creationId xmlns:p14="http://schemas.microsoft.com/office/powerpoint/2010/main" val="109739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153" y="1846729"/>
            <a:ext cx="7270376" cy="1384995"/>
          </a:xfrm>
          <a:prstGeom prst="rect">
            <a:avLst/>
          </a:prstGeom>
        </p:spPr>
        <p:txBody>
          <a:bodyPr wrap="square">
            <a:spAutoFit/>
          </a:bodyPr>
          <a:lstStyle/>
          <a:p>
            <a:pPr algn="ctr"/>
            <a:endParaRPr lang="en-US" altLang="en-US" sz="3600" dirty="0">
              <a:latin typeface="Arial" pitchFamily="34" charset="0"/>
              <a:ea typeface="ヒラギノ角ゴ Pro W3"/>
              <a:cs typeface="Arial" pitchFamily="34" charset="0"/>
            </a:endParaRPr>
          </a:p>
          <a:p>
            <a:pPr algn="ctr"/>
            <a:r>
              <a:rPr lang="en-US" altLang="en-US" sz="2400" dirty="0">
                <a:solidFill>
                  <a:srgbClr val="515151"/>
                </a:solidFill>
                <a:latin typeface="Arial" panose="020B0604020202020204" pitchFamily="34" charset="0"/>
                <a:ea typeface="ヒラギノ角ゴ Pro W3"/>
                <a:cs typeface="Arial" panose="020B0604020202020204" pitchFamily="34" charset="0"/>
              </a:rPr>
              <a:t>This trial is being conducted in collaboration with </a:t>
            </a:r>
          </a:p>
          <a:p>
            <a:pPr algn="ctr"/>
            <a:r>
              <a:rPr lang="en-US" altLang="en-US" sz="2400" dirty="0">
                <a:solidFill>
                  <a:srgbClr val="515151"/>
                </a:solidFill>
                <a:latin typeface="Arial" panose="020B0604020202020204" pitchFamily="34" charset="0"/>
                <a:ea typeface="ヒラギノ角ゴ Pro W3"/>
                <a:cs typeface="Arial" panose="020B0604020202020204" pitchFamily="34" charset="0"/>
              </a:rPr>
              <a:t>Janssen Pharmaceuticals, Inc.</a:t>
            </a:r>
          </a:p>
        </p:txBody>
      </p:sp>
      <p:sp>
        <p:nvSpPr>
          <p:cNvPr id="4" name="Rectangle 3"/>
          <p:cNvSpPr/>
          <p:nvPr/>
        </p:nvSpPr>
        <p:spPr>
          <a:xfrm>
            <a:off x="940587" y="1131087"/>
            <a:ext cx="7306942" cy="584775"/>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Trial Collaboration Partner</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06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422804"/>
            <a:ext cx="8346141" cy="584775"/>
          </a:xfrm>
          <a:prstGeom prst="rect">
            <a:avLst/>
          </a:prstGeom>
          <a:noFill/>
        </p:spPr>
        <p:txBody>
          <a:bodyPr wrap="square" rtlCol="0">
            <a:spAutoFit/>
          </a:bodyPr>
          <a:lstStyle/>
          <a:p>
            <a:pPr algn="ctr"/>
            <a:r>
              <a:rPr lang="en-US" sz="3200" b="1" dirty="0" smtClean="0">
                <a:solidFill>
                  <a:schemeClr val="accent1"/>
                </a:solidFill>
                <a:latin typeface="Arial" panose="020B0604020202020204" pitchFamily="34" charset="0"/>
                <a:cs typeface="Arial" panose="020B0604020202020204" pitchFamily="34" charset="0"/>
              </a:rPr>
              <a:t>Study Design Overview</a:t>
            </a:r>
            <a:endParaRPr lang="en-US" sz="3200" b="1" dirty="0">
              <a:solidFill>
                <a:schemeClr val="accent1"/>
              </a:solidFill>
              <a:latin typeface="Arial" panose="020B0604020202020204" pitchFamily="34" charset="0"/>
              <a:cs typeface="Arial" panose="020B0604020202020204" pitchFamily="34" charset="0"/>
            </a:endParaRPr>
          </a:p>
        </p:txBody>
      </p:sp>
      <p:sp>
        <p:nvSpPr>
          <p:cNvPr id="4" name="Rectangle 3"/>
          <p:cNvSpPr/>
          <p:nvPr/>
        </p:nvSpPr>
        <p:spPr>
          <a:xfrm>
            <a:off x="457201" y="1151365"/>
            <a:ext cx="8209370" cy="4154984"/>
          </a:xfrm>
          <a:prstGeom prst="rect">
            <a:avLst/>
          </a:prstGeom>
        </p:spPr>
        <p:txBody>
          <a:bodyPr wrap="square">
            <a:spAutoFit/>
          </a:bodyPr>
          <a:lstStyle/>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Background and Rationale</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Objectives / Schema </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Key Eligibility / Exclusion Criteria</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Statistical Considerations</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Treatment Overview / RT Credentialing</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Adverse Event Reporting</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Protocol / Regulatory Logistics</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Drug Distribution</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Data Submissions</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Biospecimen Submissions</a:t>
            </a:r>
          </a:p>
          <a:p>
            <a:pPr marL="285750" indent="-285750">
              <a:buFont typeface="Arial" panose="020B0604020202020204" pitchFamily="34" charset="0"/>
              <a:buChar char="•"/>
              <a:defRPr/>
            </a:pPr>
            <a:r>
              <a:rPr lang="en-US" altLang="en-US" sz="2400" dirty="0">
                <a:solidFill>
                  <a:srgbClr val="515151"/>
                </a:solidFill>
                <a:ea typeface="ヒラギノ角ゴ Pro W3" pitchFamily="-60" charset="-128"/>
                <a:cs typeface="Arial" panose="020B0604020202020204" pitchFamily="34" charset="0"/>
              </a:rPr>
              <a:t>Auditing</a:t>
            </a:r>
            <a:endParaRPr lang="en-US" altLang="en-US" sz="2800" dirty="0">
              <a:solidFill>
                <a:srgbClr val="515151"/>
              </a:solidFill>
              <a:ea typeface="ヒラギノ角ゴ Pro W3" pitchFamily="-60" charset="-128"/>
              <a:cs typeface="Arial" panose="020B0604020202020204" pitchFamily="34" charset="0"/>
            </a:endParaRPr>
          </a:p>
        </p:txBody>
      </p:sp>
    </p:spTree>
    <p:extLst>
      <p:ext uri="{BB962C8B-B14F-4D97-AF65-F5344CB8AC3E}">
        <p14:creationId xmlns:p14="http://schemas.microsoft.com/office/powerpoint/2010/main" val="3182677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Grp="1" noChangeArrowheads="1"/>
          </p:cNvSpPr>
          <p:nvPr>
            <p:ph type="title"/>
          </p:nvPr>
        </p:nvSpPr>
        <p:spPr bwMode="auto">
          <a:xfrm>
            <a:off x="1933399" y="115423"/>
            <a:ext cx="5373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smtClean="0">
                <a:latin typeface="Arial" panose="020B0604020202020204" pitchFamily="34" charset="0"/>
                <a:cs typeface="Arial" panose="020B0604020202020204" pitchFamily="34" charset="0"/>
              </a:rPr>
              <a:t>Background and Rationale</a:t>
            </a:r>
            <a:endParaRPr lang="en-US" altLang="en-US" b="1"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205745" y="826718"/>
            <a:ext cx="8828892" cy="553759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rgbClr val="435464"/>
                </a:solidFill>
                <a:latin typeface="+mn-lt"/>
                <a:ea typeface="+mn-ea"/>
                <a:cs typeface="+mn-cs"/>
              </a:defRPr>
            </a:lvl1pPr>
            <a:lvl2pPr marL="742950" indent="-285750" algn="l" defTabSz="457200" rtl="0" eaLnBrk="1" latinLnBrk="0" hangingPunct="1">
              <a:spcBef>
                <a:spcPct val="20000"/>
              </a:spcBef>
              <a:buFont typeface="Arial"/>
              <a:buChar char="–"/>
              <a:defRPr sz="2800" kern="1200" baseline="0">
                <a:solidFill>
                  <a:srgbClr val="435464"/>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rgbClr val="435464"/>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rgbClr val="435464"/>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rgbClr val="435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Font typeface="Arial" panose="020B0604020202020204" pitchFamily="34" charset="0"/>
              <a:buChar char="•"/>
            </a:pPr>
            <a:r>
              <a:rPr lang="en-US" sz="2400" dirty="0">
                <a:solidFill>
                  <a:srgbClr val="515151"/>
                </a:solidFill>
                <a:cs typeface="Arial" panose="020B0604020202020204" pitchFamily="34" charset="0"/>
              </a:rPr>
              <a:t>Node positive prostate cancer represents about 12% of all prostate cancers</a:t>
            </a:r>
          </a:p>
          <a:p>
            <a:pPr lvl="1">
              <a:spcBef>
                <a:spcPct val="0"/>
              </a:spcBef>
              <a:buFont typeface="Arial" panose="020B0604020202020204" pitchFamily="34" charset="0"/>
              <a:buChar char="•"/>
            </a:pPr>
            <a:r>
              <a:rPr lang="en-US" sz="2000" dirty="0">
                <a:solidFill>
                  <a:srgbClr val="515151"/>
                </a:solidFill>
                <a:cs typeface="Arial" panose="020B0604020202020204" pitchFamily="34" charset="0"/>
              </a:rPr>
              <a:t>Stage 4 disease, but potentially curable</a:t>
            </a:r>
          </a:p>
          <a:p>
            <a:pPr lvl="1">
              <a:spcBef>
                <a:spcPct val="0"/>
              </a:spcBef>
              <a:buFont typeface="Arial" panose="020B0604020202020204" pitchFamily="34" charset="0"/>
              <a:buChar char="•"/>
            </a:pPr>
            <a:r>
              <a:rPr lang="en-US" sz="2000" dirty="0">
                <a:solidFill>
                  <a:srgbClr val="515151"/>
                </a:solidFill>
                <a:cs typeface="Arial" panose="020B0604020202020204" pitchFamily="34" charset="0"/>
              </a:rPr>
              <a:t>Very few clinical trials to guide standard of care in this patient population</a:t>
            </a:r>
          </a:p>
          <a:p>
            <a:pPr>
              <a:spcBef>
                <a:spcPct val="0"/>
              </a:spcBef>
              <a:buFont typeface="Arial" panose="020B0604020202020204" pitchFamily="34" charset="0"/>
              <a:buChar char="•"/>
            </a:pPr>
            <a:endParaRPr lang="en-US" sz="900" dirty="0" smtClean="0">
              <a:solidFill>
                <a:srgbClr val="515151"/>
              </a:solidFill>
              <a:cs typeface="Arial" panose="020B0604020202020204" pitchFamily="34" charset="0"/>
            </a:endParaRPr>
          </a:p>
          <a:p>
            <a:pPr>
              <a:spcBef>
                <a:spcPct val="0"/>
              </a:spcBef>
              <a:buFont typeface="Arial" panose="020B0604020202020204" pitchFamily="34" charset="0"/>
              <a:buChar char="•"/>
            </a:pPr>
            <a:r>
              <a:rPr lang="en-US" sz="2400" dirty="0" smtClean="0">
                <a:solidFill>
                  <a:srgbClr val="515151"/>
                </a:solidFill>
                <a:cs typeface="Arial" panose="020B0604020202020204" pitchFamily="34" charset="0"/>
              </a:rPr>
              <a:t>Very </a:t>
            </a:r>
            <a:r>
              <a:rPr lang="en-US" sz="2400" dirty="0">
                <a:solidFill>
                  <a:srgbClr val="515151"/>
                </a:solidFill>
                <a:cs typeface="Arial" panose="020B0604020202020204" pitchFamily="34" charset="0"/>
              </a:rPr>
              <a:t>aggressive disease</a:t>
            </a:r>
          </a:p>
          <a:p>
            <a:pPr lvl="1">
              <a:spcBef>
                <a:spcPct val="0"/>
              </a:spcBef>
              <a:buFont typeface="Arial" panose="020B0604020202020204" pitchFamily="34" charset="0"/>
              <a:buChar char="•"/>
            </a:pPr>
            <a:r>
              <a:rPr lang="en-US" sz="2000" dirty="0">
                <a:solidFill>
                  <a:srgbClr val="515151"/>
                </a:solidFill>
                <a:cs typeface="Arial" panose="020B0604020202020204" pitchFamily="34" charset="0"/>
              </a:rPr>
              <a:t>Treatment intensification likely needed to maximize cure and survival</a:t>
            </a:r>
          </a:p>
          <a:p>
            <a:pPr>
              <a:spcBef>
                <a:spcPct val="0"/>
              </a:spcBef>
              <a:buFont typeface="Arial" panose="020B0604020202020204" pitchFamily="34" charset="0"/>
              <a:buChar char="•"/>
            </a:pPr>
            <a:endParaRPr lang="en-US" sz="900" dirty="0">
              <a:solidFill>
                <a:srgbClr val="515151"/>
              </a:solidFill>
              <a:cs typeface="Arial" panose="020B0604020202020204" pitchFamily="34" charset="0"/>
            </a:endParaRPr>
          </a:p>
          <a:p>
            <a:pPr>
              <a:spcBef>
                <a:spcPct val="0"/>
              </a:spcBef>
              <a:buFont typeface="Arial" panose="020B0604020202020204" pitchFamily="34" charset="0"/>
              <a:buChar char="•"/>
            </a:pPr>
            <a:r>
              <a:rPr lang="en-US" sz="2400" dirty="0">
                <a:solidFill>
                  <a:srgbClr val="515151"/>
                </a:solidFill>
                <a:cs typeface="Arial" panose="020B0604020202020204" pitchFamily="34" charset="0"/>
              </a:rPr>
              <a:t>This trial will include patients who have had a radical prostatectomy, and found to have pN+ disease</a:t>
            </a:r>
          </a:p>
          <a:p>
            <a:pPr lvl="1">
              <a:spcBef>
                <a:spcPct val="0"/>
              </a:spcBef>
              <a:buFont typeface="Arial" panose="020B0604020202020204" pitchFamily="34" charset="0"/>
              <a:buChar char="•"/>
            </a:pPr>
            <a:r>
              <a:rPr lang="en-US" sz="2000" dirty="0">
                <a:solidFill>
                  <a:srgbClr val="515151"/>
                </a:solidFill>
                <a:cs typeface="Arial" panose="020B0604020202020204" pitchFamily="34" charset="0"/>
              </a:rPr>
              <a:t>Standard arm: RT plus 2 years of LHRH </a:t>
            </a:r>
          </a:p>
          <a:p>
            <a:pPr lvl="1">
              <a:spcBef>
                <a:spcPct val="0"/>
              </a:spcBef>
              <a:buFont typeface="Arial" panose="020B0604020202020204" pitchFamily="34" charset="0"/>
              <a:buChar char="•"/>
            </a:pPr>
            <a:r>
              <a:rPr lang="en-US" sz="2000" dirty="0">
                <a:solidFill>
                  <a:srgbClr val="515151"/>
                </a:solidFill>
                <a:cs typeface="Arial" panose="020B0604020202020204" pitchFamily="34" charset="0"/>
              </a:rPr>
              <a:t>Experimental arm: RT plus 2 years of LHRH/abiraterone/apalutamide</a:t>
            </a:r>
          </a:p>
          <a:p>
            <a:pPr>
              <a:spcBef>
                <a:spcPct val="0"/>
              </a:spcBef>
              <a:buFont typeface="Arial" panose="020B0604020202020204" pitchFamily="34" charset="0"/>
              <a:buChar char="•"/>
            </a:pPr>
            <a:endParaRPr lang="en-US" sz="900" dirty="0">
              <a:solidFill>
                <a:srgbClr val="515151"/>
              </a:solidFill>
              <a:cs typeface="Arial" panose="020B0604020202020204" pitchFamily="34" charset="0"/>
            </a:endParaRPr>
          </a:p>
          <a:p>
            <a:pPr>
              <a:spcBef>
                <a:spcPct val="0"/>
              </a:spcBef>
              <a:buFont typeface="Arial" panose="020B0604020202020204" pitchFamily="34" charset="0"/>
              <a:buChar char="•"/>
            </a:pPr>
            <a:r>
              <a:rPr lang="en-US" sz="2400" dirty="0">
                <a:solidFill>
                  <a:srgbClr val="515151"/>
                </a:solidFill>
                <a:cs typeface="Arial" panose="020B0604020202020204" pitchFamily="34" charset="0"/>
              </a:rPr>
              <a:t>Abiraterone </a:t>
            </a:r>
            <a:r>
              <a:rPr lang="en-US" sz="2400" dirty="0" smtClean="0">
                <a:solidFill>
                  <a:srgbClr val="515151"/>
                </a:solidFill>
                <a:cs typeface="Arial" panose="020B0604020202020204" pitchFamily="34" charset="0"/>
              </a:rPr>
              <a:t>&amp; </a:t>
            </a:r>
            <a:r>
              <a:rPr lang="en-US" sz="2400" dirty="0">
                <a:solidFill>
                  <a:srgbClr val="515151"/>
                </a:solidFill>
                <a:cs typeface="Arial" panose="020B0604020202020204" pitchFamily="34" charset="0"/>
              </a:rPr>
              <a:t>apalutamide have both been shown to improve overall survival in patients with metastatic prostate cancer</a:t>
            </a:r>
          </a:p>
          <a:p>
            <a:pPr algn="just">
              <a:spcBef>
                <a:spcPct val="0"/>
              </a:spcBef>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992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179" y="796323"/>
            <a:ext cx="8229600" cy="584775"/>
          </a:xfrm>
          <a:prstGeom prst="rect">
            <a:avLst/>
          </a:prstGeom>
        </p:spPr>
        <p:txBody>
          <a:bodyPr wrap="square">
            <a:spAutoFit/>
          </a:bodyPr>
          <a:lstStyle/>
          <a:p>
            <a:r>
              <a:rPr lang="en-US" sz="3200" b="1" dirty="0" smtClean="0">
                <a:latin typeface="+mn-lt"/>
                <a:cs typeface="Times New Roman" panose="02020603050405020304" pitchFamily="18" charset="0"/>
              </a:rPr>
              <a:t>Primary Objective</a:t>
            </a:r>
            <a:endParaRPr lang="en-US" altLang="en-US" sz="3200" dirty="0">
              <a:latin typeface="+mn-lt"/>
              <a:cs typeface="Times New Roman" panose="02020603050405020304" pitchFamily="18" charset="0"/>
            </a:endParaRPr>
          </a:p>
        </p:txBody>
      </p:sp>
      <p:sp>
        <p:nvSpPr>
          <p:cNvPr id="5" name="Content Placeholder 2"/>
          <p:cNvSpPr>
            <a:spLocks noGrp="1"/>
          </p:cNvSpPr>
          <p:nvPr>
            <p:ph idx="1"/>
          </p:nvPr>
        </p:nvSpPr>
        <p:spPr>
          <a:xfrm>
            <a:off x="484791" y="1567773"/>
            <a:ext cx="8032376" cy="4104086"/>
          </a:xfrm>
        </p:spPr>
        <p:txBody>
          <a:bodyPr>
            <a:normAutofit/>
          </a:bodyPr>
          <a:lstStyle/>
          <a:p>
            <a:pPr marL="0" indent="0" algn="just">
              <a:buNone/>
            </a:pPr>
            <a:r>
              <a:rPr lang="en-US" sz="2400" dirty="0">
                <a:solidFill>
                  <a:srgbClr val="515151"/>
                </a:solidFill>
                <a:cs typeface="Arial" panose="020B0604020202020204" pitchFamily="34" charset="0"/>
              </a:rPr>
              <a:t>To compare </a:t>
            </a:r>
            <a:r>
              <a:rPr lang="en-US" sz="2400" b="1" dirty="0">
                <a:solidFill>
                  <a:srgbClr val="515151"/>
                </a:solidFill>
                <a:cs typeface="Arial" panose="020B0604020202020204" pitchFamily="34" charset="0"/>
              </a:rPr>
              <a:t>metastasis-free survival (MFS) </a:t>
            </a:r>
            <a:r>
              <a:rPr lang="en-US" sz="2400" dirty="0">
                <a:solidFill>
                  <a:srgbClr val="515151"/>
                </a:solidFill>
                <a:cs typeface="Arial" panose="020B0604020202020204" pitchFamily="34" charset="0"/>
              </a:rPr>
              <a:t>of salvage RT and GnRH agonist/antagonist vs. RT/GnRH </a:t>
            </a:r>
            <a:r>
              <a:rPr lang="en-US" sz="2400" dirty="0" smtClean="0">
                <a:solidFill>
                  <a:srgbClr val="515151"/>
                </a:solidFill>
                <a:cs typeface="Arial" panose="020B0604020202020204" pitchFamily="34" charset="0"/>
              </a:rPr>
              <a:t>agonist / antagonist </a:t>
            </a:r>
            <a:r>
              <a:rPr lang="en-US" sz="2400" dirty="0">
                <a:solidFill>
                  <a:srgbClr val="515151"/>
                </a:solidFill>
                <a:cs typeface="Arial" panose="020B0604020202020204" pitchFamily="34" charset="0"/>
              </a:rPr>
              <a:t>with abiraterone acetate with prednisone and apalutamide for patients with pathologic node-positive prostate cancer after radical prostatectomy with detectable </a:t>
            </a:r>
            <a:r>
              <a:rPr lang="en-US" sz="2400" dirty="0" smtClean="0">
                <a:solidFill>
                  <a:srgbClr val="515151"/>
                </a:solidFill>
                <a:cs typeface="Arial" panose="020B0604020202020204" pitchFamily="34" charset="0"/>
              </a:rPr>
              <a:t>PSA</a:t>
            </a:r>
            <a:endParaRPr lang="en-US" sz="2400" dirty="0">
              <a:solidFill>
                <a:srgbClr val="515151"/>
              </a:solidFill>
              <a:cs typeface="Arial" panose="020B0604020202020204" pitchFamily="34" charset="0"/>
            </a:endParaRPr>
          </a:p>
          <a:p>
            <a:pPr marL="0" indent="0" algn="just">
              <a:buNone/>
            </a:pP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64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 Slide">
  <a:themeElements>
    <a:clrScheme name="NRG Color Theme Text">
      <a:dk1>
        <a:srgbClr val="98012E"/>
      </a:dk1>
      <a:lt1>
        <a:srgbClr val="FFFFFF"/>
      </a:lt1>
      <a:dk2>
        <a:srgbClr val="435464"/>
      </a:dk2>
      <a:lt2>
        <a:srgbClr val="FFFFFF"/>
      </a:lt2>
      <a:accent1>
        <a:srgbClr val="98012E"/>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b="1" dirty="0">
            <a:solidFill>
              <a:schemeClr val="accent1"/>
            </a:solidFill>
            <a:cs typeface="Helvetica"/>
          </a:defRPr>
        </a:defPPr>
      </a:lstStyle>
    </a:txDef>
  </a:objectDefaults>
  <a:extraClrSchemeLst/>
</a:theme>
</file>

<file path=ppt/theme/theme2.xml><?xml version="1.0" encoding="utf-8"?>
<a:theme xmlns:a="http://schemas.openxmlformats.org/drawingml/2006/main" name="Graphics Slide">
  <a:themeElements>
    <a:clrScheme name="Custom 1">
      <a:dk1>
        <a:srgbClr val="FFFFFF"/>
      </a:dk1>
      <a:lt1>
        <a:srgbClr val="FFFFFF"/>
      </a:lt1>
      <a:dk2>
        <a:srgbClr val="000000"/>
      </a:dk2>
      <a:lt2>
        <a:srgbClr val="000000"/>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solidFill>
              <a:schemeClr val="bg1"/>
            </a:solidFill>
          </a:defRPr>
        </a:defPPr>
      </a:lstStyle>
    </a:txDef>
  </a:objectDefaults>
  <a:extraClrSchemeLst/>
</a:theme>
</file>

<file path=ppt/theme/theme3.xml><?xml version="1.0" encoding="utf-8"?>
<a:theme xmlns:a="http://schemas.openxmlformats.org/drawingml/2006/main" name="Title Slide">
  <a:themeElements>
    <a:clrScheme name="NRG Color Theme Title">
      <a:dk1>
        <a:srgbClr val="98012E"/>
      </a:dk1>
      <a:lt1>
        <a:srgbClr val="FFFFFF"/>
      </a:lt1>
      <a:dk2>
        <a:srgbClr val="FFFFFF"/>
      </a:dk2>
      <a:lt2>
        <a:srgbClr val="435464"/>
      </a:lt2>
      <a:accent1>
        <a:srgbClr val="98012E"/>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a:solidFill>
              <a:srgbClr val="7F7F7F"/>
            </a:solidFill>
            <a:latin typeface="Helvetica"/>
            <a:cs typeface="Helvetica"/>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TitleOption1_05-9-14</Template>
  <TotalTime>5823</TotalTime>
  <Words>3715</Words>
  <Application>Microsoft Office PowerPoint</Application>
  <PresentationFormat>On-screen Show (4:3)</PresentationFormat>
  <Paragraphs>787</Paragraphs>
  <Slides>55</Slides>
  <Notes>55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Arial</vt:lpstr>
      <vt:lpstr>Calibri</vt:lpstr>
      <vt:lpstr>Corbel</vt:lpstr>
      <vt:lpstr>Courier New</vt:lpstr>
      <vt:lpstr>Helvetica</vt:lpstr>
      <vt:lpstr>Times New Roman</vt:lpstr>
      <vt:lpstr>Wingdings</vt:lpstr>
      <vt:lpstr>ヒラギノ角ゴ Pro W3</vt:lpstr>
      <vt:lpstr>Text Slide</vt:lpstr>
      <vt:lpstr>Graphics Slide</vt:lpstr>
      <vt:lpstr>Title Slide</vt:lpstr>
      <vt:lpstr>NRG-GU008 </vt:lpstr>
      <vt:lpstr>    Study Team Contact Information  Principal Investigator/Radiation Oncology </vt:lpstr>
      <vt:lpstr>Study Team Contact Information</vt:lpstr>
      <vt:lpstr>Study Team Contact Information</vt:lpstr>
      <vt:lpstr>NRG Oncology HQ Contact Information</vt:lpstr>
      <vt:lpstr>PowerPoint Presentation</vt:lpstr>
      <vt:lpstr>PowerPoint Presentation</vt:lpstr>
      <vt:lpstr>Background and Rationale</vt:lpstr>
      <vt:lpstr>Primary Objective</vt:lpstr>
      <vt:lpstr>Secondary Objectives</vt:lpstr>
      <vt:lpstr>Schema</vt:lpstr>
      <vt:lpstr>Key Eligibility Criteria</vt:lpstr>
      <vt:lpstr>Key Exclusion Criteria</vt:lpstr>
      <vt:lpstr>Statistical Considerations</vt:lpstr>
      <vt:lpstr>Data Monitoring Committee (DMC)</vt:lpstr>
      <vt:lpstr>Protocol &amp; Regulatory Logistics</vt:lpstr>
      <vt:lpstr>Protocol and Regulatory Logistics</vt:lpstr>
      <vt:lpstr>Protocol Deviations</vt:lpstr>
      <vt:lpstr>Regulatory Logistics</vt:lpstr>
      <vt:lpstr>Required Regulatory Documents for ALL Participating Sites</vt:lpstr>
      <vt:lpstr>       Treatment Overview</vt:lpstr>
      <vt:lpstr>Treatment Regimen</vt:lpstr>
      <vt:lpstr>Treatment Regimen</vt:lpstr>
      <vt:lpstr>Treatment Regimen</vt:lpstr>
      <vt:lpstr>Treatment Regimen</vt:lpstr>
      <vt:lpstr>Treatment Technology</vt:lpstr>
      <vt:lpstr>Treatment Modifications &amp; Management</vt:lpstr>
      <vt:lpstr>    Drug Distribution</vt:lpstr>
      <vt:lpstr>Drug Supply</vt:lpstr>
      <vt:lpstr>Drug Ordering &amp; Accountability</vt:lpstr>
      <vt:lpstr>  Data Submission</vt:lpstr>
      <vt:lpstr>Online Study Entry &amp; Data Submission</vt:lpstr>
      <vt:lpstr>Medidata Patient Cloud ePRO</vt:lpstr>
      <vt:lpstr>Key Essentials/Timely Data Submissions</vt:lpstr>
      <vt:lpstr>RT Case Data Submissions</vt:lpstr>
      <vt:lpstr>     Biospecimen Submissions</vt:lpstr>
      <vt:lpstr>FFPE Biospecimen Submissions</vt:lpstr>
      <vt:lpstr>Biospecimen Submissions</vt:lpstr>
      <vt:lpstr>Optional Study #2: CTC Analysis</vt:lpstr>
      <vt:lpstr>  Adverse Event Reporting</vt:lpstr>
      <vt:lpstr>Adverse Event Reporting</vt:lpstr>
      <vt:lpstr>Adverse Event Reporting</vt:lpstr>
      <vt:lpstr>Expedited Adverse Event Reporting</vt:lpstr>
      <vt:lpstr>Apalutamide Adverse Events</vt:lpstr>
      <vt:lpstr>Abiraterone Acetate Adverse Events</vt:lpstr>
      <vt:lpstr>     Auditing</vt:lpstr>
      <vt:lpstr>Audit Procedures</vt:lpstr>
      <vt:lpstr>Auditing</vt:lpstr>
      <vt:lpstr>NRG Oncology Audit Site Visit Process</vt:lpstr>
      <vt:lpstr>NRG Oncology Audit Site Visits</vt:lpstr>
      <vt:lpstr>NRG Oncology Audit Site Visits</vt:lpstr>
      <vt:lpstr>NRG Oncology Audit Site Visits</vt:lpstr>
      <vt:lpstr>Auditing Requirements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Nancy Fredericks</dc:creator>
  <cp:lastModifiedBy>Miller, Sheralee</cp:lastModifiedBy>
  <cp:revision>448</cp:revision>
  <dcterms:created xsi:type="dcterms:W3CDTF">2014-05-09T17:29:05Z</dcterms:created>
  <dcterms:modified xsi:type="dcterms:W3CDTF">2020-01-15T14:16:17Z</dcterms:modified>
</cp:coreProperties>
</file>