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  <p:sldMasterId id="2147483685" r:id="rId3"/>
    <p:sldMasterId id="2147483733" r:id="rId4"/>
  </p:sldMasterIdLst>
  <p:notesMasterIdLst>
    <p:notesMasterId r:id="rId16"/>
  </p:notesMasterIdLst>
  <p:handoutMasterIdLst>
    <p:handoutMasterId r:id="rId17"/>
  </p:handoutMasterIdLst>
  <p:sldIdLst>
    <p:sldId id="313" r:id="rId5"/>
    <p:sldId id="314" r:id="rId6"/>
    <p:sldId id="311" r:id="rId7"/>
    <p:sldId id="315" r:id="rId8"/>
    <p:sldId id="299" r:id="rId9"/>
    <p:sldId id="310" r:id="rId10"/>
    <p:sldId id="305" r:id="rId11"/>
    <p:sldId id="308" r:id="rId12"/>
    <p:sldId id="317" r:id="rId13"/>
    <p:sldId id="318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5464"/>
    <a:srgbClr val="3B4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94777" autoAdjust="0"/>
  </p:normalViewPr>
  <p:slideViewPr>
    <p:cSldViewPr snapToGrid="0" snapToObjects="1">
      <p:cViewPr varScale="1">
        <p:scale>
          <a:sx n="109" d="100"/>
          <a:sy n="109" d="100"/>
        </p:scale>
        <p:origin x="16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944"/>
    </p:cViewPr>
  </p:sorterViewPr>
  <p:notesViewPr>
    <p:cSldViewPr snapToGrid="0" snapToObjects="1">
      <p:cViewPr varScale="1">
        <p:scale>
          <a:sx n="48" d="100"/>
          <a:sy n="48" d="100"/>
        </p:scale>
        <p:origin x="-27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FB15-6DAD-47A1-A400-C4B8AC402A0C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C887D-77B7-48D9-BEF2-3AC7DE70C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C3D07-C261-3647-BF41-366213CDAA5C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FDB4-5410-1E4B-B82F-1B309E82F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FDB4-5410-1E4B-B82F-1B309E82FB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6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</a:t>
            </a:r>
            <a:r>
              <a:rPr lang="en-US" dirty="0" err="1"/>
              <a:t>edcit</a:t>
            </a:r>
            <a:r>
              <a:rPr lang="en-US" dirty="0"/>
              <a:t>\\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2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8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63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435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aseline="0" dirty="0">
                <a:solidFill>
                  <a:srgbClr val="435464"/>
                </a:solidFill>
              </a:rPr>
              <a:t>Click to add subtitles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2"/>
                </a:solidFill>
              </a:defRPr>
            </a:lvl1pPr>
            <a:lvl2pPr>
              <a:defRPr sz="2400" baseline="0">
                <a:solidFill>
                  <a:schemeClr val="bg2"/>
                </a:solidFill>
              </a:defRPr>
            </a:lvl2pPr>
            <a:lvl3pPr>
              <a:defRPr sz="2000" baseline="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>
              <a:defRPr sz="18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>
              <a:defRPr sz="1800" baseline="0">
                <a:solidFill>
                  <a:schemeClr val="bg2"/>
                </a:solidFill>
              </a:defRPr>
            </a:lvl3pPr>
            <a:lvl4pPr>
              <a:defRPr sz="1600" baseline="0">
                <a:solidFill>
                  <a:schemeClr val="bg2"/>
                </a:solidFill>
              </a:defRPr>
            </a:lvl4pPr>
            <a:lvl5pPr>
              <a:defRPr sz="1600" baseline="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52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4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4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58887"/>
            <a:ext cx="4124463" cy="37672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6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1749287"/>
            <a:ext cx="4687888" cy="297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9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5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435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DC8392B2-D3BA-438E-9D6A-5B9CF9A9E0ED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9E94B-09AA-4526-BF1A-93D9DE8BE240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44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811708CE-911C-4D0D-9AF2-090151E93624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0C569-78DD-4156-A185-EBB24B2DC31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73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59E64FBD-FF5C-4711-8CAD-6AE899E69790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737C2-4CA0-4238-8738-DD0C4A78EF83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23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2"/>
                </a:solidFill>
              </a:defRPr>
            </a:lvl1pPr>
            <a:lvl2pPr>
              <a:defRPr sz="2400" baseline="0">
                <a:solidFill>
                  <a:schemeClr val="bg2"/>
                </a:solidFill>
              </a:defRPr>
            </a:lvl2pPr>
            <a:lvl3pPr>
              <a:defRPr sz="2000" baseline="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>
              <a:defRPr sz="18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E0EB8189-F43E-4F4C-8390-C5AF709C7670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73D77-77D8-46C0-9732-4C6674742E3D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86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>
              <a:defRPr sz="1800" baseline="0">
                <a:solidFill>
                  <a:schemeClr val="bg2"/>
                </a:solidFill>
              </a:defRPr>
            </a:lvl3pPr>
            <a:lvl4pPr>
              <a:defRPr sz="1600" baseline="0">
                <a:solidFill>
                  <a:schemeClr val="bg2"/>
                </a:solidFill>
              </a:defRPr>
            </a:lvl4pPr>
            <a:lvl5pPr>
              <a:defRPr sz="1600" baseline="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D20C4305-1B64-4B40-B638-653308EFF8E6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273D6-83EA-40BF-A2D6-F8CEC5D4CDE8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33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4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4DA534E4-DCA9-491C-8400-DD9AEE12E085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F24DB-6D63-4D69-B61A-9C6C718BD0F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3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1EAD9CE4-847F-471B-BDEE-1B416B1A4ACF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63897-BD02-4AD5-A4E7-2402D8459FB9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15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58887"/>
            <a:ext cx="4124463" cy="37672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810D0B6D-CCC5-431F-BEA9-611E8EC028DD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9A0E2-D9DC-493D-8C2E-87DB29D58D09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13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1749287"/>
            <a:ext cx="4687888" cy="297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FB8BDB72-1F9E-4768-9F68-2E508817D631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6584F-2C7E-48CC-B6FC-73E4306489E5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72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E6693335-2A99-4023-8201-1315F6366860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38196-A2A4-4496-B591-227D8EB110FF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49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73A3D07B-1843-4D12-B903-24854D79DD27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92C95-A5F8-4D0B-879E-2682C64EFD52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527041D6-7D97-476B-8C4E-E19CC9A1CC8C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A13D0-7674-4C8E-8D53-52307CE82C8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50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35464"/>
                </a:solidFill>
              </a:defRPr>
            </a:lvl1pPr>
            <a:lvl2pPr>
              <a:defRPr baseline="0">
                <a:solidFill>
                  <a:srgbClr val="435464"/>
                </a:solidFill>
              </a:defRPr>
            </a:lvl2pPr>
            <a:lvl3pPr>
              <a:defRPr baseline="0">
                <a:solidFill>
                  <a:srgbClr val="435464"/>
                </a:solidFill>
              </a:defRPr>
            </a:lvl3pPr>
            <a:lvl4pPr>
              <a:defRPr baseline="0">
                <a:solidFill>
                  <a:srgbClr val="435464"/>
                </a:solidFill>
              </a:defRPr>
            </a:lvl4pPr>
            <a:lvl5pPr>
              <a:defRPr baseline="0">
                <a:solidFill>
                  <a:srgbClr val="435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FE082571-F0EA-4759-A42D-CD73D9E88CFA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0AF5F-9F9D-4B82-9CE4-094F2AAF9F73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75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2706FB76-3A1A-4F31-ABC1-ABF910F7A49E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58DE0-8ABF-4496-8397-4AADDAD0CEE3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53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9BF74055-86B2-4335-AFC1-EA5AE62BBEAF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CA11E-FD20-44B6-B433-29172026762D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03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84D3F94D-712E-43DA-9D7A-0491291A35A6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9AE81-5E93-4BA3-AD6F-FD647CA90325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0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8AA9CB1B-16BC-4B91-A9F7-0014B54FA67B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3671D-0B39-46A7-8933-FE495D488DA1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19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B2EF6A4F-2947-4FE0-B418-25AE162C218B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19FA1-A7EF-4582-A826-C6F5BF8FDBE4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07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A4348E98-35E0-4705-BC49-4695B2012706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AEEF8-5D8F-4411-ABCC-351725095EB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7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C97AECD6-D387-40F8-9610-47460C8FDF05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8852A-25C3-4616-A92B-6FA9D8C4B014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6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F8F719DE-2F98-49EC-9963-1E3737AD99A3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D5252-EF69-4FAB-8E3E-8C8C8E8F3254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32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fld id="{75BE39F0-E568-4300-A7A8-22429D11ACA3}" type="datetimeFigureOut">
              <a:rPr lang="en-US">
                <a:cs typeface="Arial" panose="020B0604020202020204" pitchFamily="34" charset="0"/>
              </a:rPr>
              <a:pPr>
                <a:defRPr/>
              </a:pPr>
              <a:t>7/14/2020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98012E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 smtClean="0">
                <a:solidFill>
                  <a:srgbClr val="98012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3A248-AABB-4A0E-A881-23E4B9BC76ED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4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0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5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cMaster</a:t>
            </a:r>
            <a:r>
              <a:rPr lang="en-US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5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GRA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5780166"/>
            <a:ext cx="1307921" cy="75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62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736522"/>
            <a:ext cx="9144000" cy="12147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NRG 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09" y="320261"/>
            <a:ext cx="1972365" cy="1232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239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06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6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35763"/>
            <a:ext cx="9144000" cy="12223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6" name="Picture 8" descr="FinalNRG 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320675"/>
            <a:ext cx="19732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24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96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goForPPwhit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76913"/>
            <a:ext cx="13112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00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Title Placeholder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291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3546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35464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35464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35464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3546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Randomized </a:t>
            </a:r>
            <a:r>
              <a:rPr lang="en-US" sz="2400" dirty="0"/>
              <a:t>Phase </a:t>
            </a:r>
            <a:r>
              <a:rPr lang="en-US" sz="2400" dirty="0" smtClean="0"/>
              <a:t>II/III </a:t>
            </a:r>
            <a:r>
              <a:rPr lang="en-US" sz="2400" dirty="0"/>
              <a:t>Clinical and Translational Trial of Combination Checkpoint and IDO1 Inhibition with Chemoradiotherapy/Radiotherapy for </a:t>
            </a:r>
            <a:br>
              <a:rPr lang="en-US" sz="2400" dirty="0"/>
            </a:br>
            <a:r>
              <a:rPr lang="en-US" sz="2400" dirty="0"/>
              <a:t>Newly Diagnosed Glioblastoma</a:t>
            </a:r>
          </a:p>
        </p:txBody>
      </p:sp>
      <p:sp>
        <p:nvSpPr>
          <p:cNvPr id="51203" name="Subtitle 3"/>
          <p:cNvSpPr>
            <a:spLocks noGrp="1"/>
          </p:cNvSpPr>
          <p:nvPr>
            <p:ph type="subTitle" idx="1"/>
          </p:nvPr>
        </p:nvSpPr>
        <p:spPr bwMode="auto">
          <a:xfrm>
            <a:off x="0" y="4480652"/>
            <a:ext cx="9144000" cy="111877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Rimas Lukas, MD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2000" dirty="0">
                <a:solidFill>
                  <a:srgbClr val="000000"/>
                </a:solidFill>
              </a:rPr>
              <a:t>Associate Chief, Neuro-Oncology Division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2000" dirty="0">
                <a:solidFill>
                  <a:srgbClr val="000000"/>
                </a:solidFill>
              </a:rPr>
              <a:t>Lou &amp; Jean Malnati Brain Tumor Institute at the 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2000" dirty="0">
                <a:solidFill>
                  <a:srgbClr val="000000"/>
                </a:solidFill>
              </a:rPr>
              <a:t>Lurie Comprehensive Cancer Center</a:t>
            </a:r>
          </a:p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2000" dirty="0">
                <a:solidFill>
                  <a:srgbClr val="000000"/>
                </a:solidFill>
              </a:rPr>
              <a:t>Northwestern University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503" y="886943"/>
            <a:ext cx="7964424" cy="4031873"/>
          </a:xfrm>
          <a:prstGeom prst="rect">
            <a:avLst/>
          </a:prstGeom>
          <a:solidFill>
            <a:schemeClr val="accent4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cs typeface="Helvetica"/>
              </a:rPr>
              <a:t>Points of Consideration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Helvetica"/>
              </a:rPr>
              <a:t>Incidence of pseudoprogression in newly Dx GBM Tx w/ immunoTx unreported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cs typeface="Helvetica"/>
              </a:rPr>
              <a:t>Use of non-radiographic endpoint allows for low-dose bev for cerebral edema (</a:t>
            </a:r>
            <a:r>
              <a:rPr lang="en-US" sz="3200" dirty="0" smtClean="0">
                <a:solidFill>
                  <a:srgbClr val="000000"/>
                </a:solidFill>
                <a:cs typeface="Helvetica"/>
              </a:rPr>
              <a:t>as opposed to steroids</a:t>
            </a:r>
            <a:r>
              <a:rPr lang="en-US" sz="3200" b="1" dirty="0" smtClean="0">
                <a:solidFill>
                  <a:srgbClr val="000000"/>
                </a:solidFill>
                <a:cs typeface="Helvetica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6434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983801" cy="876329"/>
          </a:xfrm>
        </p:spPr>
        <p:txBody>
          <a:bodyPr/>
          <a:lstStyle/>
          <a:p>
            <a:r>
              <a:rPr lang="en-US" sz="3600" dirty="0"/>
              <a:t>ACKNOWLEDGEMENTS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35280" y="826620"/>
            <a:ext cx="6400800" cy="685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NRG ONCOLOGY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Minesh Mehta, MD &amp; NRG Brain Committee</a:t>
            </a: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Biostatistics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Mei Polley, </a:t>
            </a:r>
            <a:r>
              <a:rPr lang="en-US" sz="1800" dirty="0">
                <a:solidFill>
                  <a:srgbClr val="000000"/>
                </a:solidFill>
              </a:rPr>
              <a:t>PhD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algn="l"/>
            <a:r>
              <a:rPr lang="en-US" sz="1800" b="1" dirty="0">
                <a:solidFill>
                  <a:srgbClr val="000000"/>
                </a:solidFill>
              </a:rPr>
              <a:t>WAYNE STATE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Csaba Juhasz, MD PhD</a:t>
            </a:r>
          </a:p>
          <a:p>
            <a:pPr algn="l"/>
            <a:endParaRPr lang="en-US" sz="1800" dirty="0">
              <a:solidFill>
                <a:srgbClr val="000000"/>
              </a:solidFill>
            </a:endParaRPr>
          </a:p>
          <a:p>
            <a:pPr algn="l"/>
            <a:r>
              <a:rPr lang="en-US" sz="1800" b="1" dirty="0">
                <a:solidFill>
                  <a:srgbClr val="000000"/>
                </a:solidFill>
              </a:rPr>
              <a:t>FUNDING SOURCES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P50CA221747 SPORE</a:t>
            </a:r>
            <a:endParaRPr lang="en-US" sz="1800" b="1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502" y="833020"/>
            <a:ext cx="3962400" cy="3886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NORTHWESTERN UNIVERSITY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Radiation Oncology</a:t>
            </a:r>
          </a:p>
          <a:p>
            <a:r>
              <a:rPr lang="en-US" dirty="0">
                <a:solidFill>
                  <a:srgbClr val="000000"/>
                </a:solidFill>
              </a:rPr>
              <a:t>Sean Sachdev, MD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Vinai </a:t>
            </a:r>
            <a:r>
              <a:rPr lang="en-US" dirty="0">
                <a:solidFill>
                  <a:srgbClr val="000000"/>
                </a:solidFill>
              </a:rPr>
              <a:t>Gondi, MD</a:t>
            </a:r>
          </a:p>
          <a:p>
            <a:r>
              <a:rPr lang="en-US" dirty="0">
                <a:solidFill>
                  <a:srgbClr val="000000"/>
                </a:solidFill>
              </a:rPr>
              <a:t>Timothy Kruser, MD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Neuro-Oncology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Roger Stupp, MD</a:t>
            </a:r>
          </a:p>
          <a:p>
            <a:r>
              <a:rPr lang="en-US" dirty="0">
                <a:solidFill>
                  <a:srgbClr val="000000"/>
                </a:solidFill>
              </a:rPr>
              <a:t>Priya Kumthekar, MD</a:t>
            </a:r>
          </a:p>
          <a:p>
            <a:r>
              <a:rPr lang="en-US" dirty="0">
                <a:solidFill>
                  <a:srgbClr val="000000"/>
                </a:solidFill>
              </a:rPr>
              <a:t>Jeff Raizer, MD</a:t>
            </a:r>
          </a:p>
          <a:p>
            <a:r>
              <a:rPr lang="en-US" dirty="0">
                <a:solidFill>
                  <a:srgbClr val="000000"/>
                </a:solidFill>
              </a:rPr>
              <a:t>Karan Dixit, MD</a:t>
            </a:r>
          </a:p>
          <a:p>
            <a:r>
              <a:rPr lang="en-US" dirty="0">
                <a:solidFill>
                  <a:srgbClr val="000000"/>
                </a:solidFill>
              </a:rPr>
              <a:t>Sean Grimm, MD</a:t>
            </a:r>
          </a:p>
          <a:p>
            <a:r>
              <a:rPr lang="en-US" b="1" dirty="0">
                <a:solidFill>
                  <a:srgbClr val="000000"/>
                </a:solidFill>
              </a:rPr>
              <a:t>Neurosurgery</a:t>
            </a:r>
          </a:p>
          <a:p>
            <a:r>
              <a:rPr lang="en-US" dirty="0">
                <a:solidFill>
                  <a:srgbClr val="000000"/>
                </a:solidFill>
              </a:rPr>
              <a:t>Derek Wainwright, PhD</a:t>
            </a:r>
          </a:p>
          <a:p>
            <a:r>
              <a:rPr lang="en-US" dirty="0">
                <a:solidFill>
                  <a:srgbClr val="000000"/>
                </a:solidFill>
              </a:rPr>
              <a:t>Maciej Lesniak, MD</a:t>
            </a:r>
          </a:p>
          <a:p>
            <a:r>
              <a:rPr lang="en-US" dirty="0">
                <a:solidFill>
                  <a:srgbClr val="000000"/>
                </a:solidFill>
              </a:rPr>
              <a:t>C. David James, PhD</a:t>
            </a:r>
          </a:p>
          <a:p>
            <a:r>
              <a:rPr lang="en-US" dirty="0">
                <a:solidFill>
                  <a:srgbClr val="000000"/>
                </a:solidFill>
              </a:rPr>
              <a:t>Christina Amidei, PhD, APN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Neuropathology</a:t>
            </a:r>
          </a:p>
          <a:p>
            <a:r>
              <a:rPr lang="en-US" dirty="0">
                <a:solidFill>
                  <a:srgbClr val="000000"/>
                </a:solidFill>
              </a:rPr>
              <a:t>Daniel Brat, MD</a:t>
            </a:r>
          </a:p>
          <a:p>
            <a:r>
              <a:rPr lang="en-US" dirty="0">
                <a:solidFill>
                  <a:srgbClr val="000000"/>
                </a:solidFill>
              </a:rPr>
              <a:t>Craig Horbinski, MD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9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820" y="274638"/>
            <a:ext cx="4889416" cy="6151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950" y="1144964"/>
            <a:ext cx="27098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IDO1 is an IFN-inducible enzyme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that converts tryptophan into kynurenine</a:t>
            </a:r>
          </a:p>
        </p:txBody>
      </p:sp>
    </p:spTree>
    <p:extLst>
      <p:ext uri="{BB962C8B-B14F-4D97-AF65-F5344CB8AC3E}">
        <p14:creationId xmlns:p14="http://schemas.microsoft.com/office/powerpoint/2010/main" val="89977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3" y="-79633"/>
            <a:ext cx="8229600" cy="1143000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338" y="912101"/>
            <a:ext cx="8951662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spc="-50" dirty="0">
                <a:solidFill>
                  <a:schemeClr val="tx1">
                    <a:lumMod val="50000"/>
                  </a:schemeClr>
                </a:solidFill>
              </a:rPr>
              <a:t>↑IDO expression w/ ↑glioma grade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spc="-50" dirty="0">
                <a:solidFill>
                  <a:schemeClr val="tx1">
                    <a:lumMod val="50000"/>
                  </a:schemeClr>
                </a:solidFill>
              </a:rPr>
              <a:t>↑ GBM IDO1 expression is associated with ↓ patient </a:t>
            </a:r>
            <a:r>
              <a:rPr lang="en-US" sz="2000" b="1" spc="-50" dirty="0" smtClean="0">
                <a:solidFill>
                  <a:schemeClr val="tx1">
                    <a:lumMod val="50000"/>
                  </a:schemeClr>
                </a:solidFill>
              </a:rPr>
              <a:t>survival and ↓time to recurrence</a:t>
            </a:r>
            <a:endParaRPr lang="en-US" sz="2000" b="1" spc="-5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800" spc="-50" dirty="0">
                <a:solidFill>
                  <a:srgbClr val="FF0000"/>
                </a:solidFill>
              </a:rPr>
              <a:t>      </a:t>
            </a:r>
            <a:r>
              <a:rPr lang="en-US" sz="1800" spc="-50" dirty="0">
                <a:solidFill>
                  <a:schemeClr val="tx1"/>
                </a:solidFill>
              </a:rPr>
              <a:t>Zhai, </a:t>
            </a:r>
            <a:r>
              <a:rPr lang="en-US" sz="1800" i="1" spc="-50" dirty="0">
                <a:solidFill>
                  <a:schemeClr val="tx1"/>
                </a:solidFill>
              </a:rPr>
              <a:t>et al</a:t>
            </a:r>
            <a:r>
              <a:rPr lang="en-US" sz="1800" spc="-50" dirty="0">
                <a:solidFill>
                  <a:schemeClr val="tx1"/>
                </a:solidFill>
              </a:rPr>
              <a:t>. CCR. 2017;</a:t>
            </a:r>
            <a:r>
              <a:rPr lang="en-US" sz="1800" dirty="0">
                <a:solidFill>
                  <a:schemeClr val="tx1"/>
                </a:solidFill>
              </a:rPr>
              <a:t>23(21):</a:t>
            </a:r>
            <a:r>
              <a:rPr lang="en-US" sz="1800" dirty="0" smtClean="0">
                <a:solidFill>
                  <a:schemeClr val="tx1"/>
                </a:solidFill>
              </a:rPr>
              <a:t>6650-60. </a:t>
            </a:r>
            <a:endParaRPr lang="en-US" sz="2000" spc="-5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336" r="1213" b="4620"/>
          <a:stretch/>
        </p:blipFill>
        <p:spPr>
          <a:xfrm>
            <a:off x="393893" y="2355172"/>
            <a:ext cx="4077909" cy="3415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92" y="2471694"/>
            <a:ext cx="4415851" cy="3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486" y="1212901"/>
            <a:ext cx="4645555" cy="4669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806" y="768414"/>
            <a:ext cx="3154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Hypothesis</a:t>
            </a:r>
          </a:p>
          <a:p>
            <a:pPr algn="ctr"/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CD8</a:t>
            </a:r>
            <a:r>
              <a:rPr lang="en-US" sz="3200" b="1" baseline="30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cells increase GBM cell IDO1 levels, which in-turn, enhances intratumoral Treg accumulation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7944" y="5967734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Zhai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2017; Clin. Can. Res. 23(21):6650-6660.</a:t>
            </a:r>
          </a:p>
        </p:txBody>
      </p:sp>
    </p:spTree>
    <p:extLst>
      <p:ext uri="{BB962C8B-B14F-4D97-AF65-F5344CB8AC3E}">
        <p14:creationId xmlns:p14="http://schemas.microsoft.com/office/powerpoint/2010/main" val="43186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" y="-168281"/>
            <a:ext cx="3590925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97" y="1543337"/>
            <a:ext cx="35584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  <a:cs typeface="Helvetica"/>
              </a:rPr>
              <a:t>Concurrent radiotherapy, IDO1 enzyme inhibition </a:t>
            </a:r>
          </a:p>
          <a:p>
            <a:pPr algn="ctr"/>
            <a:r>
              <a:rPr lang="en-US" sz="2500" b="1" dirty="0">
                <a:solidFill>
                  <a:srgbClr val="000000"/>
                </a:solidFill>
                <a:cs typeface="Helvetica"/>
              </a:rPr>
              <a:t>+ PD1 blockade </a:t>
            </a:r>
          </a:p>
          <a:p>
            <a:pPr algn="ctr"/>
            <a:r>
              <a:rPr lang="en-US" sz="2500" b="1" dirty="0">
                <a:solidFill>
                  <a:srgbClr val="000000"/>
                </a:solidFill>
                <a:cs typeface="Helvetica"/>
              </a:rPr>
              <a:t>synergizes to increase </a:t>
            </a:r>
          </a:p>
          <a:p>
            <a:pPr algn="ctr"/>
            <a:r>
              <a:rPr lang="en-US" sz="2500" b="1" dirty="0">
                <a:solidFill>
                  <a:srgbClr val="000000"/>
                </a:solidFill>
                <a:cs typeface="Helvetica"/>
              </a:rPr>
              <a:t>survival in an advanced, immunocompetent </a:t>
            </a:r>
          </a:p>
          <a:p>
            <a:pPr algn="ctr"/>
            <a:r>
              <a:rPr lang="en-US" sz="2500" b="1" dirty="0">
                <a:solidFill>
                  <a:srgbClr val="000000"/>
                </a:solidFill>
                <a:cs typeface="Helvetica"/>
              </a:rPr>
              <a:t>mouse GBM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60797"/>
              </p:ext>
            </p:extLst>
          </p:nvPr>
        </p:nvGraphicFramePr>
        <p:xfrm>
          <a:off x="3667125" y="1981200"/>
          <a:ext cx="5438775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rism 7" r:id="rId3" imgW="5801066" imgH="4270707" progId="Prism7.Document">
                  <p:embed/>
                </p:oleObj>
              </mc:Choice>
              <mc:Fallback>
                <p:oleObj name="Prism 7" r:id="rId3" imgW="5801066" imgH="4270707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5" y="1981200"/>
                        <a:ext cx="5438775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42425" y="108737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9251" y="1084849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5651" y="1087370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3175610" y="4077684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Survival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4261" y="5799637"/>
            <a:ext cx="367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Post-Intracranial (ic.) Injection</a:t>
            </a:r>
          </a:p>
        </p:txBody>
      </p:sp>
      <p:sp>
        <p:nvSpPr>
          <p:cNvPr id="13" name="Rectangle 12"/>
          <p:cNvSpPr/>
          <p:nvPr/>
        </p:nvSpPr>
        <p:spPr>
          <a:xfrm flipV="1">
            <a:off x="3995441" y="881178"/>
            <a:ext cx="4633624" cy="219047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6832" y="62270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IDO1i (BID)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4365" y="1546301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8211" y="1543337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Post ic. injection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056" y="134981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32971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2398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12959" y="1314843"/>
            <a:ext cx="0" cy="9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2233" y="1314843"/>
            <a:ext cx="0" cy="100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91191" y="1314843"/>
            <a:ext cx="0" cy="9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31903" y="1359085"/>
            <a:ext cx="2554163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44050" y="134803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91740" y="13464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24061" y="135493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931900" y="1314843"/>
            <a:ext cx="0" cy="9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72058" y="1314843"/>
            <a:ext cx="0" cy="9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58959" y="13544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1385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0529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9673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6249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5393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4537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36810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02944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394384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485824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77264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47493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41902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033342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124782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216222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207413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82948" y="13498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767844" y="1314843"/>
            <a:ext cx="0" cy="9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25123" y="1314843"/>
            <a:ext cx="0" cy="9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25125" y="1361805"/>
            <a:ext cx="64705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73051" y="69021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206097" y="48242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80417" y="48242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54737" y="48242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995441" y="665660"/>
            <a:ext cx="4633624" cy="219047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flipV="1">
            <a:off x="3995441" y="446023"/>
            <a:ext cx="4633624" cy="219047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95441" y="227694"/>
            <a:ext cx="4633624" cy="219047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89390" y="839891"/>
            <a:ext cx="1420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 Analysis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67801" y="41011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PD-1 mAb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7369" y="18768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WBRT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929360" y="261534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020369" y="261534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110239" y="261534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201679" y="261534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93119" y="261534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929360" y="482425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572058" y="923474"/>
            <a:ext cx="0" cy="156805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720257" y="1328617"/>
            <a:ext cx="64008" cy="6400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172605" y="1327181"/>
            <a:ext cx="64008" cy="6400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446289" y="1328617"/>
            <a:ext cx="64008" cy="64008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7679302" y="1310630"/>
            <a:ext cx="0" cy="9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682975" y="1357592"/>
            <a:ext cx="647053" cy="0"/>
          </a:xfrm>
          <a:prstGeom prst="line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176751" y="4348032"/>
            <a:ext cx="7809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731144" y="2078574"/>
            <a:ext cx="525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468234" y="1772400"/>
            <a:ext cx="376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Wild-type mice ic. unmodified GL261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4374" y="6193675"/>
            <a:ext cx="518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50" dirty="0"/>
              <a:t>Ladomersky, </a:t>
            </a:r>
            <a:r>
              <a:rPr lang="en-US" sz="2000" i="1" spc="-50" dirty="0"/>
              <a:t>et al</a:t>
            </a:r>
            <a:r>
              <a:rPr lang="en-US" sz="2000" spc="-50" dirty="0"/>
              <a:t>.; CCR. 2018;24(11):2559-73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58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ubtitle 3"/>
          <p:cNvSpPr>
            <a:spLocks noGrp="1"/>
          </p:cNvSpPr>
          <p:nvPr>
            <p:ph type="subTitle" idx="1"/>
          </p:nvPr>
        </p:nvSpPr>
        <p:spPr bwMode="auto">
          <a:xfrm>
            <a:off x="0" y="4480652"/>
            <a:ext cx="9144000" cy="111877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34" y="569576"/>
            <a:ext cx="7302469" cy="54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0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47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i="1" dirty="0"/>
              <a:t>Phase I </a:t>
            </a:r>
            <a:r>
              <a:rPr lang="en-US" altLang="en-US" sz="2200" b="1" dirty="0"/>
              <a:t>Trial of </a:t>
            </a:r>
            <a:r>
              <a:rPr lang="en-US" sz="2200" b="1" dirty="0"/>
              <a:t>BMS-986205 + Nivolumab + (Chemo)radiotherapy for Newly Diagnosed </a:t>
            </a:r>
            <a:r>
              <a:rPr lang="en-US" sz="2200" b="1" dirty="0" smtClean="0"/>
              <a:t>GBM </a:t>
            </a:r>
            <a:endParaRPr lang="en-US" altLang="en-US" sz="2200" b="1" dirty="0"/>
          </a:p>
        </p:txBody>
      </p:sp>
      <p:sp>
        <p:nvSpPr>
          <p:cNvPr id="57351" name="Text Box 3"/>
          <p:cNvSpPr txBox="1">
            <a:spLocks noChangeArrowheads="1"/>
          </p:cNvSpPr>
          <p:nvPr/>
        </p:nvSpPr>
        <p:spPr bwMode="auto">
          <a:xfrm>
            <a:off x="130914" y="2494469"/>
            <a:ext cx="1368701" cy="707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Newly Dx </a:t>
            </a:r>
            <a:r>
              <a:rPr lang="en-US" altLang="en-US" sz="20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GBM</a:t>
            </a:r>
            <a:endParaRPr lang="en-US" altLang="en-US" sz="2000" b="1" dirty="0">
              <a:latin typeface="Garamond" panose="02020404030301010803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354" name="Text Box 6"/>
          <p:cNvSpPr txBox="1">
            <a:spLocks noChangeArrowheads="1"/>
          </p:cNvSpPr>
          <p:nvPr/>
        </p:nvSpPr>
        <p:spPr bwMode="auto">
          <a:xfrm>
            <a:off x="2224810" y="2091968"/>
            <a:ext cx="1579094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MGMT Methylated</a:t>
            </a:r>
          </a:p>
        </p:txBody>
      </p:sp>
      <p:sp>
        <p:nvSpPr>
          <p:cNvPr id="57356" name="Line 9"/>
          <p:cNvSpPr>
            <a:spLocks noChangeShapeType="1"/>
          </p:cNvSpPr>
          <p:nvPr/>
        </p:nvSpPr>
        <p:spPr bwMode="auto">
          <a:xfrm flipV="1">
            <a:off x="3803904" y="2415134"/>
            <a:ext cx="95110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57359" name="Text Box 12"/>
          <p:cNvSpPr txBox="1">
            <a:spLocks noChangeArrowheads="1"/>
          </p:cNvSpPr>
          <p:nvPr/>
        </p:nvSpPr>
        <p:spPr bwMode="auto">
          <a:xfrm>
            <a:off x="4755006" y="1445770"/>
            <a:ext cx="1472865" cy="161582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RT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TMZ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BMS-986205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nivo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04800" y="1023297"/>
            <a:ext cx="86185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u="sng" dirty="0">
                <a:solidFill>
                  <a:srgbClr val="435464"/>
                </a:solidFill>
                <a:cs typeface="Arial" panose="020B0604020202020204" pitchFamily="34" charset="0"/>
              </a:rPr>
              <a:t>Basic Eligibility</a:t>
            </a:r>
            <a:r>
              <a:rPr lang="en-US" sz="1600" dirty="0">
                <a:solidFill>
                  <a:srgbClr val="435464"/>
                </a:solidFill>
                <a:cs typeface="Arial" panose="020B0604020202020204" pitchFamily="34" charset="0"/>
              </a:rPr>
              <a:t>: Newly diagnosed </a:t>
            </a:r>
            <a:r>
              <a:rPr lang="en-US" sz="1600" dirty="0" smtClean="0">
                <a:solidFill>
                  <a:srgbClr val="435464"/>
                </a:solidFill>
                <a:cs typeface="Arial" panose="020B0604020202020204" pitchFamily="34" charset="0"/>
              </a:rPr>
              <a:t>GBM</a:t>
            </a:r>
            <a:r>
              <a:rPr lang="en-US" sz="1600" dirty="0">
                <a:solidFill>
                  <a:schemeClr val="tx2"/>
                </a:solidFill>
              </a:rPr>
              <a:t>, ≥18yo, KPS≥70</a:t>
            </a:r>
          </a:p>
        </p:txBody>
      </p:sp>
      <p:cxnSp>
        <p:nvCxnSpPr>
          <p:cNvPr id="3" name="Elbow Connector 2"/>
          <p:cNvCxnSpPr>
            <a:stCxn id="57351" idx="3"/>
          </p:cNvCxnSpPr>
          <p:nvPr/>
        </p:nvCxnSpPr>
        <p:spPr>
          <a:xfrm>
            <a:off x="1499615" y="2848412"/>
            <a:ext cx="725195" cy="600164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7351" idx="3"/>
          </p:cNvCxnSpPr>
          <p:nvPr/>
        </p:nvCxnSpPr>
        <p:spPr>
          <a:xfrm flipV="1">
            <a:off x="1499615" y="2415134"/>
            <a:ext cx="725195" cy="43327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24810" y="3125410"/>
            <a:ext cx="1579094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MGMT Unmethylated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3803904" y="3452957"/>
            <a:ext cx="951101" cy="1279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755005" y="3165957"/>
            <a:ext cx="1459070" cy="120032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RT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BMS-986205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nivo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V="1">
            <a:off x="6227871" y="2323626"/>
            <a:ext cx="48641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6214075" y="3800312"/>
            <a:ext cx="486419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700494" y="1503368"/>
            <a:ext cx="1557226" cy="147732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BMS-986205 </a:t>
            </a:r>
            <a:r>
              <a:rPr lang="en-US" altLang="en-US" sz="18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nivo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TMZ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+/-TTF</a:t>
            </a:r>
            <a:endParaRPr lang="en-US" altLang="en-US" sz="1800" b="1" dirty="0">
              <a:latin typeface="Garamond" panose="02020404030301010803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714290" y="3465754"/>
            <a:ext cx="1577466" cy="106182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BMS-986205 </a:t>
            </a:r>
            <a:r>
              <a:rPr lang="en-US" altLang="en-US" sz="18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nivo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+/-TTF</a:t>
            </a:r>
            <a:endParaRPr lang="en-US" altLang="en-US" sz="1800" b="1" dirty="0">
              <a:latin typeface="Garamond" panose="02020404030301010803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2496" y="4411934"/>
            <a:ext cx="6589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Helvetica"/>
              </a:rPr>
              <a:t>RT					</a:t>
            </a:r>
            <a:r>
              <a:rPr lang="en-US" sz="2800" dirty="0" smtClean="0">
                <a:solidFill>
                  <a:srgbClr val="000000"/>
                </a:solidFill>
                <a:cs typeface="Helvetica"/>
              </a:rPr>
              <a:t>60 Gy</a:t>
            </a:r>
            <a:endParaRPr lang="en-US" sz="2800" b="1" dirty="0" smtClean="0">
              <a:solidFill>
                <a:srgbClr val="000000"/>
              </a:solidFill>
              <a:cs typeface="Helvetica"/>
            </a:endParaRPr>
          </a:p>
          <a:p>
            <a:r>
              <a:rPr lang="en-US" sz="2800" b="1" dirty="0" smtClean="0">
                <a:solidFill>
                  <a:schemeClr val="accent1"/>
                </a:solidFill>
                <a:cs typeface="Helvetica"/>
              </a:rPr>
              <a:t>BMS-986205		</a:t>
            </a:r>
            <a:r>
              <a:rPr lang="en-US" sz="2800" dirty="0" smtClean="0">
                <a:solidFill>
                  <a:srgbClr val="000000"/>
                </a:solidFill>
                <a:cs typeface="Helvetica"/>
              </a:rPr>
              <a:t>100 mg po QDay</a:t>
            </a:r>
            <a:endParaRPr lang="en-US" sz="2800" b="1" dirty="0" smtClean="0">
              <a:solidFill>
                <a:schemeClr val="accent1"/>
              </a:solidFill>
              <a:cs typeface="Helvetica"/>
            </a:endParaRPr>
          </a:p>
          <a:p>
            <a:r>
              <a:rPr lang="en-US" sz="2800" b="1" dirty="0" smtClean="0">
                <a:solidFill>
                  <a:schemeClr val="accent1"/>
                </a:solidFill>
                <a:cs typeface="Helvetica"/>
              </a:rPr>
              <a:t>Nivolumab			</a:t>
            </a:r>
            <a:r>
              <a:rPr lang="en-US" sz="2800" dirty="0" smtClean="0">
                <a:solidFill>
                  <a:srgbClr val="000000"/>
                </a:solidFill>
                <a:cs typeface="Helvetica"/>
              </a:rPr>
              <a:t>240mg IV Q2wks</a:t>
            </a:r>
          </a:p>
          <a:p>
            <a:r>
              <a:rPr lang="en-US" sz="2800" b="1" dirty="0">
                <a:solidFill>
                  <a:srgbClr val="000000"/>
                </a:solidFill>
                <a:cs typeface="Helvetica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cs typeface="Helvetica"/>
              </a:rPr>
              <a:t>					</a:t>
            </a:r>
            <a:r>
              <a:rPr lang="en-US" sz="2800" dirty="0" smtClean="0">
                <a:solidFill>
                  <a:srgbClr val="000000"/>
                </a:solidFill>
                <a:cs typeface="Helvetica"/>
              </a:rPr>
              <a:t>(480mg IV Q4wks)</a:t>
            </a:r>
          </a:p>
          <a:p>
            <a:r>
              <a:rPr lang="en-US" sz="2800" b="1" dirty="0" smtClean="0">
                <a:solidFill>
                  <a:schemeClr val="accent1"/>
                </a:solidFill>
                <a:cs typeface="Helvetica"/>
              </a:rPr>
              <a:t>TTF</a:t>
            </a:r>
            <a:r>
              <a:rPr lang="en-US" sz="2800" dirty="0" smtClean="0">
                <a:solidFill>
                  <a:srgbClr val="000000"/>
                </a:solidFill>
                <a:cs typeface="Helvetica"/>
              </a:rPr>
              <a:t>					200 kHz</a:t>
            </a:r>
            <a:endParaRPr lang="en-US" sz="2800" dirty="0">
              <a:solidFill>
                <a:schemeClr val="accent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6281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47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i="1" dirty="0" smtClean="0"/>
              <a:t>Randomized Phase II/III </a:t>
            </a:r>
            <a:r>
              <a:rPr lang="en-US" altLang="en-US" sz="2200" b="1" dirty="0"/>
              <a:t>Trial of </a:t>
            </a:r>
            <a:r>
              <a:rPr lang="en-US" altLang="en-US" sz="2200" b="1" dirty="0" smtClean="0"/>
              <a:t>Radiotherapy+</a:t>
            </a:r>
            <a:r>
              <a:rPr lang="en-US" sz="2200" b="1" dirty="0" smtClean="0"/>
              <a:t>BMS-986205 </a:t>
            </a:r>
            <a:r>
              <a:rPr lang="en-US" sz="2200" b="1" dirty="0"/>
              <a:t>+ Nivolumab </a:t>
            </a:r>
            <a:r>
              <a:rPr lang="en-US" sz="2200" b="1" i="1" dirty="0" smtClean="0"/>
              <a:t>vs</a:t>
            </a:r>
            <a:r>
              <a:rPr lang="en-US" sz="2200" b="1" dirty="0" smtClean="0"/>
              <a:t> </a:t>
            </a:r>
            <a:r>
              <a:rPr lang="en-US" sz="2200" b="1" dirty="0"/>
              <a:t>(Chemo)radiotherapy for Newly Diagnosed IDHwt GBM </a:t>
            </a:r>
            <a:endParaRPr lang="en-US" altLang="en-US" sz="2200" b="1" dirty="0"/>
          </a:p>
        </p:txBody>
      </p:sp>
      <p:sp>
        <p:nvSpPr>
          <p:cNvPr id="57351" name="Text Box 3"/>
          <p:cNvSpPr txBox="1">
            <a:spLocks noChangeArrowheads="1"/>
          </p:cNvSpPr>
          <p:nvPr/>
        </p:nvSpPr>
        <p:spPr bwMode="auto">
          <a:xfrm>
            <a:off x="217861" y="2718391"/>
            <a:ext cx="2113602" cy="163121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Newly Dx </a:t>
            </a:r>
            <a:r>
              <a:rPr lang="en-US" altLang="en-US" sz="20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GBM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IDHwt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MGMT unmethylated</a:t>
            </a:r>
            <a:endParaRPr lang="en-US" altLang="en-US" sz="2000" b="1" dirty="0">
              <a:latin typeface="Garamond" panose="02020404030301010803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364925" y="2352144"/>
            <a:ext cx="1459070" cy="120032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RT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BMS-986205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nivo</a:t>
            </a: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V="1">
            <a:off x="4823995" y="2884925"/>
            <a:ext cx="6603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504452" y="2561759"/>
            <a:ext cx="1557226" cy="64633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BMS-986205 nivo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364925" y="3875317"/>
            <a:ext cx="1472865" cy="78483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RT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TMZ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504451" y="4083066"/>
            <a:ext cx="1557227" cy="36933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35464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35464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35464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35464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TMZ</a:t>
            </a: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2331463" y="3475793"/>
            <a:ext cx="1003137" cy="74179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2331463" y="3083332"/>
            <a:ext cx="1012248" cy="39246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4844140" y="4267732"/>
            <a:ext cx="6603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98012E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3664" y="5029200"/>
            <a:ext cx="689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cs typeface="Helvetica"/>
              </a:rPr>
              <a:t>Inclusion/Exclusion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cs typeface="Helvetica"/>
              </a:rPr>
              <a:t>Stable or decreasing steroids for 7 days at time of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cs typeface="Helvetica"/>
              </a:rPr>
              <a:t>No steroids at initiation of study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cs typeface="Helvetica"/>
              </a:rPr>
              <a:t>Low dose bevacizumab allowed for up to 3 doses for cerebral edema</a:t>
            </a:r>
            <a:endParaRPr lang="en-US" dirty="0">
              <a:solidFill>
                <a:schemeClr val="accent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54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639762"/>
          </a:xfrm>
        </p:spPr>
        <p:txBody>
          <a:bodyPr/>
          <a:lstStyle/>
          <a:p>
            <a:r>
              <a:rPr lang="en-US" sz="2800" dirty="0" smtClean="0"/>
              <a:t>Randomized Phase 2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46275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Primary endpoint</a:t>
            </a:r>
          </a:p>
          <a:p>
            <a:r>
              <a:rPr lang="en-US" dirty="0" smtClean="0"/>
              <a:t>OS12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Secondary endpoints</a:t>
            </a:r>
          </a:p>
          <a:p>
            <a:r>
              <a:rPr lang="en-US" dirty="0" smtClean="0"/>
              <a:t>PFS</a:t>
            </a:r>
          </a:p>
          <a:p>
            <a:r>
              <a:rPr lang="en-US" dirty="0" smtClean="0"/>
              <a:t>RR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Exploratory endpoints</a:t>
            </a:r>
          </a:p>
          <a:p>
            <a:r>
              <a:rPr lang="en-US" dirty="0" smtClean="0"/>
              <a:t>Immunocorrelatives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53134"/>
            <a:ext cx="4041775" cy="639762"/>
          </a:xfrm>
        </p:spPr>
        <p:txBody>
          <a:bodyPr/>
          <a:lstStyle/>
          <a:p>
            <a:r>
              <a:rPr lang="en-US" sz="2800" dirty="0" smtClean="0"/>
              <a:t>Phase 3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46275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Primary endpoint</a:t>
            </a:r>
          </a:p>
          <a:p>
            <a:r>
              <a:rPr lang="en-US" dirty="0" smtClean="0"/>
              <a:t>OS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Secondary endpoints</a:t>
            </a:r>
          </a:p>
          <a:p>
            <a:r>
              <a:rPr lang="en-US" dirty="0" smtClean="0"/>
              <a:t>PFS</a:t>
            </a:r>
          </a:p>
          <a:p>
            <a:r>
              <a:rPr lang="en-US" dirty="0" smtClean="0"/>
              <a:t>RR</a:t>
            </a:r>
          </a:p>
          <a:p>
            <a:r>
              <a:rPr lang="en-US" dirty="0" smtClean="0"/>
              <a:t>OS24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Exploratory endpoints</a:t>
            </a:r>
          </a:p>
          <a:p>
            <a:r>
              <a:rPr lang="en-US" dirty="0" smtClean="0"/>
              <a:t>Immunocorrelatives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88376"/>
      </p:ext>
    </p:extLst>
  </p:cSld>
  <p:clrMapOvr>
    <a:masterClrMapping/>
  </p:clrMapOvr>
</p:sld>
</file>

<file path=ppt/theme/theme1.xml><?xml version="1.0" encoding="utf-8"?>
<a:theme xmlns:a="http://schemas.openxmlformats.org/drawingml/2006/main" name="Graphics Slide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le Slide">
  <a:themeElements>
    <a:clrScheme name="NRG Color Theme Title">
      <a:dk1>
        <a:srgbClr val="98012E"/>
      </a:dk1>
      <a:lt1>
        <a:srgbClr val="FFFFFF"/>
      </a:lt1>
      <a:dk2>
        <a:srgbClr val="FFFFFF"/>
      </a:dk2>
      <a:lt2>
        <a:srgbClr val="435464"/>
      </a:lt2>
      <a:accent1>
        <a:srgbClr val="98012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solidFill>
              <a:srgbClr val="7F7F7F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itle Slide">
  <a:themeElements>
    <a:clrScheme name="NRG Color Theme Title">
      <a:dk1>
        <a:srgbClr val="98012E"/>
      </a:dk1>
      <a:lt1>
        <a:srgbClr val="FFFFFF"/>
      </a:lt1>
      <a:dk2>
        <a:srgbClr val="FFFFFF"/>
      </a:dk2>
      <a:lt2>
        <a:srgbClr val="435464"/>
      </a:lt2>
      <a:accent1>
        <a:srgbClr val="98012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solidFill>
              <a:srgbClr val="7F7F7F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Text Slide">
  <a:themeElements>
    <a:clrScheme name="NRG Color Theme Text">
      <a:dk1>
        <a:srgbClr val="98012E"/>
      </a:dk1>
      <a:lt1>
        <a:srgbClr val="FFFFFF"/>
      </a:lt1>
      <a:dk2>
        <a:srgbClr val="435464"/>
      </a:dk2>
      <a:lt2>
        <a:srgbClr val="FFFFFF"/>
      </a:lt2>
      <a:accent1>
        <a:srgbClr val="98012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accent1"/>
            </a:solidFill>
            <a:cs typeface="Helvetic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63617B-BE12-48B5-ACC0-8AF0AA78B9BD}"/>
</file>

<file path=customXml/itemProps2.xml><?xml version="1.0" encoding="utf-8"?>
<ds:datastoreItem xmlns:ds="http://schemas.openxmlformats.org/officeDocument/2006/customXml" ds:itemID="{F22D2A00-3396-481B-A4A8-BB21D88C67E0}"/>
</file>

<file path=customXml/itemProps3.xml><?xml version="1.0" encoding="utf-8"?>
<ds:datastoreItem xmlns:ds="http://schemas.openxmlformats.org/officeDocument/2006/customXml" ds:itemID="{E5DB63F1-ED5E-487A-92D9-F38BD76EBE43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TitleOption1_05-9-14</Template>
  <TotalTime>7907</TotalTime>
  <Words>508</Words>
  <Application>Microsoft Office PowerPoint</Application>
  <PresentationFormat>On-screen Show (4:3)</PresentationFormat>
  <Paragraphs>136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Garamond</vt:lpstr>
      <vt:lpstr>Helvetica</vt:lpstr>
      <vt:lpstr>Times New Roman</vt:lpstr>
      <vt:lpstr>Graphics Slide</vt:lpstr>
      <vt:lpstr>Title Slide</vt:lpstr>
      <vt:lpstr>1_Title Slide</vt:lpstr>
      <vt:lpstr>4_Text Slide</vt:lpstr>
      <vt:lpstr>Prism 7</vt:lpstr>
      <vt:lpstr>  Randomized Phase II/III Clinical and Translational Trial of Combination Checkpoint and IDO1 Inhibition with Chemoradiotherapy/Radiotherapy for  Newly Diagnosed Glioblastoma</vt:lpstr>
      <vt:lpstr>PowerPoint Presentation</vt:lpstr>
      <vt:lpstr>Background</vt:lpstr>
      <vt:lpstr>PowerPoint Presentation</vt:lpstr>
      <vt:lpstr>Background</vt:lpstr>
      <vt:lpstr>PowerPoint Presentation</vt:lpstr>
      <vt:lpstr>Phase I Trial of BMS-986205 + Nivolumab + (Chemo)radiotherapy for Newly Diagnosed GBM </vt:lpstr>
      <vt:lpstr>Randomized Phase II/III Trial of Radiotherapy+BMS-986205 + Nivolumab vs (Chemo)radiotherapy for Newly Diagnosed IDHwt GBM </vt:lpstr>
      <vt:lpstr>Study Design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Nancy Fredericks</dc:creator>
  <cp:lastModifiedBy>Okrent, Kathryn</cp:lastModifiedBy>
  <cp:revision>177</cp:revision>
  <dcterms:created xsi:type="dcterms:W3CDTF">2014-05-09T17:29:05Z</dcterms:created>
  <dcterms:modified xsi:type="dcterms:W3CDTF">2020-07-14T16:37:46Z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