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  <p:sldId id="258" r:id="rId6"/>
    <p:sldId id="261" r:id="rId7"/>
    <p:sldId id="286" r:id="rId8"/>
    <p:sldId id="288" r:id="rId9"/>
    <p:sldId id="287" r:id="rId10"/>
    <p:sldId id="294" r:id="rId11"/>
    <p:sldId id="295" r:id="rId12"/>
    <p:sldId id="264" r:id="rId13"/>
    <p:sldId id="263" r:id="rId14"/>
    <p:sldId id="265" r:id="rId15"/>
    <p:sldId id="266" r:id="rId16"/>
    <p:sldId id="267" r:id="rId17"/>
    <p:sldId id="268" r:id="rId18"/>
    <p:sldId id="269" r:id="rId19"/>
    <p:sldId id="296" r:id="rId20"/>
    <p:sldId id="270" r:id="rId21"/>
    <p:sldId id="290" r:id="rId22"/>
    <p:sldId id="272" r:id="rId23"/>
    <p:sldId id="273" r:id="rId24"/>
    <p:sldId id="274" r:id="rId25"/>
    <p:sldId id="276" r:id="rId26"/>
    <p:sldId id="271" r:id="rId27"/>
    <p:sldId id="277" r:id="rId28"/>
    <p:sldId id="278" r:id="rId29"/>
    <p:sldId id="279" r:id="rId30"/>
    <p:sldId id="297" r:id="rId31"/>
    <p:sldId id="299" r:id="rId32"/>
    <p:sldId id="298" r:id="rId33"/>
    <p:sldId id="292" r:id="rId34"/>
    <p:sldId id="293" r:id="rId35"/>
    <p:sldId id="289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EB702C-02C8-418A-9230-B81C37D3228C}" v="7" dt="2019-03-21T12:15:23.4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8" autoAdjust="0"/>
    <p:restoredTop sz="94660"/>
  </p:normalViewPr>
  <p:slideViewPr>
    <p:cSldViewPr snapToGrid="0">
      <p:cViewPr varScale="1">
        <p:scale>
          <a:sx n="77" d="100"/>
          <a:sy n="77" d="100"/>
        </p:scale>
        <p:origin x="46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7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46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a Albrecht" userId="ae2d94df-26d9-4691-921f-2fbd173d750a" providerId="ADAL" clId="{FDBA6544-C88A-47A8-9062-6120778C0628}"/>
    <pc:docChg chg="custSel modSld">
      <pc:chgData name="Laura Albrecht" userId="ae2d94df-26d9-4691-921f-2fbd173d750a" providerId="ADAL" clId="{FDBA6544-C88A-47A8-9062-6120778C0628}" dt="2019-03-21T12:15:47.941" v="15" actId="404"/>
      <pc:docMkLst>
        <pc:docMk/>
      </pc:docMkLst>
      <pc:sldChg chg="addSp delSp modSp">
        <pc:chgData name="Laura Albrecht" userId="ae2d94df-26d9-4691-921f-2fbd173d750a" providerId="ADAL" clId="{FDBA6544-C88A-47A8-9062-6120778C0628}" dt="2019-03-21T12:15:47.941" v="15" actId="404"/>
        <pc:sldMkLst>
          <pc:docMk/>
          <pc:sldMk cId="762845765" sldId="257"/>
        </pc:sldMkLst>
        <pc:spChg chg="mod">
          <ac:chgData name="Laura Albrecht" userId="ae2d94df-26d9-4691-921f-2fbd173d750a" providerId="ADAL" clId="{FDBA6544-C88A-47A8-9062-6120778C0628}" dt="2019-03-21T12:15:43.409" v="13" actId="1076"/>
          <ac:spMkLst>
            <pc:docMk/>
            <pc:sldMk cId="762845765" sldId="257"/>
            <ac:spMk id="5" creationId="{B32F07D0-9BBE-415F-A2CB-7B1D78B1EFC3}"/>
          </ac:spMkLst>
        </pc:spChg>
        <pc:spChg chg="add mod">
          <ac:chgData name="Laura Albrecht" userId="ae2d94df-26d9-4691-921f-2fbd173d750a" providerId="ADAL" clId="{FDBA6544-C88A-47A8-9062-6120778C0628}" dt="2019-03-21T12:15:47.941" v="15" actId="404"/>
          <ac:spMkLst>
            <pc:docMk/>
            <pc:sldMk cId="762845765" sldId="257"/>
            <ac:spMk id="7" creationId="{324032AB-A919-4E4D-8808-EE27C0E90D20}"/>
          </ac:spMkLst>
        </pc:spChg>
        <pc:spChg chg="add del">
          <ac:chgData name="Laura Albrecht" userId="ae2d94df-26d9-4691-921f-2fbd173d750a" providerId="ADAL" clId="{FDBA6544-C88A-47A8-9062-6120778C0628}" dt="2019-03-21T12:15:13.281" v="6"/>
          <ac:spMkLst>
            <pc:docMk/>
            <pc:sldMk cId="762845765" sldId="257"/>
            <ac:spMk id="8" creationId="{1B031076-1C72-4676-84B8-503B184118AF}"/>
          </ac:spMkLst>
        </pc:spChg>
        <pc:picChg chg="del">
          <ac:chgData name="Laura Albrecht" userId="ae2d94df-26d9-4691-921f-2fbd173d750a" providerId="ADAL" clId="{FDBA6544-C88A-47A8-9062-6120778C0628}" dt="2019-03-21T12:14:49.359" v="1" actId="478"/>
          <ac:picMkLst>
            <pc:docMk/>
            <pc:sldMk cId="762845765" sldId="257"/>
            <ac:picMk id="4" creationId="{234A0265-B5AD-40AB-B6BB-43B3FF7B5907}"/>
          </ac:picMkLst>
        </pc:picChg>
        <pc:picChg chg="add mod">
          <ac:chgData name="Laura Albrecht" userId="ae2d94df-26d9-4691-921f-2fbd173d750a" providerId="ADAL" clId="{FDBA6544-C88A-47A8-9062-6120778C0628}" dt="2019-03-21T12:14:53.388" v="2" actId="1076"/>
          <ac:picMkLst>
            <pc:docMk/>
            <pc:sldMk cId="762845765" sldId="257"/>
            <ac:picMk id="6" creationId="{DBA147A8-24A0-45EC-9581-7712D729D662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E761F-A89D-4873-AAFE-711D5B64586F}" type="datetimeFigureOut">
              <a:rPr lang="en-US" smtClean="0"/>
              <a:t>7/2/2019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85843-3FF9-4CC4-8FD7-508039E22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08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E761F-A89D-4873-AAFE-711D5B64586F}" type="datetimeFigureOut">
              <a:rPr lang="en-US" smtClean="0"/>
              <a:t>7/2/2019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85843-3FF9-4CC4-8FD7-508039E22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92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E761F-A89D-4873-AAFE-711D5B64586F}" type="datetimeFigureOut">
              <a:rPr lang="en-US" smtClean="0"/>
              <a:t>7/2/2019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85843-3FF9-4CC4-8FD7-508039E22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38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E761F-A89D-4873-AAFE-711D5B64586F}" type="datetimeFigureOut">
              <a:rPr lang="en-US" smtClean="0"/>
              <a:t>7/2/2019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85843-3FF9-4CC4-8FD7-508039E22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56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E761F-A89D-4873-AAFE-711D5B64586F}" type="datetimeFigureOut">
              <a:rPr lang="en-US" smtClean="0"/>
              <a:t>7/2/2019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85843-3FF9-4CC4-8FD7-508039E22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99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E761F-A89D-4873-AAFE-711D5B64586F}" type="datetimeFigureOut">
              <a:rPr lang="en-US" smtClean="0"/>
              <a:t>7/2/2019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85843-3FF9-4CC4-8FD7-508039E22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06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E761F-A89D-4873-AAFE-711D5B64586F}" type="datetimeFigureOut">
              <a:rPr lang="en-US" smtClean="0"/>
              <a:t>7/2/2019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85843-3FF9-4CC4-8FD7-508039E22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46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E761F-A89D-4873-AAFE-711D5B64586F}" type="datetimeFigureOut">
              <a:rPr lang="en-US" smtClean="0"/>
              <a:t>7/2/2019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85843-3FF9-4CC4-8FD7-508039E22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630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E761F-A89D-4873-AAFE-711D5B64586F}" type="datetimeFigureOut">
              <a:rPr lang="en-US" smtClean="0"/>
              <a:t>7/2/2019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85843-3FF9-4CC4-8FD7-508039E22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64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E761F-A89D-4873-AAFE-711D5B64586F}" type="datetimeFigureOut">
              <a:rPr lang="en-US" smtClean="0"/>
              <a:t>7/2/2019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85843-3FF9-4CC4-8FD7-508039E22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67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E761F-A89D-4873-AAFE-711D5B64586F}" type="datetimeFigureOut">
              <a:rPr lang="en-US" smtClean="0"/>
              <a:t>7/2/2019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85843-3FF9-4CC4-8FD7-508039E22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79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E761F-A89D-4873-AAFE-711D5B64586F}" type="datetimeFigureOut">
              <a:rPr lang="en-US" smtClean="0"/>
              <a:t>7/2/2019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985843-3FF9-4CC4-8FD7-508039E22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741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17B79-0AE9-4C97-B294-BD59AF4F04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7928" y="2121980"/>
            <a:ext cx="11078959" cy="1100884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Social Media Hype vs. Hope in Oncology</a:t>
            </a:r>
            <a:endParaRPr lang="en-US" b="1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B32F07D0-9BBE-415F-A2CB-7B1D78B1EF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8465" y="3990197"/>
            <a:ext cx="9144000" cy="605805"/>
          </a:xfrm>
        </p:spPr>
        <p:txBody>
          <a:bodyPr>
            <a:noAutofit/>
          </a:bodyPr>
          <a:lstStyle/>
          <a:p>
            <a:r>
              <a:rPr lang="en-US" sz="4000" dirty="0" smtClean="0"/>
              <a:t>Miriam A Knoll, MD</a:t>
            </a:r>
            <a:endParaRPr lang="en-US" sz="4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728" y="5029785"/>
            <a:ext cx="9809486" cy="12457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284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11787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Education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37350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u="sng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The </a:t>
            </a:r>
            <a:r>
              <a:rPr lang="en-US" u="sng" dirty="0" err="1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MedNet</a:t>
            </a:r>
            <a:endParaRPr lang="en-US" u="sng" dirty="0" smtClean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0" lvl="0" indent="0">
              <a:spcBef>
                <a:spcPts val="0"/>
              </a:spcBef>
              <a:buNone/>
            </a:pPr>
            <a:endParaRPr lang="en-US" u="sng" dirty="0" smtClean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en-US" u="sng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Twitter </a:t>
            </a:r>
            <a:r>
              <a:rPr lang="en-US" u="sng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based Journal clubs:</a:t>
            </a:r>
            <a:endParaRPr lang="en-US" dirty="0"/>
          </a:p>
          <a:p>
            <a:pPr marL="0" lvl="0" indent="0">
              <a:spcBef>
                <a:spcPts val="0"/>
              </a:spcBef>
              <a:buNone/>
            </a:pPr>
            <a:r>
              <a:rPr lang="en-US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#</a:t>
            </a:r>
            <a:r>
              <a:rPr lang="en-US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UroJC</a:t>
            </a:r>
            <a:endParaRPr lang="en-US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en-US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#</a:t>
            </a:r>
            <a:r>
              <a:rPr lang="en-US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RadOnc</a:t>
            </a:r>
            <a:r>
              <a:rPr lang="en-US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</a:p>
          <a:p>
            <a:pPr marL="0" lvl="0" indent="0">
              <a:spcBef>
                <a:spcPts val="0"/>
              </a:spcBef>
              <a:buNone/>
            </a:pPr>
            <a:endParaRPr lang="en-US" u="sng" dirty="0" smtClean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en-US" u="sng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Facebook </a:t>
            </a:r>
            <a:r>
              <a:rPr lang="en-US" u="sng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groups:</a:t>
            </a:r>
            <a:endParaRPr lang="en-US" dirty="0"/>
          </a:p>
          <a:p>
            <a:pPr marL="0" lvl="0" indent="0">
              <a:spcBef>
                <a:spcPts val="0"/>
              </a:spcBef>
              <a:buNone/>
            </a:pPr>
            <a:r>
              <a:rPr lang="en-US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PMG</a:t>
            </a:r>
            <a:endParaRPr lang="en-US" u="sng" dirty="0"/>
          </a:p>
          <a:p>
            <a:pPr marL="0" lvl="0" indent="0">
              <a:spcBef>
                <a:spcPts val="0"/>
              </a:spcBef>
              <a:buNone/>
            </a:pPr>
            <a:r>
              <a:rPr lang="en-US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Hem </a:t>
            </a:r>
            <a:r>
              <a:rPr lang="en-US" dirty="0" err="1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Onc</a:t>
            </a:r>
            <a:r>
              <a:rPr lang="en-US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Women</a:t>
            </a:r>
          </a:p>
          <a:p>
            <a:pPr marL="0" lvl="0" indent="0">
              <a:spcBef>
                <a:spcPts val="0"/>
              </a:spcBef>
              <a:buNone/>
            </a:pPr>
            <a:endParaRPr lang="en-US" dirty="0" smtClean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en-US" u="sng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Patient/Doctor Tweet Chats:</a:t>
            </a:r>
            <a:endParaRPr lang="en-US" dirty="0"/>
          </a:p>
          <a:p>
            <a:pPr marL="0" lvl="0" indent="0">
              <a:spcBef>
                <a:spcPts val="0"/>
              </a:spcBef>
              <a:buNone/>
            </a:pPr>
            <a:r>
              <a:rPr lang="en-US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#LCSM</a:t>
            </a:r>
            <a:endParaRPr lang="en-US" dirty="0"/>
          </a:p>
          <a:p>
            <a:pPr marL="0" lvl="0" indent="0">
              <a:spcBef>
                <a:spcPts val="0"/>
              </a:spcBef>
              <a:buNone/>
            </a:pPr>
            <a:r>
              <a:rPr lang="en-US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#BCSM</a:t>
            </a:r>
          </a:p>
          <a:p>
            <a:pPr marL="0" lvl="0" indent="0">
              <a:spcBef>
                <a:spcPts val="0"/>
              </a:spcBef>
              <a:buNone/>
            </a:pPr>
            <a:endParaRPr lang="en-US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Shape 1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96000" y="2036619"/>
            <a:ext cx="4899479" cy="3352800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578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2596" y="662398"/>
            <a:ext cx="9452451" cy="459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08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6139" y="288098"/>
            <a:ext cx="4135368" cy="593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43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568" y="197709"/>
            <a:ext cx="5683559" cy="50965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6334" y="197709"/>
            <a:ext cx="6256098" cy="560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08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4866" y="225468"/>
            <a:ext cx="9517215" cy="605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15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0514" y="0"/>
            <a:ext cx="2717800" cy="1325563"/>
          </a:xfrm>
        </p:spPr>
        <p:txBody>
          <a:bodyPr/>
          <a:lstStyle/>
          <a:p>
            <a:r>
              <a:rPr lang="en-US" dirty="0" smtClean="0"/>
              <a:t>#ASTRO17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8292" y="981944"/>
            <a:ext cx="7413121" cy="483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64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Why Get Involved?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sz="4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Physician Education &amp; Networking</a:t>
            </a:r>
          </a:p>
          <a:p>
            <a:pPr marL="514350" indent="-514350">
              <a:buAutoNum type="arabicPeriod"/>
            </a:pPr>
            <a:r>
              <a:rPr lang="en-US" sz="4800" b="1" u="sng" dirty="0"/>
              <a:t>Patient engagement and clinical trials</a:t>
            </a:r>
          </a:p>
          <a:p>
            <a:pPr marL="514350" indent="-514350">
              <a:buAutoNum type="arabicPeriod"/>
            </a:pPr>
            <a:r>
              <a:rPr lang="en-US" sz="4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Advocacy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0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984" y="23317"/>
            <a:ext cx="10175586" cy="6402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53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4860" y="365125"/>
            <a:ext cx="10342280" cy="562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96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1659" y="452807"/>
            <a:ext cx="8082810" cy="506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07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17B79-0AE9-4C97-B294-BD59AF4F04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3879" y="2547026"/>
            <a:ext cx="11336055" cy="110088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Disclosures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Consulting fees, Bristol Myers Squibb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9618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470" y="506000"/>
            <a:ext cx="10310293" cy="484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25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466" t="1976" r="4052" b="5346"/>
          <a:stretch/>
        </p:blipFill>
        <p:spPr>
          <a:xfrm>
            <a:off x="3113902" y="387459"/>
            <a:ext cx="6017741" cy="57953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427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4115" y="-213795"/>
            <a:ext cx="8021478" cy="651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896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346" y="20741"/>
            <a:ext cx="7226497" cy="585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82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968" r="1863"/>
          <a:stretch/>
        </p:blipFill>
        <p:spPr>
          <a:xfrm>
            <a:off x="4935685" y="1419040"/>
            <a:ext cx="7129849" cy="43513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835" r="3042"/>
          <a:stretch/>
        </p:blipFill>
        <p:spPr>
          <a:xfrm>
            <a:off x="126466" y="57008"/>
            <a:ext cx="5041557" cy="30453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563671" y="3582444"/>
            <a:ext cx="3494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Dr Erika Hamilton</a:t>
            </a:r>
          </a:p>
          <a:p>
            <a:r>
              <a:rPr lang="en-US" dirty="0" smtClean="0"/>
              <a:t>Sarah Cannon Research Institute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84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3122" r="9692"/>
          <a:stretch/>
        </p:blipFill>
        <p:spPr>
          <a:xfrm>
            <a:off x="6623421" y="1853853"/>
            <a:ext cx="5484057" cy="39965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3874" t="2629" r="2292"/>
          <a:stretch/>
        </p:blipFill>
        <p:spPr>
          <a:xfrm>
            <a:off x="74226" y="98167"/>
            <a:ext cx="6485067" cy="42369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271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7755" y="285394"/>
            <a:ext cx="10036661" cy="56456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08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Why Get Involved?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sz="4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Physician Education &amp; Networking</a:t>
            </a:r>
          </a:p>
          <a:p>
            <a:pPr marL="514350" indent="-514350">
              <a:buAutoNum type="arabicPeriod"/>
            </a:pPr>
            <a:r>
              <a:rPr lang="en-US" sz="4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Patient engagement and clinical trials</a:t>
            </a:r>
          </a:p>
          <a:p>
            <a:pPr marL="514350" indent="-514350">
              <a:buAutoNum type="arabicPeriod"/>
            </a:pPr>
            <a:r>
              <a:rPr lang="en-US" sz="4800" b="1" u="sng" dirty="0"/>
              <a:t>Advocacy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98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56077" y="3873032"/>
            <a:ext cx="6863077" cy="2577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856" y="271331"/>
            <a:ext cx="6170309" cy="32570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8448" y="271330"/>
            <a:ext cx="4994680" cy="32570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642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8" b="6946"/>
          <a:stretch/>
        </p:blipFill>
        <p:spPr>
          <a:xfrm>
            <a:off x="8491963" y="370133"/>
            <a:ext cx="2966565" cy="52135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67" r="3695" b="34977"/>
          <a:stretch/>
        </p:blipFill>
        <p:spPr>
          <a:xfrm>
            <a:off x="982468" y="2149353"/>
            <a:ext cx="2921768" cy="3508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68" r="1712" b="33151"/>
          <a:stretch/>
        </p:blipFill>
        <p:spPr>
          <a:xfrm>
            <a:off x="4549325" y="2706265"/>
            <a:ext cx="3128521" cy="2354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624" y="370133"/>
            <a:ext cx="5991225" cy="1514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672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7EF4B3-FF70-4E9D-895B-9E62FC4F3F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483"/>
          <a:stretch/>
        </p:blipFill>
        <p:spPr>
          <a:xfrm>
            <a:off x="0" y="5931016"/>
            <a:ext cx="12192000" cy="9269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7158"/>
            <a:ext cx="12192000" cy="59481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1613" y="1690688"/>
            <a:ext cx="9088773" cy="246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00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9298" y="216675"/>
            <a:ext cx="8783001" cy="58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21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4156" r="29784"/>
          <a:stretch/>
        </p:blipFill>
        <p:spPr>
          <a:xfrm>
            <a:off x="3731741" y="99646"/>
            <a:ext cx="4213654" cy="5472459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52368" y="0"/>
            <a:ext cx="8504633" cy="6401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90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78217"/>
          <a:stretch/>
        </p:blipFill>
        <p:spPr>
          <a:xfrm>
            <a:off x="769394" y="395280"/>
            <a:ext cx="2631446" cy="299798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5575" y="3641733"/>
            <a:ext cx="1126703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Georgia" panose="02040502050405020303" pitchFamily="18" charset="0"/>
              </a:rPr>
              <a:t>I would love to hear from you!</a:t>
            </a:r>
          </a:p>
          <a:p>
            <a:pPr algn="ctr"/>
            <a:r>
              <a:rPr lang="en-US" sz="3200" dirty="0">
                <a:latin typeface="Georgia" panose="02040502050405020303" pitchFamily="18" charset="0"/>
              </a:rPr>
              <a:t>Email: Miriam.Knoll@HackensackMeridian.org</a:t>
            </a:r>
          </a:p>
          <a:p>
            <a:pPr algn="ctr"/>
            <a:r>
              <a:rPr lang="en-US" sz="3200" dirty="0">
                <a:latin typeface="Georgia" panose="02040502050405020303" pitchFamily="18" charset="0"/>
              </a:rPr>
              <a:t>Twitter: @</a:t>
            </a:r>
            <a:r>
              <a:rPr lang="en-US" sz="3200" dirty="0" err="1">
                <a:latin typeface="Georgia" panose="02040502050405020303" pitchFamily="18" charset="0"/>
              </a:rPr>
              <a:t>MKnoll_MD</a:t>
            </a:r>
            <a:endParaRPr lang="en-US" sz="3200" dirty="0">
              <a:latin typeface="Georgia" panose="02040502050405020303" pitchFamily="18" charset="0"/>
            </a:endParaRPr>
          </a:p>
          <a:p>
            <a:pPr algn="ctr"/>
            <a:r>
              <a:rPr lang="en-US" sz="3200" dirty="0">
                <a:latin typeface="Georgia" panose="02040502050405020303" pitchFamily="18" charset="0"/>
              </a:rPr>
              <a:t>Instagram: </a:t>
            </a:r>
            <a:r>
              <a:rPr lang="en-US" sz="3200" dirty="0" err="1">
                <a:latin typeface="Georgia" panose="02040502050405020303" pitchFamily="18" charset="0"/>
              </a:rPr>
              <a:t>Dr.Mimi.K</a:t>
            </a:r>
            <a:endParaRPr lang="en-US" sz="3200" dirty="0">
              <a:latin typeface="Trebuchet MS" panose="020B0603020202020204" pitchFamily="34" charset="0"/>
            </a:endParaRPr>
          </a:p>
          <a:p>
            <a:pPr algn="ctr"/>
            <a:endParaRPr lang="en-US" sz="3200" dirty="0">
              <a:latin typeface="Georgia" panose="02040502050405020303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71276"/>
          <a:stretch/>
        </p:blipFill>
        <p:spPr>
          <a:xfrm>
            <a:off x="4281995" y="395280"/>
            <a:ext cx="3953686" cy="341595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59765" y="2961103"/>
            <a:ext cx="25995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Eli Langer, Harvest Media</a:t>
            </a:r>
          </a:p>
          <a:p>
            <a:pPr algn="ctr"/>
            <a:r>
              <a:rPr lang="en-US" dirty="0" smtClean="0"/>
              <a:t>@</a:t>
            </a:r>
            <a:r>
              <a:rPr lang="en-US" dirty="0" err="1" smtClean="0"/>
              <a:t>EliLanger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912268" y="2926805"/>
            <a:ext cx="1753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Dr. Matt Katz</a:t>
            </a:r>
          </a:p>
          <a:p>
            <a:pPr algn="ctr"/>
            <a:r>
              <a:rPr lang="en-US" dirty="0" smtClean="0"/>
              <a:t>@</a:t>
            </a:r>
            <a:r>
              <a:rPr lang="en-US" dirty="0" err="1" smtClean="0"/>
              <a:t>subatomicdoc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8579268" y="2980012"/>
            <a:ext cx="25515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Dr</a:t>
            </a:r>
            <a:r>
              <a:rPr lang="en-US" dirty="0" smtClean="0"/>
              <a:t>. </a:t>
            </a:r>
            <a:r>
              <a:rPr lang="en-US" dirty="0" smtClean="0"/>
              <a:t>Brian </a:t>
            </a:r>
            <a:r>
              <a:rPr lang="en-US" dirty="0" err="1" smtClean="0"/>
              <a:t>Kavanaugh</a:t>
            </a:r>
            <a:endParaRPr lang="en-US" dirty="0"/>
          </a:p>
          <a:p>
            <a:pPr algn="ctr"/>
            <a:r>
              <a:rPr lang="en-US" dirty="0" smtClean="0"/>
              <a:t>@</a:t>
            </a:r>
            <a:r>
              <a:rPr lang="en-US" dirty="0" err="1" smtClean="0"/>
              <a:t>BK_Radiation</a:t>
            </a:r>
            <a:endParaRPr lang="en-US" dirty="0"/>
          </a:p>
        </p:txBody>
      </p:sp>
      <p:sp>
        <p:nvSpPr>
          <p:cNvPr id="10" name="AutoShape 4" descr="Image result for brett cox m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4342" y="431115"/>
            <a:ext cx="2419350" cy="245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68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57563" y="410068"/>
            <a:ext cx="6758103" cy="50637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260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3010" y="52087"/>
            <a:ext cx="5785980" cy="58691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992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57115" y="688289"/>
            <a:ext cx="4695908" cy="52101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975110"/>
            <a:ext cx="5305977" cy="10713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443188" y="297017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</a:rPr>
              <a:t>Alvin J. </a:t>
            </a:r>
            <a:r>
              <a:rPr lang="en-US" b="1" dirty="0" err="1">
                <a:latin typeface="Calibri" panose="020F0502020204030204" pitchFamily="34" charset="0"/>
              </a:rPr>
              <a:t>Siteman</a:t>
            </a:r>
            <a:r>
              <a:rPr lang="en-US" b="1" dirty="0">
                <a:latin typeface="Calibri" panose="020F0502020204030204" pitchFamily="34" charset="0"/>
              </a:rPr>
              <a:t> Cancer Center at the Washington University School of Medicine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32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Why Get Involved?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sz="4800" dirty="0" smtClean="0"/>
              <a:t>Physician Education &amp; Networking</a:t>
            </a:r>
          </a:p>
          <a:p>
            <a:pPr marL="514350" indent="-514350">
              <a:buAutoNum type="arabicPeriod"/>
            </a:pPr>
            <a:r>
              <a:rPr lang="en-US" sz="4800" dirty="0" smtClean="0"/>
              <a:t>Patient engagement and clinical trials</a:t>
            </a:r>
          </a:p>
          <a:p>
            <a:pPr marL="514350" indent="-514350">
              <a:buAutoNum type="arabicPeriod"/>
            </a:pPr>
            <a:r>
              <a:rPr lang="en-US" sz="4800" dirty="0" smtClean="0"/>
              <a:t>Advocacy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82772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Why Get Involved?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3669" y="2301614"/>
            <a:ext cx="10515600" cy="4351338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sz="4400" b="1" u="sng" dirty="0"/>
              <a:t>Physician Education &amp; Networking</a:t>
            </a:r>
          </a:p>
          <a:p>
            <a:pPr marL="514350" indent="-514350">
              <a:buAutoNum type="arabicPeriod"/>
            </a:pPr>
            <a:r>
              <a:rPr lang="en-US" sz="4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Patient engagement and clinical trials</a:t>
            </a:r>
          </a:p>
          <a:p>
            <a:pPr marL="514350" indent="-514350">
              <a:buAutoNum type="arabicPeriod"/>
            </a:pPr>
            <a:r>
              <a:rPr lang="en-US" sz="4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Advocacy</a:t>
            </a:r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08503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962" b="14728"/>
          <a:stretch/>
        </p:blipFill>
        <p:spPr>
          <a:xfrm>
            <a:off x="1184190" y="0"/>
            <a:ext cx="9529118" cy="59337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5098" y="0"/>
            <a:ext cx="7241803" cy="279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90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cdf6dfcd-4e6c-4f91-a6b6-8fb85f4ee5b0">
      <UserInfo>
        <DisplayName>Melissa Pomerene</DisplayName>
        <AccountId>14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62A70A0377DC043B521CBBA40D54EC3" ma:contentTypeVersion="8" ma:contentTypeDescription="Create a new document." ma:contentTypeScope="" ma:versionID="08c062a4f8b40f8f3baf4c48aad2d650">
  <xsd:schema xmlns:xsd="http://www.w3.org/2001/XMLSchema" xmlns:xs="http://www.w3.org/2001/XMLSchema" xmlns:p="http://schemas.microsoft.com/office/2006/metadata/properties" xmlns:ns2="1e671bff-a4b1-4124-abfd-29a4ae65a73b" xmlns:ns3="cdf6dfcd-4e6c-4f91-a6b6-8fb85f4ee5b0" targetNamespace="http://schemas.microsoft.com/office/2006/metadata/properties" ma:root="true" ma:fieldsID="21dd0bf905538a2e328698e6b48eefa0" ns2:_="" ns3:_="">
    <xsd:import namespace="1e671bff-a4b1-4124-abfd-29a4ae65a73b"/>
    <xsd:import namespace="cdf6dfcd-4e6c-4f91-a6b6-8fb85f4ee5b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671bff-a4b1-4124-abfd-29a4ae65a73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f6dfcd-4e6c-4f91-a6b6-8fb85f4ee5b0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F4547EC-FFA9-46EB-B8F4-4CC64FD1D51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1DA960D-76AC-45BC-8BBA-53A42975AFCB}">
  <ds:schemaRefs>
    <ds:schemaRef ds:uri="http://purl.org/dc/dcmitype/"/>
    <ds:schemaRef ds:uri="http://schemas.microsoft.com/office/2006/metadata/properties"/>
    <ds:schemaRef ds:uri="http://schemas.openxmlformats.org/package/2006/metadata/core-properties"/>
    <ds:schemaRef ds:uri="1e671bff-a4b1-4124-abfd-29a4ae65a73b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cdf6dfcd-4e6c-4f91-a6b6-8fb85f4ee5b0"/>
    <ds:schemaRef ds:uri="http://purl.org/dc/terms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B2AA77A5-C581-45CD-A5FF-D49BF2FA945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e671bff-a4b1-4124-abfd-29a4ae65a73b"/>
    <ds:schemaRef ds:uri="cdf6dfcd-4e6c-4f91-a6b6-8fb85f4ee5b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312</TotalTime>
  <Words>156</Words>
  <Application>Microsoft Office PowerPoint</Application>
  <PresentationFormat>Widescreen</PresentationFormat>
  <Paragraphs>47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Calibri</vt:lpstr>
      <vt:lpstr>Calibri Light</vt:lpstr>
      <vt:lpstr>Georgia</vt:lpstr>
      <vt:lpstr>Trebuchet MS</vt:lpstr>
      <vt:lpstr>Office Theme</vt:lpstr>
      <vt:lpstr>Social Media Hype vs. Hope in Oncology</vt:lpstr>
      <vt:lpstr>Disclosures  Consulting fees, Bristol Myers Squibb</vt:lpstr>
      <vt:lpstr>PowerPoint Presentation</vt:lpstr>
      <vt:lpstr>PowerPoint Presentation</vt:lpstr>
      <vt:lpstr>PowerPoint Presentation</vt:lpstr>
      <vt:lpstr>PowerPoint Presentation</vt:lpstr>
      <vt:lpstr>Why Get Involved?</vt:lpstr>
      <vt:lpstr>Why Get Involved?</vt:lpstr>
      <vt:lpstr>PowerPoint Presentation</vt:lpstr>
      <vt:lpstr>Education</vt:lpstr>
      <vt:lpstr>PowerPoint Presentation</vt:lpstr>
      <vt:lpstr>PowerPoint Presentation</vt:lpstr>
      <vt:lpstr>PowerPoint Presentation</vt:lpstr>
      <vt:lpstr>PowerPoint Presentation</vt:lpstr>
      <vt:lpstr>#ASTRO17</vt:lpstr>
      <vt:lpstr>Why Get Involved?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Get Involved?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Micki Francis</dc:creator>
  <cp:lastModifiedBy>Knoll, Miriam M.D.</cp:lastModifiedBy>
  <cp:revision>33</cp:revision>
  <dcterms:created xsi:type="dcterms:W3CDTF">2018-04-05T16:52:54Z</dcterms:created>
  <dcterms:modified xsi:type="dcterms:W3CDTF">2019-07-02T20:04:39Z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0x010100F62A70A0377DC043B521CBBA40D54EC3</vt:lpwstr>
  </property>
  <property fmtid="{D5CDD505-2E9C-101B-9397-08002B2CF9AE}" pid="3" name="AuthorIds_UIVersion_1024">
    <vt:lpwstr>29</vt:lpwstr>
  </property>
</Properties>
</file>