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8" r:id="rId2"/>
    <p:sldId id="258" r:id="rId3"/>
  </p:sldIdLst>
  <p:sldSz cx="5943600" cy="4419600"/>
  <p:notesSz cx="5943600" cy="4419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000" autoAdjust="0"/>
  </p:normalViewPr>
  <p:slideViewPr>
    <p:cSldViewPr>
      <p:cViewPr varScale="1">
        <p:scale>
          <a:sx n="193" d="100"/>
          <a:sy n="193" d="100"/>
        </p:scale>
        <p:origin x="180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74925" cy="222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367088" y="0"/>
            <a:ext cx="2574925" cy="222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AB852-E429-46EB-B80A-0EC6A9958F8A}" type="datetimeFigureOut">
              <a:rPr lang="en-US" smtClean="0"/>
              <a:t>7/9/20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68500" y="552450"/>
            <a:ext cx="2006600" cy="1492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93725" y="2127250"/>
            <a:ext cx="4756150" cy="1739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197350"/>
            <a:ext cx="2574925" cy="222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7088" y="4197350"/>
            <a:ext cx="2574925" cy="222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4F7BC-5127-4D36-A809-53A6A7D5C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4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we could consider also adding a statement that we are reaching out to the Steering Committee for guidance on whether amending the study to a single arm study would be more feasible and lower the accrual target. The current accrual rate will not support the current design, and one or 2 more centers will not change that. We are going to have to address that head on at this time. 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If any of the surgical co-chairs or committee members could provide some text on why this has not accrued at their centers, that would also be potentially useful for arguing for a change in design, please forward.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4F7BC-5127-4D36-A809-53A6A7D5C9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5770" y="1370076"/>
            <a:ext cx="5052060" cy="92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91540" y="2474976"/>
            <a:ext cx="4160519" cy="1104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5400" y="0"/>
            <a:ext cx="5879592" cy="4114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7320" y="4160520"/>
            <a:ext cx="1609344" cy="210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7180" y="1016508"/>
            <a:ext cx="2585466" cy="291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60953" y="1016508"/>
            <a:ext cx="2585466" cy="291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5400" y="0"/>
            <a:ext cx="5879592" cy="4114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7320" y="4160520"/>
            <a:ext cx="1609344" cy="210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5400" y="0"/>
            <a:ext cx="5879592" cy="41147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402" y="257254"/>
            <a:ext cx="5480794" cy="709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02" y="829000"/>
            <a:ext cx="5427195" cy="2484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20824" y="4110228"/>
            <a:ext cx="1901951" cy="220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7180" y="4110228"/>
            <a:ext cx="1367028" cy="220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07618" y="4203850"/>
            <a:ext cx="1616075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36318C"/>
                </a:solidFill>
                <a:latin typeface="Arial"/>
                <a:cs typeface="Arial"/>
              </a:defRPr>
            </a:lvl1pPr>
          </a:lstStyle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‹#›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" y="424558"/>
            <a:ext cx="5942857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6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320" y="4160520"/>
            <a:ext cx="1609344" cy="210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8764" y="1590052"/>
            <a:ext cx="681355" cy="543560"/>
          </a:xfrm>
          <a:custGeom>
            <a:avLst/>
            <a:gdLst/>
            <a:ahLst/>
            <a:cxnLst/>
            <a:rect l="l" t="t" r="r" b="b"/>
            <a:pathLst>
              <a:path w="681355" h="543560">
                <a:moveTo>
                  <a:pt x="0" y="543128"/>
                </a:moveTo>
                <a:lnTo>
                  <a:pt x="680935" y="543128"/>
                </a:lnTo>
                <a:lnTo>
                  <a:pt x="680935" y="0"/>
                </a:lnTo>
                <a:lnTo>
                  <a:pt x="0" y="0"/>
                </a:lnTo>
                <a:lnTo>
                  <a:pt x="0" y="543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8763" y="1590054"/>
            <a:ext cx="681355" cy="543560"/>
          </a:xfrm>
          <a:custGeom>
            <a:avLst/>
            <a:gdLst/>
            <a:ahLst/>
            <a:cxnLst/>
            <a:rect l="l" t="t" r="r" b="b"/>
            <a:pathLst>
              <a:path w="681355" h="543560">
                <a:moveTo>
                  <a:pt x="0" y="543130"/>
                </a:moveTo>
                <a:lnTo>
                  <a:pt x="680931" y="543130"/>
                </a:lnTo>
                <a:lnTo>
                  <a:pt x="680931" y="0"/>
                </a:lnTo>
                <a:lnTo>
                  <a:pt x="0" y="0"/>
                </a:lnTo>
                <a:lnTo>
                  <a:pt x="0" y="5431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4892" y="1629147"/>
            <a:ext cx="54864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D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ea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li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5" dirty="0">
                <a:latin typeface="Arial"/>
                <a:cs typeface="Arial"/>
              </a:rPr>
              <a:t>ilit</a:t>
            </a:r>
            <a:r>
              <a:rPr sz="500" spc="10" dirty="0">
                <a:latin typeface="Arial"/>
                <a:cs typeface="Arial"/>
              </a:rPr>
              <a:t>y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214" y="1696808"/>
            <a:ext cx="44450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Requ</a:t>
            </a:r>
            <a:r>
              <a:rPr sz="500" spc="5" dirty="0">
                <a:latin typeface="Arial"/>
                <a:cs typeface="Arial"/>
              </a:rPr>
              <a:t>ir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0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012" y="1789843"/>
            <a:ext cx="58293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age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T3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and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T4a</a:t>
            </a:r>
            <a:r>
              <a:rPr sz="500" spc="5" dirty="0">
                <a:latin typeface="Arial"/>
                <a:cs typeface="Arial"/>
              </a:rPr>
              <a:t>,</a:t>
            </a:r>
            <a:endParaRPr sz="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570" y="1857505"/>
            <a:ext cx="65341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N0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5" dirty="0">
                <a:latin typeface="Arial"/>
                <a:cs typeface="Arial"/>
              </a:rPr>
              <a:t>N1</a:t>
            </a:r>
            <a:r>
              <a:rPr sz="500" spc="5" dirty="0">
                <a:latin typeface="Arial"/>
                <a:cs typeface="Arial"/>
              </a:rPr>
              <a:t>-</a:t>
            </a:r>
            <a:r>
              <a:rPr sz="500" spc="15" dirty="0">
                <a:latin typeface="Arial"/>
                <a:cs typeface="Arial"/>
              </a:rPr>
              <a:t>3</a:t>
            </a:r>
            <a:r>
              <a:rPr sz="500" spc="5" dirty="0">
                <a:latin typeface="Arial"/>
                <a:cs typeface="Arial"/>
              </a:rPr>
              <a:t>, r</a:t>
            </a:r>
            <a:r>
              <a:rPr sz="500" spc="15" dirty="0">
                <a:latin typeface="Arial"/>
                <a:cs typeface="Arial"/>
              </a:rPr>
              <a:t>equ</a:t>
            </a:r>
            <a:r>
              <a:rPr sz="500" spc="5" dirty="0">
                <a:latin typeface="Arial"/>
                <a:cs typeface="Arial"/>
              </a:rPr>
              <a:t>iri</a:t>
            </a:r>
            <a:r>
              <a:rPr sz="500" spc="15" dirty="0">
                <a:latin typeface="Arial"/>
                <a:cs typeface="Arial"/>
              </a:rPr>
              <a:t>ng</a:t>
            </a:r>
            <a:endParaRPr sz="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3009" y="1925167"/>
            <a:ext cx="55245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f 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20" dirty="0">
                <a:latin typeface="Arial"/>
                <a:cs typeface="Arial"/>
              </a:rPr>
              <a:t>O</a:t>
            </a:r>
            <a:r>
              <a:rPr sz="500" spc="15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,</a:t>
            </a:r>
            <a:endParaRPr sz="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7725" y="1992829"/>
            <a:ext cx="40322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5" dirty="0">
                <a:latin typeface="Arial"/>
                <a:cs typeface="Arial"/>
              </a:rPr>
              <a:t>it, 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5" dirty="0">
                <a:latin typeface="Arial"/>
                <a:cs typeface="Arial"/>
              </a:rPr>
              <a:t>bo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h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77095" y="719789"/>
            <a:ext cx="227329" cy="2284095"/>
          </a:xfrm>
          <a:custGeom>
            <a:avLst/>
            <a:gdLst/>
            <a:ahLst/>
            <a:cxnLst/>
            <a:rect l="l" t="t" r="r" b="b"/>
            <a:pathLst>
              <a:path w="227330" h="2284095">
                <a:moveTo>
                  <a:pt x="0" y="2283624"/>
                </a:moveTo>
                <a:lnTo>
                  <a:pt x="226977" y="2283624"/>
                </a:lnTo>
                <a:lnTo>
                  <a:pt x="226977" y="0"/>
                </a:lnTo>
                <a:lnTo>
                  <a:pt x="0" y="0"/>
                </a:lnTo>
                <a:lnTo>
                  <a:pt x="0" y="2283624"/>
                </a:lnTo>
              </a:path>
            </a:pathLst>
          </a:custGeom>
          <a:ln w="6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50848" y="782933"/>
            <a:ext cx="98425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30" baseline="-27777" dirty="0">
                <a:latin typeface="Arial"/>
                <a:cs typeface="Arial"/>
              </a:rPr>
              <a:t>R</a:t>
            </a:r>
            <a:r>
              <a:rPr sz="350" spc="-5" dirty="0">
                <a:latin typeface="Arial"/>
                <a:cs typeface="Arial"/>
              </a:rPr>
              <a:t>1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5522" y="965203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3639" y="1134358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53639" y="1303512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D</a:t>
            </a:r>
            <a:endParaRPr sz="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51689" y="1472667"/>
            <a:ext cx="7810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O</a:t>
            </a:r>
            <a:endParaRPr sz="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49805" y="1641821"/>
            <a:ext cx="8191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M</a:t>
            </a:r>
            <a:endParaRPr sz="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8501" y="1810976"/>
            <a:ext cx="4445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5" dirty="0"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57338" y="1980130"/>
            <a:ext cx="6667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Z</a:t>
            </a:r>
            <a:endParaRPr sz="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5455" y="2149285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57338" y="2318439"/>
            <a:ext cx="6667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T</a:t>
            </a:r>
            <a:endParaRPr sz="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68501" y="2487594"/>
            <a:ext cx="4445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5" dirty="0"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51689" y="2656748"/>
            <a:ext cx="7810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O</a:t>
            </a:r>
            <a:endParaRPr sz="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53639" y="2825902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55740" y="3498174"/>
            <a:ext cx="4766945" cy="0"/>
          </a:xfrm>
          <a:custGeom>
            <a:avLst/>
            <a:gdLst/>
            <a:ahLst/>
            <a:cxnLst/>
            <a:rect l="l" t="t" r="r" b="b"/>
            <a:pathLst>
              <a:path w="4766945">
                <a:moveTo>
                  <a:pt x="0" y="0"/>
                </a:moveTo>
                <a:lnTo>
                  <a:pt x="4766477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50118" y="491427"/>
            <a:ext cx="227329" cy="2740660"/>
          </a:xfrm>
          <a:custGeom>
            <a:avLst/>
            <a:gdLst/>
            <a:ahLst/>
            <a:cxnLst/>
            <a:rect l="l" t="t" r="r" b="b"/>
            <a:pathLst>
              <a:path w="227330" h="2740660">
                <a:moveTo>
                  <a:pt x="0" y="2740324"/>
                </a:moveTo>
                <a:lnTo>
                  <a:pt x="226977" y="2740324"/>
                </a:lnTo>
                <a:lnTo>
                  <a:pt x="226977" y="0"/>
                </a:lnTo>
                <a:lnTo>
                  <a:pt x="0" y="0"/>
                </a:lnTo>
                <a:lnTo>
                  <a:pt x="0" y="2740324"/>
                </a:lnTo>
              </a:path>
            </a:pathLst>
          </a:custGeom>
          <a:ln w="6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26696" y="601515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28579" y="821415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24813" y="1041316"/>
            <a:ext cx="7810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G</a:t>
            </a:r>
            <a:endParaRPr sz="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41626" y="1261217"/>
            <a:ext cx="4445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5" dirty="0"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28579" y="1481118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30462" y="1701019"/>
            <a:ext cx="6667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T</a:t>
            </a:r>
            <a:endParaRPr sz="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26763" y="1920919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28646" y="2140820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30529" y="2360721"/>
            <a:ext cx="6667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T</a:t>
            </a:r>
            <a:endParaRPr sz="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41693" y="2580622"/>
            <a:ext cx="4445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5" dirty="0"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24880" y="2800523"/>
            <a:ext cx="7810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O</a:t>
            </a:r>
            <a:endParaRPr sz="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26830" y="3020424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9853" y="3366701"/>
            <a:ext cx="465137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-5" dirty="0">
                <a:latin typeface="Arial"/>
                <a:cs typeface="Arial"/>
              </a:rPr>
              <a:t>Accrual Goa</a:t>
            </a:r>
            <a:r>
              <a:rPr sz="600" spc="-10" dirty="0">
                <a:latin typeface="Arial"/>
                <a:cs typeface="Arial"/>
              </a:rPr>
              <a:t>l</a:t>
            </a:r>
            <a:r>
              <a:rPr sz="600" spc="-5" dirty="0">
                <a:latin typeface="Arial"/>
                <a:cs typeface="Arial"/>
              </a:rPr>
              <a:t>: 134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550">
              <a:latin typeface="Times New Roman"/>
              <a:cs typeface="Times New Roman"/>
            </a:endParaRPr>
          </a:p>
          <a:p>
            <a:pPr marL="125730" indent="-113030">
              <a:lnSpc>
                <a:spcPct val="100000"/>
              </a:lnSpc>
              <a:buAutoNum type="arabicPeriod"/>
              <a:tabLst>
                <a:tab pos="126364" algn="l"/>
              </a:tabLst>
            </a:pPr>
            <a:r>
              <a:rPr sz="500" spc="15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tr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tif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d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ea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age</a:t>
            </a:r>
            <a:r>
              <a:rPr sz="500" spc="5" dirty="0">
                <a:latin typeface="Arial"/>
                <a:cs typeface="Arial"/>
              </a:rPr>
              <a:t> (</a:t>
            </a:r>
            <a:r>
              <a:rPr sz="500" spc="10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3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vs</a:t>
            </a:r>
            <a:r>
              <a:rPr sz="500" spc="5" dirty="0">
                <a:latin typeface="Arial"/>
                <a:cs typeface="Arial"/>
              </a:rPr>
              <a:t>. </a:t>
            </a:r>
            <a:r>
              <a:rPr sz="500" spc="15" dirty="0">
                <a:latin typeface="Arial"/>
                <a:cs typeface="Arial"/>
              </a:rPr>
              <a:t>T4a</a:t>
            </a:r>
            <a:r>
              <a:rPr sz="500" spc="5" dirty="0">
                <a:latin typeface="Arial"/>
                <a:cs typeface="Arial"/>
              </a:rPr>
              <a:t>), </a:t>
            </a:r>
            <a:r>
              <a:rPr sz="500" spc="15" dirty="0">
                <a:latin typeface="Arial"/>
                <a:cs typeface="Arial"/>
              </a:rPr>
              <a:t>and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d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ea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it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 (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5" dirty="0">
                <a:latin typeface="Arial"/>
                <a:cs typeface="Arial"/>
              </a:rPr>
              <a:t>it 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vs</a:t>
            </a:r>
            <a:r>
              <a:rPr sz="500" spc="5" dirty="0">
                <a:latin typeface="Arial"/>
                <a:cs typeface="Arial"/>
              </a:rPr>
              <a:t>. </a:t>
            </a:r>
            <a:r>
              <a:rPr sz="500" spc="10" dirty="0">
                <a:latin typeface="Arial"/>
                <a:cs typeface="Arial"/>
              </a:rPr>
              <a:t>sk</a:t>
            </a:r>
            <a:r>
              <a:rPr sz="500" spc="15" dirty="0">
                <a:latin typeface="Arial"/>
                <a:cs typeface="Arial"/>
              </a:rPr>
              <a:t>u</a:t>
            </a:r>
            <a:r>
              <a:rPr sz="500" spc="5" dirty="0">
                <a:latin typeface="Arial"/>
                <a:cs typeface="Arial"/>
              </a:rPr>
              <a:t>ll </a:t>
            </a:r>
            <a:r>
              <a:rPr sz="500" spc="15" dirty="0">
                <a:latin typeface="Arial"/>
                <a:cs typeface="Arial"/>
              </a:rPr>
              <a:t>ba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vs</a:t>
            </a:r>
            <a:r>
              <a:rPr sz="500" spc="5" dirty="0">
                <a:latin typeface="Arial"/>
                <a:cs typeface="Arial"/>
              </a:rPr>
              <a:t>. </a:t>
            </a:r>
            <a:r>
              <a:rPr sz="500" spc="15" dirty="0">
                <a:latin typeface="Arial"/>
                <a:cs typeface="Arial"/>
              </a:rPr>
              <a:t>bo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h</a:t>
            </a:r>
            <a:r>
              <a:rPr sz="500" spc="5" dirty="0">
                <a:latin typeface="Arial"/>
                <a:cs typeface="Arial"/>
              </a:rPr>
              <a:t> 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ed</a:t>
            </a:r>
            <a:r>
              <a:rPr sz="500" spc="5" dirty="0">
                <a:latin typeface="Arial"/>
                <a:cs typeface="Arial"/>
              </a:rPr>
              <a:t>).</a:t>
            </a:r>
            <a:endParaRPr sz="500">
              <a:latin typeface="Arial"/>
              <a:cs typeface="Arial"/>
            </a:endParaRPr>
          </a:p>
          <a:p>
            <a:pPr marL="126364" indent="-113664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127000" algn="l"/>
              </a:tabLst>
            </a:pPr>
            <a:r>
              <a:rPr sz="500" spc="15" dirty="0">
                <a:latin typeface="Arial"/>
                <a:cs typeface="Arial"/>
              </a:rPr>
              <a:t>Ca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bop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w</a:t>
            </a:r>
            <a:r>
              <a:rPr sz="500" spc="5" dirty="0">
                <a:latin typeface="Arial"/>
                <a:cs typeface="Arial"/>
              </a:rPr>
              <a:t>it</a:t>
            </a:r>
            <a:r>
              <a:rPr sz="500" spc="15" dirty="0">
                <a:latin typeface="Arial"/>
                <a:cs typeface="Arial"/>
              </a:rPr>
              <a:t>h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20" dirty="0">
                <a:latin typeface="Arial"/>
                <a:cs typeface="Arial"/>
              </a:rPr>
              <a:t>UC</a:t>
            </a:r>
            <a:r>
              <a:rPr sz="500" spc="15" dirty="0">
                <a:latin typeface="Arial"/>
                <a:cs typeface="Arial"/>
              </a:rPr>
              <a:t>=5</a:t>
            </a:r>
            <a:r>
              <a:rPr sz="500" spc="5" dirty="0">
                <a:latin typeface="Arial"/>
                <a:cs typeface="Arial"/>
              </a:rPr>
              <a:t> f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5" dirty="0">
                <a:latin typeface="Arial"/>
                <a:cs typeface="Arial"/>
              </a:rPr>
              <a:t>pa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who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i</a:t>
            </a:r>
            <a:r>
              <a:rPr sz="500" spc="15" dirty="0">
                <a:latin typeface="Arial"/>
                <a:cs typeface="Arial"/>
              </a:rPr>
              <a:t>ne</a:t>
            </a:r>
            <a:r>
              <a:rPr sz="500" spc="5" dirty="0">
                <a:latin typeface="Arial"/>
                <a:cs typeface="Arial"/>
              </a:rPr>
              <a:t>li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5" dirty="0">
                <a:latin typeface="Arial"/>
                <a:cs typeface="Arial"/>
              </a:rPr>
              <a:t>b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t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 r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.</a:t>
            </a:r>
            <a:endParaRPr sz="500">
              <a:latin typeface="Arial"/>
              <a:cs typeface="Arial"/>
            </a:endParaRPr>
          </a:p>
          <a:p>
            <a:pPr marL="125730" marR="5080" indent="-113030">
              <a:lnSpc>
                <a:spcPts val="530"/>
              </a:lnSpc>
              <a:spcBef>
                <a:spcPts val="204"/>
              </a:spcBef>
              <a:buAutoNum type="arabicPeriod"/>
              <a:tabLst>
                <a:tab pos="127000" algn="l"/>
              </a:tabLst>
            </a:pPr>
            <a:r>
              <a:rPr sz="500" spc="15" dirty="0">
                <a:latin typeface="Arial"/>
                <a:cs typeface="Arial"/>
              </a:rPr>
              <a:t>Pa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w</a:t>
            </a:r>
            <a:r>
              <a:rPr sz="500" spc="5" dirty="0">
                <a:latin typeface="Arial"/>
                <a:cs typeface="Arial"/>
              </a:rPr>
              <a:t>it</a:t>
            </a:r>
            <a:r>
              <a:rPr sz="500" spc="15" dirty="0">
                <a:latin typeface="Arial"/>
                <a:cs typeface="Arial"/>
              </a:rPr>
              <a:t>h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po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iti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/ </a:t>
            </a:r>
            <a:r>
              <a:rPr sz="500" spc="15" dirty="0">
                <a:latin typeface="Arial"/>
                <a:cs typeface="Arial"/>
              </a:rPr>
              <a:t>po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iti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x</a:t>
            </a:r>
            <a:r>
              <a:rPr sz="500" spc="5" dirty="0">
                <a:latin typeface="Arial"/>
                <a:cs typeface="Arial"/>
              </a:rPr>
              <a:t>tr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ap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u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p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ead</a:t>
            </a:r>
            <a:r>
              <a:rPr sz="500" spc="5" dirty="0">
                <a:latin typeface="Arial"/>
                <a:cs typeface="Arial"/>
              </a:rPr>
              <a:t> 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l</a:t>
            </a:r>
            <a:r>
              <a:rPr sz="500" spc="15" dirty="0">
                <a:latin typeface="Arial"/>
                <a:cs typeface="Arial"/>
              </a:rPr>
              <a:t>ymph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node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(E</a:t>
            </a:r>
            <a:r>
              <a:rPr sz="500" spc="20" dirty="0">
                <a:latin typeface="Arial"/>
                <a:cs typeface="Arial"/>
              </a:rPr>
              <a:t>C</a:t>
            </a:r>
            <a:r>
              <a:rPr sz="500" spc="10" dirty="0">
                <a:latin typeface="Arial"/>
                <a:cs typeface="Arial"/>
              </a:rPr>
              <a:t>S)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w</a:t>
            </a:r>
            <a:r>
              <a:rPr sz="500" spc="5" dirty="0">
                <a:latin typeface="Arial"/>
                <a:cs typeface="Arial"/>
              </a:rPr>
              <a:t>ill r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po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ope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r</a:t>
            </a:r>
            <a:r>
              <a:rPr sz="500" spc="15" dirty="0">
                <a:latin typeface="Arial"/>
                <a:cs typeface="Arial"/>
              </a:rPr>
              <a:t>ad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 t</a:t>
            </a:r>
            <a:r>
              <a:rPr sz="500" spc="15" dirty="0">
                <a:latin typeface="Arial"/>
                <a:cs typeface="Arial"/>
              </a:rPr>
              <a:t>he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ap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(</a:t>
            </a:r>
            <a:r>
              <a:rPr sz="500" spc="15" dirty="0">
                <a:latin typeface="Arial"/>
                <a:cs typeface="Arial"/>
              </a:rPr>
              <a:t>66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G</a:t>
            </a:r>
            <a:r>
              <a:rPr sz="500" spc="10" dirty="0">
                <a:latin typeface="Arial"/>
                <a:cs typeface="Arial"/>
              </a:rPr>
              <a:t>y)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and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wee</a:t>
            </a:r>
            <a:r>
              <a:rPr sz="500" spc="10" dirty="0">
                <a:latin typeface="Arial"/>
                <a:cs typeface="Arial"/>
              </a:rPr>
              <a:t>k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y c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u</a:t>
            </a:r>
            <a:r>
              <a:rPr sz="500" spc="5" dirty="0">
                <a:latin typeface="Arial"/>
                <a:cs typeface="Arial"/>
              </a:rPr>
              <a:t>rr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 t</a:t>
            </a:r>
            <a:r>
              <a:rPr sz="500" spc="15" dirty="0">
                <a:latin typeface="Arial"/>
                <a:cs typeface="Arial"/>
              </a:rPr>
              <a:t>he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ap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w</a:t>
            </a:r>
            <a:r>
              <a:rPr sz="500" spc="5" dirty="0">
                <a:latin typeface="Arial"/>
                <a:cs typeface="Arial"/>
              </a:rPr>
              <a:t>it</a:t>
            </a:r>
            <a:r>
              <a:rPr sz="500" spc="15" dirty="0">
                <a:latin typeface="Arial"/>
                <a:cs typeface="Arial"/>
              </a:rPr>
              <a:t>h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wee</a:t>
            </a:r>
            <a:r>
              <a:rPr sz="500" spc="10" dirty="0">
                <a:latin typeface="Arial"/>
                <a:cs typeface="Arial"/>
              </a:rPr>
              <a:t>k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 </a:t>
            </a:r>
            <a:r>
              <a:rPr sz="500" spc="15" dirty="0">
                <a:latin typeface="Arial"/>
                <a:cs typeface="Arial"/>
              </a:rPr>
              <a:t>40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/</a:t>
            </a:r>
            <a:r>
              <a:rPr sz="500" spc="15" dirty="0">
                <a:latin typeface="Arial"/>
                <a:cs typeface="Arial"/>
              </a:rPr>
              <a:t>m</a:t>
            </a:r>
            <a:r>
              <a:rPr sz="525" spc="-7" baseline="39682" dirty="0">
                <a:latin typeface="Arial"/>
                <a:cs typeface="Arial"/>
              </a:rPr>
              <a:t>2</a:t>
            </a:r>
            <a:r>
              <a:rPr sz="500" spc="5" dirty="0">
                <a:latin typeface="Arial"/>
                <a:cs typeface="Arial"/>
              </a:rPr>
              <a:t>. If </a:t>
            </a:r>
            <a:r>
              <a:rPr sz="500" spc="15" dirty="0">
                <a:latin typeface="Arial"/>
                <a:cs typeface="Arial"/>
              </a:rPr>
              <a:t>pa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en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ha</a:t>
            </a:r>
            <a:r>
              <a:rPr sz="500" spc="10" dirty="0">
                <a:latin typeface="Arial"/>
                <a:cs typeface="Arial"/>
              </a:rPr>
              <a:t>v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tr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5" dirty="0">
                <a:latin typeface="Arial"/>
                <a:cs typeface="Arial"/>
              </a:rPr>
              <a:t>nd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anno</a:t>
            </a:r>
            <a:r>
              <a:rPr sz="500" spc="5" dirty="0">
                <a:latin typeface="Arial"/>
                <a:cs typeface="Arial"/>
              </a:rPr>
              <a:t>t t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, 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bop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 </a:t>
            </a:r>
            <a:r>
              <a:rPr sz="500" spc="15" dirty="0">
                <a:latin typeface="Arial"/>
                <a:cs typeface="Arial"/>
              </a:rPr>
              <a:t>an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20" dirty="0">
                <a:latin typeface="Arial"/>
                <a:cs typeface="Arial"/>
              </a:rPr>
              <a:t>UC</a:t>
            </a:r>
            <a:r>
              <a:rPr sz="500" spc="15" dirty="0">
                <a:latin typeface="Arial"/>
                <a:cs typeface="Arial"/>
              </a:rPr>
              <a:t>=2</a:t>
            </a:r>
            <a:r>
              <a:rPr sz="500" spc="10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on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wee</a:t>
            </a:r>
            <a:r>
              <a:rPr sz="500" spc="10" dirty="0">
                <a:latin typeface="Arial"/>
                <a:cs typeface="Arial"/>
              </a:rPr>
              <a:t>k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ba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 f</a:t>
            </a:r>
            <a:r>
              <a:rPr sz="500" spc="15" dirty="0">
                <a:latin typeface="Arial"/>
                <a:cs typeface="Arial"/>
              </a:rPr>
              <a:t>o</a:t>
            </a:r>
            <a:r>
              <a:rPr sz="500" spc="5" dirty="0">
                <a:latin typeface="Arial"/>
                <a:cs typeface="Arial"/>
              </a:rPr>
              <a:t>r </a:t>
            </a:r>
            <a:r>
              <a:rPr sz="500" spc="15" dirty="0">
                <a:latin typeface="Arial"/>
                <a:cs typeface="Arial"/>
              </a:rPr>
              <a:t>6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wee</a:t>
            </a:r>
            <a:r>
              <a:rPr sz="500" spc="10" dirty="0">
                <a:latin typeface="Arial"/>
                <a:cs typeface="Arial"/>
              </a:rPr>
              <a:t>ks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w</a:t>
            </a:r>
            <a:r>
              <a:rPr sz="500" spc="5" dirty="0">
                <a:latin typeface="Arial"/>
                <a:cs typeface="Arial"/>
              </a:rPr>
              <a:t>ill </a:t>
            </a:r>
            <a:r>
              <a:rPr sz="500" spc="15" dirty="0">
                <a:latin typeface="Arial"/>
                <a:cs typeface="Arial"/>
              </a:rPr>
              <a:t>be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ll</a:t>
            </a:r>
            <a:r>
              <a:rPr sz="500" spc="15" dirty="0">
                <a:latin typeface="Arial"/>
                <a:cs typeface="Arial"/>
              </a:rPr>
              <a:t>owed</a:t>
            </a:r>
            <a:endParaRPr sz="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51285" y="1259149"/>
            <a:ext cx="21272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Arm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34662" y="1595132"/>
            <a:ext cx="1097280" cy="543560"/>
          </a:xfrm>
          <a:custGeom>
            <a:avLst/>
            <a:gdLst/>
            <a:ahLst/>
            <a:cxnLst/>
            <a:rect l="l" t="t" r="r" b="b"/>
            <a:pathLst>
              <a:path w="1097279" h="543560">
                <a:moveTo>
                  <a:pt x="0" y="543128"/>
                </a:moveTo>
                <a:lnTo>
                  <a:pt x="1097051" y="543128"/>
                </a:lnTo>
                <a:lnTo>
                  <a:pt x="1097051" y="0"/>
                </a:lnTo>
                <a:lnTo>
                  <a:pt x="0" y="0"/>
                </a:lnTo>
                <a:lnTo>
                  <a:pt x="0" y="543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334661" y="1595128"/>
            <a:ext cx="1097280" cy="5435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22275" marR="376555" algn="ctr">
              <a:lnSpc>
                <a:spcPct val="122100"/>
              </a:lnSpc>
            </a:pPr>
            <a:r>
              <a:rPr sz="500" spc="15" dirty="0">
                <a:latin typeface="Arial"/>
                <a:cs typeface="Arial"/>
              </a:rPr>
              <a:t>60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G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T O</a:t>
            </a:r>
            <a:r>
              <a:rPr sz="500" spc="2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  <a:p>
            <a:pPr marL="37465" algn="ctr">
              <a:lnSpc>
                <a:spcPct val="100000"/>
              </a:lnSpc>
              <a:spcBef>
                <a:spcPts val="130"/>
              </a:spcBef>
            </a:pPr>
            <a:r>
              <a:rPr sz="525" spc="-7" baseline="39682" dirty="0">
                <a:latin typeface="Arial"/>
                <a:cs typeface="Arial"/>
              </a:rPr>
              <a:t>3</a:t>
            </a:r>
            <a:r>
              <a:rPr sz="500" spc="15" dirty="0">
                <a:latin typeface="Arial"/>
                <a:cs typeface="Arial"/>
              </a:rPr>
              <a:t>66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G</a:t>
            </a:r>
            <a:r>
              <a:rPr sz="500" spc="10" dirty="0">
                <a:latin typeface="Arial"/>
                <a:cs typeface="Arial"/>
              </a:rPr>
              <a:t>y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T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and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C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40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/</a:t>
            </a:r>
            <a:r>
              <a:rPr sz="500" spc="15" dirty="0">
                <a:latin typeface="Arial"/>
                <a:cs typeface="Arial"/>
              </a:rPr>
              <a:t>m</a:t>
            </a:r>
            <a:r>
              <a:rPr sz="525" spc="-7" baseline="39682" dirty="0">
                <a:latin typeface="Arial"/>
                <a:cs typeface="Arial"/>
              </a:rPr>
              <a:t>2</a:t>
            </a:r>
            <a:endParaRPr sz="525" baseline="39682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109694" y="1861602"/>
            <a:ext cx="276860" cy="0"/>
          </a:xfrm>
          <a:custGeom>
            <a:avLst/>
            <a:gdLst/>
            <a:ahLst/>
            <a:cxnLst/>
            <a:rect l="l" t="t" r="r" b="b"/>
            <a:pathLst>
              <a:path w="276859">
                <a:moveTo>
                  <a:pt x="0" y="0"/>
                </a:moveTo>
                <a:lnTo>
                  <a:pt x="2764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80260" y="1838174"/>
            <a:ext cx="70485" cy="46990"/>
          </a:xfrm>
          <a:custGeom>
            <a:avLst/>
            <a:gdLst/>
            <a:ahLst/>
            <a:cxnLst/>
            <a:rect l="l" t="t" r="r" b="b"/>
            <a:pathLst>
              <a:path w="70484" h="46989">
                <a:moveTo>
                  <a:pt x="0" y="0"/>
                </a:moveTo>
                <a:lnTo>
                  <a:pt x="0" y="46850"/>
                </a:lnTo>
                <a:lnTo>
                  <a:pt x="69862" y="23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67218" y="719789"/>
            <a:ext cx="227329" cy="2284095"/>
          </a:xfrm>
          <a:custGeom>
            <a:avLst/>
            <a:gdLst/>
            <a:ahLst/>
            <a:cxnLst/>
            <a:rect l="l" t="t" r="r" b="b"/>
            <a:pathLst>
              <a:path w="227329" h="2284095">
                <a:moveTo>
                  <a:pt x="0" y="2283624"/>
                </a:moveTo>
                <a:lnTo>
                  <a:pt x="226977" y="2283624"/>
                </a:lnTo>
                <a:lnTo>
                  <a:pt x="226977" y="0"/>
                </a:lnTo>
                <a:lnTo>
                  <a:pt x="0" y="0"/>
                </a:lnTo>
                <a:lnTo>
                  <a:pt x="0" y="2283624"/>
                </a:lnTo>
              </a:path>
            </a:pathLst>
          </a:custGeom>
          <a:ln w="6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845562" y="846794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43679" y="1168187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U</a:t>
            </a:r>
            <a:endParaRPr sz="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43679" y="1489581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41796" y="1810974"/>
            <a:ext cx="7810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G</a:t>
            </a:r>
            <a:endParaRPr sz="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45495" y="2132368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43612" y="2453761"/>
            <a:ext cx="7429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2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45495" y="2775155"/>
            <a:ext cx="7048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Y</a:t>
            </a:r>
            <a:endParaRPr sz="5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04072" y="2430140"/>
            <a:ext cx="503555" cy="1270"/>
          </a:xfrm>
          <a:custGeom>
            <a:avLst/>
            <a:gdLst/>
            <a:ahLst/>
            <a:cxnLst/>
            <a:rect l="l" t="t" r="r" b="b"/>
            <a:pathLst>
              <a:path w="503555" h="1269">
                <a:moveTo>
                  <a:pt x="0" y="0"/>
                </a:moveTo>
                <a:lnTo>
                  <a:pt x="503468" y="101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01652" y="2407727"/>
            <a:ext cx="70485" cy="46990"/>
          </a:xfrm>
          <a:custGeom>
            <a:avLst/>
            <a:gdLst/>
            <a:ahLst/>
            <a:cxnLst/>
            <a:rect l="l" t="t" r="r" b="b"/>
            <a:pathLst>
              <a:path w="70485" h="46989">
                <a:moveTo>
                  <a:pt x="88" y="0"/>
                </a:moveTo>
                <a:lnTo>
                  <a:pt x="0" y="46850"/>
                </a:lnTo>
                <a:lnTo>
                  <a:pt x="69862" y="23596"/>
                </a:lnTo>
                <a:lnTo>
                  <a:pt x="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904072" y="1366817"/>
            <a:ext cx="1790064" cy="0"/>
          </a:xfrm>
          <a:custGeom>
            <a:avLst/>
            <a:gdLst/>
            <a:ahLst/>
            <a:cxnLst/>
            <a:rect l="l" t="t" r="r" b="b"/>
            <a:pathLst>
              <a:path w="1790064">
                <a:moveTo>
                  <a:pt x="0" y="0"/>
                </a:moveTo>
                <a:lnTo>
                  <a:pt x="17896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87861" y="1343388"/>
            <a:ext cx="69850" cy="46990"/>
          </a:xfrm>
          <a:custGeom>
            <a:avLst/>
            <a:gdLst/>
            <a:ahLst/>
            <a:cxnLst/>
            <a:rect l="l" t="t" r="r" b="b"/>
            <a:pathLst>
              <a:path w="69850" h="46990">
                <a:moveTo>
                  <a:pt x="0" y="0"/>
                </a:moveTo>
                <a:lnTo>
                  <a:pt x="0" y="46850"/>
                </a:lnTo>
                <a:lnTo>
                  <a:pt x="69862" y="23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012259" y="2324806"/>
            <a:ext cx="21272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Arm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B</a:t>
            </a:r>
            <a:endParaRPr sz="5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568571" y="2432508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1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687861" y="2409079"/>
            <a:ext cx="69850" cy="46990"/>
          </a:xfrm>
          <a:custGeom>
            <a:avLst/>
            <a:gdLst/>
            <a:ahLst/>
            <a:cxnLst/>
            <a:rect l="l" t="t" r="r" b="b"/>
            <a:pathLst>
              <a:path w="69850" h="46989">
                <a:moveTo>
                  <a:pt x="0" y="0"/>
                </a:moveTo>
                <a:lnTo>
                  <a:pt x="0" y="46850"/>
                </a:lnTo>
                <a:lnTo>
                  <a:pt x="69862" y="23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94196" y="1866761"/>
            <a:ext cx="276860" cy="0"/>
          </a:xfrm>
          <a:custGeom>
            <a:avLst/>
            <a:gdLst/>
            <a:ahLst/>
            <a:cxnLst/>
            <a:rect l="l" t="t" r="r" b="b"/>
            <a:pathLst>
              <a:path w="276860">
                <a:moveTo>
                  <a:pt x="0" y="0"/>
                </a:moveTo>
                <a:lnTo>
                  <a:pt x="2764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64803" y="1843332"/>
            <a:ext cx="69850" cy="46990"/>
          </a:xfrm>
          <a:custGeom>
            <a:avLst/>
            <a:gdLst/>
            <a:ahLst/>
            <a:cxnLst/>
            <a:rect l="l" t="t" r="r" b="b"/>
            <a:pathLst>
              <a:path w="69850" h="46989">
                <a:moveTo>
                  <a:pt x="0" y="0"/>
                </a:moveTo>
                <a:lnTo>
                  <a:pt x="0" y="46863"/>
                </a:lnTo>
                <a:lnTo>
                  <a:pt x="69862" y="23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454231" y="383725"/>
            <a:ext cx="220345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S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ep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471508" y="2109000"/>
            <a:ext cx="1097280" cy="647065"/>
          </a:xfrm>
          <a:custGeom>
            <a:avLst/>
            <a:gdLst/>
            <a:ahLst/>
            <a:cxnLst/>
            <a:rect l="l" t="t" r="r" b="b"/>
            <a:pathLst>
              <a:path w="1097279" h="647064">
                <a:moveTo>
                  <a:pt x="0" y="647026"/>
                </a:moveTo>
                <a:lnTo>
                  <a:pt x="1097051" y="647026"/>
                </a:lnTo>
                <a:lnTo>
                  <a:pt x="1097051" y="0"/>
                </a:lnTo>
                <a:lnTo>
                  <a:pt x="0" y="0"/>
                </a:lnTo>
                <a:lnTo>
                  <a:pt x="0" y="6470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471515" y="2108995"/>
            <a:ext cx="1097280" cy="647065"/>
          </a:xfrm>
          <a:custGeom>
            <a:avLst/>
            <a:gdLst/>
            <a:ahLst/>
            <a:cxnLst/>
            <a:rect l="l" t="t" r="r" b="b"/>
            <a:pathLst>
              <a:path w="1097279" h="647064">
                <a:moveTo>
                  <a:pt x="0" y="647027"/>
                </a:moveTo>
                <a:lnTo>
                  <a:pt x="1097056" y="647027"/>
                </a:lnTo>
                <a:lnTo>
                  <a:pt x="1097056" y="0"/>
                </a:lnTo>
                <a:lnTo>
                  <a:pt x="0" y="0"/>
                </a:lnTo>
                <a:lnTo>
                  <a:pt x="0" y="6470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513020" y="2182710"/>
            <a:ext cx="902335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100"/>
              </a:lnSpc>
            </a:pPr>
            <a:r>
              <a:rPr sz="500" spc="15" dirty="0">
                <a:latin typeface="Arial"/>
                <a:cs typeface="Arial"/>
              </a:rPr>
              <a:t>Do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10" dirty="0">
                <a:latin typeface="Arial"/>
                <a:cs typeface="Arial"/>
              </a:rPr>
              <a:t>x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l </a:t>
            </a:r>
            <a:r>
              <a:rPr sz="500" spc="15" dirty="0">
                <a:latin typeface="Arial"/>
                <a:cs typeface="Arial"/>
              </a:rPr>
              <a:t>75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/</a:t>
            </a:r>
            <a:r>
              <a:rPr sz="500" spc="15" dirty="0">
                <a:latin typeface="Arial"/>
                <a:cs typeface="Arial"/>
              </a:rPr>
              <a:t>m</a:t>
            </a:r>
            <a:r>
              <a:rPr sz="525" spc="-7" baseline="39682" dirty="0">
                <a:latin typeface="Arial"/>
                <a:cs typeface="Arial"/>
              </a:rPr>
              <a:t>2</a:t>
            </a:r>
            <a:r>
              <a:rPr sz="525" baseline="39682" dirty="0">
                <a:latin typeface="Arial"/>
                <a:cs typeface="Arial"/>
              </a:rPr>
              <a:t> </a:t>
            </a:r>
            <a:r>
              <a:rPr sz="525" spc="-75" baseline="39682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and</a:t>
            </a:r>
            <a:r>
              <a:rPr sz="500" spc="10" dirty="0">
                <a:latin typeface="Arial"/>
                <a:cs typeface="Arial"/>
              </a:rPr>
              <a:t> C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10" dirty="0">
                <a:latin typeface="Arial"/>
                <a:cs typeface="Arial"/>
              </a:rPr>
              <a:t>s</a:t>
            </a:r>
            <a:r>
              <a:rPr sz="500" spc="15" dirty="0">
                <a:latin typeface="Arial"/>
                <a:cs typeface="Arial"/>
              </a:rPr>
              <a:t>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75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/</a:t>
            </a:r>
            <a:r>
              <a:rPr sz="500" spc="15" dirty="0">
                <a:latin typeface="Arial"/>
                <a:cs typeface="Arial"/>
              </a:rPr>
              <a:t>m</a:t>
            </a:r>
            <a:r>
              <a:rPr sz="525" spc="-7" baseline="39682" dirty="0">
                <a:latin typeface="Arial"/>
                <a:cs typeface="Arial"/>
              </a:rPr>
              <a:t>2</a:t>
            </a:r>
            <a:r>
              <a:rPr sz="525" baseline="39682" dirty="0">
                <a:latin typeface="Arial"/>
                <a:cs typeface="Arial"/>
              </a:rPr>
              <a:t>   </a:t>
            </a:r>
            <a:r>
              <a:rPr sz="500" spc="10" dirty="0">
                <a:latin typeface="Arial"/>
                <a:cs typeface="Arial"/>
              </a:rPr>
              <a:t>x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3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cyc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  <a:p>
            <a:pPr marL="277495">
              <a:lnSpc>
                <a:spcPct val="100000"/>
              </a:lnSpc>
              <a:spcBef>
                <a:spcPts val="130"/>
              </a:spcBef>
            </a:pPr>
            <a:r>
              <a:rPr sz="500" b="1" spc="20" dirty="0">
                <a:latin typeface="Arial"/>
                <a:cs typeface="Arial"/>
              </a:rPr>
              <a:t>OR</a:t>
            </a:r>
            <a:endParaRPr sz="5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132845" y="4203939"/>
            <a:ext cx="34544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5" dirty="0">
                <a:solidFill>
                  <a:srgbClr val="36318C"/>
                </a:solidFill>
                <a:latin typeface="Arial"/>
                <a:cs typeface="Arial"/>
              </a:rPr>
              <a:t>EA</a:t>
            </a:r>
            <a:r>
              <a:rPr sz="700" dirty="0">
                <a:solidFill>
                  <a:srgbClr val="36318C"/>
                </a:solidFill>
                <a:latin typeface="Arial"/>
                <a:cs typeface="Arial"/>
              </a:rPr>
              <a:t>3163</a:t>
            </a:r>
            <a:endParaRPr sz="700">
              <a:latin typeface="Arial"/>
              <a:cs typeface="Arial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9875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898989"/>
                </a:solidFill>
                <a:latin typeface="Arial"/>
                <a:cs typeface="Arial"/>
              </a:rPr>
              <a:t>2</a:t>
            </a:fld>
            <a:endParaRPr dirty="0">
              <a:solidFill>
                <a:srgbClr val="898989"/>
              </a:solidFill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87822" y="2461819"/>
            <a:ext cx="765810" cy="10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25" spc="-15" baseline="39682" dirty="0">
                <a:latin typeface="Arial"/>
                <a:cs typeface="Arial"/>
              </a:rPr>
              <a:t>2</a:t>
            </a:r>
            <a:r>
              <a:rPr sz="500" spc="15" dirty="0">
                <a:latin typeface="Arial"/>
                <a:cs typeface="Arial"/>
              </a:rPr>
              <a:t>Do</a:t>
            </a:r>
            <a:r>
              <a:rPr sz="500" spc="10" dirty="0">
                <a:latin typeface="Arial"/>
                <a:cs typeface="Arial"/>
              </a:rPr>
              <a:t>c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t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10" dirty="0">
                <a:latin typeface="Arial"/>
                <a:cs typeface="Arial"/>
              </a:rPr>
              <a:t>x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5" dirty="0">
                <a:latin typeface="Arial"/>
                <a:cs typeface="Arial"/>
              </a:rPr>
              <a:t>l </a:t>
            </a:r>
            <a:r>
              <a:rPr sz="500" spc="15" dirty="0">
                <a:latin typeface="Arial"/>
                <a:cs typeface="Arial"/>
              </a:rPr>
              <a:t>75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00" spc="15" dirty="0">
                <a:latin typeface="Arial"/>
                <a:cs typeface="Arial"/>
              </a:rPr>
              <a:t>g</a:t>
            </a:r>
            <a:r>
              <a:rPr sz="500" spc="5" dirty="0">
                <a:latin typeface="Arial"/>
                <a:cs typeface="Arial"/>
              </a:rPr>
              <a:t>/</a:t>
            </a:r>
            <a:r>
              <a:rPr sz="500" spc="20" dirty="0">
                <a:latin typeface="Arial"/>
                <a:cs typeface="Arial"/>
              </a:rPr>
              <a:t>m</a:t>
            </a:r>
            <a:r>
              <a:rPr sz="525" spc="-7" baseline="39682" dirty="0">
                <a:latin typeface="Arial"/>
                <a:cs typeface="Arial"/>
              </a:rPr>
              <a:t>2</a:t>
            </a:r>
            <a:r>
              <a:rPr sz="525" baseline="39682" dirty="0">
                <a:latin typeface="Arial"/>
                <a:cs typeface="Arial"/>
              </a:rPr>
              <a:t> </a:t>
            </a:r>
            <a:r>
              <a:rPr sz="525" spc="-75" baseline="39682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and</a:t>
            </a:r>
            <a:endParaRPr sz="5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513046" y="2567969"/>
            <a:ext cx="939800" cy="9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spc="15" dirty="0">
                <a:latin typeface="Arial"/>
                <a:cs typeface="Arial"/>
              </a:rPr>
              <a:t>Ca</a:t>
            </a:r>
            <a:r>
              <a:rPr sz="500" spc="5" dirty="0">
                <a:latin typeface="Arial"/>
                <a:cs typeface="Arial"/>
              </a:rPr>
              <a:t>r</a:t>
            </a:r>
            <a:r>
              <a:rPr sz="500" spc="15" dirty="0">
                <a:latin typeface="Arial"/>
                <a:cs typeface="Arial"/>
              </a:rPr>
              <a:t>bop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5" dirty="0">
                <a:latin typeface="Arial"/>
                <a:cs typeface="Arial"/>
              </a:rPr>
              <a:t>ti</a:t>
            </a:r>
            <a:r>
              <a:rPr sz="500" spc="15" dirty="0">
                <a:latin typeface="Arial"/>
                <a:cs typeface="Arial"/>
              </a:rPr>
              <a:t>n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A</a:t>
            </a:r>
            <a:r>
              <a:rPr sz="500" spc="20" dirty="0">
                <a:latin typeface="Arial"/>
                <a:cs typeface="Arial"/>
              </a:rPr>
              <a:t>UC</a:t>
            </a:r>
            <a:r>
              <a:rPr sz="500" spc="15" dirty="0">
                <a:latin typeface="Arial"/>
                <a:cs typeface="Arial"/>
              </a:rPr>
              <a:t>=5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x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5" dirty="0">
                <a:latin typeface="Arial"/>
                <a:cs typeface="Arial"/>
              </a:rPr>
              <a:t>3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10" dirty="0">
                <a:latin typeface="Arial"/>
                <a:cs typeface="Arial"/>
              </a:rPr>
              <a:t>cyc</a:t>
            </a:r>
            <a:r>
              <a:rPr sz="500" spc="5" dirty="0">
                <a:latin typeface="Arial"/>
                <a:cs typeface="Arial"/>
              </a:rPr>
              <a:t>l</a:t>
            </a:r>
            <a:r>
              <a:rPr sz="500" spc="15" dirty="0">
                <a:latin typeface="Arial"/>
                <a:cs typeface="Arial"/>
              </a:rPr>
              <a:t>e</a:t>
            </a:r>
            <a:r>
              <a:rPr sz="500" spc="10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968" rIns="0" bIns="0" rtlCol="0">
            <a:spAutoFit/>
          </a:bodyPr>
          <a:lstStyle/>
          <a:p>
            <a:pPr marL="4657725">
              <a:lnSpc>
                <a:spcPct val="100000"/>
              </a:lnSpc>
            </a:pPr>
            <a:r>
              <a:rPr sz="1700" spc="20" dirty="0">
                <a:latin typeface="Arial"/>
                <a:cs typeface="Arial"/>
              </a:rPr>
              <a:t>S</a:t>
            </a:r>
            <a:r>
              <a:rPr sz="1700" spc="15" dirty="0">
                <a:latin typeface="Arial"/>
                <a:cs typeface="Arial"/>
              </a:rPr>
              <a:t>che</a:t>
            </a:r>
            <a:r>
              <a:rPr sz="1700" spc="30" dirty="0">
                <a:latin typeface="Arial"/>
                <a:cs typeface="Arial"/>
              </a:rPr>
              <a:t>m</a:t>
            </a:r>
            <a:r>
              <a:rPr sz="1700" dirty="0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860560-BEA1-4209-837E-E8548FE0F94D}"/>
</file>

<file path=customXml/itemProps2.xml><?xml version="1.0" encoding="utf-8"?>
<ds:datastoreItem xmlns:ds="http://schemas.openxmlformats.org/officeDocument/2006/customXml" ds:itemID="{EDDE65FB-BF13-4DC0-9C7E-30B73F59CB4C}"/>
</file>

<file path=customXml/itemProps3.xml><?xml version="1.0" encoding="utf-8"?>
<ds:datastoreItem xmlns:ds="http://schemas.openxmlformats.org/officeDocument/2006/customXml" ds:itemID="{681CCDBF-AA69-45A9-BC9D-5624D1776CD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325</Words>
  <Application>Microsoft Macintosh PowerPoint</Application>
  <PresentationFormat>Custom</PresentationFormat>
  <Paragraphs>60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Schema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EA3163 Update for RO 10-26-18</dc:title>
  <dc:creator>Mark McDonald</dc:creator>
  <cp:lastModifiedBy>Microsoft Office User</cp:lastModifiedBy>
  <cp:revision>8</cp:revision>
  <dcterms:created xsi:type="dcterms:W3CDTF">2018-10-24T08:40:06Z</dcterms:created>
  <dcterms:modified xsi:type="dcterms:W3CDTF">2020-07-09T21:35:06Z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2018-10-24T00:00:00Z</vt:filetime>
  </property>
  <property fmtid="{D5CDD505-2E9C-101B-9397-08002B2CF9AE}" pid="3" name="Creator">
    <vt:lpwstr>PowerPoint</vt:lpwstr>
  </property>
  <property fmtid="{D5CDD505-2E9C-101B-9397-08002B2CF9AE}" pid="4" name="LastSaved">
    <vt:filetime>2018-10-24T00:00:00Z</vt:filetime>
  </property>
  <property fmtid="{D5CDD505-2E9C-101B-9397-08002B2CF9AE}" pid="5" name="ContentTypeId">
    <vt:lpwstr>0x01010000A5F1F0551A3F40AFD7F7CF352D7236</vt:lpwstr>
  </property>
</Properties>
</file>