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1"/>
  </p:notesMasterIdLst>
  <p:sldIdLst>
    <p:sldId id="257" r:id="rId4"/>
    <p:sldId id="283" r:id="rId5"/>
    <p:sldId id="310" r:id="rId6"/>
    <p:sldId id="322" r:id="rId7"/>
    <p:sldId id="319" r:id="rId8"/>
    <p:sldId id="286" r:id="rId9"/>
    <p:sldId id="324" r:id="rId10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5151"/>
    <a:srgbClr val="435464"/>
    <a:srgbClr val="000000"/>
    <a:srgbClr val="98012E"/>
    <a:srgbClr val="FF3333"/>
    <a:srgbClr val="3366FF"/>
    <a:srgbClr val="FFE5E5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23" autoAdjust="0"/>
  </p:normalViewPr>
  <p:slideViewPr>
    <p:cSldViewPr>
      <p:cViewPr varScale="1">
        <p:scale>
          <a:sx n="137" d="100"/>
          <a:sy n="137" d="100"/>
        </p:scale>
        <p:origin x="86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3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B2DF20E-8EE3-4D16-B16B-8E78BCF8DA22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6C00D43-023D-4477-9BEA-308076E309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D3B1E9-3356-4428-94A5-53738DD3DA2C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1350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9CEF3F-6307-42F2-823E-474492D2C550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05085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D3B1E9-3356-4428-94A5-53738DD3DA2C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219200" y="285750"/>
            <a:ext cx="6477000" cy="514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rgbClr val="98012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219200" y="1200150"/>
            <a:ext cx="70866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>
                <a:solidFill>
                  <a:srgbClr val="51515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rgbClr val="98012E"/>
              </a:buClr>
              <a:buFont typeface="Arial" panose="020B0604020202020204" pitchFamily="34" charset="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Arial" panose="020B0604020202020204" pitchFamily="34" charset="0"/>
              <a:buChar char="−"/>
              <a:defRPr>
                <a:solidFill>
                  <a:srgbClr val="51515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>
                <a:solidFill>
                  <a:srgbClr val="51515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785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CA7CFAF-16BF-48CC-BD65-4098050FF8A4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BDEFA1D-C6A6-4D4D-8558-49F979315E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0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C25D83F-2061-4CE9-89DA-30E57F89EF19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AAA44EE-76D2-4C74-99EA-A90B31A289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8883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219200" y="285750"/>
            <a:ext cx="6477000" cy="514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rgbClr val="98012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219200" y="1200150"/>
            <a:ext cx="70866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00" b="1">
                <a:solidFill>
                  <a:srgbClr val="51515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buClr>
                <a:srgbClr val="98012E"/>
              </a:buClr>
              <a:buFont typeface="Arial" panose="020B0604020202020204" pitchFamily="34" charset="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Font typeface="Arial" panose="020B0604020202020204" pitchFamily="34" charset="0"/>
              <a:buChar char="−"/>
              <a:defRPr>
                <a:solidFill>
                  <a:srgbClr val="51515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Font typeface="Arial" panose="020B0604020202020204" pitchFamily="34" charset="0"/>
              <a:buChar char="•"/>
              <a:defRPr>
                <a:solidFill>
                  <a:srgbClr val="51515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74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B9D56BB-EF02-498F-ADF1-B8457157F077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E4EB4B4-F791-4287-9273-DE5672E199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3569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35BCEE1-2A69-4C4E-ACAE-FF20307F26A7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6FF7C06-3746-477D-8DF2-FA8A64A016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14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9A3F6E8-F04B-4567-B102-D7E408711721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EECE13A-7FFD-423F-9497-BADF0443B7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4693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6AB1BA3-DEFE-42BE-9032-B4D5333826BF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AE3A3E1-18A5-4475-886F-88B55179BD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784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D2D8096-0FCD-4DC4-833F-74818C91AD3F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001EAC8-B323-4FEB-8371-6B4A20BC31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21577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34056E7-FF6C-455C-B5D1-64214471F90A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0DF5721-40AD-482B-993E-763AF5B4C8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5835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049D64A-5D36-4AEE-A6F6-2F1CD97BA2CE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465A773-CD34-4C4B-A2C3-0D93FE2D5B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1657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219200" y="285750"/>
            <a:ext cx="6477000" cy="514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rgbClr val="98012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219200" y="1200150"/>
            <a:ext cx="70866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>
                <a:solidFill>
                  <a:srgbClr val="51515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rgbClr val="98012E"/>
              </a:buClr>
              <a:buFont typeface="Arial" panose="020B0604020202020204" pitchFamily="34" charset="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Arial" panose="020B0604020202020204" pitchFamily="34" charset="0"/>
              <a:buChar char="−"/>
              <a:defRPr>
                <a:solidFill>
                  <a:srgbClr val="51515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>
                <a:solidFill>
                  <a:srgbClr val="51515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8248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8B512A6-F6A1-419E-A47C-42495547D2F8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32861DD-8B48-42AB-A056-FC57611B3C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51482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D1A993B-84F7-4696-9140-149048C4118D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2ECD629-4B06-4F04-962A-D3AD6687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540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30C7F89-8FAB-40F5-A8FE-D148E180BEBC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9C6F985-12FB-4DD6-8F94-3FA3CAB3C4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9307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BF4ABD0-C493-4C73-A397-953D227C94D2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1929989-5604-420A-BBB1-E7D585EA06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3789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7E772F1-531E-4087-9B86-0A9D4476AD07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6D217E7-1146-4723-8670-16CA3DAD5F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65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D88B08C-00DB-4D49-A680-0DC59CAD5171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116C7B4-AFD2-416A-9515-6733679C64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66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6E6C3EE-2582-4A00-90C0-BE47F9D69F0F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7A561F6-B9A8-48A1-9BBB-355BC9E998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186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B9FD7D3-009B-461C-B7D3-FEE0FEF9F4AB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99478D2-28BA-4A98-BAFB-D2BC9B817A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615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3BC265C-1C5B-4867-B5C3-7A1D4E557C07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08DA011-803D-4E25-866C-9032D2F885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446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7C33057-4FBF-449A-AB56-BDC123C5D779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956B931-A08E-417F-80FE-EF41B99F85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6715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E4A586D-C75D-4708-A3E1-A8AB0568C8BA}" type="datetimeFigureOut">
              <a:rPr lang="en-US"/>
              <a:pPr>
                <a:defRPr/>
              </a:pPr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B35373A-CFF1-4D8A-A284-8954EDFE58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052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954588"/>
            <a:ext cx="9144000" cy="188912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27" name="Picture 7" descr="LogoForPPwhite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4422775"/>
            <a:ext cx="1084263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36" r:id="rId1"/>
    <p:sldLayoutId id="214748453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NRG PPCoverNewOptionTop.jp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388"/>
            <a:ext cx="9144000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2"/>
          <p:cNvSpPr>
            <a:spLocks noGrp="1"/>
          </p:cNvSpPr>
          <p:nvPr>
            <p:ph type="title"/>
          </p:nvPr>
        </p:nvSpPr>
        <p:spPr bwMode="auto">
          <a:xfrm>
            <a:off x="457200" y="1485900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Title</a:t>
            </a:r>
          </a:p>
        </p:txBody>
      </p:sp>
      <p:sp>
        <p:nvSpPr>
          <p:cNvPr id="2052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838200" y="2571750"/>
            <a:ext cx="7467600" cy="235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0" r:id="rId1"/>
    <p:sldLayoutId id="2147484541" r:id="rId2"/>
    <p:sldLayoutId id="2147484542" r:id="rId3"/>
    <p:sldLayoutId id="2147484543" r:id="rId4"/>
    <p:sldLayoutId id="2147484544" r:id="rId5"/>
    <p:sldLayoutId id="2147484545" r:id="rId6"/>
    <p:sldLayoutId id="2147484546" r:id="rId7"/>
    <p:sldLayoutId id="2147484547" r:id="rId8"/>
    <p:sldLayoutId id="2147484548" r:id="rId9"/>
    <p:sldLayoutId id="2147484538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98012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98012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98012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98012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98012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98012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98012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98012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98012E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954588"/>
            <a:ext cx="9144000" cy="188912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075" name="Picture 7" descr="LogoForPPGRAY.pn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38" y="4414838"/>
            <a:ext cx="1085850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49" r:id="rId1"/>
    <p:sldLayoutId id="2147484550" r:id="rId2"/>
    <p:sldLayoutId id="2147484551" r:id="rId3"/>
    <p:sldLayoutId id="2147484552" r:id="rId4"/>
    <p:sldLayoutId id="2147484553" r:id="rId5"/>
    <p:sldLayoutId id="2147484554" r:id="rId6"/>
    <p:sldLayoutId id="2147484555" r:id="rId7"/>
    <p:sldLayoutId id="2147484556" r:id="rId8"/>
    <p:sldLayoutId id="2147484557" r:id="rId9"/>
    <p:sldLayoutId id="2147484558" r:id="rId10"/>
    <p:sldLayoutId id="21474845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rgoncology.org/Portals/0/Publications/NIHMS%20system%20slides.pdf?timestamp=1446215050540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3"/>
          <p:cNvSpPr>
            <a:spLocks noGrp="1"/>
          </p:cNvSpPr>
          <p:nvPr>
            <p:ph type="ctrTitle" idx="4294967295"/>
          </p:nvPr>
        </p:nvSpPr>
        <p:spPr>
          <a:xfrm>
            <a:off x="685800" y="2917825"/>
            <a:ext cx="7772400" cy="1482725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en-US" altLang="en-US" sz="3600" b="1" dirty="0" smtClean="0"/>
              <a:t>NRG Publications </a:t>
            </a:r>
            <a:r>
              <a:rPr lang="en-US" altLang="en-US" sz="3600" b="1" dirty="0" smtClean="0"/>
              <a:t>Committee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56477" y="426808"/>
            <a:ext cx="3131988" cy="151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0542" y="426808"/>
            <a:ext cx="4948237" cy="36009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100" b="1" u="sng" dirty="0">
                <a:solidFill>
                  <a:srgbClr val="98012E"/>
                </a:solidFill>
              </a:rPr>
              <a:t>Clinical-Trials Tab    Publications Tab</a:t>
            </a:r>
          </a:p>
          <a:p>
            <a:pPr algn="ctr" eaLnBrk="1" hangingPunct="1">
              <a:defRPr/>
            </a:pPr>
            <a:endParaRPr lang="en-US" sz="2100" b="1" dirty="0">
              <a:solidFill>
                <a:srgbClr val="98012E"/>
              </a:solidFill>
            </a:endParaRPr>
          </a:p>
          <a:p>
            <a:pPr eaLnBrk="1" hangingPunct="1">
              <a:defRPr/>
            </a:pPr>
            <a:r>
              <a:rPr lang="en-US" b="1" i="1" dirty="0">
                <a:solidFill>
                  <a:srgbClr val="98012E"/>
                </a:solidFill>
              </a:rPr>
              <a:t>NRG Oncology Publications Policy and Guidelines</a:t>
            </a:r>
            <a:endParaRPr lang="en-US" sz="1600" b="1" i="1" dirty="0">
              <a:solidFill>
                <a:srgbClr val="98012E"/>
              </a:solidFill>
            </a:endParaRPr>
          </a:p>
          <a:p>
            <a:pPr marL="214313" indent="-214313" eaLnBrk="1" hangingPunct="1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Pubs Policy </a:t>
            </a:r>
            <a:r>
              <a:rPr lang="en-US" sz="1600" dirty="0" smtClean="0"/>
              <a:t>v.03-06-2018</a:t>
            </a:r>
            <a:endParaRPr lang="en-US" dirty="0"/>
          </a:p>
          <a:p>
            <a:pPr eaLnBrk="1" hangingPunct="1">
              <a:defRPr/>
            </a:pPr>
            <a:r>
              <a:rPr lang="en-US" b="1" i="1" dirty="0">
                <a:solidFill>
                  <a:srgbClr val="98012E"/>
                </a:solidFill>
              </a:rPr>
              <a:t>NIH Manuscript Submission Requirements</a:t>
            </a:r>
            <a:endParaRPr lang="en-US" sz="1600" b="1" i="1" dirty="0">
              <a:solidFill>
                <a:srgbClr val="98012E"/>
              </a:solidFill>
            </a:endParaRPr>
          </a:p>
          <a:p>
            <a:pPr marL="214313" indent="-214313" eaLnBrk="1" hangingPunct="1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What Corresponding Authors Need to </a:t>
            </a:r>
            <a:r>
              <a:rPr lang="en-US" sz="1600" dirty="0" err="1" smtClean="0"/>
              <a:t>Know</a:t>
            </a:r>
            <a:r>
              <a:rPr lang="en-US" sz="1600" i="1" dirty="0" err="1" smtClean="0">
                <a:solidFill>
                  <a:srgbClr val="C00000"/>
                </a:solidFill>
                <a:hlinkClick r:id="rId3"/>
              </a:rPr>
              <a:t>d</a:t>
            </a:r>
            <a:r>
              <a:rPr lang="en-US" sz="1600" i="1" dirty="0" smtClean="0">
                <a:solidFill>
                  <a:srgbClr val="C00000"/>
                </a:solidFill>
                <a:hlinkClick r:id="rId3"/>
              </a:rPr>
              <a:t> </a:t>
            </a:r>
            <a:r>
              <a:rPr lang="en-US" sz="1600" i="1" dirty="0">
                <a:solidFill>
                  <a:srgbClr val="C00000"/>
                </a:solidFill>
                <a:hlinkClick r:id="rId3"/>
              </a:rPr>
              <a:t>to</a:t>
            </a:r>
            <a:endParaRPr lang="en-US" sz="1600" i="1" dirty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en-US" b="1" i="1" dirty="0">
                <a:solidFill>
                  <a:srgbClr val="98012E"/>
                </a:solidFill>
              </a:rPr>
              <a:t>Data Sharing Policy</a:t>
            </a:r>
            <a:endParaRPr lang="en-US" sz="1600" b="1" i="1" dirty="0">
              <a:solidFill>
                <a:srgbClr val="98012E"/>
              </a:solidFill>
            </a:endParaRPr>
          </a:p>
          <a:p>
            <a:pPr marL="214313" indent="-214313" eaLnBrk="1" hangingPunct="1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Data Sharing Policy v2 </a:t>
            </a:r>
            <a:r>
              <a:rPr lang="en-US" sz="1600" dirty="0" smtClean="0"/>
              <a:t>10-2-15</a:t>
            </a:r>
            <a:endParaRPr lang="en-US" dirty="0"/>
          </a:p>
          <a:p>
            <a:pPr eaLnBrk="1" hangingPunct="1">
              <a:defRPr/>
            </a:pPr>
            <a:r>
              <a:rPr lang="en-US" b="1" i="1" dirty="0">
                <a:solidFill>
                  <a:srgbClr val="98012E"/>
                </a:solidFill>
              </a:rPr>
              <a:t>Presentation Templates</a:t>
            </a:r>
          </a:p>
          <a:p>
            <a:pPr marL="214313" indent="-214313" eaLnBrk="1" hangingPunct="1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PowerPoint Presentation</a:t>
            </a:r>
          </a:p>
          <a:p>
            <a:pPr marL="214313" indent="-214313" eaLnBrk="1" hangingPunct="1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Poster Oblong</a:t>
            </a:r>
          </a:p>
          <a:p>
            <a:pPr marL="214313" indent="-214313" eaLnBrk="1" hangingPunct="1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Poster Square</a:t>
            </a:r>
          </a:p>
        </p:txBody>
      </p:sp>
      <p:sp>
        <p:nvSpPr>
          <p:cNvPr id="54276" name="Rectangle 2"/>
          <p:cNvSpPr>
            <a:spLocks noChangeArrowheads="1"/>
          </p:cNvSpPr>
          <p:nvPr/>
        </p:nvSpPr>
        <p:spPr bwMode="auto">
          <a:xfrm>
            <a:off x="5181600" y="1909763"/>
            <a:ext cx="25368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0" b="1" u="sng">
                <a:solidFill>
                  <a:srgbClr val="98012E"/>
                </a:solidFill>
              </a:rPr>
              <a:t>Resources Tab</a:t>
            </a:r>
          </a:p>
        </p:txBody>
      </p:sp>
      <p:sp>
        <p:nvSpPr>
          <p:cNvPr id="54277" name="Rectangle 3"/>
          <p:cNvSpPr>
            <a:spLocks noChangeArrowheads="1"/>
          </p:cNvSpPr>
          <p:nvPr/>
        </p:nvSpPr>
        <p:spPr bwMode="auto">
          <a:xfrm>
            <a:off x="5165725" y="2238036"/>
            <a:ext cx="39782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4313" indent="-21431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 dirty="0"/>
              <a:t>Ancillary Projects Policy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/>
              <a:t>Ancillary Projects Application Form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/>
              <a:t>Data Sharing vs Ancillary Projects Requests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/>
              <a:t>Review Cycle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5146118" y="3638551"/>
            <a:ext cx="28956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0" b="1" u="sng" dirty="0">
                <a:solidFill>
                  <a:srgbClr val="98012E"/>
                </a:solidFill>
              </a:rPr>
              <a:t>NRG Staff Resources</a:t>
            </a: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5177528" y="4026600"/>
            <a:ext cx="35512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4313" indent="-21431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 dirty="0"/>
              <a:t>Central manuscript submission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/>
              <a:t>Help with NIHMS</a:t>
            </a:r>
          </a:p>
        </p:txBody>
      </p:sp>
      <p:sp>
        <p:nvSpPr>
          <p:cNvPr id="54280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82550"/>
            <a:ext cx="9144000" cy="514350"/>
          </a:xfrm>
        </p:spPr>
        <p:txBody>
          <a:bodyPr/>
          <a:lstStyle/>
          <a:p>
            <a:pPr algn="l"/>
            <a:r>
              <a:rPr lang="en-US" altLang="en-US" sz="1900" b="1" u="sng" smtClean="0">
                <a:solidFill>
                  <a:srgbClr val="3366FF"/>
                </a:solidFill>
              </a:rPr>
              <a:t>https://www.nrgoncology.org/Clinical-Trials/Publications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789238" y="822325"/>
            <a:ext cx="152400" cy="0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4372052"/>
            <a:ext cx="7010400" cy="60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Placeholder 1"/>
          <p:cNvSpPr>
            <a:spLocks noGrp="1"/>
          </p:cNvSpPr>
          <p:nvPr>
            <p:ph type="body" sz="quarter" idx="10"/>
          </p:nvPr>
        </p:nvSpPr>
        <p:spPr bwMode="auto">
          <a:xfrm>
            <a:off x="0" y="82550"/>
            <a:ext cx="6324600" cy="5143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 b="1" dirty="0" smtClean="0">
                <a:latin typeface="+mj-lt"/>
              </a:rPr>
              <a:t>Publications Issues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09600" y="590550"/>
            <a:ext cx="8077200" cy="30861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400" b="0" dirty="0" smtClean="0"/>
              <a:t>Lack of review of Pubs Policy</a:t>
            </a:r>
          </a:p>
          <a:p>
            <a:pPr>
              <a:defRPr/>
            </a:pPr>
            <a:r>
              <a:rPr lang="en-US" sz="2400" b="0" dirty="0">
                <a:solidFill>
                  <a:srgbClr val="98012E"/>
                </a:solidFill>
              </a:rPr>
              <a:t>https://www.nrgoncology.org/Publications </a:t>
            </a:r>
          </a:p>
          <a:p>
            <a:pPr marL="1200150" lvl="1" indent="-457200">
              <a:defRPr/>
            </a:pPr>
            <a:r>
              <a:rPr lang="en-US" sz="2400" dirty="0" smtClean="0"/>
              <a:t>Authorship inclusion confusion</a:t>
            </a:r>
          </a:p>
          <a:p>
            <a:pPr marL="1200150" lvl="1" indent="-457200">
              <a:defRPr/>
            </a:pPr>
            <a:r>
              <a:rPr lang="en-US" sz="2400" dirty="0" smtClean="0"/>
              <a:t>Author responsibilities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400" b="0" dirty="0" smtClean="0"/>
              <a:t>Timely draft of publications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400" b="0" dirty="0" smtClean="0"/>
              <a:t>Timely review by co-authors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400" b="0" dirty="0" smtClean="0"/>
              <a:t>Timely signing of COI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400" b="0" dirty="0" smtClean="0"/>
              <a:t>Minimum </a:t>
            </a:r>
            <a:r>
              <a:rPr lang="en-US" sz="2400" b="0" u="sng" dirty="0" smtClean="0"/>
              <a:t>TWO</a:t>
            </a:r>
            <a:r>
              <a:rPr lang="en-US" sz="2400" b="0" dirty="0" smtClean="0"/>
              <a:t> step process for NIHMS submission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400" b="0" dirty="0" smtClean="0"/>
              <a:t>Requests to submit to predatory publications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522627"/>
              </p:ext>
            </p:extLst>
          </p:nvPr>
        </p:nvGraphicFramePr>
        <p:xfrm>
          <a:off x="492125" y="2392361"/>
          <a:ext cx="8156575" cy="16271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9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7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851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692" marB="45692" anchor="ctr">
                    <a:solidFill>
                      <a:srgbClr val="5151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2014-Dec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692" marB="45692" anchor="ctr">
                    <a:solidFill>
                      <a:srgbClr val="5151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7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Abstracts</a:t>
                      </a: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1" marR="91441" marT="45714" marB="45714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483</a:t>
                      </a:r>
                    </a:p>
                  </a:txBody>
                  <a:tcPr marL="91441" marR="91441" marT="45714" marB="4571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7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Manuscripts-Miscellaneous Publications </a:t>
                      </a: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1" marR="91441" marT="45714" marB="45714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463</a:t>
                      </a:r>
                      <a:endParaRPr lang="en-US" sz="16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1" marR="91441" marT="45714" marB="4571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7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</a:rPr>
                        <a:t>Total  Publications  </a:t>
                      </a:r>
                      <a:endParaRPr lang="en-US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1" marR="91441" marT="45714" marB="45714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98012E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946</a:t>
                      </a:r>
                      <a:endParaRPr lang="en-US" sz="1600" b="1" kern="1200" dirty="0">
                        <a:solidFill>
                          <a:srgbClr val="98012E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1" marR="91441" marT="45714" marB="4571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82550"/>
            <a:ext cx="9144000" cy="213904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200" b="1" dirty="0">
                <a:solidFill>
                  <a:srgbClr val="98012E"/>
                </a:solidFill>
                <a:latin typeface="+mj-lt"/>
              </a:rPr>
              <a:t>NRG Publications Volume Report</a:t>
            </a:r>
            <a:r>
              <a:rPr lang="en-US" altLang="en-US" sz="3200" b="1" dirty="0">
                <a:latin typeface="+mj-lt"/>
              </a:rPr>
              <a:t/>
            </a:r>
            <a:br>
              <a:rPr lang="en-US" altLang="en-US" sz="3200" b="1" dirty="0">
                <a:latin typeface="+mj-lt"/>
              </a:rPr>
            </a:br>
            <a:r>
              <a:rPr lang="en-US" altLang="en-US" sz="4500" b="1" dirty="0" smtClean="0">
                <a:solidFill>
                  <a:srgbClr val="92D050"/>
                </a:solidFill>
                <a:effectLst>
                  <a:outerShdw blurRad="50800" dist="63500" dir="4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5 Years of Publications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400" dirty="0" smtClean="0">
                <a:solidFill>
                  <a:schemeClr val="accent1"/>
                </a:solidFill>
                <a:cs typeface="Helvetica" panose="020B0604020202020204" pitchFamily="34" charset="0"/>
              </a:rPr>
              <a:t>January </a:t>
            </a:r>
            <a:r>
              <a:rPr lang="en-US" altLang="en-US" sz="2400" dirty="0">
                <a:solidFill>
                  <a:schemeClr val="accent1"/>
                </a:solidFill>
                <a:cs typeface="Helvetica" panose="020B0604020202020204" pitchFamily="34" charset="0"/>
              </a:rPr>
              <a:t>1, </a:t>
            </a:r>
            <a:r>
              <a:rPr lang="en-US" altLang="en-US" sz="2400" dirty="0" smtClean="0">
                <a:solidFill>
                  <a:schemeClr val="accent1"/>
                </a:solidFill>
                <a:cs typeface="Helvetica" panose="020B0604020202020204" pitchFamily="34" charset="0"/>
              </a:rPr>
              <a:t>2014-December 31, 2018</a:t>
            </a:r>
            <a:r>
              <a:rPr lang="en-US" altLang="en-US" sz="2400" dirty="0">
                <a:solidFill>
                  <a:schemeClr val="accent1"/>
                </a:solidFill>
                <a:cs typeface="Helvetica" panose="020B0604020202020204" pitchFamily="34" charset="0"/>
              </a:rPr>
              <a:t/>
            </a:r>
            <a:br>
              <a:rPr lang="en-US" altLang="en-US" sz="2400" dirty="0">
                <a:solidFill>
                  <a:schemeClr val="accent1"/>
                </a:solidFill>
                <a:cs typeface="Helvetica" panose="020B0604020202020204" pitchFamily="34" charset="0"/>
              </a:rPr>
            </a:br>
            <a:r>
              <a:rPr lang="en-US" sz="3200" b="1" dirty="0">
                <a:solidFill>
                  <a:schemeClr val="accent1"/>
                </a:solidFill>
                <a:latin typeface="+mn-lt"/>
                <a:cs typeface="Helvetica"/>
              </a:rPr>
              <a:t>Abstracts and Manuscripts</a:t>
            </a:r>
            <a:r>
              <a:rPr lang="en-US" sz="3200" dirty="0">
                <a:latin typeface="+mn-lt"/>
                <a:cs typeface="Helvetica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630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771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chemeClr val="accent1"/>
                </a:solidFill>
                <a:latin typeface="+mj-lt"/>
                <a:cs typeface="Helvetica"/>
              </a:rPr>
              <a:t>Publications</a:t>
            </a:r>
            <a:r>
              <a:rPr lang="en-US" sz="3000" b="1" dirty="0">
                <a:solidFill>
                  <a:schemeClr val="accent1"/>
                </a:solidFill>
                <a:latin typeface="+mn-lt"/>
                <a:cs typeface="Helvetica"/>
              </a:rPr>
              <a:t> in </a:t>
            </a:r>
            <a:r>
              <a:rPr lang="en-US" sz="3800" b="1" dirty="0">
                <a:solidFill>
                  <a:srgbClr val="92D050"/>
                </a:solidFill>
                <a:latin typeface="+mn-lt"/>
                <a:cs typeface="Helvetica"/>
              </a:rPr>
              <a:t>High</a:t>
            </a:r>
            <a:r>
              <a:rPr lang="en-US" sz="3200" b="1" dirty="0">
                <a:solidFill>
                  <a:schemeClr val="accent1"/>
                </a:solidFill>
                <a:latin typeface="+mn-lt"/>
                <a:cs typeface="Helvetica"/>
              </a:rPr>
              <a:t> </a:t>
            </a:r>
            <a:r>
              <a:rPr lang="en-US" sz="3000" b="1" dirty="0">
                <a:solidFill>
                  <a:schemeClr val="accent1"/>
                </a:solidFill>
                <a:latin typeface="+mn-lt"/>
                <a:cs typeface="Helvetica"/>
              </a:rPr>
              <a:t>impact </a:t>
            </a:r>
            <a:r>
              <a:rPr lang="en-US" sz="3000" b="1" dirty="0" smtClean="0">
                <a:solidFill>
                  <a:schemeClr val="accent1"/>
                </a:solidFill>
                <a:latin typeface="+mn-lt"/>
                <a:cs typeface="Helvetica"/>
              </a:rPr>
              <a:t>journals </a:t>
            </a:r>
            <a:r>
              <a:rPr lang="en-US" sz="3000" b="1" dirty="0" smtClean="0">
                <a:solidFill>
                  <a:srgbClr val="92D050"/>
                </a:solidFill>
                <a:latin typeface="+mn-lt"/>
                <a:cs typeface="Helvetica"/>
              </a:rPr>
              <a:t>2014-2018</a:t>
            </a:r>
            <a:endParaRPr lang="en-US" sz="3000" b="1" dirty="0">
              <a:solidFill>
                <a:srgbClr val="92D050"/>
              </a:solidFill>
              <a:latin typeface="+mn-lt"/>
              <a:cs typeface="Helvetica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258113"/>
              </p:ext>
            </p:extLst>
          </p:nvPr>
        </p:nvGraphicFramePr>
        <p:xfrm>
          <a:off x="304800" y="675244"/>
          <a:ext cx="8500796" cy="3751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9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7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38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Journal</a:t>
                      </a:r>
                      <a:r>
                        <a:rPr lang="en-US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Published and e-Pub</a:t>
                      </a:r>
                      <a:endParaRPr lang="en-US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>
                    <a:solidFill>
                      <a:srgbClr val="5151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Impact Factor</a:t>
                      </a:r>
                      <a:endParaRPr lang="en-US" sz="1600" b="1" kern="1200" dirty="0">
                        <a:solidFill>
                          <a:srgbClr val="92D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>
                    <a:solidFill>
                      <a:srgbClr val="5151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2014-Dec 2018</a:t>
                      </a:r>
                      <a:endParaRPr lang="en-US" sz="1800" b="1" kern="1200" dirty="0">
                        <a:solidFill>
                          <a:srgbClr val="92D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>
                    <a:solidFill>
                      <a:srgbClr val="5151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888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NEJM</a:t>
                      </a:r>
                      <a:endParaRPr lang="en-US" sz="14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79.258</a:t>
                      </a:r>
                      <a:endParaRPr lang="en-US" sz="1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en-US" sz="1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extLst>
                  <a:ext uri="{0D108BD9-81ED-4DB2-BD59-A6C34878D82A}">
                    <a16:rowId xmlns:a16="http://schemas.microsoft.com/office/drawing/2014/main" val="57785304"/>
                  </a:ext>
                </a:extLst>
              </a:tr>
              <a:tr h="278888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Lancet</a:t>
                      </a:r>
                      <a:endParaRPr lang="en-US" sz="14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53.254</a:t>
                      </a:r>
                      <a:endParaRPr lang="en-US" sz="1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extLst>
                  <a:ext uri="{0D108BD9-81ED-4DB2-BD59-A6C34878D82A}">
                    <a16:rowId xmlns:a16="http://schemas.microsoft.com/office/drawing/2014/main" val="140747963"/>
                  </a:ext>
                </a:extLst>
              </a:tr>
              <a:tr h="267771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JAMA</a:t>
                      </a:r>
                      <a:endParaRPr lang="en-US" sz="14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47.661</a:t>
                      </a:r>
                      <a:endParaRPr lang="en-US" sz="1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654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Lancet Oncology</a:t>
                      </a:r>
                      <a:endParaRPr lang="en-US" sz="1400" b="0" dirty="0"/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36.418</a:t>
                      </a:r>
                      <a:endParaRPr lang="en-US" sz="1400" dirty="0"/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extLst>
                  <a:ext uri="{0D108BD9-81ED-4DB2-BD59-A6C34878D82A}">
                    <a16:rowId xmlns:a16="http://schemas.microsoft.com/office/drawing/2014/main" val="732265712"/>
                  </a:ext>
                </a:extLst>
              </a:tr>
              <a:tr h="332850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JAMA Oncology</a:t>
                      </a:r>
                      <a:endParaRPr lang="en-US" sz="1400" b="0" dirty="0"/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20.871</a:t>
                      </a:r>
                      <a:endParaRPr lang="en-US" sz="1400" dirty="0"/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1441" marR="91441" marT="45722" marB="45722" anchor="ctr"/>
                </a:tc>
                <a:extLst>
                  <a:ext uri="{0D108BD9-81ED-4DB2-BD59-A6C34878D82A}">
                    <a16:rowId xmlns:a16="http://schemas.microsoft.com/office/drawing/2014/main" val="332792668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JCO</a:t>
                      </a:r>
                      <a:endParaRPr lang="en-US" sz="1400" b="0" dirty="0"/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26.303</a:t>
                      </a:r>
                      <a:endParaRPr lang="en-US" sz="1400" dirty="0"/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en-US" sz="1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9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European Urology</a:t>
                      </a:r>
                      <a:endParaRPr lang="en-US" sz="14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17.581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extLst>
                  <a:ext uri="{0D108BD9-81ED-4DB2-BD59-A6C34878D82A}">
                    <a16:rowId xmlns:a16="http://schemas.microsoft.com/office/drawing/2014/main" val="4196932535"/>
                  </a:ext>
                </a:extLst>
              </a:tr>
              <a:tr h="30479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Annals of Oncology</a:t>
                      </a:r>
                      <a:endParaRPr lang="en-US" sz="14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13.926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extLst>
                  <a:ext uri="{0D108BD9-81ED-4DB2-BD59-A6C34878D82A}">
                    <a16:rowId xmlns:a16="http://schemas.microsoft.com/office/drawing/2014/main" val="1927151320"/>
                  </a:ext>
                </a:extLst>
              </a:tr>
              <a:tr h="217479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JNCI</a:t>
                      </a:r>
                      <a:endParaRPr lang="en-US" sz="14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11.238</a:t>
                      </a:r>
                      <a:endParaRPr lang="en-US" sz="1400" b="1" kern="1200" dirty="0">
                        <a:solidFill>
                          <a:srgbClr val="98012E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en-US" sz="1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200" dirty="0">
                        <a:solidFill>
                          <a:srgbClr val="98012E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1" marR="91441" marT="45722" marB="45722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137</a:t>
                      </a:r>
                      <a:endParaRPr lang="en-US" sz="1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22" marB="45722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01752" y="1078992"/>
            <a:ext cx="8510032" cy="320040"/>
          </a:xfrm>
          <a:prstGeom prst="rect">
            <a:avLst/>
          </a:prstGeom>
          <a:noFill/>
          <a:ln w="635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0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121074"/>
              </p:ext>
            </p:extLst>
          </p:nvPr>
        </p:nvGraphicFramePr>
        <p:xfrm>
          <a:off x="492125" y="2163763"/>
          <a:ext cx="8156575" cy="16271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9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7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851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692" marB="45692" anchor="ctr">
                    <a:solidFill>
                      <a:srgbClr val="5151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Jan-Dec</a:t>
                      </a: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692" marB="45692" anchor="ctr">
                    <a:solidFill>
                      <a:srgbClr val="5151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7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Abstracts</a:t>
                      </a: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1" marR="91441" marT="45714" marB="45714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80</a:t>
                      </a:r>
                    </a:p>
                  </a:txBody>
                  <a:tcPr marL="91441" marR="91441" marT="45714" marB="4571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7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Manuscripts-Miscellaneous Publications </a:t>
                      </a: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1" marR="91441" marT="45714" marB="45714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115</a:t>
                      </a:r>
                      <a:endParaRPr lang="en-US" sz="16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1" marR="91441" marT="45714" marB="4571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7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</a:rPr>
                        <a:t>Total  Publications  </a:t>
                      </a:r>
                      <a:endParaRPr lang="en-US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1" marR="91441" marT="45714" marB="45714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98012E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195</a:t>
                      </a:r>
                      <a:endParaRPr lang="en-US" sz="1600" b="1" kern="1200" dirty="0">
                        <a:solidFill>
                          <a:srgbClr val="98012E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1" marR="91441" marT="45714" marB="4571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82550"/>
            <a:ext cx="9144000" cy="1446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200" b="1" dirty="0">
                <a:solidFill>
                  <a:srgbClr val="98012E"/>
                </a:solidFill>
                <a:latin typeface="+mj-lt"/>
              </a:rPr>
              <a:t>NRG Publications Volume Report</a:t>
            </a:r>
            <a:r>
              <a:rPr lang="en-US" altLang="en-US" sz="3200" b="1" dirty="0">
                <a:latin typeface="+mj-lt"/>
              </a:rPr>
              <a:t/>
            </a:r>
            <a:br>
              <a:rPr lang="en-US" altLang="en-US" sz="3200" b="1" dirty="0">
                <a:latin typeface="+mj-lt"/>
              </a:rPr>
            </a:br>
            <a:r>
              <a:rPr lang="en-US" altLang="en-US" sz="2400" dirty="0">
                <a:solidFill>
                  <a:schemeClr val="accent1"/>
                </a:solidFill>
                <a:cs typeface="Helvetica" panose="020B0604020202020204" pitchFamily="34" charset="0"/>
              </a:rPr>
              <a:t>January 1, </a:t>
            </a:r>
            <a:r>
              <a:rPr lang="en-US" altLang="en-US" sz="2400" dirty="0" smtClean="0">
                <a:solidFill>
                  <a:schemeClr val="accent1"/>
                </a:solidFill>
                <a:cs typeface="Helvetica" panose="020B0604020202020204" pitchFamily="34" charset="0"/>
              </a:rPr>
              <a:t>2018-December 31, 2018</a:t>
            </a:r>
            <a:r>
              <a:rPr lang="en-US" altLang="en-US" sz="2400" dirty="0">
                <a:solidFill>
                  <a:schemeClr val="accent1"/>
                </a:solidFill>
                <a:cs typeface="Helvetica" panose="020B0604020202020204" pitchFamily="34" charset="0"/>
              </a:rPr>
              <a:t/>
            </a:r>
            <a:br>
              <a:rPr lang="en-US" altLang="en-US" sz="2400" dirty="0">
                <a:solidFill>
                  <a:schemeClr val="accent1"/>
                </a:solidFill>
                <a:cs typeface="Helvetica" panose="020B0604020202020204" pitchFamily="34" charset="0"/>
              </a:rPr>
            </a:br>
            <a:r>
              <a:rPr lang="en-US" sz="3200" b="1" dirty="0">
                <a:solidFill>
                  <a:schemeClr val="accent1"/>
                </a:solidFill>
                <a:latin typeface="+mn-lt"/>
                <a:cs typeface="Helvetica"/>
              </a:rPr>
              <a:t>Abstracts and Manuscripts</a:t>
            </a:r>
            <a:r>
              <a:rPr lang="en-US" sz="3200" dirty="0">
                <a:latin typeface="+mn-lt"/>
                <a:cs typeface="Helvetica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Placeholder 1"/>
          <p:cNvSpPr>
            <a:spLocks noGrp="1"/>
          </p:cNvSpPr>
          <p:nvPr>
            <p:ph type="body" sz="quarter" idx="10"/>
          </p:nvPr>
        </p:nvSpPr>
        <p:spPr bwMode="auto">
          <a:xfrm>
            <a:off x="0" y="82550"/>
            <a:ext cx="8534400" cy="5143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 b="1" dirty="0" smtClean="0">
                <a:latin typeface="+mj-lt"/>
              </a:rPr>
              <a:t>Publications Committee Chairs and Staff</a:t>
            </a:r>
            <a:endParaRPr lang="en-US" altLang="en-US" b="1" dirty="0" smtClean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81000" y="895350"/>
            <a:ext cx="8077200" cy="914400"/>
          </a:xfrm>
        </p:spPr>
        <p:txBody>
          <a:bodyPr/>
          <a:lstStyle/>
          <a:p>
            <a:pPr>
              <a:defRPr/>
            </a:pPr>
            <a:r>
              <a:rPr lang="en-US" u="sng" dirty="0" smtClean="0"/>
              <a:t>Chairs</a:t>
            </a:r>
          </a:p>
          <a:p>
            <a:pPr>
              <a:defRPr/>
            </a:pPr>
            <a:r>
              <a:rPr lang="en-US" sz="1800" dirty="0" smtClean="0"/>
              <a:t>	</a:t>
            </a:r>
            <a:r>
              <a:rPr lang="en-US" sz="2400" dirty="0" smtClean="0"/>
              <a:t>Krishnansu Tewari</a:t>
            </a:r>
          </a:p>
          <a:p>
            <a:pPr>
              <a:defRPr/>
            </a:pPr>
            <a:r>
              <a:rPr lang="en-US" sz="2400" dirty="0"/>
              <a:t>	</a:t>
            </a:r>
            <a:r>
              <a:rPr lang="en-US" sz="2400" dirty="0" smtClean="0"/>
              <a:t>Elizabeth Gore</a:t>
            </a:r>
          </a:p>
          <a:p>
            <a:pPr>
              <a:defRPr/>
            </a:pPr>
            <a:r>
              <a:rPr lang="en-US" dirty="0"/>
              <a:t>	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694757"/>
              </p:ext>
            </p:extLst>
          </p:nvPr>
        </p:nvGraphicFramePr>
        <p:xfrm>
          <a:off x="914400" y="2343150"/>
          <a:ext cx="714186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0620">
                  <a:extLst>
                    <a:ext uri="{9D8B030D-6E8A-4147-A177-3AD203B41FA5}">
                      <a16:colId xmlns:a16="http://schemas.microsoft.com/office/drawing/2014/main" val="1949928391"/>
                    </a:ext>
                  </a:extLst>
                </a:gridCol>
                <a:gridCol w="2975775">
                  <a:extLst>
                    <a:ext uri="{9D8B030D-6E8A-4147-A177-3AD203B41FA5}">
                      <a16:colId xmlns:a16="http://schemas.microsoft.com/office/drawing/2014/main" val="2052531114"/>
                    </a:ext>
                  </a:extLst>
                </a:gridCol>
                <a:gridCol w="1785465">
                  <a:extLst>
                    <a:ext uri="{9D8B030D-6E8A-4147-A177-3AD203B41FA5}">
                      <a16:colId xmlns:a16="http://schemas.microsoft.com/office/drawing/2014/main" val="3016133631"/>
                    </a:ext>
                  </a:extLst>
                </a:gridCol>
              </a:tblGrid>
              <a:tr h="400630">
                <a:tc>
                  <a:txBody>
                    <a:bodyPr/>
                    <a:lstStyle/>
                    <a:p>
                      <a:r>
                        <a:rPr lang="en-US" dirty="0" smtClean="0"/>
                        <a:t>Pittsburgh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Philadelphia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Buffalo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342413"/>
                  </a:ext>
                </a:extLst>
              </a:tr>
              <a:tr h="158057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800" b="1" dirty="0" smtClean="0"/>
                        <a:t>Barbara Good</a:t>
                      </a:r>
                    </a:p>
                    <a:p>
                      <a:pPr>
                        <a:defRPr/>
                      </a:pPr>
                      <a:r>
                        <a:rPr lang="en-US" sz="1800" b="1" dirty="0" smtClean="0"/>
                        <a:t>Brad Bosshart</a:t>
                      </a:r>
                    </a:p>
                    <a:p>
                      <a:pPr>
                        <a:defRPr/>
                      </a:pPr>
                      <a:r>
                        <a:rPr lang="en-US" sz="1800" b="1" dirty="0" smtClean="0"/>
                        <a:t>Chris Rudock</a:t>
                      </a:r>
                    </a:p>
                    <a:p>
                      <a:pPr>
                        <a:defRPr/>
                      </a:pPr>
                      <a:r>
                        <a:rPr lang="en-US" sz="1800" b="1" dirty="0" smtClean="0"/>
                        <a:t>Wendy Rea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Sharon Hartson</a:t>
                      </a:r>
                    </a:p>
                    <a:p>
                      <a:r>
                        <a:rPr lang="en-US" b="1" dirty="0" smtClean="0"/>
                        <a:t>Eileen </a:t>
                      </a:r>
                      <a:r>
                        <a:rPr lang="en-US" b="1" dirty="0" err="1" smtClean="0"/>
                        <a:t>Quenzer</a:t>
                      </a:r>
                      <a:endParaRPr lang="en-US" b="1" dirty="0" smtClean="0"/>
                    </a:p>
                    <a:p>
                      <a:r>
                        <a:rPr lang="en-US" b="1" dirty="0" smtClean="0"/>
                        <a:t>Rebecca Stull Dymond</a:t>
                      </a:r>
                    </a:p>
                    <a:p>
                      <a:r>
                        <a:rPr lang="en-US" b="1" dirty="0" smtClean="0"/>
                        <a:t>Suzanne Baldwin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Sally Bialy</a:t>
                      </a:r>
                    </a:p>
                    <a:p>
                      <a:r>
                        <a:rPr lang="en-US" b="1" dirty="0" smtClean="0"/>
                        <a:t>Ann Reardon Kim Blaser Rachel Palmer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68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32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565656"/>
      </a:dk1>
      <a:lt1>
        <a:srgbClr val="FFFFFF"/>
      </a:lt1>
      <a:dk2>
        <a:srgbClr val="565656"/>
      </a:dk2>
      <a:lt2>
        <a:srgbClr val="FFFFFF"/>
      </a:lt2>
      <a:accent1>
        <a:srgbClr val="98012E"/>
      </a:accent1>
      <a:accent2>
        <a:srgbClr val="565656"/>
      </a:accent2>
      <a:accent3>
        <a:srgbClr val="FCECB0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NRG Slide Dec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NRG Color Theme 2nd slide">
      <a:dk1>
        <a:srgbClr val="565656"/>
      </a:dk1>
      <a:lt1>
        <a:srgbClr val="FFFFFF"/>
      </a:lt1>
      <a:dk2>
        <a:srgbClr val="565656"/>
      </a:dk2>
      <a:lt2>
        <a:srgbClr val="FFFFFF"/>
      </a:lt2>
      <a:accent1>
        <a:srgbClr val="98012E"/>
      </a:accent1>
      <a:accent2>
        <a:srgbClr val="565656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NRG Slide Dec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NRG Slide Dec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228</Words>
  <Application>Microsoft Office PowerPoint</Application>
  <PresentationFormat>On-screen Show (16:9)</PresentationFormat>
  <Paragraphs>103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Helvetica</vt:lpstr>
      <vt:lpstr>Times New Roman</vt:lpstr>
      <vt:lpstr>Office Theme</vt:lpstr>
      <vt:lpstr>Custom Design</vt:lpstr>
      <vt:lpstr>1_Custom Design</vt:lpstr>
      <vt:lpstr>NRG Publications Committee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Nancy Fredericks</dc:creator>
  <cp:lastModifiedBy>Harry D Bear</cp:lastModifiedBy>
  <cp:revision>195</cp:revision>
  <dcterms:created xsi:type="dcterms:W3CDTF">2014-03-18T21:00:30Z</dcterms:created>
  <dcterms:modified xsi:type="dcterms:W3CDTF">2019-02-05T22:14:42Z</dcterms:modified>
</cp:coreProperties>
</file>