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58" r:id="rId5"/>
    <p:sldId id="259" r:id="rId6"/>
    <p:sldId id="260" r:id="rId7"/>
    <p:sldId id="262" r:id="rId8"/>
    <p:sldId id="261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79" d="100"/>
          <a:sy n="79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DBE6-DB02-462B-8A5B-ECEAE923539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F8FB-EF46-41CF-8984-58EBF3993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insert photo, select the desired shape, select “Format”&gt;”Fill”&gt;”Image” and select the image to use.   Update the titles below for the session roles.  Add or delete as necessary.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5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F8FB-EF46-41CF-8984-58EBF3993D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A0DFE-C8E5-4D80-A71C-CF1F128A7A20}" type="slidenum">
              <a:rPr kumimoji="0" lang="en-US" altLang="en-US" sz="12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ヒラギノ角ゴ Pro W3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ヒラギノ角ゴ Pro W3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1430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6931"/>
      </p:ext>
    </p:extLst>
  </p:cSld>
  <p:clrMapOvr>
    <a:masterClrMapping/>
  </p:clrMapOvr>
  <p:transition spd="med" advTm="15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5697"/>
      </p:ext>
    </p:extLst>
  </p:cSld>
  <p:clrMapOvr>
    <a:masterClrMapping/>
  </p:clrMapOvr>
  <p:transition spd="med" advTm="15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5256"/>
      </p:ext>
    </p:extLst>
  </p:cSld>
  <p:clrMapOvr>
    <a:masterClrMapping/>
  </p:clrMapOvr>
  <p:transition spd="med" advTm="15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06B21B-447A-4BA3-86A5-25BFA4E4F67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440E3-F81E-4C97-AB11-3EECCF95317E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3448"/>
      </p:ext>
    </p:extLst>
  </p:cSld>
  <p:clrMapOvr>
    <a:masterClrMapping/>
  </p:clrMapOvr>
  <p:transition spd="med" advTm="15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C5EA08-4144-494C-9909-A3AC874DF11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6B24D-6C13-4B0A-90E5-A5EE2E27D973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72477"/>
      </p:ext>
    </p:extLst>
  </p:cSld>
  <p:clrMapOvr>
    <a:masterClrMapping/>
  </p:clrMapOvr>
  <p:transition spd="med" advTm="15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2C25F5-DB3D-4C64-9A92-53F02C6AD3D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10E38-351E-4EF2-8D0A-8247F32250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91171"/>
      </p:ext>
    </p:extLst>
  </p:cSld>
  <p:clrMapOvr>
    <a:masterClrMapping/>
  </p:clrMapOvr>
  <p:transition spd="med" advTm="15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843A83-44D3-4DBA-A2F7-CD6AF29BEC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FB51D-109B-426B-997A-8EB15D13660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01856"/>
      </p:ext>
    </p:extLst>
  </p:cSld>
  <p:clrMapOvr>
    <a:masterClrMapping/>
  </p:clrMapOvr>
  <p:transition spd="med" advTm="15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42F3B-5C3D-460C-832E-981E99E4A64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A928C-3FD5-4D19-88B5-4E138A0781ED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12076"/>
      </p:ext>
    </p:extLst>
  </p:cSld>
  <p:clrMapOvr>
    <a:masterClrMapping/>
  </p:clrMapOvr>
  <p:transition spd="med" advTm="15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73615D-9314-4AB7-81BD-CEA008CF5AB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AADCD-921B-444A-B32D-5EB959B1BDA9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7710"/>
      </p:ext>
    </p:extLst>
  </p:cSld>
  <p:clrMapOvr>
    <a:masterClrMapping/>
  </p:clrMapOvr>
  <p:transition spd="med" advTm="15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F0D50E-06EA-46A8-9FAC-90A69970C8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F4DD4-B6F0-4803-BC73-5363DB88C67A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43448"/>
      </p:ext>
    </p:extLst>
  </p:cSld>
  <p:clrMapOvr>
    <a:masterClrMapping/>
  </p:clrMapOvr>
  <p:transition spd="med" advTm="15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057243-63E9-4D13-ADAC-1BD76251D71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6A026-1027-4B72-9BB6-35B6AE51C626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07818"/>
      </p:ext>
    </p:extLst>
  </p:cSld>
  <p:clrMapOvr>
    <a:masterClrMapping/>
  </p:clrMapOvr>
  <p:transition spd="med" advTm="15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0484"/>
      </p:ext>
    </p:extLst>
  </p:cSld>
  <p:clrMapOvr>
    <a:masterClrMapping/>
  </p:clrMapOvr>
  <p:transition spd="med" advTm="15000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49468-CA62-4A92-A780-EF8B7F8D5B4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DF18F-49EF-4F87-A728-77C8004A6CEB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5210"/>
      </p:ext>
    </p:extLst>
  </p:cSld>
  <p:clrMapOvr>
    <a:masterClrMapping/>
  </p:clrMapOvr>
  <p:transition spd="med" advTm="15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9DB681-D27E-4974-BFAF-C748AF9743D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D1877-712D-419B-B659-DEF220A18BA0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47477"/>
      </p:ext>
    </p:extLst>
  </p:cSld>
  <p:clrMapOvr>
    <a:masterClrMapping/>
  </p:clrMapOvr>
  <p:transition spd="med" advTm="15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61139-01AF-495B-BBF3-366D20DFFA4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69361-FFCD-46DE-84F5-FB07044B9E22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0922"/>
      </p:ext>
    </p:extLst>
  </p:cSld>
  <p:clrMapOvr>
    <a:masterClrMapping/>
  </p:clrMapOvr>
  <p:transition spd="med" advTm="15000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5600" y="381000"/>
            <a:ext cx="8636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980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25600" y="1600200"/>
            <a:ext cx="9448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98012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−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0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5600" y="381000"/>
            <a:ext cx="8636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980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25600" y="1600200"/>
            <a:ext cx="9448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98012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−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8258"/>
      </p:ext>
    </p:extLst>
  </p:cSld>
  <p:clrMapOvr>
    <a:masterClrMapping/>
  </p:clrMapOvr>
  <p:transition spd="med" advTm="15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2383"/>
      </p:ext>
    </p:extLst>
  </p:cSld>
  <p:clrMapOvr>
    <a:masterClrMapping/>
  </p:clrMapOvr>
  <p:transition spd="med" advTm="15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2274"/>
      </p:ext>
    </p:extLst>
  </p:cSld>
  <p:clrMapOvr>
    <a:masterClrMapping/>
  </p:clrMapOvr>
  <p:transition spd="med" advTm="15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2763"/>
      </p:ext>
    </p:extLst>
  </p:cSld>
  <p:clrMapOvr>
    <a:masterClrMapping/>
  </p:clrMapOvr>
  <p:transition spd="med" advTm="15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7725"/>
      </p:ext>
    </p:extLst>
  </p:cSld>
  <p:clrMapOvr>
    <a:masterClrMapping/>
  </p:clrMapOvr>
  <p:transition spd="med" advTm="15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1048"/>
      </p:ext>
    </p:extLst>
  </p:cSld>
  <p:clrMapOvr>
    <a:masterClrMapping/>
  </p:clrMapOvr>
  <p:transition spd="med" advTm="15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5272"/>
      </p:ext>
    </p:extLst>
  </p:cSld>
  <p:clrMapOvr>
    <a:masterClrMapping/>
  </p:clrMapOvr>
  <p:transition spd="med" advTm="15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5B45-C458-4AE7-9E70-BA2F2DA62D5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6F0F-1D9A-4E24-8C6D-1BEB7FB7F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000">
    <p:cu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6117"/>
            <a:ext cx="12192000" cy="2518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075" name="Picture 7" descr="LogoForPPGRA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7" y="5886451"/>
            <a:ext cx="1447800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5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06117"/>
            <a:ext cx="12192000" cy="25188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1027" name="Picture 7" descr="LogoForPP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5897034"/>
            <a:ext cx="1445684" cy="6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3">
                <a:lumMod val="5000"/>
                <a:lumOff val="95000"/>
              </a:schemeClr>
            </a:gs>
            <a:gs pos="61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9008"/>
            <a:ext cx="12192000" cy="3498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31" y="-1897415"/>
            <a:ext cx="9470275" cy="6700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695" y="87464"/>
            <a:ext cx="12009748" cy="668098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8892" y="6030902"/>
            <a:ext cx="11302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Advancing Research. Improving Lives. 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T</a:t>
            </a:r>
            <a:r>
              <a:rPr lang="en-US" sz="54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ogether.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166" y="3363310"/>
            <a:ext cx="62326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 Non-Colorectal Subcommittee</a:t>
            </a:r>
          </a:p>
          <a:p>
            <a:pPr algn="ctr"/>
            <a:r>
              <a:rPr lang="en-US" sz="3200" dirty="0"/>
              <a:t>Session Chair: Ted Hong, MD</a:t>
            </a:r>
          </a:p>
          <a:p>
            <a:pPr algn="ctr"/>
            <a:r>
              <a:rPr lang="en-US" sz="3200" dirty="0"/>
              <a:t>July 17, 2020  1:00 – 2:30 ET</a:t>
            </a:r>
          </a:p>
        </p:txBody>
      </p:sp>
    </p:spTree>
    <p:extLst>
      <p:ext uri="{BB962C8B-B14F-4D97-AF65-F5344CB8AC3E}">
        <p14:creationId xmlns:p14="http://schemas.microsoft.com/office/powerpoint/2010/main" val="435011151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625600" y="381000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About this Webinar Format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5384800" cy="40990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2283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Attendees will join in “listen only” mode; only the Zoom host can unmute you.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Your participation is encouraged! 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 the chat for questions and </a:t>
            </a:r>
            <a:r>
              <a:rPr lang="en-US" sz="2400" dirty="0" smtClean="0">
                <a:solidFill>
                  <a:schemeClr val="bg1"/>
                </a:solidFill>
              </a:rPr>
              <a:t>comments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17200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Placeholder 3"/>
          <p:cNvSpPr txBox="1">
            <a:spLocks/>
          </p:cNvSpPr>
          <p:nvPr/>
        </p:nvSpPr>
        <p:spPr bwMode="auto">
          <a:xfrm>
            <a:off x="1830552" y="375745"/>
            <a:ext cx="863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smtClean="0">
                <a:solidFill>
                  <a:prstClr val="white"/>
                </a:solidFill>
              </a:rPr>
              <a:t>Your NRG Team for this Session</a:t>
            </a:r>
            <a:endParaRPr lang="en-US" altLang="en-US" sz="4267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04" y="1731750"/>
            <a:ext cx="1366432" cy="1366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72" y="1485215"/>
            <a:ext cx="1897277" cy="1960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74" y="1405109"/>
            <a:ext cx="1241796" cy="1975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5416" y="3445222"/>
            <a:ext cx="183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Ted Hong,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Session Chair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6013" y="4857077"/>
            <a:ext cx="262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Fran Bradley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Zoom Host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4396" y="3445221"/>
            <a:ext cx="245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Thom George,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Chat Moderator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364" y="3496285"/>
            <a:ext cx="215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Nina Sanford,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Chat Monitor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1244" y="4857078"/>
            <a:ext cx="267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Robin Turton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Zoom Host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29307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9" y="735596"/>
            <a:ext cx="3934961" cy="2213416"/>
          </a:xfrm>
        </p:spPr>
      </p:pic>
      <p:sp>
        <p:nvSpPr>
          <p:cNvPr id="4" name="TextBox 3"/>
          <p:cNvSpPr txBox="1"/>
          <p:nvPr/>
        </p:nvSpPr>
        <p:spPr>
          <a:xfrm>
            <a:off x="4310280" y="735596"/>
            <a:ext cx="74728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Session may be </a:t>
            </a:r>
            <a:r>
              <a:rPr lang="en-US" sz="3200" dirty="0" smtClean="0">
                <a:solidFill>
                  <a:srgbClr val="C00000"/>
                </a:solidFill>
              </a:rPr>
              <a:t>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</a:rPr>
              <a:t>Unauthorized use of any materials viewed during this session is strictly prohibited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These are working </a:t>
            </a:r>
            <a:r>
              <a:rPr lang="en-US" sz="3200" dirty="0" smtClean="0">
                <a:solidFill>
                  <a:schemeClr val="bg1"/>
                </a:solidFill>
              </a:rPr>
              <a:t>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While we’d love to see you on social media #NRG2020 @</a:t>
            </a:r>
            <a:r>
              <a:rPr lang="en-US" sz="3200" dirty="0" err="1" smtClean="0">
                <a:solidFill>
                  <a:schemeClr val="bg1"/>
                </a:solidFill>
              </a:rPr>
              <a:t>NRGonc</a:t>
            </a:r>
            <a:r>
              <a:rPr lang="en-US" sz="3200" dirty="0" smtClean="0">
                <a:solidFill>
                  <a:schemeClr val="bg1"/>
                </a:solidFill>
              </a:rPr>
              <a:t>, we don’t want to see any session content that isn’t explicitly authorized for such!</a:t>
            </a:r>
          </a:p>
          <a:p>
            <a:pPr lvl="1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135"/>
      </p:ext>
    </p:extLst>
  </p:cSld>
  <p:clrMapOvr>
    <a:masterClrMapping/>
  </p:clrMapOvr>
  <p:transition spd="med" advTm="15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25600" y="279400"/>
            <a:ext cx="8636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Investigator Resources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09599" y="1092200"/>
            <a:ext cx="11236363" cy="4978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cs typeface="Helvetica" panose="020B0604020202020204" pitchFamily="34" charset="0"/>
              </a:rPr>
              <a:t>Ancillary Projects / Data Sharing </a:t>
            </a:r>
            <a:r>
              <a:rPr lang="en-US" altLang="en-US" sz="2400" b="0" dirty="0">
                <a:cs typeface="Helvetica" panose="020B0604020202020204" pitchFamily="34" charset="0"/>
              </a:rPr>
              <a:t>– Data can be requested for analyses not specified in the protocol. Projects can include the NRG statistician for the analysis or be done with investigator’s approved statistician.</a:t>
            </a:r>
          </a:p>
          <a:p>
            <a:pPr marL="761981" lvl="1" indent="-304792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Helvetica" panose="020B0604020202020204" pitchFamily="34" charset="0"/>
              </a:rPr>
              <a:t>Application &amp; List of Approved Projects</a:t>
            </a:r>
          </a:p>
          <a:p>
            <a:pPr marL="761981" lvl="1" indent="-304792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altLang="en-US" sz="1733" dirty="0">
                <a:solidFill>
                  <a:schemeClr val="accent1"/>
                </a:solidFill>
                <a:cs typeface="Helvetica" panose="020B0604020202020204" pitchFamily="34" charset="0"/>
              </a:rPr>
              <a:t>https://www.nrgoncology.org/Resources/Ancillary-Projects-Data-Sharing-Application</a:t>
            </a:r>
          </a:p>
          <a:p>
            <a:pPr marL="380990" indent="-38099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cs typeface="Helvetica" panose="020B0604020202020204" pitchFamily="34" charset="0"/>
              </a:rPr>
              <a:t>Biospecimen Access </a:t>
            </a:r>
            <a:r>
              <a:rPr lang="en-US" altLang="en-US" sz="2400" b="0" dirty="0">
                <a:cs typeface="Helvetica" panose="020B0604020202020204" pitchFamily="34" charset="0"/>
              </a:rPr>
              <a:t>– How to request access to NRG </a:t>
            </a:r>
            <a:r>
              <a:rPr lang="en-US" altLang="en-US" sz="2400" b="0" dirty="0" err="1">
                <a:cs typeface="Helvetica" panose="020B0604020202020204" pitchFamily="34" charset="0"/>
              </a:rPr>
              <a:t>biospecimens</a:t>
            </a:r>
            <a:r>
              <a:rPr lang="en-US" altLang="en-US" sz="2400" b="0" dirty="0">
                <a:cs typeface="Helvetica" panose="020B0604020202020204" pitchFamily="34" charset="0"/>
              </a:rPr>
              <a:t> for studies deposited in the NCI Navigator or held by the NRG bank         	</a:t>
            </a:r>
            <a:r>
              <a:rPr lang="en-US" altLang="en-US" sz="1733" b="0" dirty="0">
                <a:solidFill>
                  <a:schemeClr val="accent1"/>
                </a:solidFill>
                <a:cs typeface="Helvetica" panose="020B0604020202020204" pitchFamily="34" charset="0"/>
              </a:rPr>
              <a:t>https://www.nrgoncology.org/Scientific-Program/Biospecimen-Access</a:t>
            </a:r>
          </a:p>
          <a:p>
            <a:pPr marL="380990" indent="-38099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cs typeface="Helvetica" panose="020B0604020202020204" pitchFamily="34" charset="0"/>
              </a:rPr>
              <a:t>Cancer Atlases, Templates, &amp; Tools</a:t>
            </a:r>
          </a:p>
          <a:p>
            <a:pPr marL="380990" indent="-380990">
              <a:spcBef>
                <a:spcPct val="0"/>
              </a:spcBef>
              <a:buClr>
                <a:schemeClr val="accent1"/>
              </a:buClr>
            </a:pPr>
            <a:r>
              <a:rPr lang="en-US" altLang="en-US" sz="2400" b="0" dirty="0">
                <a:cs typeface="Helvetica" panose="020B0604020202020204" pitchFamily="34" charset="0"/>
              </a:rPr>
              <a:t>	</a:t>
            </a:r>
            <a:r>
              <a:rPr lang="en-US" altLang="en-US" sz="1733" b="0" dirty="0">
                <a:solidFill>
                  <a:schemeClr val="accent1"/>
                </a:solidFill>
                <a:cs typeface="Helvetica" panose="020B0604020202020204" pitchFamily="34" charset="0"/>
              </a:rPr>
              <a:t>https://www.nrgoncology.org/About-Us/Center-for-Innovation-in-Radiation-Oncology</a:t>
            </a:r>
          </a:p>
          <a:p>
            <a:pPr marL="380990" indent="-38099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cs typeface="Helvetica" panose="020B0604020202020204" pitchFamily="34" charset="0"/>
              </a:rPr>
              <a:t>Publication Guidelines &amp; Database </a:t>
            </a:r>
          </a:p>
          <a:p>
            <a:pPr marL="380990" indent="-380990">
              <a:spcBef>
                <a:spcPct val="0"/>
              </a:spcBef>
              <a:buClr>
                <a:schemeClr val="accent1"/>
              </a:buClr>
            </a:pPr>
            <a:r>
              <a:rPr lang="en-US" altLang="en-US" sz="2400" b="0" dirty="0">
                <a:cs typeface="Helvetica" panose="020B0604020202020204" pitchFamily="34" charset="0"/>
              </a:rPr>
              <a:t>	</a:t>
            </a:r>
            <a:r>
              <a:rPr lang="en-US" altLang="en-US" sz="1733" b="0" dirty="0">
                <a:solidFill>
                  <a:schemeClr val="accent1"/>
                </a:solidFill>
                <a:cs typeface="Helvetica" panose="020B0604020202020204" pitchFamily="34" charset="0"/>
              </a:rPr>
              <a:t>https://www.nrgoncology.org/Clinical-Trials/Publications</a:t>
            </a:r>
          </a:p>
          <a:p>
            <a:pPr marL="380990" indent="-380990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cs typeface="Helvetica" panose="020B0604020202020204" pitchFamily="34" charset="0"/>
              </a:rPr>
              <a:t>New Investigator Liaison Contact </a:t>
            </a:r>
            <a:r>
              <a:rPr lang="en-US" altLang="en-US" sz="2400" b="0" dirty="0">
                <a:cs typeface="Helvetica" panose="020B0604020202020204" pitchFamily="34" charset="0"/>
              </a:rPr>
              <a:t>– </a:t>
            </a:r>
            <a:r>
              <a:rPr lang="en-US" altLang="en-US" sz="1800" dirty="0">
                <a:solidFill>
                  <a:srgbClr val="00B050"/>
                </a:solidFill>
                <a:cs typeface="Helvetica" panose="020B0604020202020204" pitchFamily="34" charset="0"/>
              </a:rPr>
              <a:t>Evan </a:t>
            </a:r>
            <a:r>
              <a:rPr lang="en-US" altLang="en-US" sz="1800" dirty="0" err="1">
                <a:solidFill>
                  <a:srgbClr val="00B050"/>
                </a:solidFill>
                <a:cs typeface="Helvetica" panose="020B0604020202020204" pitchFamily="34" charset="0"/>
              </a:rPr>
              <a:t>Wuthrick</a:t>
            </a:r>
            <a:r>
              <a:rPr lang="en-US" altLang="en-US" sz="1800" dirty="0">
                <a:solidFill>
                  <a:srgbClr val="00B050"/>
                </a:solidFill>
                <a:cs typeface="Helvetica" panose="020B0604020202020204" pitchFamily="34" charset="0"/>
              </a:rPr>
              <a:t>, MD &amp; Mohamed Salem, MD</a:t>
            </a:r>
          </a:p>
          <a:p>
            <a:pPr marL="380990" indent="-380990"/>
            <a:endParaRPr lang="en-US" altLang="en-US" sz="1867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0721937" y="6578601"/>
            <a:ext cx="11240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Helvetica"/>
                <a:cs typeface="Helvetica"/>
              </a:rPr>
              <a:t>NRG-XXXX</a:t>
            </a:r>
          </a:p>
        </p:txBody>
      </p:sp>
    </p:spTree>
    <p:extLst>
      <p:ext uri="{BB962C8B-B14F-4D97-AF65-F5344CB8AC3E}">
        <p14:creationId xmlns:p14="http://schemas.microsoft.com/office/powerpoint/2010/main" val="40897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 idx="4294967295"/>
          </p:nvPr>
        </p:nvSpPr>
        <p:spPr>
          <a:xfrm>
            <a:off x="1916264" y="25717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C00000"/>
                </a:solidFill>
                <a:ea typeface="ヒラギノ角ゴ Pro W3"/>
                <a:cs typeface="Arial Black" panose="020B0A04020102020204" pitchFamily="34" charset="0"/>
              </a:rPr>
              <a:t>General Updates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4294967295"/>
          </p:nvPr>
        </p:nvSpPr>
        <p:spPr>
          <a:xfrm>
            <a:off x="1321726" y="1369115"/>
            <a:ext cx="8659812" cy="4695825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altLang="en-US" sz="3600" dirty="0">
                <a:ea typeface="ヒラギノ角ゴ Pro W3"/>
                <a:cs typeface="Arial" panose="020B0604020202020204" pitchFamily="34" charset="0"/>
              </a:rPr>
              <a:t>COVID has impacted </a:t>
            </a:r>
            <a:r>
              <a:rPr lang="en-US" altLang="en-US" sz="3600" dirty="0" smtClean="0">
                <a:ea typeface="ヒラギノ角ゴ Pro W3"/>
                <a:cs typeface="Arial" panose="020B0604020202020204" pitchFamily="34" charset="0"/>
              </a:rPr>
              <a:t>accrual</a:t>
            </a:r>
          </a:p>
          <a:p>
            <a:pPr marL="914400" lvl="2" indent="0">
              <a:buNone/>
            </a:pPr>
            <a:endParaRPr lang="en-US" altLang="en-US" sz="1400" dirty="0">
              <a:ea typeface="ヒラギノ角ゴ Pro W3"/>
              <a:cs typeface="Arial" panose="020B0604020202020204" pitchFamily="34" charset="0"/>
            </a:endParaRPr>
          </a:p>
          <a:p>
            <a:pPr lvl="2"/>
            <a:r>
              <a:rPr lang="en-US" altLang="en-US" sz="3600" dirty="0">
                <a:ea typeface="ヒラギノ角ゴ Pro W3"/>
                <a:cs typeface="Arial" panose="020B0604020202020204" pitchFamily="34" charset="0"/>
              </a:rPr>
              <a:t>The committee is actively thinking about many different avenues of protocol development</a:t>
            </a:r>
          </a:p>
          <a:p>
            <a:pPr lvl="3"/>
            <a:r>
              <a:rPr lang="en-US" altLang="en-US" sz="3600" dirty="0">
                <a:ea typeface="ヒラギノ角ゴ Pro W3"/>
                <a:cs typeface="Arial" panose="020B0604020202020204" pitchFamily="34" charset="0"/>
              </a:rPr>
              <a:t>Pancreatic Cancer</a:t>
            </a:r>
          </a:p>
          <a:p>
            <a:pPr lvl="3"/>
            <a:r>
              <a:rPr lang="en-US" altLang="en-US" sz="3600" dirty="0">
                <a:ea typeface="ヒラギノ角ゴ Pro W3"/>
                <a:cs typeface="Arial" panose="020B0604020202020204" pitchFamily="34" charset="0"/>
              </a:rPr>
              <a:t>HER2+ EG Cancer (Successor to RTOG 1010)</a:t>
            </a:r>
          </a:p>
          <a:p>
            <a:pPr lvl="3"/>
            <a:r>
              <a:rPr lang="en-US" altLang="en-US" sz="3600" dirty="0">
                <a:ea typeface="ヒラギノ角ゴ Pro W3"/>
                <a:cs typeface="Arial" panose="020B0604020202020204" pitchFamily="34" charset="0"/>
              </a:rPr>
              <a:t>MRD studies (</a:t>
            </a:r>
            <a:r>
              <a:rPr lang="en-US" altLang="en-US" sz="3600" dirty="0" err="1">
                <a:ea typeface="ヒラギノ角ゴ Pro W3"/>
                <a:cs typeface="Arial" panose="020B0604020202020204" pitchFamily="34" charset="0"/>
              </a:rPr>
              <a:t>ctDNA</a:t>
            </a:r>
            <a:r>
              <a:rPr lang="en-US" altLang="en-US" sz="3600" dirty="0">
                <a:ea typeface="ヒラギノ角ゴ Pro W3"/>
                <a:cs typeface="Arial" panose="020B0604020202020204" pitchFamily="34" charset="0"/>
              </a:rPr>
              <a:t>, etc</a:t>
            </a:r>
            <a:r>
              <a:rPr lang="en-US" altLang="en-US" sz="3600" dirty="0" smtClean="0">
                <a:ea typeface="ヒラギノ角ゴ Pro W3"/>
                <a:cs typeface="Arial" panose="020B0604020202020204" pitchFamily="34" charset="0"/>
              </a:rPr>
              <a:t>.)</a:t>
            </a:r>
          </a:p>
          <a:p>
            <a:pPr marL="1371600" lvl="3" indent="0">
              <a:buNone/>
            </a:pPr>
            <a:endParaRPr lang="en-US" altLang="en-US" sz="1400" dirty="0">
              <a:ea typeface="ヒラギノ角ゴ Pro W3"/>
              <a:cs typeface="Arial" panose="020B0604020202020204" pitchFamily="34" charset="0"/>
            </a:endParaRPr>
          </a:p>
          <a:p>
            <a:pPr lvl="2"/>
            <a:r>
              <a:rPr lang="en-US" altLang="en-US" sz="3600" dirty="0">
                <a:ea typeface="ヒラギノ角ゴ Pro W3"/>
                <a:cs typeface="Arial" panose="020B0604020202020204" pitchFamily="34" charset="0"/>
              </a:rPr>
              <a:t>Thank you for your support! Please let us know what we can do to enhance accrual!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>
              <a:ea typeface="ヒラギノ角ゴ Pro W3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552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086268-8C89-4B4F-908A-958C9BB18A78}"/>
</file>

<file path=customXml/itemProps2.xml><?xml version="1.0" encoding="utf-8"?>
<ds:datastoreItem xmlns:ds="http://schemas.openxmlformats.org/officeDocument/2006/customXml" ds:itemID="{9E7E92CC-B395-41C2-9504-9D7353763FF9}"/>
</file>

<file path=customXml/itemProps3.xml><?xml version="1.0" encoding="utf-8"?>
<ds:datastoreItem xmlns:ds="http://schemas.openxmlformats.org/officeDocument/2006/customXml" ds:itemID="{99A58769-B786-4390-AF0A-AD83EBB1FA16}"/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345</Words>
  <Application>Microsoft Office PowerPoint</Application>
  <PresentationFormat>Widescreen</PresentationFormat>
  <Paragraphs>47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Edwardian Script ITC</vt:lpstr>
      <vt:lpstr>Garamond</vt:lpstr>
      <vt:lpstr>Helvetica</vt:lpstr>
      <vt:lpstr>Times</vt:lpstr>
      <vt:lpstr>Wingdings</vt:lpstr>
      <vt:lpstr>ヒラギノ角ゴ Pro W3</vt:lpstr>
      <vt:lpstr>Office Theme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kati.stoermer@nsabp.org</dc:creator>
  <cp:lastModifiedBy>Bradley, Fran</cp:lastModifiedBy>
  <cp:revision>35</cp:revision>
  <dcterms:created xsi:type="dcterms:W3CDTF">2020-05-18T19:58:01Z</dcterms:created>
  <dcterms:modified xsi:type="dcterms:W3CDTF">2020-07-15T19:13:26Z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