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  <p:sldMasterId id="2147483708" r:id="rId2"/>
  </p:sldMasterIdLst>
  <p:notesMasterIdLst>
    <p:notesMasterId r:id="rId10"/>
  </p:notesMasterIdLst>
  <p:sldIdLst>
    <p:sldId id="256" r:id="rId3"/>
    <p:sldId id="257" r:id="rId4"/>
    <p:sldId id="262" r:id="rId5"/>
    <p:sldId id="261" r:id="rId6"/>
    <p:sldId id="260" r:id="rId7"/>
    <p:sldId id="25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7"/>
  </p:normalViewPr>
  <p:slideViewPr>
    <p:cSldViewPr snapToGrid="0" snapToObjects="1">
      <p:cViewPr varScale="1">
        <p:scale>
          <a:sx n="115" d="100"/>
          <a:sy n="115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BB70-2A7E-44F7-8B9C-0D5669F50B6F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C4DB3-4408-465D-8B82-E08A9E7CE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1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68B812-BE21-449B-BA76-EC1D0918E35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5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25600" y="381000"/>
            <a:ext cx="8636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625600" y="1600200"/>
            <a:ext cx="94488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33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575" indent="-38099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547" indent="-304792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02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25600" y="381000"/>
            <a:ext cx="8636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625600" y="1600200"/>
            <a:ext cx="94488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33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575" indent="-38099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547" indent="-304792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3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06117"/>
            <a:ext cx="12192000" cy="25188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pic>
        <p:nvPicPr>
          <p:cNvPr id="1027" name="Picture 7" descr="LogoForPPwhit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5897034"/>
            <a:ext cx="1445684" cy="62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36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D61E-1782-AD4D-BA28-64D42B693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2020 </a:t>
            </a:r>
            <a:r>
              <a:rPr lang="en-US" dirty="0" err="1" smtClean="0"/>
              <a:t>JulY</a:t>
            </a:r>
            <a:r>
              <a:rPr lang="en-US" dirty="0" smtClean="0"/>
              <a:t> </a:t>
            </a:r>
            <a:r>
              <a:rPr lang="en-US" dirty="0"/>
              <a:t>NRG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A52682-05F7-564A-8499-99CE6133A8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Minesh Mehta, Mark Gilbert, Michael Vogelbaum, </a:t>
            </a:r>
            <a:r>
              <a:rPr lang="en-US" dirty="0" smtClean="0"/>
              <a:t>Arnab </a:t>
            </a:r>
            <a:r>
              <a:rPr lang="en-US" dirty="0"/>
              <a:t>Chakravarti, Mei Polley</a:t>
            </a:r>
          </a:p>
        </p:txBody>
      </p:sp>
    </p:spTree>
    <p:extLst>
      <p:ext uri="{BB962C8B-B14F-4D97-AF65-F5344CB8AC3E}">
        <p14:creationId xmlns:p14="http://schemas.microsoft.com/office/powerpoint/2010/main" val="407690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6FB7-C193-C944-943C-6B08BCAE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6492"/>
            <a:ext cx="7729728" cy="1188720"/>
          </a:xfrm>
        </p:spPr>
        <p:txBody>
          <a:bodyPr/>
          <a:lstStyle/>
          <a:p>
            <a:r>
              <a:rPr lang="en-US" dirty="0"/>
              <a:t>Concepts for Discussion (RSC)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3EA47-8E11-574E-BF80-0BABDD01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308972"/>
              </p:ext>
            </p:extLst>
          </p:nvPr>
        </p:nvGraphicFramePr>
        <p:xfrm>
          <a:off x="610281" y="1781456"/>
          <a:ext cx="107442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2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8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Burri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Pre vs. post-op SRS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Sperduto/Kotecha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Melanoma 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ICIs + SRS vs. FSRT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Puduvalli/Gondi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Adult Medullo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EORTC Concept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06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81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6FB7-C193-C944-943C-6B08BCAE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6492"/>
            <a:ext cx="7729728" cy="1188720"/>
          </a:xfrm>
        </p:spPr>
        <p:txBody>
          <a:bodyPr/>
          <a:lstStyle/>
          <a:p>
            <a:r>
              <a:rPr lang="en-US" dirty="0"/>
              <a:t>Concepts IN DISCUSSION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3EA47-8E11-574E-BF80-0BABDD01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112929"/>
              </p:ext>
            </p:extLst>
          </p:nvPr>
        </p:nvGraphicFramePr>
        <p:xfrm>
          <a:off x="610281" y="1781456"/>
          <a:ext cx="107442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2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8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GBM unmeth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RT + 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Kim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Advanced imaging based 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Sengupta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Meningioma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Mebendazole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06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Umemura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Dual viral vector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702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Aulakh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Daratumumab; PRIDE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2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1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6FB7-C193-C944-943C-6B08BCAE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6492"/>
            <a:ext cx="7729728" cy="1188720"/>
          </a:xfrm>
        </p:spPr>
        <p:txBody>
          <a:bodyPr/>
          <a:lstStyle/>
          <a:p>
            <a:r>
              <a:rPr lang="en-US" dirty="0"/>
              <a:t>NRG GBM Portfolio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3EA47-8E11-574E-BF80-0BABDD01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169330"/>
              </p:ext>
            </p:extLst>
          </p:nvPr>
        </p:nvGraphicFramePr>
        <p:xfrm>
          <a:off x="610281" y="1417898"/>
          <a:ext cx="10744201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2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8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BN001 (193)/Mehta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Active.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147; protons only; 9/22 closure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BN007 (750)/Lassman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nGBM, unmethylated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OEWG</a:t>
                      </a:r>
                      <a:r>
                        <a:rPr lang="en-US" baseline="0" dirty="0"/>
                        <a:t> absolute </a:t>
                      </a:r>
                      <a:r>
                        <a:rPr lang="en-US" dirty="0"/>
                        <a:t>8/2020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BN010 (13-55)/Bagley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OEWG absolute</a:t>
                      </a:r>
                      <a:r>
                        <a:rPr lang="en-US" baseline="0" dirty="0"/>
                        <a:t> 1</a:t>
                      </a:r>
                      <a:r>
                        <a:rPr lang="en-US" dirty="0"/>
                        <a:t>/2021;</a:t>
                      </a:r>
                      <a:r>
                        <a:rPr lang="en-US" baseline="0" dirty="0"/>
                        <a:t> GNE/NCI supportive of requesting extension due to COVID/drug availability and transition from ABTC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06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BN1932 (308)/Iwamoto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nGBM, methylated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Approved by NRG RSC 5/2019.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just"/>
                      <a:r>
                        <a:rPr lang="en-US" dirty="0"/>
                        <a:t>BMSC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submission timeline</a:t>
                      </a:r>
                      <a:r>
                        <a:rPr lang="en-US" baseline="0" dirty="0"/>
                        <a:t> needed.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083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EAF 151 (165)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Active.</a:t>
                      </a:r>
                      <a:r>
                        <a:rPr lang="en-US" baseline="0" dirty="0"/>
                        <a:t> Non-therapeutic.</a:t>
                      </a:r>
                    </a:p>
                    <a:p>
                      <a:pPr algn="just"/>
                      <a:r>
                        <a:rPr lang="en-US" dirty="0"/>
                        <a:t>ECOG-ACRIN</a:t>
                      </a:r>
                      <a:r>
                        <a:rPr lang="en-US" baseline="0" dirty="0"/>
                        <a:t> NCORP study w/ NRG champion.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81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IDO concept (?)/Lukas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nGBM, unmethylated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In development for presentation to future NRG RSC.</a:t>
                      </a:r>
                      <a:r>
                        <a:rPr lang="en-US" baseline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935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Candel Therapeutics (P3 GMCI)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In development for possible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presentation to NRG RSC.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32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Denovo TOCA/Ahluwalia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nGBM perioperative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Former</a:t>
                      </a:r>
                      <a:r>
                        <a:rPr lang="en-US" baseline="0" dirty="0"/>
                        <a:t> BN006; under discussion as redesign to RTOGf.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398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6FB7-C193-C944-943C-6B08BCAE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6492"/>
            <a:ext cx="7729728" cy="1188720"/>
          </a:xfrm>
        </p:spPr>
        <p:txBody>
          <a:bodyPr/>
          <a:lstStyle/>
          <a:p>
            <a:r>
              <a:rPr lang="en-US" dirty="0"/>
              <a:t>NRG METS Portfolio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3EA47-8E11-574E-BF80-0BABDD01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653094"/>
              </p:ext>
            </p:extLst>
          </p:nvPr>
        </p:nvGraphicFramePr>
        <p:xfrm>
          <a:off x="610281" y="1487903"/>
          <a:ext cx="107442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14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7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CE 7 (206)/Roberge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5-15 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</a:t>
                      </a:r>
                      <a:r>
                        <a:rPr lang="en-US" baseline="0" dirty="0"/>
                        <a:t> (CCTG lead). </a:t>
                      </a:r>
                      <a:r>
                        <a:rPr lang="en-US" dirty="0"/>
                        <a:t>28; SRS vs. WBRT (HA)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A071801 (208)/Brown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Post-op 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</a:t>
                      </a:r>
                      <a:r>
                        <a:rPr lang="en-US" baseline="0" dirty="0"/>
                        <a:t> (Alliance lead). </a:t>
                      </a:r>
                      <a:r>
                        <a:rPr lang="en-US" dirty="0"/>
                        <a:t>13; SRS vs. FSRS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BN009 (187/312)/Gondi+CR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Post-SRS rMet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Protocol in development. </a:t>
                      </a:r>
                    </a:p>
                    <a:p>
                      <a:pPr algn="just"/>
                      <a:r>
                        <a:rPr lang="en-US" dirty="0"/>
                        <a:t>OEWG</a:t>
                      </a:r>
                      <a:r>
                        <a:rPr lang="en-US" baseline="0" dirty="0"/>
                        <a:t> absolute </a:t>
                      </a:r>
                      <a:r>
                        <a:rPr lang="en-US" dirty="0"/>
                        <a:t>3/2021; should activate earlier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06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CC003 (302)/Gondi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SCLC PCI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 (NCORP)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304; WBRT vs. HAWBRT; amend to increase accrual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083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CC009/Gondi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SCLC BM &lt;10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Protocol in development</a:t>
                      </a:r>
                      <a:r>
                        <a:rPr lang="en-US" baseline="0" dirty="0"/>
                        <a:t> (NCORP). </a:t>
                      </a:r>
                      <a:r>
                        <a:rPr lang="en-US" dirty="0"/>
                        <a:t>OEWG target</a:t>
                      </a:r>
                      <a:r>
                        <a:rPr lang="en-US" baseline="0" dirty="0"/>
                        <a:t> 5/2021; </a:t>
                      </a:r>
                      <a:r>
                        <a:rPr lang="en-US" dirty="0"/>
                        <a:t>HA WBRT vs. SRS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81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BN1943 redesign </a:t>
                      </a:r>
                    </a:p>
                    <a:p>
                      <a:pPr algn="l"/>
                      <a:r>
                        <a:rPr lang="en-US" dirty="0"/>
                        <a:t>(to</a:t>
                      </a:r>
                      <a:r>
                        <a:rPr lang="en-US" baseline="0" dirty="0"/>
                        <a:t> be renumbered</a:t>
                      </a:r>
                      <a:r>
                        <a:rPr lang="en-US" dirty="0"/>
                        <a:t>)/ Sperduto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Melanoma 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Concept</a:t>
                      </a:r>
                      <a:r>
                        <a:rPr lang="en-US" baseline="0" dirty="0"/>
                        <a:t> to be reviewed by RSC Jul 2020.</a:t>
                      </a:r>
                    </a:p>
                    <a:p>
                      <a:pPr algn="just"/>
                      <a:r>
                        <a:rPr lang="en-US" dirty="0"/>
                        <a:t>ICI + SRS vs. SRT.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935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NSCLC met concept/Li+Gondi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NSCLC 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Developing</a:t>
                      </a:r>
                      <a:r>
                        <a:rPr lang="en-US" baseline="0" dirty="0"/>
                        <a:t> concept under discussion.</a:t>
                      </a:r>
                    </a:p>
                    <a:p>
                      <a:pPr algn="just"/>
                      <a:r>
                        <a:rPr lang="en-US" dirty="0"/>
                        <a:t>ICI + SRS vs. SRT.  Discuss after BN1943 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32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Breast concept Kharsaw/Knisley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Breast BM---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Developing</a:t>
                      </a:r>
                      <a:r>
                        <a:rPr lang="en-US" baseline="0" dirty="0"/>
                        <a:t> concept under discussion.</a:t>
                      </a:r>
                    </a:p>
                    <a:p>
                      <a:pPr algn="just"/>
                      <a:r>
                        <a:rPr lang="en-US" dirty="0"/>
                        <a:t>ICI + SRS vs. SRT.  Discuss after BN1943 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398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11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6FB7-C193-C944-943C-6B08BCAE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057" y="126492"/>
            <a:ext cx="8632807" cy="1188720"/>
          </a:xfrm>
        </p:spPr>
        <p:txBody>
          <a:bodyPr/>
          <a:lstStyle/>
          <a:p>
            <a:r>
              <a:rPr lang="en-US" dirty="0"/>
              <a:t>NRG lower grade glioma Portfolio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3EA47-8E11-574E-BF80-0BABDD01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18890"/>
              </p:ext>
            </p:extLst>
          </p:nvPr>
        </p:nvGraphicFramePr>
        <p:xfrm>
          <a:off x="610281" y="1609090"/>
          <a:ext cx="10744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2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7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BN005 (120)/Grosshans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IDHmut glioma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Active. Proton vs. photon, 32 enrolled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1071 (CODEL) (360)/Lassman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G2/3 glioma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</a:t>
                      </a:r>
                      <a:r>
                        <a:rPr lang="en-US" baseline="0" dirty="0"/>
                        <a:t> (</a:t>
                      </a:r>
                      <a:r>
                        <a:rPr lang="en-US" dirty="0"/>
                        <a:t>NCCTG</a:t>
                      </a:r>
                      <a:r>
                        <a:rPr lang="en-US" baseline="0" dirty="0"/>
                        <a:t> lead). </a:t>
                      </a:r>
                      <a:r>
                        <a:rPr lang="en-US" dirty="0"/>
                        <a:t>TMZ vs. PCV, 187 enrolled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75ADB7BB-F31F-1141-B9A8-B23FB5D5FB29}"/>
              </a:ext>
            </a:extLst>
          </p:cNvPr>
          <p:cNvSpPr txBox="1">
            <a:spLocks/>
          </p:cNvSpPr>
          <p:nvPr/>
        </p:nvSpPr>
        <p:spPr bwMode="black">
          <a:xfrm>
            <a:off x="1328057" y="2947671"/>
            <a:ext cx="8632807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NRG OtHER TUMORS Portfolio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568E433-427D-0845-8262-9B98D5206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182974"/>
              </p:ext>
            </p:extLst>
          </p:nvPr>
        </p:nvGraphicFramePr>
        <p:xfrm>
          <a:off x="610281" y="4820376"/>
          <a:ext cx="10744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290">
                  <a:extLst>
                    <a:ext uri="{9D8B030D-6E8A-4147-A177-3AD203B41FA5}">
                      <a16:colId xmlns:a16="http://schemas.microsoft.com/office/drawing/2014/main" val="3956060427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448425938"/>
                    </a:ext>
                  </a:extLst>
                </a:gridCol>
                <a:gridCol w="5345567">
                  <a:extLst>
                    <a:ext uri="{9D8B030D-6E8A-4147-A177-3AD203B41FA5}">
                      <a16:colId xmlns:a16="http://schemas.microsoft.com/office/drawing/2014/main" val="2431849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Trial (n)/PI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BN003 (133)/Rogers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G2 Meningioma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Active.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79; RT vs Obs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6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G2/3 Meningioma/Kruser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RT+ICI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Preliminary concept; needs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PCNSL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+/- Ibritunib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RTOGf; concept under review by HQ &amp;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PCYC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62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76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1625600" y="279400"/>
            <a:ext cx="86360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smtClean="0"/>
              <a:t>Investigator Resources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09600" y="1092200"/>
            <a:ext cx="10769600" cy="497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380990" indent="-380990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cs typeface="Helvetica" panose="020B0604020202020204" pitchFamily="34" charset="0"/>
              </a:rPr>
              <a:t>Ancillary Projects / Data Sharing </a:t>
            </a:r>
            <a:r>
              <a:rPr lang="en-US" altLang="en-US" sz="2400" b="0" dirty="0">
                <a:cs typeface="Helvetica" panose="020B0604020202020204" pitchFamily="34" charset="0"/>
              </a:rPr>
              <a:t>– Data can be requested for analyses not specified in the protocol. Projects can include the NRG statistician for the analysis or be done with investigator’s approved statistician.</a:t>
            </a:r>
          </a:p>
          <a:p>
            <a:pPr marL="761981" lvl="1" indent="-304792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cs typeface="Helvetica" panose="020B0604020202020204" pitchFamily="34" charset="0"/>
              </a:rPr>
              <a:t>Application &amp; List of Approved Projects</a:t>
            </a:r>
          </a:p>
          <a:p>
            <a:pPr marL="761981" lvl="1" indent="-304792">
              <a:spcBef>
                <a:spcPct val="0"/>
              </a:spcBef>
              <a:buClr>
                <a:schemeClr val="accent1"/>
              </a:buClr>
              <a:buNone/>
            </a:pPr>
            <a:r>
              <a:rPr lang="en-US" altLang="en-US" sz="1733" dirty="0">
                <a:solidFill>
                  <a:schemeClr val="accent1"/>
                </a:solidFill>
                <a:cs typeface="Helvetica" panose="020B0604020202020204" pitchFamily="34" charset="0"/>
              </a:rPr>
              <a:t>https://www.nrgoncology.org/Resources/Ancillary-Projects-Data-Sharing-Application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000000"/>
                </a:solidFill>
                <a:cs typeface="Helvetica" panose="020B0604020202020204" pitchFamily="34" charset="0"/>
              </a:rPr>
              <a:t>Biospecimen</a:t>
            </a:r>
            <a:r>
              <a:rPr lang="en-US" altLang="en-US" sz="2400" dirty="0">
                <a:solidFill>
                  <a:srgbClr val="000000"/>
                </a:solidFill>
                <a:cs typeface="Helvetica" panose="020B0604020202020204" pitchFamily="34" charset="0"/>
              </a:rPr>
              <a:t> Access </a:t>
            </a:r>
            <a:r>
              <a:rPr lang="en-US" altLang="en-US" sz="2400" b="0" dirty="0">
                <a:cs typeface="Helvetica" panose="020B0604020202020204" pitchFamily="34" charset="0"/>
              </a:rPr>
              <a:t>– How to request access to NRG </a:t>
            </a:r>
            <a:r>
              <a:rPr lang="en-US" altLang="en-US" sz="2400" b="0" dirty="0" err="1">
                <a:cs typeface="Helvetica" panose="020B0604020202020204" pitchFamily="34" charset="0"/>
              </a:rPr>
              <a:t>biospecimens</a:t>
            </a:r>
            <a:r>
              <a:rPr lang="en-US" altLang="en-US" sz="2400" b="0" dirty="0">
                <a:cs typeface="Helvetica" panose="020B0604020202020204" pitchFamily="34" charset="0"/>
              </a:rPr>
              <a:t> for studies deposited in the NCI Navigator or held by the NRG bank         </a:t>
            </a:r>
            <a:r>
              <a:rPr lang="en-US" altLang="en-US" sz="1733" b="0" dirty="0" smtClean="0">
                <a:solidFill>
                  <a:schemeClr val="accent1"/>
                </a:solidFill>
                <a:cs typeface="Helvetica" panose="020B0604020202020204" pitchFamily="34" charset="0"/>
              </a:rPr>
              <a:t>https</a:t>
            </a:r>
            <a:r>
              <a:rPr lang="en-US" altLang="en-US" sz="1733" b="0" dirty="0">
                <a:solidFill>
                  <a:schemeClr val="accent1"/>
                </a:solidFill>
                <a:cs typeface="Helvetica" panose="020B0604020202020204" pitchFamily="34" charset="0"/>
              </a:rPr>
              <a:t>://www.nrgoncology.org/Scientific-Program/Biospecimen-Access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cs typeface="Helvetica" panose="020B0604020202020204" pitchFamily="34" charset="0"/>
              </a:rPr>
              <a:t>Cancer Atlases, Templates, &amp; Tools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</a:pPr>
            <a:r>
              <a:rPr lang="en-US" altLang="en-US" sz="2400" b="0" dirty="0">
                <a:cs typeface="Helvetica" panose="020B0604020202020204" pitchFamily="34" charset="0"/>
              </a:rPr>
              <a:t>	</a:t>
            </a:r>
            <a:r>
              <a:rPr lang="en-US" altLang="en-US" sz="1733" b="0" dirty="0">
                <a:solidFill>
                  <a:schemeClr val="accent1"/>
                </a:solidFill>
                <a:cs typeface="Helvetica" panose="020B0604020202020204" pitchFamily="34" charset="0"/>
              </a:rPr>
              <a:t>https://www.nrgoncology.org/About-Us/Center-for-Innovation-in-Radiation-Oncology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cs typeface="Helvetica" panose="020B0604020202020204" pitchFamily="34" charset="0"/>
              </a:rPr>
              <a:t>Publication Guidelines &amp; Database 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</a:pPr>
            <a:r>
              <a:rPr lang="en-US" altLang="en-US" sz="2400" b="0" dirty="0">
                <a:cs typeface="Helvetica" panose="020B0604020202020204" pitchFamily="34" charset="0"/>
              </a:rPr>
              <a:t>	</a:t>
            </a:r>
            <a:r>
              <a:rPr lang="en-US" altLang="en-US" sz="1733" b="0" dirty="0">
                <a:solidFill>
                  <a:schemeClr val="accent1"/>
                </a:solidFill>
                <a:cs typeface="Helvetica" panose="020B0604020202020204" pitchFamily="34" charset="0"/>
              </a:rPr>
              <a:t>https://www.nrgoncology.org/Clinical-Trials/Publications</a:t>
            </a:r>
          </a:p>
          <a:p>
            <a:pPr marL="380990" indent="-380990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cs typeface="Helvetica" panose="020B0604020202020204" pitchFamily="34" charset="0"/>
              </a:rPr>
              <a:t>New Investigator Liaison Contact </a:t>
            </a:r>
            <a:r>
              <a:rPr lang="en-US" altLang="en-US" sz="2400" b="0" dirty="0">
                <a:cs typeface="Helvetica" panose="020B0604020202020204" pitchFamily="34" charset="0"/>
              </a:rPr>
              <a:t>– </a:t>
            </a:r>
            <a:r>
              <a:rPr lang="en-US" altLang="en-US" sz="2400" dirty="0">
                <a:solidFill>
                  <a:schemeClr val="tx1"/>
                </a:solidFill>
              </a:rPr>
              <a:t>Vinai Gondi, MD </a:t>
            </a:r>
            <a:endParaRPr lang="en-US" altLang="en-US" sz="2400" b="0" dirty="0">
              <a:solidFill>
                <a:schemeClr val="tx1"/>
              </a:solidFill>
              <a:cs typeface="Helvetica" panose="020B0604020202020204" pitchFamily="34" charset="0"/>
            </a:endParaRPr>
          </a:p>
          <a:p>
            <a:pPr marL="380990" indent="-380990"/>
            <a:endParaRPr lang="en-US" altLang="en-US" sz="1867" b="0" dirty="0"/>
          </a:p>
        </p:txBody>
      </p:sp>
    </p:spTree>
    <p:extLst>
      <p:ext uri="{BB962C8B-B14F-4D97-AF65-F5344CB8AC3E}">
        <p14:creationId xmlns:p14="http://schemas.microsoft.com/office/powerpoint/2010/main" val="11422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1DBAD3-5994-4059-A926-18E4A038DB7B}"/>
</file>

<file path=customXml/itemProps2.xml><?xml version="1.0" encoding="utf-8"?>
<ds:datastoreItem xmlns:ds="http://schemas.openxmlformats.org/officeDocument/2006/customXml" ds:itemID="{C2BA32D5-505B-44CB-A711-0A035B4CA0B4}"/>
</file>

<file path=customXml/itemProps3.xml><?xml version="1.0" encoding="utf-8"?>
<ds:datastoreItem xmlns:ds="http://schemas.openxmlformats.org/officeDocument/2006/customXml" ds:itemID="{531AFCBA-83A2-4C0D-91BB-13881F946979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3154</TotalTime>
  <Words>610</Words>
  <Application>Microsoft Office PowerPoint</Application>
  <PresentationFormat>Widescreen</PresentationFormat>
  <Paragraphs>131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Helvetica</vt:lpstr>
      <vt:lpstr>Wingdings</vt:lpstr>
      <vt:lpstr>Parcel</vt:lpstr>
      <vt:lpstr>Office Theme</vt:lpstr>
      <vt:lpstr>2020 JulY NRG meeting</vt:lpstr>
      <vt:lpstr>Concepts for Discussion (RSC)</vt:lpstr>
      <vt:lpstr>Concepts IN DISCUSSION</vt:lpstr>
      <vt:lpstr>NRG GBM Portfolio</vt:lpstr>
      <vt:lpstr>NRG METS Portfolio</vt:lpstr>
      <vt:lpstr>NRG lower grade glioma Portfolio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Jul NRG Premeeting</dc:title>
  <dc:creator>Minesh Mehta</dc:creator>
  <cp:lastModifiedBy>Okrent, Kathryn</cp:lastModifiedBy>
  <cp:revision>24</cp:revision>
  <dcterms:created xsi:type="dcterms:W3CDTF">2020-06-05T17:29:54Z</dcterms:created>
  <dcterms:modified xsi:type="dcterms:W3CDTF">2020-07-15T15:19:42Z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