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theme/theme3.xml" ContentType="application/vnd.openxmlformats-officedocument.theme+xml"/>
  <Override PartName="/ppt/slideLayouts/slideLayout2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984" r:id="rId3"/>
    <p:sldMasterId id="2147484154" r:id="rId4"/>
    <p:sldMasterId id="2147484156" r:id="rId5"/>
    <p:sldMasterId id="2147484158" r:id="rId6"/>
  </p:sldMasterIdLst>
  <p:notesMasterIdLst>
    <p:notesMasterId r:id="rId26"/>
  </p:notesMasterIdLst>
  <p:sldIdLst>
    <p:sldId id="267" r:id="rId7"/>
    <p:sldId id="273" r:id="rId8"/>
    <p:sldId id="269" r:id="rId9"/>
    <p:sldId id="272" r:id="rId10"/>
    <p:sldId id="258" r:id="rId11"/>
    <p:sldId id="268" r:id="rId12"/>
    <p:sldId id="265" r:id="rId13"/>
    <p:sldId id="274" r:id="rId14"/>
    <p:sldId id="260" r:id="rId15"/>
    <p:sldId id="275" r:id="rId16"/>
    <p:sldId id="276" r:id="rId17"/>
    <p:sldId id="266" r:id="rId18"/>
    <p:sldId id="264" r:id="rId19"/>
    <p:sldId id="261" r:id="rId20"/>
    <p:sldId id="277" r:id="rId21"/>
    <p:sldId id="278" r:id="rId22"/>
    <p:sldId id="263" r:id="rId23"/>
    <p:sldId id="279" r:id="rId24"/>
    <p:sldId id="271" r:id="rId25"/>
  </p:sldIdLst>
  <p:sldSz cx="9144000" cy="5143500" type="screen16x9"/>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15151"/>
    <a:srgbClr val="98012E"/>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323" autoAdjust="0"/>
  </p:normalViewPr>
  <p:slideViewPr>
    <p:cSldViewPr>
      <p:cViewPr varScale="1">
        <p:scale>
          <a:sx n="107" d="100"/>
          <a:sy n="107" d="100"/>
        </p:scale>
        <p:origin x="114" y="444"/>
      </p:cViewPr>
      <p:guideLst>
        <p:guide orient="horz" pos="1620"/>
        <p:guide pos="2880"/>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C8B13A-0884-4441-8E47-48C8CCECB2DB}"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FCEE2F97-A3F6-490E-8321-EB260B7AE586}">
      <dgm:prSet phldrT="[Text]" custT="1"/>
      <dgm:spPr/>
      <dgm:t>
        <a:bodyPr/>
        <a:lstStyle/>
        <a:p>
          <a:r>
            <a:rPr lang="en-US" sz="2400" b="1" dirty="0"/>
            <a:t>Gynecologic Cancer Committee</a:t>
          </a:r>
        </a:p>
        <a:p>
          <a:r>
            <a:rPr lang="en-US" sz="1200" dirty="0"/>
            <a:t>Chair: Carol Aghajanian, MD</a:t>
          </a:r>
        </a:p>
        <a:p>
          <a:r>
            <a:rPr lang="en-US" sz="1200" dirty="0"/>
            <a:t>Co Chairs:  Paul DiSilvestro, MD &amp; William Small, MD</a:t>
          </a:r>
        </a:p>
        <a:p>
          <a:r>
            <a:rPr lang="en-US" sz="1200" dirty="0"/>
            <a:t>Translational Science Co-Chair:  Heather Lankes, PhD</a:t>
          </a:r>
        </a:p>
      </dgm:t>
    </dgm:pt>
    <dgm:pt modelId="{FE5E5C2F-49E7-4F51-A045-6B8BB3041788}" type="parTrans" cxnId="{779EF79A-25AE-406B-AF37-B34DBD8E54C0}">
      <dgm:prSet/>
      <dgm:spPr/>
      <dgm:t>
        <a:bodyPr/>
        <a:lstStyle/>
        <a:p>
          <a:endParaRPr lang="en-US"/>
        </a:p>
      </dgm:t>
    </dgm:pt>
    <dgm:pt modelId="{9B1C01C2-4562-4D93-8777-EDC70BFAA0B1}" type="sibTrans" cxnId="{779EF79A-25AE-406B-AF37-B34DBD8E54C0}">
      <dgm:prSet/>
      <dgm:spPr/>
      <dgm:t>
        <a:bodyPr/>
        <a:lstStyle/>
        <a:p>
          <a:endParaRPr lang="en-US"/>
        </a:p>
      </dgm:t>
    </dgm:pt>
    <dgm:pt modelId="{A5289115-2B33-411E-AC6A-686F17543FD3}" type="asst">
      <dgm:prSet phldrT="[Text]" custT="1"/>
      <dgm:spPr/>
      <dgm:t>
        <a:bodyPr/>
        <a:lstStyle/>
        <a:p>
          <a:r>
            <a:rPr lang="en-US" sz="1600" b="1" dirty="0"/>
            <a:t>GYN Developmental Therapeutics Committee</a:t>
          </a:r>
        </a:p>
        <a:p>
          <a:r>
            <a:rPr lang="en-US" sz="1050" dirty="0"/>
            <a:t>Chair:  Roisin O’Cearbhaill, MD</a:t>
          </a:r>
        </a:p>
        <a:p>
          <a:r>
            <a:rPr lang="en-US" sz="1050" dirty="0"/>
            <a:t>Co-Chair:  </a:t>
          </a:r>
          <a:r>
            <a:rPr lang="en-US" sz="1050" dirty="0" err="1"/>
            <a:t>Floortje</a:t>
          </a:r>
          <a:r>
            <a:rPr lang="en-US" sz="1050" dirty="0"/>
            <a:t> Backes, MD</a:t>
          </a:r>
        </a:p>
        <a:p>
          <a:r>
            <a:rPr lang="en-US" sz="1050" dirty="0"/>
            <a:t>TS Co-Chair:  Panagiotis Konstantinopoulos, MD, PhD</a:t>
          </a:r>
        </a:p>
        <a:p>
          <a:r>
            <a:rPr lang="en-US" sz="1400" b="1" dirty="0"/>
            <a:t>GYN Phase I Subcommittee</a:t>
          </a:r>
        </a:p>
        <a:p>
          <a:r>
            <a:rPr lang="en-US" sz="1050" dirty="0"/>
            <a:t>Chair:  Russell Schilder, MD</a:t>
          </a:r>
        </a:p>
        <a:p>
          <a:r>
            <a:rPr lang="en-US" sz="1050" dirty="0"/>
            <a:t>Co-Chair:  Stephanie Gaillard, MD, PhD</a:t>
          </a:r>
        </a:p>
      </dgm:t>
    </dgm:pt>
    <dgm:pt modelId="{7B8FC05A-5E46-49B5-9DFB-A28560D4EE78}" type="parTrans" cxnId="{3AA6F1E3-547D-49B0-A6DA-ACBC275D8083}">
      <dgm:prSet/>
      <dgm:spPr/>
      <dgm:t>
        <a:bodyPr/>
        <a:lstStyle/>
        <a:p>
          <a:endParaRPr lang="en-US"/>
        </a:p>
      </dgm:t>
    </dgm:pt>
    <dgm:pt modelId="{78A34D41-93A4-4F33-AE2B-4DCB89E77DC5}" type="sibTrans" cxnId="{3AA6F1E3-547D-49B0-A6DA-ACBC275D8083}">
      <dgm:prSet/>
      <dgm:spPr/>
      <dgm:t>
        <a:bodyPr/>
        <a:lstStyle/>
        <a:p>
          <a:endParaRPr lang="en-US"/>
        </a:p>
      </dgm:t>
    </dgm:pt>
    <dgm:pt modelId="{46806109-FA5B-4434-B6E0-FFE3DF929504}">
      <dgm:prSet phldrT="[Text]" custT="1"/>
      <dgm:spPr/>
      <dgm:t>
        <a:bodyPr/>
        <a:lstStyle/>
        <a:p>
          <a:r>
            <a:rPr lang="en-US" sz="1400" b="1" dirty="0"/>
            <a:t>Cervix/Vulvar Cancer Subcommittee</a:t>
          </a:r>
        </a:p>
        <a:p>
          <a:r>
            <a:rPr lang="en-US" sz="1000" b="0" dirty="0"/>
            <a:t>Chair: Charles Leath, MD</a:t>
          </a:r>
        </a:p>
        <a:p>
          <a:r>
            <a:rPr lang="en-US" sz="1000" b="0" dirty="0"/>
            <a:t>Co-Chair: Jyoti Mayadev, MD</a:t>
          </a:r>
        </a:p>
        <a:p>
          <a:r>
            <a:rPr lang="en-US" sz="1000" b="0" dirty="0"/>
            <a:t>TS Co-Chair: </a:t>
          </a:r>
          <a:r>
            <a:rPr lang="en-US" sz="1000" b="0" dirty="0" err="1"/>
            <a:t>Dmitriy</a:t>
          </a:r>
          <a:r>
            <a:rPr lang="en-US" sz="1000" b="0" dirty="0"/>
            <a:t> </a:t>
          </a:r>
          <a:r>
            <a:rPr lang="en-US" sz="1000" b="0" dirty="0" err="1"/>
            <a:t>Zamarin</a:t>
          </a:r>
          <a:r>
            <a:rPr lang="en-US" sz="1000" b="0" dirty="0"/>
            <a:t>, MD, PhD</a:t>
          </a:r>
        </a:p>
      </dgm:t>
    </dgm:pt>
    <dgm:pt modelId="{19DFBCDC-4FD4-47F2-BA2B-6067FBB97CF2}" type="parTrans" cxnId="{45CD1300-FC68-4128-8355-D51CB2E835DD}">
      <dgm:prSet/>
      <dgm:spPr/>
      <dgm:t>
        <a:bodyPr/>
        <a:lstStyle/>
        <a:p>
          <a:endParaRPr lang="en-US"/>
        </a:p>
      </dgm:t>
    </dgm:pt>
    <dgm:pt modelId="{05411C20-FB24-408F-9A4E-6D1BB81F42E9}" type="sibTrans" cxnId="{45CD1300-FC68-4128-8355-D51CB2E835DD}">
      <dgm:prSet/>
      <dgm:spPr/>
      <dgm:t>
        <a:bodyPr/>
        <a:lstStyle/>
        <a:p>
          <a:endParaRPr lang="en-US"/>
        </a:p>
      </dgm:t>
    </dgm:pt>
    <dgm:pt modelId="{1D51898B-2D06-4FD1-A3E6-FC726D04E79B}">
      <dgm:prSet phldrT="[Text]" custT="1"/>
      <dgm:spPr/>
      <dgm:t>
        <a:bodyPr/>
        <a:lstStyle/>
        <a:p>
          <a:r>
            <a:rPr lang="en-US" sz="1400" b="1" dirty="0"/>
            <a:t>Ovarian Cancer Subcommittee</a:t>
          </a:r>
        </a:p>
        <a:p>
          <a:r>
            <a:rPr lang="en-US" sz="1000" b="0" dirty="0"/>
            <a:t>Chair: Kathleen Moore, MD</a:t>
          </a:r>
        </a:p>
        <a:p>
          <a:r>
            <a:rPr lang="en-US" sz="1000" b="0" dirty="0"/>
            <a:t>Co-Chair: Robert Burger, MD</a:t>
          </a:r>
        </a:p>
        <a:p>
          <a:r>
            <a:rPr lang="en-US" sz="1000" b="0" dirty="0"/>
            <a:t>TS Co-Chairs: Elizabeth Swisher, MD &amp; Rebecca  </a:t>
          </a:r>
          <a:r>
            <a:rPr lang="en-US" sz="1000" b="0" dirty="0" err="1"/>
            <a:t>Arend</a:t>
          </a:r>
          <a:r>
            <a:rPr lang="en-US" sz="1000" b="0" dirty="0"/>
            <a:t>, MD</a:t>
          </a:r>
        </a:p>
      </dgm:t>
    </dgm:pt>
    <dgm:pt modelId="{D5F2A2A8-8C73-437C-8413-1A1C3AEFB0BD}" type="parTrans" cxnId="{01BD8265-FCD7-4F32-8C47-A281117EBF30}">
      <dgm:prSet/>
      <dgm:spPr/>
      <dgm:t>
        <a:bodyPr/>
        <a:lstStyle/>
        <a:p>
          <a:endParaRPr lang="en-US"/>
        </a:p>
      </dgm:t>
    </dgm:pt>
    <dgm:pt modelId="{C3DA4791-4903-441B-A2C7-CCEF2AA43F0C}" type="sibTrans" cxnId="{01BD8265-FCD7-4F32-8C47-A281117EBF30}">
      <dgm:prSet/>
      <dgm:spPr/>
      <dgm:t>
        <a:bodyPr/>
        <a:lstStyle/>
        <a:p>
          <a:endParaRPr lang="en-US"/>
        </a:p>
      </dgm:t>
    </dgm:pt>
    <dgm:pt modelId="{F328AFFA-B945-45C0-8ED1-AF365223F713}">
      <dgm:prSet phldrT="[Text]" custT="1"/>
      <dgm:spPr/>
      <dgm:t>
        <a:bodyPr/>
        <a:lstStyle/>
        <a:p>
          <a:r>
            <a:rPr lang="en-US" sz="1400" b="1" dirty="0"/>
            <a:t>Rare Tumor Subcommittee</a:t>
          </a:r>
        </a:p>
        <a:p>
          <a:r>
            <a:rPr lang="en-US" sz="1000" b="0" dirty="0"/>
            <a:t>Chair: Allan Covens, MD</a:t>
          </a:r>
        </a:p>
        <a:p>
          <a:r>
            <a:rPr lang="en-US" sz="1000" b="0" dirty="0"/>
            <a:t>Co-Chair: Jubilee Brown, MD</a:t>
          </a:r>
        </a:p>
      </dgm:t>
    </dgm:pt>
    <dgm:pt modelId="{376D33A3-3445-464D-966C-4B13F9CD7147}" type="parTrans" cxnId="{037618C4-2303-462F-AEDD-B7B33F5FF8D1}">
      <dgm:prSet/>
      <dgm:spPr/>
      <dgm:t>
        <a:bodyPr/>
        <a:lstStyle/>
        <a:p>
          <a:endParaRPr lang="en-US"/>
        </a:p>
      </dgm:t>
    </dgm:pt>
    <dgm:pt modelId="{374967F6-5682-4DEC-BB51-1924DD9533E6}" type="sibTrans" cxnId="{037618C4-2303-462F-AEDD-B7B33F5FF8D1}">
      <dgm:prSet/>
      <dgm:spPr/>
      <dgm:t>
        <a:bodyPr/>
        <a:lstStyle/>
        <a:p>
          <a:endParaRPr lang="en-US"/>
        </a:p>
      </dgm:t>
    </dgm:pt>
    <dgm:pt modelId="{C79D6759-8E24-4BC7-885E-FDED1194A867}">
      <dgm:prSet custT="1"/>
      <dgm:spPr/>
      <dgm:t>
        <a:bodyPr/>
        <a:lstStyle/>
        <a:p>
          <a:r>
            <a:rPr lang="en-US" sz="1400" b="1" dirty="0"/>
            <a:t>Uterine Corpus Cancer Subcommittee</a:t>
          </a:r>
        </a:p>
        <a:p>
          <a:r>
            <a:rPr lang="en-US" sz="1000" b="0" dirty="0"/>
            <a:t>Chair: Matthew Powell, MD</a:t>
          </a:r>
        </a:p>
        <a:p>
          <a:r>
            <a:rPr lang="en-US" sz="1000" b="0" dirty="0"/>
            <a:t>Co-Chair: Ann Klopp, MD</a:t>
          </a:r>
        </a:p>
        <a:p>
          <a:r>
            <a:rPr lang="en-US" sz="1000" b="0" dirty="0"/>
            <a:t>TS Co-Chair: Douglas Levine, MD</a:t>
          </a:r>
        </a:p>
      </dgm:t>
    </dgm:pt>
    <dgm:pt modelId="{526CD156-C575-4823-B0D6-3B988DC824C0}" type="parTrans" cxnId="{BA6D4B50-944D-434D-8BF0-977C797CE407}">
      <dgm:prSet/>
      <dgm:spPr/>
      <dgm:t>
        <a:bodyPr/>
        <a:lstStyle/>
        <a:p>
          <a:endParaRPr lang="en-US"/>
        </a:p>
      </dgm:t>
    </dgm:pt>
    <dgm:pt modelId="{5FEDB27F-631E-4FC9-B3E9-92CD8CA1F78F}" type="sibTrans" cxnId="{BA6D4B50-944D-434D-8BF0-977C797CE407}">
      <dgm:prSet/>
      <dgm:spPr/>
      <dgm:t>
        <a:bodyPr/>
        <a:lstStyle/>
        <a:p>
          <a:endParaRPr lang="en-US"/>
        </a:p>
      </dgm:t>
    </dgm:pt>
    <dgm:pt modelId="{2F1F0E7F-87A4-4899-B0E6-35A9905E2D9B}" type="pres">
      <dgm:prSet presAssocID="{38C8B13A-0884-4441-8E47-48C8CCECB2DB}" presName="hierChild1" presStyleCnt="0">
        <dgm:presLayoutVars>
          <dgm:orgChart val="1"/>
          <dgm:chPref val="1"/>
          <dgm:dir/>
          <dgm:animOne val="branch"/>
          <dgm:animLvl val="lvl"/>
          <dgm:resizeHandles/>
        </dgm:presLayoutVars>
      </dgm:prSet>
      <dgm:spPr/>
    </dgm:pt>
    <dgm:pt modelId="{5EADDADF-0280-4CE3-8A3D-03CADD599E93}" type="pres">
      <dgm:prSet presAssocID="{FCEE2F97-A3F6-490E-8321-EB260B7AE586}" presName="hierRoot1" presStyleCnt="0">
        <dgm:presLayoutVars>
          <dgm:hierBranch val="init"/>
        </dgm:presLayoutVars>
      </dgm:prSet>
      <dgm:spPr/>
    </dgm:pt>
    <dgm:pt modelId="{52D98609-B6FF-40A2-AFBB-90E9850ABF8E}" type="pres">
      <dgm:prSet presAssocID="{FCEE2F97-A3F6-490E-8321-EB260B7AE586}" presName="rootComposite1" presStyleCnt="0"/>
      <dgm:spPr/>
    </dgm:pt>
    <dgm:pt modelId="{1C00555F-AEF1-46D4-98A0-BDADE45B50BE}" type="pres">
      <dgm:prSet presAssocID="{FCEE2F97-A3F6-490E-8321-EB260B7AE586}" presName="rootText1" presStyleLbl="node0" presStyleIdx="0" presStyleCnt="1" custScaleX="440694" custScaleY="160347" custLinFactNeighborY="-75014">
        <dgm:presLayoutVars>
          <dgm:chPref val="3"/>
        </dgm:presLayoutVars>
      </dgm:prSet>
      <dgm:spPr/>
    </dgm:pt>
    <dgm:pt modelId="{947A3675-463B-453D-9474-7FFC532B536A}" type="pres">
      <dgm:prSet presAssocID="{FCEE2F97-A3F6-490E-8321-EB260B7AE586}" presName="rootConnector1" presStyleLbl="node1" presStyleIdx="0" presStyleCnt="0"/>
      <dgm:spPr/>
    </dgm:pt>
    <dgm:pt modelId="{7D3D73BD-5F93-4F34-99F7-3317495904E9}" type="pres">
      <dgm:prSet presAssocID="{FCEE2F97-A3F6-490E-8321-EB260B7AE586}" presName="hierChild2" presStyleCnt="0"/>
      <dgm:spPr/>
    </dgm:pt>
    <dgm:pt modelId="{9696662D-70FB-40C8-A521-3A245491890E}" type="pres">
      <dgm:prSet presAssocID="{19DFBCDC-4FD4-47F2-BA2B-6067FBB97CF2}" presName="Name37" presStyleLbl="parChTrans1D2" presStyleIdx="0" presStyleCnt="5"/>
      <dgm:spPr/>
    </dgm:pt>
    <dgm:pt modelId="{AA844667-FF4B-4F48-95E6-C13552F65B63}" type="pres">
      <dgm:prSet presAssocID="{46806109-FA5B-4434-B6E0-FFE3DF929504}" presName="hierRoot2" presStyleCnt="0">
        <dgm:presLayoutVars>
          <dgm:hierBranch val="init"/>
        </dgm:presLayoutVars>
      </dgm:prSet>
      <dgm:spPr/>
    </dgm:pt>
    <dgm:pt modelId="{73BCFDE1-1CC9-4169-8BFB-CA83DC85ACA7}" type="pres">
      <dgm:prSet presAssocID="{46806109-FA5B-4434-B6E0-FFE3DF929504}" presName="rootComposite" presStyleCnt="0"/>
      <dgm:spPr/>
    </dgm:pt>
    <dgm:pt modelId="{8EC99DF2-553B-42AF-9E32-607FD57BCF70}" type="pres">
      <dgm:prSet presAssocID="{46806109-FA5B-4434-B6E0-FFE3DF929504}" presName="rootText" presStyleLbl="node2" presStyleIdx="0" presStyleCnt="4" custScaleX="141292" custScaleY="192671">
        <dgm:presLayoutVars>
          <dgm:chPref val="3"/>
        </dgm:presLayoutVars>
      </dgm:prSet>
      <dgm:spPr/>
    </dgm:pt>
    <dgm:pt modelId="{013F6A1F-9DDE-4DF6-B22C-25058CD8BFAD}" type="pres">
      <dgm:prSet presAssocID="{46806109-FA5B-4434-B6E0-FFE3DF929504}" presName="rootConnector" presStyleLbl="node2" presStyleIdx="0" presStyleCnt="4"/>
      <dgm:spPr/>
    </dgm:pt>
    <dgm:pt modelId="{54C6A6A9-BCB6-4BBB-94BA-E1E3E7132FEC}" type="pres">
      <dgm:prSet presAssocID="{46806109-FA5B-4434-B6E0-FFE3DF929504}" presName="hierChild4" presStyleCnt="0"/>
      <dgm:spPr/>
    </dgm:pt>
    <dgm:pt modelId="{004EF8C5-B761-4B1B-80BB-DC56F166E9A3}" type="pres">
      <dgm:prSet presAssocID="{46806109-FA5B-4434-B6E0-FFE3DF929504}" presName="hierChild5" presStyleCnt="0"/>
      <dgm:spPr/>
    </dgm:pt>
    <dgm:pt modelId="{B0B3EB9B-BA53-4894-AAAC-FDEFE03E1631}" type="pres">
      <dgm:prSet presAssocID="{D5F2A2A8-8C73-437C-8413-1A1C3AEFB0BD}" presName="Name37" presStyleLbl="parChTrans1D2" presStyleIdx="1" presStyleCnt="5"/>
      <dgm:spPr/>
    </dgm:pt>
    <dgm:pt modelId="{DC32B514-2E1F-409B-92A6-FAFFFBB44D50}" type="pres">
      <dgm:prSet presAssocID="{1D51898B-2D06-4FD1-A3E6-FC726D04E79B}" presName="hierRoot2" presStyleCnt="0">
        <dgm:presLayoutVars>
          <dgm:hierBranch val="init"/>
        </dgm:presLayoutVars>
      </dgm:prSet>
      <dgm:spPr/>
    </dgm:pt>
    <dgm:pt modelId="{7F6E7114-DAF7-4C07-AB09-AB9F9F71E077}" type="pres">
      <dgm:prSet presAssocID="{1D51898B-2D06-4FD1-A3E6-FC726D04E79B}" presName="rootComposite" presStyleCnt="0"/>
      <dgm:spPr/>
    </dgm:pt>
    <dgm:pt modelId="{6B25B6EF-B891-4F25-9FCB-5159F216F5A2}" type="pres">
      <dgm:prSet presAssocID="{1D51898B-2D06-4FD1-A3E6-FC726D04E79B}" presName="rootText" presStyleLbl="node2" presStyleIdx="1" presStyleCnt="4" custScaleX="141292" custScaleY="192671">
        <dgm:presLayoutVars>
          <dgm:chPref val="3"/>
        </dgm:presLayoutVars>
      </dgm:prSet>
      <dgm:spPr/>
    </dgm:pt>
    <dgm:pt modelId="{B04C4C64-AC6C-4C0C-803A-ED2392A30863}" type="pres">
      <dgm:prSet presAssocID="{1D51898B-2D06-4FD1-A3E6-FC726D04E79B}" presName="rootConnector" presStyleLbl="node2" presStyleIdx="1" presStyleCnt="4"/>
      <dgm:spPr/>
    </dgm:pt>
    <dgm:pt modelId="{1F135740-C6DF-4F76-95F9-D488852E00F6}" type="pres">
      <dgm:prSet presAssocID="{1D51898B-2D06-4FD1-A3E6-FC726D04E79B}" presName="hierChild4" presStyleCnt="0"/>
      <dgm:spPr/>
    </dgm:pt>
    <dgm:pt modelId="{9493888F-F5A6-4A89-A6C8-B19BCEBD1F67}" type="pres">
      <dgm:prSet presAssocID="{1D51898B-2D06-4FD1-A3E6-FC726D04E79B}" presName="hierChild5" presStyleCnt="0"/>
      <dgm:spPr/>
    </dgm:pt>
    <dgm:pt modelId="{5B99A466-605C-41DA-AA30-BBEF2ABF8F2C}" type="pres">
      <dgm:prSet presAssocID="{376D33A3-3445-464D-966C-4B13F9CD7147}" presName="Name37" presStyleLbl="parChTrans1D2" presStyleIdx="2" presStyleCnt="5"/>
      <dgm:spPr/>
    </dgm:pt>
    <dgm:pt modelId="{93EE3005-FB29-4933-B271-01E17EE07EED}" type="pres">
      <dgm:prSet presAssocID="{F328AFFA-B945-45C0-8ED1-AF365223F713}" presName="hierRoot2" presStyleCnt="0">
        <dgm:presLayoutVars>
          <dgm:hierBranch val="init"/>
        </dgm:presLayoutVars>
      </dgm:prSet>
      <dgm:spPr/>
    </dgm:pt>
    <dgm:pt modelId="{D308DDD7-C741-4C1C-9022-4B1D63C16C8F}" type="pres">
      <dgm:prSet presAssocID="{F328AFFA-B945-45C0-8ED1-AF365223F713}" presName="rootComposite" presStyleCnt="0"/>
      <dgm:spPr/>
    </dgm:pt>
    <dgm:pt modelId="{8646CED2-C5AC-4625-8D61-CB7012FAC17B}" type="pres">
      <dgm:prSet presAssocID="{F328AFFA-B945-45C0-8ED1-AF365223F713}" presName="rootText" presStyleLbl="node2" presStyleIdx="2" presStyleCnt="4" custScaleX="141016" custScaleY="192295">
        <dgm:presLayoutVars>
          <dgm:chPref val="3"/>
        </dgm:presLayoutVars>
      </dgm:prSet>
      <dgm:spPr/>
    </dgm:pt>
    <dgm:pt modelId="{5CC62172-9B0D-4B35-AED2-6F88476C0BF0}" type="pres">
      <dgm:prSet presAssocID="{F328AFFA-B945-45C0-8ED1-AF365223F713}" presName="rootConnector" presStyleLbl="node2" presStyleIdx="2" presStyleCnt="4"/>
      <dgm:spPr/>
    </dgm:pt>
    <dgm:pt modelId="{6B6DC5B5-8380-4BD3-A891-37CE159F1505}" type="pres">
      <dgm:prSet presAssocID="{F328AFFA-B945-45C0-8ED1-AF365223F713}" presName="hierChild4" presStyleCnt="0"/>
      <dgm:spPr/>
    </dgm:pt>
    <dgm:pt modelId="{090B39B1-84B9-422F-A294-39A9030645E6}" type="pres">
      <dgm:prSet presAssocID="{F328AFFA-B945-45C0-8ED1-AF365223F713}" presName="hierChild5" presStyleCnt="0"/>
      <dgm:spPr/>
    </dgm:pt>
    <dgm:pt modelId="{5BFF57BD-FEA3-46DF-BA5C-5E61901A541A}" type="pres">
      <dgm:prSet presAssocID="{526CD156-C575-4823-B0D6-3B988DC824C0}" presName="Name37" presStyleLbl="parChTrans1D2" presStyleIdx="3" presStyleCnt="5"/>
      <dgm:spPr/>
    </dgm:pt>
    <dgm:pt modelId="{E64C231A-A1A6-4683-A313-DC667CAAF61B}" type="pres">
      <dgm:prSet presAssocID="{C79D6759-8E24-4BC7-885E-FDED1194A867}" presName="hierRoot2" presStyleCnt="0">
        <dgm:presLayoutVars>
          <dgm:hierBranch val="init"/>
        </dgm:presLayoutVars>
      </dgm:prSet>
      <dgm:spPr/>
    </dgm:pt>
    <dgm:pt modelId="{3DC66A79-B6F8-433B-9B45-3EC6BDF0BBD1}" type="pres">
      <dgm:prSet presAssocID="{C79D6759-8E24-4BC7-885E-FDED1194A867}" presName="rootComposite" presStyleCnt="0"/>
      <dgm:spPr/>
    </dgm:pt>
    <dgm:pt modelId="{CBB5EBB3-63D4-4B19-9551-AC7F4B6FAADC}" type="pres">
      <dgm:prSet presAssocID="{C79D6759-8E24-4BC7-885E-FDED1194A867}" presName="rootText" presStyleLbl="node2" presStyleIdx="3" presStyleCnt="4" custScaleX="141292" custScaleY="192671">
        <dgm:presLayoutVars>
          <dgm:chPref val="3"/>
        </dgm:presLayoutVars>
      </dgm:prSet>
      <dgm:spPr/>
    </dgm:pt>
    <dgm:pt modelId="{5C3C849C-5A96-45C9-BD7D-3DF350BE90D7}" type="pres">
      <dgm:prSet presAssocID="{C79D6759-8E24-4BC7-885E-FDED1194A867}" presName="rootConnector" presStyleLbl="node2" presStyleIdx="3" presStyleCnt="4"/>
      <dgm:spPr/>
    </dgm:pt>
    <dgm:pt modelId="{A95F5F2F-1C9B-4104-8F51-3741B2D6D60B}" type="pres">
      <dgm:prSet presAssocID="{C79D6759-8E24-4BC7-885E-FDED1194A867}" presName="hierChild4" presStyleCnt="0"/>
      <dgm:spPr/>
    </dgm:pt>
    <dgm:pt modelId="{3CF5CE86-5EEC-45FA-B2D5-CD7857A97A62}" type="pres">
      <dgm:prSet presAssocID="{C79D6759-8E24-4BC7-885E-FDED1194A867}" presName="hierChild5" presStyleCnt="0"/>
      <dgm:spPr/>
    </dgm:pt>
    <dgm:pt modelId="{A09AF140-E62A-48E7-B24B-FED6CC514E1B}" type="pres">
      <dgm:prSet presAssocID="{FCEE2F97-A3F6-490E-8321-EB260B7AE586}" presName="hierChild3" presStyleCnt="0"/>
      <dgm:spPr/>
    </dgm:pt>
    <dgm:pt modelId="{6999DF26-3480-48A7-A790-12640AA3A2AB}" type="pres">
      <dgm:prSet presAssocID="{7B8FC05A-5E46-49B5-9DFB-A28560D4EE78}" presName="Name111" presStyleLbl="parChTrans1D2" presStyleIdx="4" presStyleCnt="5"/>
      <dgm:spPr/>
    </dgm:pt>
    <dgm:pt modelId="{B5C973A8-182F-4637-8CFA-445CA8CA6456}" type="pres">
      <dgm:prSet presAssocID="{A5289115-2B33-411E-AC6A-686F17543FD3}" presName="hierRoot3" presStyleCnt="0">
        <dgm:presLayoutVars>
          <dgm:hierBranch val="init"/>
        </dgm:presLayoutVars>
      </dgm:prSet>
      <dgm:spPr/>
    </dgm:pt>
    <dgm:pt modelId="{FC61B18D-4130-4B08-9B54-E13D7C320873}" type="pres">
      <dgm:prSet presAssocID="{A5289115-2B33-411E-AC6A-686F17543FD3}" presName="rootComposite3" presStyleCnt="0"/>
      <dgm:spPr/>
    </dgm:pt>
    <dgm:pt modelId="{60ECF0BB-9CD9-4252-B89A-F85A1A7F5B23}" type="pres">
      <dgm:prSet presAssocID="{A5289115-2B33-411E-AC6A-686F17543FD3}" presName="rootText3" presStyleLbl="asst1" presStyleIdx="0" presStyleCnt="1" custScaleX="271222" custScaleY="256743" custLinFactNeighborX="240" custLinFactNeighborY="-32168">
        <dgm:presLayoutVars>
          <dgm:chPref val="3"/>
        </dgm:presLayoutVars>
      </dgm:prSet>
      <dgm:spPr/>
    </dgm:pt>
    <dgm:pt modelId="{3A98A9FA-3EF0-4FCE-BC65-93518572A764}" type="pres">
      <dgm:prSet presAssocID="{A5289115-2B33-411E-AC6A-686F17543FD3}" presName="rootConnector3" presStyleLbl="asst1" presStyleIdx="0" presStyleCnt="1"/>
      <dgm:spPr/>
    </dgm:pt>
    <dgm:pt modelId="{71622CA8-5259-4ACA-ACDB-8D6B299C4E02}" type="pres">
      <dgm:prSet presAssocID="{A5289115-2B33-411E-AC6A-686F17543FD3}" presName="hierChild6" presStyleCnt="0"/>
      <dgm:spPr/>
    </dgm:pt>
    <dgm:pt modelId="{CCB10867-390B-43BD-AAB7-6532C6EDF40B}" type="pres">
      <dgm:prSet presAssocID="{A5289115-2B33-411E-AC6A-686F17543FD3}" presName="hierChild7" presStyleCnt="0"/>
      <dgm:spPr/>
    </dgm:pt>
  </dgm:ptLst>
  <dgm:cxnLst>
    <dgm:cxn modelId="{45CD1300-FC68-4128-8355-D51CB2E835DD}" srcId="{FCEE2F97-A3F6-490E-8321-EB260B7AE586}" destId="{46806109-FA5B-4434-B6E0-FFE3DF929504}" srcOrd="1" destOrd="0" parTransId="{19DFBCDC-4FD4-47F2-BA2B-6067FBB97CF2}" sibTransId="{05411C20-FB24-408F-9A4E-6D1BB81F42E9}"/>
    <dgm:cxn modelId="{34692910-9331-447A-A9E2-D291DA4A3DDD}" type="presOf" srcId="{C79D6759-8E24-4BC7-885E-FDED1194A867}" destId="{CBB5EBB3-63D4-4B19-9551-AC7F4B6FAADC}" srcOrd="0" destOrd="0" presId="urn:microsoft.com/office/officeart/2005/8/layout/orgChart1"/>
    <dgm:cxn modelId="{FBBB4D13-320B-4FEB-9115-8E1B9834F4F5}" type="presOf" srcId="{F328AFFA-B945-45C0-8ED1-AF365223F713}" destId="{5CC62172-9B0D-4B35-AED2-6F88476C0BF0}" srcOrd="1" destOrd="0" presId="urn:microsoft.com/office/officeart/2005/8/layout/orgChart1"/>
    <dgm:cxn modelId="{2DABDF14-152D-4104-8176-D1EF1D10F9CD}" type="presOf" srcId="{376D33A3-3445-464D-966C-4B13F9CD7147}" destId="{5B99A466-605C-41DA-AA30-BBEF2ABF8F2C}" srcOrd="0" destOrd="0" presId="urn:microsoft.com/office/officeart/2005/8/layout/orgChart1"/>
    <dgm:cxn modelId="{B689692C-62C8-4802-A9A5-5D5ABA2B6FC0}" type="presOf" srcId="{D5F2A2A8-8C73-437C-8413-1A1C3AEFB0BD}" destId="{B0B3EB9B-BA53-4894-AAAC-FDEFE03E1631}" srcOrd="0" destOrd="0" presId="urn:microsoft.com/office/officeart/2005/8/layout/orgChart1"/>
    <dgm:cxn modelId="{C9CCD432-57EE-4609-A3FE-4D7C63CB8ADD}" type="presOf" srcId="{FCEE2F97-A3F6-490E-8321-EB260B7AE586}" destId="{1C00555F-AEF1-46D4-98A0-BDADE45B50BE}" srcOrd="0" destOrd="0" presId="urn:microsoft.com/office/officeart/2005/8/layout/orgChart1"/>
    <dgm:cxn modelId="{BF27E640-0AF8-4237-9F20-C289C88EAAAA}" type="presOf" srcId="{46806109-FA5B-4434-B6E0-FFE3DF929504}" destId="{8EC99DF2-553B-42AF-9E32-607FD57BCF70}" srcOrd="0" destOrd="0" presId="urn:microsoft.com/office/officeart/2005/8/layout/orgChart1"/>
    <dgm:cxn modelId="{01BD8265-FCD7-4F32-8C47-A281117EBF30}" srcId="{FCEE2F97-A3F6-490E-8321-EB260B7AE586}" destId="{1D51898B-2D06-4FD1-A3E6-FC726D04E79B}" srcOrd="2" destOrd="0" parTransId="{D5F2A2A8-8C73-437C-8413-1A1C3AEFB0BD}" sibTransId="{C3DA4791-4903-441B-A2C7-CCEF2AA43F0C}"/>
    <dgm:cxn modelId="{2042F745-ED06-458C-8241-1B9A62F236C4}" type="presOf" srcId="{7B8FC05A-5E46-49B5-9DFB-A28560D4EE78}" destId="{6999DF26-3480-48A7-A790-12640AA3A2AB}" srcOrd="0" destOrd="0" presId="urn:microsoft.com/office/officeart/2005/8/layout/orgChart1"/>
    <dgm:cxn modelId="{EF7F2249-453B-4C24-A667-3608D5266113}" type="presOf" srcId="{1D51898B-2D06-4FD1-A3E6-FC726D04E79B}" destId="{6B25B6EF-B891-4F25-9FCB-5159F216F5A2}" srcOrd="0" destOrd="0" presId="urn:microsoft.com/office/officeart/2005/8/layout/orgChart1"/>
    <dgm:cxn modelId="{BEC4F64A-D7FD-4D3D-9820-1C31BB4A5027}" type="presOf" srcId="{1D51898B-2D06-4FD1-A3E6-FC726D04E79B}" destId="{B04C4C64-AC6C-4C0C-803A-ED2392A30863}" srcOrd="1" destOrd="0" presId="urn:microsoft.com/office/officeart/2005/8/layout/orgChart1"/>
    <dgm:cxn modelId="{0E3D8B4E-B5D2-4F47-912E-EB4B80A5E7F8}" type="presOf" srcId="{46806109-FA5B-4434-B6E0-FFE3DF929504}" destId="{013F6A1F-9DDE-4DF6-B22C-25058CD8BFAD}" srcOrd="1" destOrd="0" presId="urn:microsoft.com/office/officeart/2005/8/layout/orgChart1"/>
    <dgm:cxn modelId="{BA6D4B50-944D-434D-8BF0-977C797CE407}" srcId="{FCEE2F97-A3F6-490E-8321-EB260B7AE586}" destId="{C79D6759-8E24-4BC7-885E-FDED1194A867}" srcOrd="4" destOrd="0" parTransId="{526CD156-C575-4823-B0D6-3B988DC824C0}" sibTransId="{5FEDB27F-631E-4FC9-B3E9-92CD8CA1F78F}"/>
    <dgm:cxn modelId="{4059CD70-3E31-434A-8246-C75A08673DA8}" type="presOf" srcId="{C79D6759-8E24-4BC7-885E-FDED1194A867}" destId="{5C3C849C-5A96-45C9-BD7D-3DF350BE90D7}" srcOrd="1" destOrd="0" presId="urn:microsoft.com/office/officeart/2005/8/layout/orgChart1"/>
    <dgm:cxn modelId="{7ED79458-64CD-4FA7-BD09-0267AA68041F}" type="presOf" srcId="{526CD156-C575-4823-B0D6-3B988DC824C0}" destId="{5BFF57BD-FEA3-46DF-BA5C-5E61901A541A}" srcOrd="0" destOrd="0" presId="urn:microsoft.com/office/officeart/2005/8/layout/orgChart1"/>
    <dgm:cxn modelId="{205C3988-5915-4F1D-85FF-BE06272542CC}" type="presOf" srcId="{F328AFFA-B945-45C0-8ED1-AF365223F713}" destId="{8646CED2-C5AC-4625-8D61-CB7012FAC17B}" srcOrd="0" destOrd="0" presId="urn:microsoft.com/office/officeart/2005/8/layout/orgChart1"/>
    <dgm:cxn modelId="{A2816E94-82C3-4FFB-A76F-5A4C7D3B6774}" type="presOf" srcId="{19DFBCDC-4FD4-47F2-BA2B-6067FBB97CF2}" destId="{9696662D-70FB-40C8-A521-3A245491890E}" srcOrd="0" destOrd="0" presId="urn:microsoft.com/office/officeart/2005/8/layout/orgChart1"/>
    <dgm:cxn modelId="{779EF79A-25AE-406B-AF37-B34DBD8E54C0}" srcId="{38C8B13A-0884-4441-8E47-48C8CCECB2DB}" destId="{FCEE2F97-A3F6-490E-8321-EB260B7AE586}" srcOrd="0" destOrd="0" parTransId="{FE5E5C2F-49E7-4F51-A045-6B8BB3041788}" sibTransId="{9B1C01C2-4562-4D93-8777-EDC70BFAA0B1}"/>
    <dgm:cxn modelId="{5621C3A7-0C87-4965-8029-1ADBA91A4344}" type="presOf" srcId="{A5289115-2B33-411E-AC6A-686F17543FD3}" destId="{3A98A9FA-3EF0-4FCE-BC65-93518572A764}" srcOrd="1" destOrd="0" presId="urn:microsoft.com/office/officeart/2005/8/layout/orgChart1"/>
    <dgm:cxn modelId="{F5F74EB5-C5AA-4FE6-B0A6-2BA764D8ADDA}" type="presOf" srcId="{FCEE2F97-A3F6-490E-8321-EB260B7AE586}" destId="{947A3675-463B-453D-9474-7FFC532B536A}" srcOrd="1" destOrd="0" presId="urn:microsoft.com/office/officeart/2005/8/layout/orgChart1"/>
    <dgm:cxn modelId="{5B5D78C3-A5DA-43E6-BCA2-E15CA815902F}" type="presOf" srcId="{A5289115-2B33-411E-AC6A-686F17543FD3}" destId="{60ECF0BB-9CD9-4252-B89A-F85A1A7F5B23}" srcOrd="0" destOrd="0" presId="urn:microsoft.com/office/officeart/2005/8/layout/orgChart1"/>
    <dgm:cxn modelId="{037618C4-2303-462F-AEDD-B7B33F5FF8D1}" srcId="{FCEE2F97-A3F6-490E-8321-EB260B7AE586}" destId="{F328AFFA-B945-45C0-8ED1-AF365223F713}" srcOrd="3" destOrd="0" parTransId="{376D33A3-3445-464D-966C-4B13F9CD7147}" sibTransId="{374967F6-5682-4DEC-BB51-1924DD9533E6}"/>
    <dgm:cxn modelId="{3AA6F1E3-547D-49B0-A6DA-ACBC275D8083}" srcId="{FCEE2F97-A3F6-490E-8321-EB260B7AE586}" destId="{A5289115-2B33-411E-AC6A-686F17543FD3}" srcOrd="0" destOrd="0" parTransId="{7B8FC05A-5E46-49B5-9DFB-A28560D4EE78}" sibTransId="{78A34D41-93A4-4F33-AE2B-4DCB89E77DC5}"/>
    <dgm:cxn modelId="{863970FC-5CE5-4A81-A060-4ECBE05E83FE}" type="presOf" srcId="{38C8B13A-0884-4441-8E47-48C8CCECB2DB}" destId="{2F1F0E7F-87A4-4899-B0E6-35A9905E2D9B}" srcOrd="0" destOrd="0" presId="urn:microsoft.com/office/officeart/2005/8/layout/orgChart1"/>
    <dgm:cxn modelId="{4C9C3FF8-7884-493C-8FD0-ADBE37A0B491}" type="presParOf" srcId="{2F1F0E7F-87A4-4899-B0E6-35A9905E2D9B}" destId="{5EADDADF-0280-4CE3-8A3D-03CADD599E93}" srcOrd="0" destOrd="0" presId="urn:microsoft.com/office/officeart/2005/8/layout/orgChart1"/>
    <dgm:cxn modelId="{0505A535-E773-4269-8D95-E20B0BA5578D}" type="presParOf" srcId="{5EADDADF-0280-4CE3-8A3D-03CADD599E93}" destId="{52D98609-B6FF-40A2-AFBB-90E9850ABF8E}" srcOrd="0" destOrd="0" presId="urn:microsoft.com/office/officeart/2005/8/layout/orgChart1"/>
    <dgm:cxn modelId="{5BEDEB0D-DDF8-4314-8BBF-5CEE79DEA399}" type="presParOf" srcId="{52D98609-B6FF-40A2-AFBB-90E9850ABF8E}" destId="{1C00555F-AEF1-46D4-98A0-BDADE45B50BE}" srcOrd="0" destOrd="0" presId="urn:microsoft.com/office/officeart/2005/8/layout/orgChart1"/>
    <dgm:cxn modelId="{822167F9-5290-40B9-ACEA-73BC3F38B847}" type="presParOf" srcId="{52D98609-B6FF-40A2-AFBB-90E9850ABF8E}" destId="{947A3675-463B-453D-9474-7FFC532B536A}" srcOrd="1" destOrd="0" presId="urn:microsoft.com/office/officeart/2005/8/layout/orgChart1"/>
    <dgm:cxn modelId="{709BE88B-E4DC-4F3E-904E-0A27FEF645FC}" type="presParOf" srcId="{5EADDADF-0280-4CE3-8A3D-03CADD599E93}" destId="{7D3D73BD-5F93-4F34-99F7-3317495904E9}" srcOrd="1" destOrd="0" presId="urn:microsoft.com/office/officeart/2005/8/layout/orgChart1"/>
    <dgm:cxn modelId="{39A5682B-E7D8-419E-87F6-B48E2DD041EA}" type="presParOf" srcId="{7D3D73BD-5F93-4F34-99F7-3317495904E9}" destId="{9696662D-70FB-40C8-A521-3A245491890E}" srcOrd="0" destOrd="0" presId="urn:microsoft.com/office/officeart/2005/8/layout/orgChart1"/>
    <dgm:cxn modelId="{08360F8C-1094-405B-8444-8621737B39B4}" type="presParOf" srcId="{7D3D73BD-5F93-4F34-99F7-3317495904E9}" destId="{AA844667-FF4B-4F48-95E6-C13552F65B63}" srcOrd="1" destOrd="0" presId="urn:microsoft.com/office/officeart/2005/8/layout/orgChart1"/>
    <dgm:cxn modelId="{BF4AE50A-EA9B-4C81-BC35-F37EBE10B494}" type="presParOf" srcId="{AA844667-FF4B-4F48-95E6-C13552F65B63}" destId="{73BCFDE1-1CC9-4169-8BFB-CA83DC85ACA7}" srcOrd="0" destOrd="0" presId="urn:microsoft.com/office/officeart/2005/8/layout/orgChart1"/>
    <dgm:cxn modelId="{CB67D6DF-83C7-439C-8937-B922ABF3340A}" type="presParOf" srcId="{73BCFDE1-1CC9-4169-8BFB-CA83DC85ACA7}" destId="{8EC99DF2-553B-42AF-9E32-607FD57BCF70}" srcOrd="0" destOrd="0" presId="urn:microsoft.com/office/officeart/2005/8/layout/orgChart1"/>
    <dgm:cxn modelId="{AF570FE5-FF2F-4934-B0CF-C2E674366926}" type="presParOf" srcId="{73BCFDE1-1CC9-4169-8BFB-CA83DC85ACA7}" destId="{013F6A1F-9DDE-4DF6-B22C-25058CD8BFAD}" srcOrd="1" destOrd="0" presId="urn:microsoft.com/office/officeart/2005/8/layout/orgChart1"/>
    <dgm:cxn modelId="{844E01DB-556F-482A-B60D-52346AD1906E}" type="presParOf" srcId="{AA844667-FF4B-4F48-95E6-C13552F65B63}" destId="{54C6A6A9-BCB6-4BBB-94BA-E1E3E7132FEC}" srcOrd="1" destOrd="0" presId="urn:microsoft.com/office/officeart/2005/8/layout/orgChart1"/>
    <dgm:cxn modelId="{D4DB2183-4D1E-49EE-AD98-A3A02D431A93}" type="presParOf" srcId="{AA844667-FF4B-4F48-95E6-C13552F65B63}" destId="{004EF8C5-B761-4B1B-80BB-DC56F166E9A3}" srcOrd="2" destOrd="0" presId="urn:microsoft.com/office/officeart/2005/8/layout/orgChart1"/>
    <dgm:cxn modelId="{DEE2DA91-FEE2-4430-8730-9A33F08B4B95}" type="presParOf" srcId="{7D3D73BD-5F93-4F34-99F7-3317495904E9}" destId="{B0B3EB9B-BA53-4894-AAAC-FDEFE03E1631}" srcOrd="2" destOrd="0" presId="urn:microsoft.com/office/officeart/2005/8/layout/orgChart1"/>
    <dgm:cxn modelId="{98094081-4ADA-4EAE-BF1A-7CC5C1DB4DDD}" type="presParOf" srcId="{7D3D73BD-5F93-4F34-99F7-3317495904E9}" destId="{DC32B514-2E1F-409B-92A6-FAFFFBB44D50}" srcOrd="3" destOrd="0" presId="urn:microsoft.com/office/officeart/2005/8/layout/orgChart1"/>
    <dgm:cxn modelId="{3110D23E-8EA4-49B8-A872-638096E28F46}" type="presParOf" srcId="{DC32B514-2E1F-409B-92A6-FAFFFBB44D50}" destId="{7F6E7114-DAF7-4C07-AB09-AB9F9F71E077}" srcOrd="0" destOrd="0" presId="urn:microsoft.com/office/officeart/2005/8/layout/orgChart1"/>
    <dgm:cxn modelId="{880B9759-66FE-4855-80E4-2B810B9BB462}" type="presParOf" srcId="{7F6E7114-DAF7-4C07-AB09-AB9F9F71E077}" destId="{6B25B6EF-B891-4F25-9FCB-5159F216F5A2}" srcOrd="0" destOrd="0" presId="urn:microsoft.com/office/officeart/2005/8/layout/orgChart1"/>
    <dgm:cxn modelId="{B648EE82-0811-405A-BEFC-F3C18F22195C}" type="presParOf" srcId="{7F6E7114-DAF7-4C07-AB09-AB9F9F71E077}" destId="{B04C4C64-AC6C-4C0C-803A-ED2392A30863}" srcOrd="1" destOrd="0" presId="urn:microsoft.com/office/officeart/2005/8/layout/orgChart1"/>
    <dgm:cxn modelId="{2EE6D1A5-9858-432C-99D0-B70C903282A0}" type="presParOf" srcId="{DC32B514-2E1F-409B-92A6-FAFFFBB44D50}" destId="{1F135740-C6DF-4F76-95F9-D488852E00F6}" srcOrd="1" destOrd="0" presId="urn:microsoft.com/office/officeart/2005/8/layout/orgChart1"/>
    <dgm:cxn modelId="{3C063DC4-CBEE-40E9-AA97-5A4BE77F1CBE}" type="presParOf" srcId="{DC32B514-2E1F-409B-92A6-FAFFFBB44D50}" destId="{9493888F-F5A6-4A89-A6C8-B19BCEBD1F67}" srcOrd="2" destOrd="0" presId="urn:microsoft.com/office/officeart/2005/8/layout/orgChart1"/>
    <dgm:cxn modelId="{D6C04736-ECA1-477D-91BB-689291A5A229}" type="presParOf" srcId="{7D3D73BD-5F93-4F34-99F7-3317495904E9}" destId="{5B99A466-605C-41DA-AA30-BBEF2ABF8F2C}" srcOrd="4" destOrd="0" presId="urn:microsoft.com/office/officeart/2005/8/layout/orgChart1"/>
    <dgm:cxn modelId="{1764CB71-3CED-4F4D-81E1-E84944C840F8}" type="presParOf" srcId="{7D3D73BD-5F93-4F34-99F7-3317495904E9}" destId="{93EE3005-FB29-4933-B271-01E17EE07EED}" srcOrd="5" destOrd="0" presId="urn:microsoft.com/office/officeart/2005/8/layout/orgChart1"/>
    <dgm:cxn modelId="{1D5A2249-27AC-4B35-8F5F-B77EE99E5F4A}" type="presParOf" srcId="{93EE3005-FB29-4933-B271-01E17EE07EED}" destId="{D308DDD7-C741-4C1C-9022-4B1D63C16C8F}" srcOrd="0" destOrd="0" presId="urn:microsoft.com/office/officeart/2005/8/layout/orgChart1"/>
    <dgm:cxn modelId="{495AD84D-0384-4C46-97F3-72F3F9E032BE}" type="presParOf" srcId="{D308DDD7-C741-4C1C-9022-4B1D63C16C8F}" destId="{8646CED2-C5AC-4625-8D61-CB7012FAC17B}" srcOrd="0" destOrd="0" presId="urn:microsoft.com/office/officeart/2005/8/layout/orgChart1"/>
    <dgm:cxn modelId="{A47B73F2-5B6F-4AE8-B397-F6781EFD0FFF}" type="presParOf" srcId="{D308DDD7-C741-4C1C-9022-4B1D63C16C8F}" destId="{5CC62172-9B0D-4B35-AED2-6F88476C0BF0}" srcOrd="1" destOrd="0" presId="urn:microsoft.com/office/officeart/2005/8/layout/orgChart1"/>
    <dgm:cxn modelId="{699DA9C0-0665-4055-8573-1DF018B9FCDA}" type="presParOf" srcId="{93EE3005-FB29-4933-B271-01E17EE07EED}" destId="{6B6DC5B5-8380-4BD3-A891-37CE159F1505}" srcOrd="1" destOrd="0" presId="urn:microsoft.com/office/officeart/2005/8/layout/orgChart1"/>
    <dgm:cxn modelId="{051EDBB1-B138-444D-BBD6-2BFC6A6004E0}" type="presParOf" srcId="{93EE3005-FB29-4933-B271-01E17EE07EED}" destId="{090B39B1-84B9-422F-A294-39A9030645E6}" srcOrd="2" destOrd="0" presId="urn:microsoft.com/office/officeart/2005/8/layout/orgChart1"/>
    <dgm:cxn modelId="{1B0B2330-1F6A-4F66-8883-27A693DC702A}" type="presParOf" srcId="{7D3D73BD-5F93-4F34-99F7-3317495904E9}" destId="{5BFF57BD-FEA3-46DF-BA5C-5E61901A541A}" srcOrd="6" destOrd="0" presId="urn:microsoft.com/office/officeart/2005/8/layout/orgChart1"/>
    <dgm:cxn modelId="{B8E7221E-F733-49E7-85A0-7847EC4087F1}" type="presParOf" srcId="{7D3D73BD-5F93-4F34-99F7-3317495904E9}" destId="{E64C231A-A1A6-4683-A313-DC667CAAF61B}" srcOrd="7" destOrd="0" presId="urn:microsoft.com/office/officeart/2005/8/layout/orgChart1"/>
    <dgm:cxn modelId="{209FD35C-A98F-4EC9-8D76-CD6FCB154F19}" type="presParOf" srcId="{E64C231A-A1A6-4683-A313-DC667CAAF61B}" destId="{3DC66A79-B6F8-433B-9B45-3EC6BDF0BBD1}" srcOrd="0" destOrd="0" presId="urn:microsoft.com/office/officeart/2005/8/layout/orgChart1"/>
    <dgm:cxn modelId="{639775D6-01F8-4305-8B58-81FEE04DB8AF}" type="presParOf" srcId="{3DC66A79-B6F8-433B-9B45-3EC6BDF0BBD1}" destId="{CBB5EBB3-63D4-4B19-9551-AC7F4B6FAADC}" srcOrd="0" destOrd="0" presId="urn:microsoft.com/office/officeart/2005/8/layout/orgChart1"/>
    <dgm:cxn modelId="{6CA6427F-2F00-4286-9483-94968AF62B06}" type="presParOf" srcId="{3DC66A79-B6F8-433B-9B45-3EC6BDF0BBD1}" destId="{5C3C849C-5A96-45C9-BD7D-3DF350BE90D7}" srcOrd="1" destOrd="0" presId="urn:microsoft.com/office/officeart/2005/8/layout/orgChart1"/>
    <dgm:cxn modelId="{D9C0F3ED-5E76-410D-82D4-781EFB043BE8}" type="presParOf" srcId="{E64C231A-A1A6-4683-A313-DC667CAAF61B}" destId="{A95F5F2F-1C9B-4104-8F51-3741B2D6D60B}" srcOrd="1" destOrd="0" presId="urn:microsoft.com/office/officeart/2005/8/layout/orgChart1"/>
    <dgm:cxn modelId="{15C5FF80-8969-444C-B559-A55A98E70FD8}" type="presParOf" srcId="{E64C231A-A1A6-4683-A313-DC667CAAF61B}" destId="{3CF5CE86-5EEC-45FA-B2D5-CD7857A97A62}" srcOrd="2" destOrd="0" presId="urn:microsoft.com/office/officeart/2005/8/layout/orgChart1"/>
    <dgm:cxn modelId="{70C3212D-0D25-4A0D-8D0D-990A0CC3CAB4}" type="presParOf" srcId="{5EADDADF-0280-4CE3-8A3D-03CADD599E93}" destId="{A09AF140-E62A-48E7-B24B-FED6CC514E1B}" srcOrd="2" destOrd="0" presId="urn:microsoft.com/office/officeart/2005/8/layout/orgChart1"/>
    <dgm:cxn modelId="{861C2DE7-6238-4916-B2AC-E604FE3B1422}" type="presParOf" srcId="{A09AF140-E62A-48E7-B24B-FED6CC514E1B}" destId="{6999DF26-3480-48A7-A790-12640AA3A2AB}" srcOrd="0" destOrd="0" presId="urn:microsoft.com/office/officeart/2005/8/layout/orgChart1"/>
    <dgm:cxn modelId="{09DCD828-7AD3-41AA-8FCE-1F09A18A8C4D}" type="presParOf" srcId="{A09AF140-E62A-48E7-B24B-FED6CC514E1B}" destId="{B5C973A8-182F-4637-8CFA-445CA8CA6456}" srcOrd="1" destOrd="0" presId="urn:microsoft.com/office/officeart/2005/8/layout/orgChart1"/>
    <dgm:cxn modelId="{BBCDE745-B362-42CF-B8B1-8DF23DC280BA}" type="presParOf" srcId="{B5C973A8-182F-4637-8CFA-445CA8CA6456}" destId="{FC61B18D-4130-4B08-9B54-E13D7C320873}" srcOrd="0" destOrd="0" presId="urn:microsoft.com/office/officeart/2005/8/layout/orgChart1"/>
    <dgm:cxn modelId="{40A84EC0-1200-49CA-B9AD-A665CE35A2C9}" type="presParOf" srcId="{FC61B18D-4130-4B08-9B54-E13D7C320873}" destId="{60ECF0BB-9CD9-4252-B89A-F85A1A7F5B23}" srcOrd="0" destOrd="0" presId="urn:microsoft.com/office/officeart/2005/8/layout/orgChart1"/>
    <dgm:cxn modelId="{8311D2CE-671C-4356-A7E5-56DF24F184F6}" type="presParOf" srcId="{FC61B18D-4130-4B08-9B54-E13D7C320873}" destId="{3A98A9FA-3EF0-4FCE-BC65-93518572A764}" srcOrd="1" destOrd="0" presId="urn:microsoft.com/office/officeart/2005/8/layout/orgChart1"/>
    <dgm:cxn modelId="{84F0649D-D182-4D10-BB4D-9607D88858B7}" type="presParOf" srcId="{B5C973A8-182F-4637-8CFA-445CA8CA6456}" destId="{71622CA8-5259-4ACA-ACDB-8D6B299C4E02}" srcOrd="1" destOrd="0" presId="urn:microsoft.com/office/officeart/2005/8/layout/orgChart1"/>
    <dgm:cxn modelId="{1861563F-CD02-4EDB-AB57-A9B314F62B5A}" type="presParOf" srcId="{B5C973A8-182F-4637-8CFA-445CA8CA6456}" destId="{CCB10867-390B-43BD-AAB7-6532C6EDF40B}"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7A6A38-8504-4791-974D-26594F8EDED5}"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99BFC59A-84D2-4CF4-8DC1-3F45CB7B725D}">
      <dgm:prSet phldrT="[Text]"/>
      <dgm:spPr/>
      <dgm:t>
        <a:bodyPr/>
        <a:lstStyle/>
        <a:p>
          <a:r>
            <a:rPr lang="en-US" dirty="0"/>
            <a:t>NRG Oncology</a:t>
          </a:r>
        </a:p>
      </dgm:t>
    </dgm:pt>
    <dgm:pt modelId="{E299C4C3-3A1B-4157-A5E7-71348A63734A}" type="parTrans" cxnId="{4ACE7B49-825B-4785-9FE2-6C7F46E91B10}">
      <dgm:prSet/>
      <dgm:spPr/>
      <dgm:t>
        <a:bodyPr/>
        <a:lstStyle/>
        <a:p>
          <a:endParaRPr lang="en-US"/>
        </a:p>
      </dgm:t>
    </dgm:pt>
    <dgm:pt modelId="{7F2E2987-7DA9-4D92-B0A3-2DE1B1C7E655}" type="sibTrans" cxnId="{4ACE7B49-825B-4785-9FE2-6C7F46E91B10}">
      <dgm:prSet/>
      <dgm:spPr/>
      <dgm:t>
        <a:bodyPr/>
        <a:lstStyle/>
        <a:p>
          <a:endParaRPr lang="en-US"/>
        </a:p>
      </dgm:t>
    </dgm:pt>
    <dgm:pt modelId="{9BC375A3-5A3C-4FA3-898C-D2B50E3CB98B}">
      <dgm:prSet phldrT="[Text]"/>
      <dgm:spPr/>
      <dgm:t>
        <a:bodyPr/>
        <a:lstStyle/>
        <a:p>
          <a:r>
            <a:rPr lang="en-US" dirty="0"/>
            <a:t>Subcommittee</a:t>
          </a:r>
        </a:p>
      </dgm:t>
    </dgm:pt>
    <dgm:pt modelId="{8F407C36-86D1-44D0-9625-E78AEFF677EB}" type="parTrans" cxnId="{04AC15E3-E4B6-436D-944E-C00E3B06554C}">
      <dgm:prSet/>
      <dgm:spPr/>
      <dgm:t>
        <a:bodyPr/>
        <a:lstStyle/>
        <a:p>
          <a:endParaRPr lang="en-US"/>
        </a:p>
      </dgm:t>
    </dgm:pt>
    <dgm:pt modelId="{B35C1ACF-AC44-4469-BA3E-05D812D45E6E}" type="sibTrans" cxnId="{04AC15E3-E4B6-436D-944E-C00E3B06554C}">
      <dgm:prSet/>
      <dgm:spPr/>
      <dgm:t>
        <a:bodyPr/>
        <a:lstStyle/>
        <a:p>
          <a:endParaRPr lang="en-US"/>
        </a:p>
      </dgm:t>
    </dgm:pt>
    <dgm:pt modelId="{D5F6300F-3212-4110-969A-86AC372AB997}">
      <dgm:prSet phldrT="[Text]"/>
      <dgm:spPr/>
      <dgm:t>
        <a:bodyPr/>
        <a:lstStyle/>
        <a:p>
          <a:r>
            <a:rPr lang="en-US" dirty="0"/>
            <a:t>CTEP</a:t>
          </a:r>
        </a:p>
      </dgm:t>
    </dgm:pt>
    <dgm:pt modelId="{0B02D84B-A780-4DAE-8ED6-022C56529748}" type="parTrans" cxnId="{EF2706CA-E990-4BEC-84F8-FC921ABD2260}">
      <dgm:prSet/>
      <dgm:spPr/>
      <dgm:t>
        <a:bodyPr/>
        <a:lstStyle/>
        <a:p>
          <a:endParaRPr lang="en-US"/>
        </a:p>
      </dgm:t>
    </dgm:pt>
    <dgm:pt modelId="{F2F09EDB-38EF-404A-8ED8-85E0045805A9}" type="sibTrans" cxnId="{EF2706CA-E990-4BEC-84F8-FC921ABD2260}">
      <dgm:prSet/>
      <dgm:spPr/>
      <dgm:t>
        <a:bodyPr/>
        <a:lstStyle/>
        <a:p>
          <a:endParaRPr lang="en-US"/>
        </a:p>
      </dgm:t>
    </dgm:pt>
    <dgm:pt modelId="{CBEF70E4-9A6B-4845-AC06-96B14E5108B6}">
      <dgm:prSet phldrT="[Text]"/>
      <dgm:spPr/>
      <dgm:t>
        <a:bodyPr/>
        <a:lstStyle/>
        <a:p>
          <a:r>
            <a:rPr lang="en-US" dirty="0"/>
            <a:t>LOI to PIO</a:t>
          </a:r>
        </a:p>
      </dgm:t>
    </dgm:pt>
    <dgm:pt modelId="{B6844FCC-FF0D-4BBE-89E4-A198984FCC2B}" type="parTrans" cxnId="{67333F8E-E286-4DD3-B941-EC5887E88777}">
      <dgm:prSet/>
      <dgm:spPr/>
      <dgm:t>
        <a:bodyPr/>
        <a:lstStyle/>
        <a:p>
          <a:endParaRPr lang="en-US"/>
        </a:p>
      </dgm:t>
    </dgm:pt>
    <dgm:pt modelId="{E709D390-DFE1-454F-BEAB-0B5BF89960B7}" type="sibTrans" cxnId="{67333F8E-E286-4DD3-B941-EC5887E88777}">
      <dgm:prSet/>
      <dgm:spPr/>
      <dgm:t>
        <a:bodyPr/>
        <a:lstStyle/>
        <a:p>
          <a:endParaRPr lang="en-US"/>
        </a:p>
      </dgm:t>
    </dgm:pt>
    <dgm:pt modelId="{C8D7FDDF-A04D-4B1D-8154-DEEF984CE0D7}">
      <dgm:prSet phldrT="[Text]"/>
      <dgm:spPr/>
      <dgm:t>
        <a:bodyPr/>
        <a:lstStyle/>
        <a:p>
          <a:r>
            <a:rPr lang="en-US" dirty="0"/>
            <a:t>GYN Cancer Committee</a:t>
          </a:r>
        </a:p>
      </dgm:t>
    </dgm:pt>
    <dgm:pt modelId="{A03D6236-85F2-4AE2-86D7-6C7FEEF5DAF9}" type="parTrans" cxnId="{AC3EEF72-7D22-45EB-A47C-71BBD2FC40C9}">
      <dgm:prSet/>
      <dgm:spPr/>
      <dgm:t>
        <a:bodyPr/>
        <a:lstStyle/>
        <a:p>
          <a:endParaRPr lang="en-US"/>
        </a:p>
      </dgm:t>
    </dgm:pt>
    <dgm:pt modelId="{65BA0A70-ABF6-4D1F-8FE2-34FEA94D5260}" type="sibTrans" cxnId="{AC3EEF72-7D22-45EB-A47C-71BBD2FC40C9}">
      <dgm:prSet/>
      <dgm:spPr/>
      <dgm:t>
        <a:bodyPr/>
        <a:lstStyle/>
        <a:p>
          <a:endParaRPr lang="en-US"/>
        </a:p>
      </dgm:t>
    </dgm:pt>
    <dgm:pt modelId="{7444FDCE-267E-4C5A-8872-FED73A27535D}">
      <dgm:prSet phldrT="[Text]"/>
      <dgm:spPr/>
      <dgm:t>
        <a:bodyPr/>
        <a:lstStyle/>
        <a:p>
          <a:r>
            <a:rPr lang="en-US" dirty="0"/>
            <a:t>NRG Oncology Research Strategy Committee</a:t>
          </a:r>
        </a:p>
      </dgm:t>
    </dgm:pt>
    <dgm:pt modelId="{5DF91694-3965-4CF4-9354-208C5281A73A}" type="parTrans" cxnId="{1A263CF7-0AAD-43C4-BD4A-7A65CEDECD70}">
      <dgm:prSet/>
      <dgm:spPr/>
      <dgm:t>
        <a:bodyPr/>
        <a:lstStyle/>
        <a:p>
          <a:endParaRPr lang="en-US"/>
        </a:p>
      </dgm:t>
    </dgm:pt>
    <dgm:pt modelId="{FDE289E0-C749-4CBB-A1CB-8FFA394FECA0}" type="sibTrans" cxnId="{1A263CF7-0AAD-43C4-BD4A-7A65CEDECD70}">
      <dgm:prSet/>
      <dgm:spPr/>
      <dgm:t>
        <a:bodyPr/>
        <a:lstStyle/>
        <a:p>
          <a:endParaRPr lang="en-US"/>
        </a:p>
      </dgm:t>
    </dgm:pt>
    <dgm:pt modelId="{AC0A017E-C822-470B-9B48-F407C30ED43A}">
      <dgm:prSet phldrT="[Text]"/>
      <dgm:spPr/>
      <dgm:t>
        <a:bodyPr/>
        <a:lstStyle/>
        <a:p>
          <a:pPr>
            <a:buFont typeface="Wingdings" panose="05000000000000000000" pitchFamily="2" charset="2"/>
            <a:buChar char="ü"/>
          </a:pPr>
          <a:r>
            <a:rPr lang="en-US" dirty="0"/>
            <a:t>Protocol Review Committee (PRC)</a:t>
          </a:r>
        </a:p>
      </dgm:t>
    </dgm:pt>
    <dgm:pt modelId="{3A480E83-98EF-4181-BB38-2E1B3D391941}" type="parTrans" cxnId="{C70C9318-73E8-4939-AC5C-E98355701919}">
      <dgm:prSet/>
      <dgm:spPr/>
      <dgm:t>
        <a:bodyPr/>
        <a:lstStyle/>
        <a:p>
          <a:endParaRPr lang="en-US"/>
        </a:p>
      </dgm:t>
    </dgm:pt>
    <dgm:pt modelId="{7BF0AEE8-4FE6-49AC-8062-9925ADD2D4F8}" type="sibTrans" cxnId="{C70C9318-73E8-4939-AC5C-E98355701919}">
      <dgm:prSet/>
      <dgm:spPr/>
      <dgm:t>
        <a:bodyPr/>
        <a:lstStyle/>
        <a:p>
          <a:endParaRPr lang="en-US"/>
        </a:p>
      </dgm:t>
    </dgm:pt>
    <dgm:pt modelId="{2C314EE6-A770-4509-8BD8-E59C837EB387}">
      <dgm:prSet phldrT="[Text]"/>
      <dgm:spPr/>
      <dgm:t>
        <a:bodyPr/>
        <a:lstStyle/>
        <a:p>
          <a:pPr>
            <a:buFont typeface="Wingdings" panose="05000000000000000000" pitchFamily="2" charset="2"/>
            <a:buChar char="ü"/>
          </a:pPr>
          <a:r>
            <a:rPr lang="en-US" dirty="0"/>
            <a:t>Industry Partner</a:t>
          </a:r>
        </a:p>
      </dgm:t>
    </dgm:pt>
    <dgm:pt modelId="{35706644-0DF8-4ACD-995A-9783B22E3E9C}" type="parTrans" cxnId="{318F2C3B-243F-4160-95E2-FD1422E02A8D}">
      <dgm:prSet/>
      <dgm:spPr/>
      <dgm:t>
        <a:bodyPr/>
        <a:lstStyle/>
        <a:p>
          <a:endParaRPr lang="en-US"/>
        </a:p>
      </dgm:t>
    </dgm:pt>
    <dgm:pt modelId="{77B655EC-EEC0-49CB-AACE-09FFE8803E13}" type="sibTrans" cxnId="{318F2C3B-243F-4160-95E2-FD1422E02A8D}">
      <dgm:prSet/>
      <dgm:spPr/>
      <dgm:t>
        <a:bodyPr/>
        <a:lstStyle/>
        <a:p>
          <a:endParaRPr lang="en-US"/>
        </a:p>
      </dgm:t>
    </dgm:pt>
    <dgm:pt modelId="{7E9D918E-AF17-46F4-BC25-DD6E9FB49867}" type="pres">
      <dgm:prSet presAssocID="{0D7A6A38-8504-4791-974D-26594F8EDED5}" presName="linearFlow" presStyleCnt="0">
        <dgm:presLayoutVars>
          <dgm:dir/>
          <dgm:animLvl val="lvl"/>
          <dgm:resizeHandles val="exact"/>
        </dgm:presLayoutVars>
      </dgm:prSet>
      <dgm:spPr/>
    </dgm:pt>
    <dgm:pt modelId="{813FC501-76CD-46EB-A178-CB737C49D4E0}" type="pres">
      <dgm:prSet presAssocID="{99BFC59A-84D2-4CF4-8DC1-3F45CB7B725D}" presName="composite" presStyleCnt="0"/>
      <dgm:spPr/>
    </dgm:pt>
    <dgm:pt modelId="{DB427C41-30AA-4406-BD37-2F0654295623}" type="pres">
      <dgm:prSet presAssocID="{99BFC59A-84D2-4CF4-8DC1-3F45CB7B725D}" presName="parTx" presStyleLbl="node1" presStyleIdx="0" presStyleCnt="2">
        <dgm:presLayoutVars>
          <dgm:chMax val="0"/>
          <dgm:chPref val="0"/>
          <dgm:bulletEnabled val="1"/>
        </dgm:presLayoutVars>
      </dgm:prSet>
      <dgm:spPr/>
    </dgm:pt>
    <dgm:pt modelId="{E967DA22-F249-4824-B08B-8FE2A0B066FF}" type="pres">
      <dgm:prSet presAssocID="{99BFC59A-84D2-4CF4-8DC1-3F45CB7B725D}" presName="parSh" presStyleLbl="node1" presStyleIdx="0" presStyleCnt="2"/>
      <dgm:spPr/>
    </dgm:pt>
    <dgm:pt modelId="{355E43E6-DF78-4572-9B5A-6A9DA2CED2B9}" type="pres">
      <dgm:prSet presAssocID="{99BFC59A-84D2-4CF4-8DC1-3F45CB7B725D}" presName="desTx" presStyleLbl="fgAcc1" presStyleIdx="0" presStyleCnt="2">
        <dgm:presLayoutVars>
          <dgm:bulletEnabled val="1"/>
        </dgm:presLayoutVars>
      </dgm:prSet>
      <dgm:spPr/>
    </dgm:pt>
    <dgm:pt modelId="{4482D51C-3E13-464A-B988-55439EB27EBD}" type="pres">
      <dgm:prSet presAssocID="{7F2E2987-7DA9-4D92-B0A3-2DE1B1C7E655}" presName="sibTrans" presStyleLbl="sibTrans2D1" presStyleIdx="0" presStyleCnt="1"/>
      <dgm:spPr/>
    </dgm:pt>
    <dgm:pt modelId="{E947C629-DF17-4242-9247-67460F4E15CC}" type="pres">
      <dgm:prSet presAssocID="{7F2E2987-7DA9-4D92-B0A3-2DE1B1C7E655}" presName="connTx" presStyleLbl="sibTrans2D1" presStyleIdx="0" presStyleCnt="1"/>
      <dgm:spPr/>
    </dgm:pt>
    <dgm:pt modelId="{1869A98D-5F56-4116-98BD-98752CAE70BF}" type="pres">
      <dgm:prSet presAssocID="{D5F6300F-3212-4110-969A-86AC372AB997}" presName="composite" presStyleCnt="0"/>
      <dgm:spPr/>
    </dgm:pt>
    <dgm:pt modelId="{9B00982E-3489-4F74-ACB3-5BA616AD3233}" type="pres">
      <dgm:prSet presAssocID="{D5F6300F-3212-4110-969A-86AC372AB997}" presName="parTx" presStyleLbl="node1" presStyleIdx="0" presStyleCnt="2">
        <dgm:presLayoutVars>
          <dgm:chMax val="0"/>
          <dgm:chPref val="0"/>
          <dgm:bulletEnabled val="1"/>
        </dgm:presLayoutVars>
      </dgm:prSet>
      <dgm:spPr/>
    </dgm:pt>
    <dgm:pt modelId="{E6845492-4818-4B98-85D8-464391C9948B}" type="pres">
      <dgm:prSet presAssocID="{D5F6300F-3212-4110-969A-86AC372AB997}" presName="parSh" presStyleLbl="node1" presStyleIdx="1" presStyleCnt="2"/>
      <dgm:spPr/>
    </dgm:pt>
    <dgm:pt modelId="{763F97FD-75AD-4EAB-9015-C7F706BC9646}" type="pres">
      <dgm:prSet presAssocID="{D5F6300F-3212-4110-969A-86AC372AB997}" presName="desTx" presStyleLbl="fgAcc1" presStyleIdx="1" presStyleCnt="2">
        <dgm:presLayoutVars>
          <dgm:bulletEnabled val="1"/>
        </dgm:presLayoutVars>
      </dgm:prSet>
      <dgm:spPr/>
    </dgm:pt>
  </dgm:ptLst>
  <dgm:cxnLst>
    <dgm:cxn modelId="{C70C9318-73E8-4939-AC5C-E98355701919}" srcId="{D5F6300F-3212-4110-969A-86AC372AB997}" destId="{AC0A017E-C822-470B-9B48-F407C30ED43A}" srcOrd="1" destOrd="0" parTransId="{3A480E83-98EF-4181-BB38-2E1B3D391941}" sibTransId="{7BF0AEE8-4FE6-49AC-8062-9925ADD2D4F8}"/>
    <dgm:cxn modelId="{9F0A351D-406A-416A-8A44-A1FEF7D17C96}" type="presOf" srcId="{CBEF70E4-9A6B-4845-AC06-96B14E5108B6}" destId="{763F97FD-75AD-4EAB-9015-C7F706BC9646}" srcOrd="0" destOrd="0" presId="urn:microsoft.com/office/officeart/2005/8/layout/process3"/>
    <dgm:cxn modelId="{F1892C27-CDF5-44F3-B3BD-107CB22311E0}" type="presOf" srcId="{9BC375A3-5A3C-4FA3-898C-D2B50E3CB98B}" destId="{355E43E6-DF78-4572-9B5A-6A9DA2CED2B9}" srcOrd="0" destOrd="0" presId="urn:microsoft.com/office/officeart/2005/8/layout/process3"/>
    <dgm:cxn modelId="{BA0CA428-818E-4254-B93F-DE4FDB544EE5}" type="presOf" srcId="{D5F6300F-3212-4110-969A-86AC372AB997}" destId="{9B00982E-3489-4F74-ACB3-5BA616AD3233}" srcOrd="0" destOrd="0" presId="urn:microsoft.com/office/officeart/2005/8/layout/process3"/>
    <dgm:cxn modelId="{075FB52D-5D61-47BE-AE26-822CE4991D40}" type="presOf" srcId="{7444FDCE-267E-4C5A-8872-FED73A27535D}" destId="{355E43E6-DF78-4572-9B5A-6A9DA2CED2B9}" srcOrd="0" destOrd="2" presId="urn:microsoft.com/office/officeart/2005/8/layout/process3"/>
    <dgm:cxn modelId="{318F2C3B-243F-4160-95E2-FD1422E02A8D}" srcId="{D5F6300F-3212-4110-969A-86AC372AB997}" destId="{2C314EE6-A770-4509-8BD8-E59C837EB387}" srcOrd="2" destOrd="0" parTransId="{35706644-0DF8-4ACD-995A-9783B22E3E9C}" sibTransId="{77B655EC-EEC0-49CB-AACE-09FFE8803E13}"/>
    <dgm:cxn modelId="{3FF03A5E-D21A-478C-A808-B7F094097AE0}" type="presOf" srcId="{0D7A6A38-8504-4791-974D-26594F8EDED5}" destId="{7E9D918E-AF17-46F4-BC25-DD6E9FB49867}" srcOrd="0" destOrd="0" presId="urn:microsoft.com/office/officeart/2005/8/layout/process3"/>
    <dgm:cxn modelId="{10609266-9867-4E23-8D13-5F0F9C95920B}" type="presOf" srcId="{7F2E2987-7DA9-4D92-B0A3-2DE1B1C7E655}" destId="{4482D51C-3E13-464A-B988-55439EB27EBD}" srcOrd="0" destOrd="0" presId="urn:microsoft.com/office/officeart/2005/8/layout/process3"/>
    <dgm:cxn modelId="{4ACE7B49-825B-4785-9FE2-6C7F46E91B10}" srcId="{0D7A6A38-8504-4791-974D-26594F8EDED5}" destId="{99BFC59A-84D2-4CF4-8DC1-3F45CB7B725D}" srcOrd="0" destOrd="0" parTransId="{E299C4C3-3A1B-4157-A5E7-71348A63734A}" sibTransId="{7F2E2987-7DA9-4D92-B0A3-2DE1B1C7E655}"/>
    <dgm:cxn modelId="{CB310D6D-6D05-4F90-A9AF-54A99312F34D}" type="presOf" srcId="{7F2E2987-7DA9-4D92-B0A3-2DE1B1C7E655}" destId="{E947C629-DF17-4242-9247-67460F4E15CC}" srcOrd="1" destOrd="0" presId="urn:microsoft.com/office/officeart/2005/8/layout/process3"/>
    <dgm:cxn modelId="{AC3EEF72-7D22-45EB-A47C-71BBD2FC40C9}" srcId="{99BFC59A-84D2-4CF4-8DC1-3F45CB7B725D}" destId="{C8D7FDDF-A04D-4B1D-8154-DEEF984CE0D7}" srcOrd="1" destOrd="0" parTransId="{A03D6236-85F2-4AE2-86D7-6C7FEEF5DAF9}" sibTransId="{65BA0A70-ABF6-4D1F-8FE2-34FEA94D5260}"/>
    <dgm:cxn modelId="{F36BFE7C-64B7-4978-A744-298D98857B2F}" type="presOf" srcId="{C8D7FDDF-A04D-4B1D-8154-DEEF984CE0D7}" destId="{355E43E6-DF78-4572-9B5A-6A9DA2CED2B9}" srcOrd="0" destOrd="1" presId="urn:microsoft.com/office/officeart/2005/8/layout/process3"/>
    <dgm:cxn modelId="{BA591383-D2A9-42D0-A30A-131647886966}" type="presOf" srcId="{D5F6300F-3212-4110-969A-86AC372AB997}" destId="{E6845492-4818-4B98-85D8-464391C9948B}" srcOrd="1" destOrd="0" presId="urn:microsoft.com/office/officeart/2005/8/layout/process3"/>
    <dgm:cxn modelId="{411A1189-7F93-4091-B3DE-43249E24A0E0}" type="presOf" srcId="{2C314EE6-A770-4509-8BD8-E59C837EB387}" destId="{763F97FD-75AD-4EAB-9015-C7F706BC9646}" srcOrd="0" destOrd="2" presId="urn:microsoft.com/office/officeart/2005/8/layout/process3"/>
    <dgm:cxn modelId="{67333F8E-E286-4DD3-B941-EC5887E88777}" srcId="{D5F6300F-3212-4110-969A-86AC372AB997}" destId="{CBEF70E4-9A6B-4845-AC06-96B14E5108B6}" srcOrd="0" destOrd="0" parTransId="{B6844FCC-FF0D-4BBE-89E4-A198984FCC2B}" sibTransId="{E709D390-DFE1-454F-BEAB-0B5BF89960B7}"/>
    <dgm:cxn modelId="{155D98C3-0DCE-4C73-A890-58CF9E3C80C9}" type="presOf" srcId="{AC0A017E-C822-470B-9B48-F407C30ED43A}" destId="{763F97FD-75AD-4EAB-9015-C7F706BC9646}" srcOrd="0" destOrd="1" presId="urn:microsoft.com/office/officeart/2005/8/layout/process3"/>
    <dgm:cxn modelId="{AC18A2C5-D303-4297-B077-73A06D516648}" type="presOf" srcId="{99BFC59A-84D2-4CF4-8DC1-3F45CB7B725D}" destId="{E967DA22-F249-4824-B08B-8FE2A0B066FF}" srcOrd="1" destOrd="0" presId="urn:microsoft.com/office/officeart/2005/8/layout/process3"/>
    <dgm:cxn modelId="{EF2706CA-E990-4BEC-84F8-FC921ABD2260}" srcId="{0D7A6A38-8504-4791-974D-26594F8EDED5}" destId="{D5F6300F-3212-4110-969A-86AC372AB997}" srcOrd="1" destOrd="0" parTransId="{0B02D84B-A780-4DAE-8ED6-022C56529748}" sibTransId="{F2F09EDB-38EF-404A-8ED8-85E0045805A9}"/>
    <dgm:cxn modelId="{04AC15E3-E4B6-436D-944E-C00E3B06554C}" srcId="{99BFC59A-84D2-4CF4-8DC1-3F45CB7B725D}" destId="{9BC375A3-5A3C-4FA3-898C-D2B50E3CB98B}" srcOrd="0" destOrd="0" parTransId="{8F407C36-86D1-44D0-9625-E78AEFF677EB}" sibTransId="{B35C1ACF-AC44-4469-BA3E-05D812D45E6E}"/>
    <dgm:cxn modelId="{1A263CF7-0AAD-43C4-BD4A-7A65CEDECD70}" srcId="{99BFC59A-84D2-4CF4-8DC1-3F45CB7B725D}" destId="{7444FDCE-267E-4C5A-8872-FED73A27535D}" srcOrd="2" destOrd="0" parTransId="{5DF91694-3965-4CF4-9354-208C5281A73A}" sibTransId="{FDE289E0-C749-4CBB-A1CB-8FFA394FECA0}"/>
    <dgm:cxn modelId="{77AF38FC-F97E-4FEE-B920-5B6533602A33}" type="presOf" srcId="{99BFC59A-84D2-4CF4-8DC1-3F45CB7B725D}" destId="{DB427C41-30AA-4406-BD37-2F0654295623}" srcOrd="0" destOrd="0" presId="urn:microsoft.com/office/officeart/2005/8/layout/process3"/>
    <dgm:cxn modelId="{7B2E5936-5BEC-40C3-B514-D62A8FEEEE12}" type="presParOf" srcId="{7E9D918E-AF17-46F4-BC25-DD6E9FB49867}" destId="{813FC501-76CD-46EB-A178-CB737C49D4E0}" srcOrd="0" destOrd="0" presId="urn:microsoft.com/office/officeart/2005/8/layout/process3"/>
    <dgm:cxn modelId="{9C22B962-56C5-493B-B8DC-48C4A02F4603}" type="presParOf" srcId="{813FC501-76CD-46EB-A178-CB737C49D4E0}" destId="{DB427C41-30AA-4406-BD37-2F0654295623}" srcOrd="0" destOrd="0" presId="urn:microsoft.com/office/officeart/2005/8/layout/process3"/>
    <dgm:cxn modelId="{5C01ABC2-273B-4B40-9332-90D41229538F}" type="presParOf" srcId="{813FC501-76CD-46EB-A178-CB737C49D4E0}" destId="{E967DA22-F249-4824-B08B-8FE2A0B066FF}" srcOrd="1" destOrd="0" presId="urn:microsoft.com/office/officeart/2005/8/layout/process3"/>
    <dgm:cxn modelId="{64CEDF77-2BF0-4BFE-BFA5-19C6BD6532B6}" type="presParOf" srcId="{813FC501-76CD-46EB-A178-CB737C49D4E0}" destId="{355E43E6-DF78-4572-9B5A-6A9DA2CED2B9}" srcOrd="2" destOrd="0" presId="urn:microsoft.com/office/officeart/2005/8/layout/process3"/>
    <dgm:cxn modelId="{21AF49E5-4221-44DA-8C05-83083615CEC1}" type="presParOf" srcId="{7E9D918E-AF17-46F4-BC25-DD6E9FB49867}" destId="{4482D51C-3E13-464A-B988-55439EB27EBD}" srcOrd="1" destOrd="0" presId="urn:microsoft.com/office/officeart/2005/8/layout/process3"/>
    <dgm:cxn modelId="{024D40AC-B386-4854-A93F-118EC88CFF94}" type="presParOf" srcId="{4482D51C-3E13-464A-B988-55439EB27EBD}" destId="{E947C629-DF17-4242-9247-67460F4E15CC}" srcOrd="0" destOrd="0" presId="urn:microsoft.com/office/officeart/2005/8/layout/process3"/>
    <dgm:cxn modelId="{2FAB68AB-D84F-4687-933C-6684E383E599}" type="presParOf" srcId="{7E9D918E-AF17-46F4-BC25-DD6E9FB49867}" destId="{1869A98D-5F56-4116-98BD-98752CAE70BF}" srcOrd="2" destOrd="0" presId="urn:microsoft.com/office/officeart/2005/8/layout/process3"/>
    <dgm:cxn modelId="{34689FCC-B3F3-4547-9F13-8568BBFF5902}" type="presParOf" srcId="{1869A98D-5F56-4116-98BD-98752CAE70BF}" destId="{9B00982E-3489-4F74-ACB3-5BA616AD3233}" srcOrd="0" destOrd="0" presId="urn:microsoft.com/office/officeart/2005/8/layout/process3"/>
    <dgm:cxn modelId="{13D0993C-05B1-4000-AFC4-27C3F0CE80D8}" type="presParOf" srcId="{1869A98D-5F56-4116-98BD-98752CAE70BF}" destId="{E6845492-4818-4B98-85D8-464391C9948B}" srcOrd="1" destOrd="0" presId="urn:microsoft.com/office/officeart/2005/8/layout/process3"/>
    <dgm:cxn modelId="{577CC72E-DA28-4C31-9C0C-23C1ABD05F94}" type="presParOf" srcId="{1869A98D-5F56-4116-98BD-98752CAE70BF}" destId="{763F97FD-75AD-4EAB-9015-C7F706BC9646}"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C0129F4-979F-4B54-9DC6-E15D87728168}"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C4A54C42-04A9-477C-8EB2-0FEC0D291C0C}">
      <dgm:prSet phldrT="[Text]" custT="1"/>
      <dgm:spPr/>
      <dgm:t>
        <a:bodyPr/>
        <a:lstStyle/>
        <a:p>
          <a:r>
            <a:rPr lang="en-US" sz="1200" dirty="0"/>
            <a:t>NRG Oncology</a:t>
          </a:r>
        </a:p>
      </dgm:t>
    </dgm:pt>
    <dgm:pt modelId="{28201ECC-34F6-48F6-8A8C-E77FA35B2B95}" type="parTrans" cxnId="{BD9EC85F-B745-44C1-8F0E-378E1187F058}">
      <dgm:prSet/>
      <dgm:spPr/>
      <dgm:t>
        <a:bodyPr/>
        <a:lstStyle/>
        <a:p>
          <a:endParaRPr lang="en-US"/>
        </a:p>
      </dgm:t>
    </dgm:pt>
    <dgm:pt modelId="{6D967C62-4EDA-4699-977A-F8A8694F00A6}" type="sibTrans" cxnId="{BD9EC85F-B745-44C1-8F0E-378E1187F058}">
      <dgm:prSet/>
      <dgm:spPr/>
      <dgm:t>
        <a:bodyPr/>
        <a:lstStyle/>
        <a:p>
          <a:endParaRPr lang="en-US"/>
        </a:p>
      </dgm:t>
    </dgm:pt>
    <dgm:pt modelId="{1867EF89-3825-4425-8EDA-B0AFE0AB2F5A}">
      <dgm:prSet phldrT="[Text]"/>
      <dgm:spPr/>
      <dgm:t>
        <a:bodyPr/>
        <a:lstStyle/>
        <a:p>
          <a:r>
            <a:rPr lang="en-US" dirty="0"/>
            <a:t>Subcommittee</a:t>
          </a:r>
        </a:p>
      </dgm:t>
    </dgm:pt>
    <dgm:pt modelId="{CC19564A-36A8-4787-AB7B-7BF2DF9F6C89}" type="parTrans" cxnId="{9522BC12-7743-4532-9CE9-B45D35DE055F}">
      <dgm:prSet/>
      <dgm:spPr/>
      <dgm:t>
        <a:bodyPr/>
        <a:lstStyle/>
        <a:p>
          <a:endParaRPr lang="en-US"/>
        </a:p>
      </dgm:t>
    </dgm:pt>
    <dgm:pt modelId="{54EA258B-2A9B-4D43-8D79-E7615FCAE229}" type="sibTrans" cxnId="{9522BC12-7743-4532-9CE9-B45D35DE055F}">
      <dgm:prSet/>
      <dgm:spPr/>
      <dgm:t>
        <a:bodyPr/>
        <a:lstStyle/>
        <a:p>
          <a:endParaRPr lang="en-US"/>
        </a:p>
      </dgm:t>
    </dgm:pt>
    <dgm:pt modelId="{9F2F68EE-7D2B-452F-BC0D-1401E13CD121}">
      <dgm:prSet phldrT="[Text]"/>
      <dgm:spPr/>
      <dgm:t>
        <a:bodyPr/>
        <a:lstStyle/>
        <a:p>
          <a:r>
            <a:rPr lang="en-US" dirty="0"/>
            <a:t>Scientific Steering Committee (SSC)*</a:t>
          </a:r>
        </a:p>
      </dgm:t>
    </dgm:pt>
    <dgm:pt modelId="{B78FA778-C550-41F0-A48D-28D2E965364D}" type="parTrans" cxnId="{F3283D0E-B379-469C-9E8B-3965DC8E3D53}">
      <dgm:prSet/>
      <dgm:spPr/>
      <dgm:t>
        <a:bodyPr/>
        <a:lstStyle/>
        <a:p>
          <a:endParaRPr lang="en-US"/>
        </a:p>
      </dgm:t>
    </dgm:pt>
    <dgm:pt modelId="{941EDEAC-92F5-4F08-B7BD-AFE0C96A7322}" type="sibTrans" cxnId="{F3283D0E-B379-469C-9E8B-3965DC8E3D53}">
      <dgm:prSet/>
      <dgm:spPr/>
      <dgm:t>
        <a:bodyPr/>
        <a:lstStyle/>
        <a:p>
          <a:endParaRPr lang="en-US"/>
        </a:p>
      </dgm:t>
    </dgm:pt>
    <dgm:pt modelId="{5FE36171-42BE-4E40-AD77-F65A9C09AB35}">
      <dgm:prSet phldrT="[Text]"/>
      <dgm:spPr/>
      <dgm:t>
        <a:bodyPr/>
        <a:lstStyle/>
        <a:p>
          <a:pPr>
            <a:buFont typeface="Wingdings" panose="05000000000000000000" pitchFamily="2" charset="2"/>
            <a:buChar char="ü"/>
          </a:pPr>
          <a:r>
            <a:rPr lang="en-US" dirty="0"/>
            <a:t>Task Force</a:t>
          </a:r>
        </a:p>
      </dgm:t>
    </dgm:pt>
    <dgm:pt modelId="{9A032F86-68DE-40C4-9A1D-22815FD207C5}" type="parTrans" cxnId="{E78C84CF-1424-4C82-AF67-7E0557CC1DD6}">
      <dgm:prSet/>
      <dgm:spPr/>
      <dgm:t>
        <a:bodyPr/>
        <a:lstStyle/>
        <a:p>
          <a:endParaRPr lang="en-US"/>
        </a:p>
      </dgm:t>
    </dgm:pt>
    <dgm:pt modelId="{60F17F69-5DD0-492B-8DA4-C04F6A6DBB50}" type="sibTrans" cxnId="{E78C84CF-1424-4C82-AF67-7E0557CC1DD6}">
      <dgm:prSet/>
      <dgm:spPr/>
      <dgm:t>
        <a:bodyPr/>
        <a:lstStyle/>
        <a:p>
          <a:endParaRPr lang="en-US"/>
        </a:p>
      </dgm:t>
    </dgm:pt>
    <dgm:pt modelId="{323F3DF7-7476-4D9C-B2D5-28F2A0E5BE59}">
      <dgm:prSet phldrT="[Text]"/>
      <dgm:spPr/>
      <dgm:t>
        <a:bodyPr/>
        <a:lstStyle/>
        <a:p>
          <a:r>
            <a:rPr lang="en-US" dirty="0"/>
            <a:t>GYN Cancer Committee</a:t>
          </a:r>
        </a:p>
      </dgm:t>
    </dgm:pt>
    <dgm:pt modelId="{ADC62FC0-599F-44D6-B7BF-8FFFDC8F7236}" type="parTrans" cxnId="{8018E418-1FA5-4C76-BED1-06B52B4E5F1B}">
      <dgm:prSet/>
      <dgm:spPr/>
      <dgm:t>
        <a:bodyPr/>
        <a:lstStyle/>
        <a:p>
          <a:endParaRPr lang="en-US"/>
        </a:p>
      </dgm:t>
    </dgm:pt>
    <dgm:pt modelId="{51222E8A-3D79-4483-B743-50F1922743CB}" type="sibTrans" cxnId="{8018E418-1FA5-4C76-BED1-06B52B4E5F1B}">
      <dgm:prSet/>
      <dgm:spPr/>
      <dgm:t>
        <a:bodyPr/>
        <a:lstStyle/>
        <a:p>
          <a:endParaRPr lang="en-US"/>
        </a:p>
      </dgm:t>
    </dgm:pt>
    <dgm:pt modelId="{3AE4B476-8947-4D07-B3FD-F0627E88DAC9}">
      <dgm:prSet phldrT="[Text]"/>
      <dgm:spPr/>
      <dgm:t>
        <a:bodyPr/>
        <a:lstStyle/>
        <a:p>
          <a:r>
            <a:rPr lang="en-US" dirty="0"/>
            <a:t>NRG Oncology Research Strategy Committee</a:t>
          </a:r>
        </a:p>
      </dgm:t>
    </dgm:pt>
    <dgm:pt modelId="{1E70C41F-F938-4276-A807-302A08A56591}" type="parTrans" cxnId="{56E7411D-EFFF-4AC2-9333-FF210F2034CF}">
      <dgm:prSet/>
      <dgm:spPr/>
      <dgm:t>
        <a:bodyPr/>
        <a:lstStyle/>
        <a:p>
          <a:endParaRPr lang="en-US"/>
        </a:p>
      </dgm:t>
    </dgm:pt>
    <dgm:pt modelId="{0AB89BBB-E0EE-4C69-8073-1BAE6C842FAF}" type="sibTrans" cxnId="{56E7411D-EFFF-4AC2-9333-FF210F2034CF}">
      <dgm:prSet/>
      <dgm:spPr/>
      <dgm:t>
        <a:bodyPr/>
        <a:lstStyle/>
        <a:p>
          <a:endParaRPr lang="en-US"/>
        </a:p>
      </dgm:t>
    </dgm:pt>
    <dgm:pt modelId="{63897DB0-A82A-406A-8111-A8F0F4053A9D}">
      <dgm:prSet phldrT="[Text]"/>
      <dgm:spPr/>
      <dgm:t>
        <a:bodyPr/>
        <a:lstStyle/>
        <a:p>
          <a:pPr>
            <a:buFont typeface="Wingdings" panose="05000000000000000000" pitchFamily="2" charset="2"/>
            <a:buChar char="ü"/>
          </a:pPr>
          <a:r>
            <a:rPr lang="en-US" dirty="0"/>
            <a:t>Gynecologic Cancer Steering Committee (GCSC)</a:t>
          </a:r>
        </a:p>
      </dgm:t>
    </dgm:pt>
    <dgm:pt modelId="{7AA62920-3744-40C0-9D80-00596F0FC2F4}" type="parTrans" cxnId="{5C842D3E-F2EB-4C79-B3B3-DA04DF848D32}">
      <dgm:prSet/>
      <dgm:spPr/>
      <dgm:t>
        <a:bodyPr/>
        <a:lstStyle/>
        <a:p>
          <a:endParaRPr lang="en-US"/>
        </a:p>
      </dgm:t>
    </dgm:pt>
    <dgm:pt modelId="{4AC9175A-C8E9-495F-9B6D-0E2D407A61F7}" type="sibTrans" cxnId="{5C842D3E-F2EB-4C79-B3B3-DA04DF848D32}">
      <dgm:prSet/>
      <dgm:spPr/>
      <dgm:t>
        <a:bodyPr/>
        <a:lstStyle/>
        <a:p>
          <a:endParaRPr lang="en-US"/>
        </a:p>
      </dgm:t>
    </dgm:pt>
    <dgm:pt modelId="{3A016762-65C0-4B2A-AA2B-A89FA36EA901}">
      <dgm:prSet phldrT="[Text]"/>
      <dgm:spPr/>
      <dgm:t>
        <a:bodyPr/>
        <a:lstStyle/>
        <a:p>
          <a:r>
            <a:rPr lang="en-US" dirty="0"/>
            <a:t>Concept to PIO</a:t>
          </a:r>
        </a:p>
      </dgm:t>
    </dgm:pt>
    <dgm:pt modelId="{0FA3E305-53E0-4E44-A6E1-3CFEE9F2C594}" type="parTrans" cxnId="{2F374D78-6ECE-4E00-B638-867F77D31129}">
      <dgm:prSet/>
      <dgm:spPr/>
      <dgm:t>
        <a:bodyPr/>
        <a:lstStyle/>
        <a:p>
          <a:endParaRPr lang="en-US"/>
        </a:p>
      </dgm:t>
    </dgm:pt>
    <dgm:pt modelId="{5652E2D0-EECE-46D8-B25A-6EFC64320712}" type="sibTrans" cxnId="{2F374D78-6ECE-4E00-B638-867F77D31129}">
      <dgm:prSet/>
      <dgm:spPr/>
      <dgm:t>
        <a:bodyPr/>
        <a:lstStyle/>
        <a:p>
          <a:endParaRPr lang="en-US"/>
        </a:p>
      </dgm:t>
    </dgm:pt>
    <dgm:pt modelId="{8872775A-CFB8-4F73-90BB-558EBD2CDF93}">
      <dgm:prSet phldrT="[Text]"/>
      <dgm:spPr/>
      <dgm:t>
        <a:bodyPr/>
        <a:lstStyle/>
        <a:p>
          <a:pPr>
            <a:buFont typeface="Wingdings" panose="05000000000000000000" pitchFamily="2" charset="2"/>
            <a:buChar char="ü"/>
          </a:pPr>
          <a:r>
            <a:rPr lang="en-US" dirty="0"/>
            <a:t>Industry Partner</a:t>
          </a:r>
        </a:p>
      </dgm:t>
    </dgm:pt>
    <dgm:pt modelId="{4B9E5486-0C1E-4BA8-9280-25E5C56D9824}" type="parTrans" cxnId="{3E6A2D24-2BDF-419D-B317-F2FCCB47E5D6}">
      <dgm:prSet/>
      <dgm:spPr/>
      <dgm:t>
        <a:bodyPr/>
        <a:lstStyle/>
        <a:p>
          <a:endParaRPr lang="en-US"/>
        </a:p>
      </dgm:t>
    </dgm:pt>
    <dgm:pt modelId="{1D5B3833-5711-4B97-A772-479BC865E23D}" type="sibTrans" cxnId="{3E6A2D24-2BDF-419D-B317-F2FCCB47E5D6}">
      <dgm:prSet/>
      <dgm:spPr/>
      <dgm:t>
        <a:bodyPr/>
        <a:lstStyle/>
        <a:p>
          <a:endParaRPr lang="en-US"/>
        </a:p>
      </dgm:t>
    </dgm:pt>
    <dgm:pt modelId="{28A60578-F407-4966-9488-3D309CFF5F97}" type="pres">
      <dgm:prSet presAssocID="{4C0129F4-979F-4B54-9DC6-E15D87728168}" presName="linearFlow" presStyleCnt="0">
        <dgm:presLayoutVars>
          <dgm:dir/>
          <dgm:animLvl val="lvl"/>
          <dgm:resizeHandles val="exact"/>
        </dgm:presLayoutVars>
      </dgm:prSet>
      <dgm:spPr/>
    </dgm:pt>
    <dgm:pt modelId="{B50C1550-7E5A-4868-BB94-D7EA9F9426E2}" type="pres">
      <dgm:prSet presAssocID="{C4A54C42-04A9-477C-8EB2-0FEC0D291C0C}" presName="composite" presStyleCnt="0"/>
      <dgm:spPr/>
    </dgm:pt>
    <dgm:pt modelId="{437AF45F-5CBA-4242-A236-32C05F8976F6}" type="pres">
      <dgm:prSet presAssocID="{C4A54C42-04A9-477C-8EB2-0FEC0D291C0C}" presName="parTx" presStyleLbl="node1" presStyleIdx="0" presStyleCnt="2">
        <dgm:presLayoutVars>
          <dgm:chMax val="0"/>
          <dgm:chPref val="0"/>
          <dgm:bulletEnabled val="1"/>
        </dgm:presLayoutVars>
      </dgm:prSet>
      <dgm:spPr/>
    </dgm:pt>
    <dgm:pt modelId="{261F5A48-AF16-4EE5-B2AB-0AF956EA5D0B}" type="pres">
      <dgm:prSet presAssocID="{C4A54C42-04A9-477C-8EB2-0FEC0D291C0C}" presName="parSh" presStyleLbl="node1" presStyleIdx="0" presStyleCnt="2"/>
      <dgm:spPr/>
    </dgm:pt>
    <dgm:pt modelId="{650E012F-838D-4393-8616-F832579866A5}" type="pres">
      <dgm:prSet presAssocID="{C4A54C42-04A9-477C-8EB2-0FEC0D291C0C}" presName="desTx" presStyleLbl="fgAcc1" presStyleIdx="0" presStyleCnt="2">
        <dgm:presLayoutVars>
          <dgm:bulletEnabled val="1"/>
        </dgm:presLayoutVars>
      </dgm:prSet>
      <dgm:spPr/>
    </dgm:pt>
    <dgm:pt modelId="{B9C0125C-970F-4C1B-959A-6C764AE6F6E3}" type="pres">
      <dgm:prSet presAssocID="{6D967C62-4EDA-4699-977A-F8A8694F00A6}" presName="sibTrans" presStyleLbl="sibTrans2D1" presStyleIdx="0" presStyleCnt="1"/>
      <dgm:spPr/>
    </dgm:pt>
    <dgm:pt modelId="{6F28EA90-3B30-44C4-B24B-87C19A2E50E7}" type="pres">
      <dgm:prSet presAssocID="{6D967C62-4EDA-4699-977A-F8A8694F00A6}" presName="connTx" presStyleLbl="sibTrans2D1" presStyleIdx="0" presStyleCnt="1"/>
      <dgm:spPr/>
    </dgm:pt>
    <dgm:pt modelId="{FFA63BB2-3708-40ED-B956-A4A19B13DB6F}" type="pres">
      <dgm:prSet presAssocID="{9F2F68EE-7D2B-452F-BC0D-1401E13CD121}" presName="composite" presStyleCnt="0"/>
      <dgm:spPr/>
    </dgm:pt>
    <dgm:pt modelId="{0DA7B741-1A2A-4B1D-8815-1F04844C50C3}" type="pres">
      <dgm:prSet presAssocID="{9F2F68EE-7D2B-452F-BC0D-1401E13CD121}" presName="parTx" presStyleLbl="node1" presStyleIdx="0" presStyleCnt="2">
        <dgm:presLayoutVars>
          <dgm:chMax val="0"/>
          <dgm:chPref val="0"/>
          <dgm:bulletEnabled val="1"/>
        </dgm:presLayoutVars>
      </dgm:prSet>
      <dgm:spPr/>
    </dgm:pt>
    <dgm:pt modelId="{29299BDD-1076-4AE5-A0E2-5DF39B0D28D2}" type="pres">
      <dgm:prSet presAssocID="{9F2F68EE-7D2B-452F-BC0D-1401E13CD121}" presName="parSh" presStyleLbl="node1" presStyleIdx="1" presStyleCnt="2"/>
      <dgm:spPr/>
    </dgm:pt>
    <dgm:pt modelId="{F8076BA8-94A4-4338-ACE2-4633D41481F2}" type="pres">
      <dgm:prSet presAssocID="{9F2F68EE-7D2B-452F-BC0D-1401E13CD121}" presName="desTx" presStyleLbl="fgAcc1" presStyleIdx="1" presStyleCnt="2">
        <dgm:presLayoutVars>
          <dgm:bulletEnabled val="1"/>
        </dgm:presLayoutVars>
      </dgm:prSet>
      <dgm:spPr/>
    </dgm:pt>
  </dgm:ptLst>
  <dgm:cxnLst>
    <dgm:cxn modelId="{F3283D0E-B379-469C-9E8B-3965DC8E3D53}" srcId="{4C0129F4-979F-4B54-9DC6-E15D87728168}" destId="{9F2F68EE-7D2B-452F-BC0D-1401E13CD121}" srcOrd="1" destOrd="0" parTransId="{B78FA778-C550-41F0-A48D-28D2E965364D}" sibTransId="{941EDEAC-92F5-4F08-B7BD-AFE0C96A7322}"/>
    <dgm:cxn modelId="{9522BC12-7743-4532-9CE9-B45D35DE055F}" srcId="{C4A54C42-04A9-477C-8EB2-0FEC0D291C0C}" destId="{1867EF89-3825-4425-8EDA-B0AFE0AB2F5A}" srcOrd="0" destOrd="0" parTransId="{CC19564A-36A8-4787-AB7B-7BF2DF9F6C89}" sibTransId="{54EA258B-2A9B-4D43-8D79-E7615FCAE229}"/>
    <dgm:cxn modelId="{8018E418-1FA5-4C76-BED1-06B52B4E5F1B}" srcId="{C4A54C42-04A9-477C-8EB2-0FEC0D291C0C}" destId="{323F3DF7-7476-4D9C-B2D5-28F2A0E5BE59}" srcOrd="1" destOrd="0" parTransId="{ADC62FC0-599F-44D6-B7BF-8FFFDC8F7236}" sibTransId="{51222E8A-3D79-4483-B743-50F1922743CB}"/>
    <dgm:cxn modelId="{56E7411D-EFFF-4AC2-9333-FF210F2034CF}" srcId="{C4A54C42-04A9-477C-8EB2-0FEC0D291C0C}" destId="{3AE4B476-8947-4D07-B3FD-F0627E88DAC9}" srcOrd="2" destOrd="0" parTransId="{1E70C41F-F938-4276-A807-302A08A56591}" sibTransId="{0AB89BBB-E0EE-4C69-8073-1BAE6C842FAF}"/>
    <dgm:cxn modelId="{39D3531F-797F-4FFA-98E5-92F1E90C5F25}" type="presOf" srcId="{C4A54C42-04A9-477C-8EB2-0FEC0D291C0C}" destId="{437AF45F-5CBA-4242-A236-32C05F8976F6}" srcOrd="0" destOrd="0" presId="urn:microsoft.com/office/officeart/2005/8/layout/process3"/>
    <dgm:cxn modelId="{2816BE1F-F4A2-4962-87A0-D8A8A4774931}" type="presOf" srcId="{6D967C62-4EDA-4699-977A-F8A8694F00A6}" destId="{6F28EA90-3B30-44C4-B24B-87C19A2E50E7}" srcOrd="1" destOrd="0" presId="urn:microsoft.com/office/officeart/2005/8/layout/process3"/>
    <dgm:cxn modelId="{3E6A2D24-2BDF-419D-B317-F2FCCB47E5D6}" srcId="{9F2F68EE-7D2B-452F-BC0D-1401E13CD121}" destId="{8872775A-CFB8-4F73-90BB-558EBD2CDF93}" srcOrd="3" destOrd="0" parTransId="{4B9E5486-0C1E-4BA8-9280-25E5C56D9824}" sibTransId="{1D5B3833-5711-4B97-A772-479BC865E23D}"/>
    <dgm:cxn modelId="{5C842D3E-F2EB-4C79-B3B3-DA04DF848D32}" srcId="{9F2F68EE-7D2B-452F-BC0D-1401E13CD121}" destId="{63897DB0-A82A-406A-8111-A8F0F4053A9D}" srcOrd="2" destOrd="0" parTransId="{7AA62920-3744-40C0-9D80-00596F0FC2F4}" sibTransId="{4AC9175A-C8E9-495F-9B6D-0E2D407A61F7}"/>
    <dgm:cxn modelId="{4DF13E40-D8DD-4E2B-8B52-A0092781E2DE}" type="presOf" srcId="{323F3DF7-7476-4D9C-B2D5-28F2A0E5BE59}" destId="{650E012F-838D-4393-8616-F832579866A5}" srcOrd="0" destOrd="1" presId="urn:microsoft.com/office/officeart/2005/8/layout/process3"/>
    <dgm:cxn modelId="{BD9EC85F-B745-44C1-8F0E-378E1187F058}" srcId="{4C0129F4-979F-4B54-9DC6-E15D87728168}" destId="{C4A54C42-04A9-477C-8EB2-0FEC0D291C0C}" srcOrd="0" destOrd="0" parTransId="{28201ECC-34F6-48F6-8A8C-E77FA35B2B95}" sibTransId="{6D967C62-4EDA-4699-977A-F8A8694F00A6}"/>
    <dgm:cxn modelId="{A248A544-C413-4299-954C-646849C6F670}" type="presOf" srcId="{5FE36171-42BE-4E40-AD77-F65A9C09AB35}" destId="{F8076BA8-94A4-4338-ACE2-4633D41481F2}" srcOrd="0" destOrd="1" presId="urn:microsoft.com/office/officeart/2005/8/layout/process3"/>
    <dgm:cxn modelId="{07566C46-CC07-4130-862A-6E880C53F131}" type="presOf" srcId="{9F2F68EE-7D2B-452F-BC0D-1401E13CD121}" destId="{29299BDD-1076-4AE5-A0E2-5DF39B0D28D2}" srcOrd="1" destOrd="0" presId="urn:microsoft.com/office/officeart/2005/8/layout/process3"/>
    <dgm:cxn modelId="{969C9168-7269-492D-9C0F-0155631BE82D}" type="presOf" srcId="{3A016762-65C0-4B2A-AA2B-A89FA36EA901}" destId="{F8076BA8-94A4-4338-ACE2-4633D41481F2}" srcOrd="0" destOrd="0" presId="urn:microsoft.com/office/officeart/2005/8/layout/process3"/>
    <dgm:cxn modelId="{AC0F826A-C920-4526-8502-91990B7514DA}" type="presOf" srcId="{6D967C62-4EDA-4699-977A-F8A8694F00A6}" destId="{B9C0125C-970F-4C1B-959A-6C764AE6F6E3}" srcOrd="0" destOrd="0" presId="urn:microsoft.com/office/officeart/2005/8/layout/process3"/>
    <dgm:cxn modelId="{D50C414F-78B0-4443-B54A-752685D7E345}" type="presOf" srcId="{C4A54C42-04A9-477C-8EB2-0FEC0D291C0C}" destId="{261F5A48-AF16-4EE5-B2AB-0AF956EA5D0B}" srcOrd="1" destOrd="0" presId="urn:microsoft.com/office/officeart/2005/8/layout/process3"/>
    <dgm:cxn modelId="{B56F5E51-075E-4BC2-80CB-685D7F8C23F7}" type="presOf" srcId="{63897DB0-A82A-406A-8111-A8F0F4053A9D}" destId="{F8076BA8-94A4-4338-ACE2-4633D41481F2}" srcOrd="0" destOrd="2" presId="urn:microsoft.com/office/officeart/2005/8/layout/process3"/>
    <dgm:cxn modelId="{2F374D78-6ECE-4E00-B638-867F77D31129}" srcId="{9F2F68EE-7D2B-452F-BC0D-1401E13CD121}" destId="{3A016762-65C0-4B2A-AA2B-A89FA36EA901}" srcOrd="0" destOrd="0" parTransId="{0FA3E305-53E0-4E44-A6E1-3CFEE9F2C594}" sibTransId="{5652E2D0-EECE-46D8-B25A-6EFC64320712}"/>
    <dgm:cxn modelId="{1198B9B1-BB21-445A-96BA-4556CB721AD1}" type="presOf" srcId="{4C0129F4-979F-4B54-9DC6-E15D87728168}" destId="{28A60578-F407-4966-9488-3D309CFF5F97}" srcOrd="0" destOrd="0" presId="urn:microsoft.com/office/officeart/2005/8/layout/process3"/>
    <dgm:cxn modelId="{58D518B5-B0D1-424E-8F3F-C25BD56B0FC1}" type="presOf" srcId="{9F2F68EE-7D2B-452F-BC0D-1401E13CD121}" destId="{0DA7B741-1A2A-4B1D-8815-1F04844C50C3}" srcOrd="0" destOrd="0" presId="urn:microsoft.com/office/officeart/2005/8/layout/process3"/>
    <dgm:cxn modelId="{4F07E4B7-75C2-4B70-8046-3DD30E554E33}" type="presOf" srcId="{3AE4B476-8947-4D07-B3FD-F0627E88DAC9}" destId="{650E012F-838D-4393-8616-F832579866A5}" srcOrd="0" destOrd="2" presId="urn:microsoft.com/office/officeart/2005/8/layout/process3"/>
    <dgm:cxn modelId="{E78C84CF-1424-4C82-AF67-7E0557CC1DD6}" srcId="{9F2F68EE-7D2B-452F-BC0D-1401E13CD121}" destId="{5FE36171-42BE-4E40-AD77-F65A9C09AB35}" srcOrd="1" destOrd="0" parTransId="{9A032F86-68DE-40C4-9A1D-22815FD207C5}" sibTransId="{60F17F69-5DD0-492B-8DA4-C04F6A6DBB50}"/>
    <dgm:cxn modelId="{E987C5D8-ED00-427E-AEBC-8015BBB01070}" type="presOf" srcId="{1867EF89-3825-4425-8EDA-B0AFE0AB2F5A}" destId="{650E012F-838D-4393-8616-F832579866A5}" srcOrd="0" destOrd="0" presId="urn:microsoft.com/office/officeart/2005/8/layout/process3"/>
    <dgm:cxn modelId="{092AF8FD-8585-4CCA-821D-42BF5F01394B}" type="presOf" srcId="{8872775A-CFB8-4F73-90BB-558EBD2CDF93}" destId="{F8076BA8-94A4-4338-ACE2-4633D41481F2}" srcOrd="0" destOrd="3" presId="urn:microsoft.com/office/officeart/2005/8/layout/process3"/>
    <dgm:cxn modelId="{E4D416F7-57F4-4280-B701-5F1C62E4CC92}" type="presParOf" srcId="{28A60578-F407-4966-9488-3D309CFF5F97}" destId="{B50C1550-7E5A-4868-BB94-D7EA9F9426E2}" srcOrd="0" destOrd="0" presId="urn:microsoft.com/office/officeart/2005/8/layout/process3"/>
    <dgm:cxn modelId="{92070CC7-E81E-4CD5-A9B3-CDE445B89635}" type="presParOf" srcId="{B50C1550-7E5A-4868-BB94-D7EA9F9426E2}" destId="{437AF45F-5CBA-4242-A236-32C05F8976F6}" srcOrd="0" destOrd="0" presId="urn:microsoft.com/office/officeart/2005/8/layout/process3"/>
    <dgm:cxn modelId="{A8544200-1CD3-4261-8C2B-22B94B79D76C}" type="presParOf" srcId="{B50C1550-7E5A-4868-BB94-D7EA9F9426E2}" destId="{261F5A48-AF16-4EE5-B2AB-0AF956EA5D0B}" srcOrd="1" destOrd="0" presId="urn:microsoft.com/office/officeart/2005/8/layout/process3"/>
    <dgm:cxn modelId="{BF342F83-2F31-496D-AFE1-559F66B95389}" type="presParOf" srcId="{B50C1550-7E5A-4868-BB94-D7EA9F9426E2}" destId="{650E012F-838D-4393-8616-F832579866A5}" srcOrd="2" destOrd="0" presId="urn:microsoft.com/office/officeart/2005/8/layout/process3"/>
    <dgm:cxn modelId="{A6937185-88AA-4A46-AC05-3A29417491DF}" type="presParOf" srcId="{28A60578-F407-4966-9488-3D309CFF5F97}" destId="{B9C0125C-970F-4C1B-959A-6C764AE6F6E3}" srcOrd="1" destOrd="0" presId="urn:microsoft.com/office/officeart/2005/8/layout/process3"/>
    <dgm:cxn modelId="{C57638D6-B3D7-46EB-88B1-E4D3EAA44F61}" type="presParOf" srcId="{B9C0125C-970F-4C1B-959A-6C764AE6F6E3}" destId="{6F28EA90-3B30-44C4-B24B-87C19A2E50E7}" srcOrd="0" destOrd="0" presId="urn:microsoft.com/office/officeart/2005/8/layout/process3"/>
    <dgm:cxn modelId="{D9585B57-8729-45A4-B1A1-78CC942AE825}" type="presParOf" srcId="{28A60578-F407-4966-9488-3D309CFF5F97}" destId="{FFA63BB2-3708-40ED-B956-A4A19B13DB6F}" srcOrd="2" destOrd="0" presId="urn:microsoft.com/office/officeart/2005/8/layout/process3"/>
    <dgm:cxn modelId="{049FD1F7-2E34-4AD2-9852-C1BA4D0CCE16}" type="presParOf" srcId="{FFA63BB2-3708-40ED-B956-A4A19B13DB6F}" destId="{0DA7B741-1A2A-4B1D-8815-1F04844C50C3}" srcOrd="0" destOrd="0" presId="urn:microsoft.com/office/officeart/2005/8/layout/process3"/>
    <dgm:cxn modelId="{5285CD64-AF51-4CF9-A32B-C726A117F6E3}" type="presParOf" srcId="{FFA63BB2-3708-40ED-B956-A4A19B13DB6F}" destId="{29299BDD-1076-4AE5-A0E2-5DF39B0D28D2}" srcOrd="1" destOrd="0" presId="urn:microsoft.com/office/officeart/2005/8/layout/process3"/>
    <dgm:cxn modelId="{9FEAD6B2-F62F-475B-9D22-76E702377178}" type="presParOf" srcId="{FFA63BB2-3708-40ED-B956-A4A19B13DB6F}" destId="{F8076BA8-94A4-4338-ACE2-4633D41481F2}" srcOrd="2" destOrd="0" presId="urn:microsoft.com/office/officeart/2005/8/layout/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99DF26-3480-48A7-A790-12640AA3A2AB}">
      <dsp:nvSpPr>
        <dsp:cNvPr id="0" name=""/>
        <dsp:cNvSpPr/>
      </dsp:nvSpPr>
      <dsp:spPr>
        <a:xfrm>
          <a:off x="4409720" y="1143720"/>
          <a:ext cx="146364" cy="988051"/>
        </a:xfrm>
        <a:custGeom>
          <a:avLst/>
          <a:gdLst/>
          <a:ahLst/>
          <a:cxnLst/>
          <a:rect l="0" t="0" r="0" b="0"/>
          <a:pathLst>
            <a:path>
              <a:moveTo>
                <a:pt x="146364" y="0"/>
              </a:moveTo>
              <a:lnTo>
                <a:pt x="146364" y="988051"/>
              </a:lnTo>
              <a:lnTo>
                <a:pt x="0" y="98805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FF57BD-FEA3-46DF-BA5C-5E61901A541A}">
      <dsp:nvSpPr>
        <dsp:cNvPr id="0" name=""/>
        <dsp:cNvSpPr/>
      </dsp:nvSpPr>
      <dsp:spPr>
        <a:xfrm>
          <a:off x="4556085" y="1143720"/>
          <a:ext cx="3470814" cy="2432722"/>
        </a:xfrm>
        <a:custGeom>
          <a:avLst/>
          <a:gdLst/>
          <a:ahLst/>
          <a:cxnLst/>
          <a:rect l="0" t="0" r="0" b="0"/>
          <a:pathLst>
            <a:path>
              <a:moveTo>
                <a:pt x="0" y="0"/>
              </a:moveTo>
              <a:lnTo>
                <a:pt x="0" y="2282933"/>
              </a:lnTo>
              <a:lnTo>
                <a:pt x="3470814" y="2282933"/>
              </a:lnTo>
              <a:lnTo>
                <a:pt x="3470814" y="24327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99A466-605C-41DA-AA30-BBEF2ABF8F2C}">
      <dsp:nvSpPr>
        <dsp:cNvPr id="0" name=""/>
        <dsp:cNvSpPr/>
      </dsp:nvSpPr>
      <dsp:spPr>
        <a:xfrm>
          <a:off x="4556085" y="1143720"/>
          <a:ext cx="1157594" cy="2432722"/>
        </a:xfrm>
        <a:custGeom>
          <a:avLst/>
          <a:gdLst/>
          <a:ahLst/>
          <a:cxnLst/>
          <a:rect l="0" t="0" r="0" b="0"/>
          <a:pathLst>
            <a:path>
              <a:moveTo>
                <a:pt x="0" y="0"/>
              </a:moveTo>
              <a:lnTo>
                <a:pt x="0" y="2282933"/>
              </a:lnTo>
              <a:lnTo>
                <a:pt x="1157594" y="2282933"/>
              </a:lnTo>
              <a:lnTo>
                <a:pt x="1157594" y="24327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B3EB9B-BA53-4894-AAAC-FDEFE03E1631}">
      <dsp:nvSpPr>
        <dsp:cNvPr id="0" name=""/>
        <dsp:cNvSpPr/>
      </dsp:nvSpPr>
      <dsp:spPr>
        <a:xfrm>
          <a:off x="3400459" y="1143720"/>
          <a:ext cx="1155625" cy="2432722"/>
        </a:xfrm>
        <a:custGeom>
          <a:avLst/>
          <a:gdLst/>
          <a:ahLst/>
          <a:cxnLst/>
          <a:rect l="0" t="0" r="0" b="0"/>
          <a:pathLst>
            <a:path>
              <a:moveTo>
                <a:pt x="1155625" y="0"/>
              </a:moveTo>
              <a:lnTo>
                <a:pt x="1155625" y="2282933"/>
              </a:lnTo>
              <a:lnTo>
                <a:pt x="0" y="2282933"/>
              </a:lnTo>
              <a:lnTo>
                <a:pt x="0" y="24327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96662D-70FB-40C8-A521-3A245491890E}">
      <dsp:nvSpPr>
        <dsp:cNvPr id="0" name=""/>
        <dsp:cNvSpPr/>
      </dsp:nvSpPr>
      <dsp:spPr>
        <a:xfrm>
          <a:off x="1085270" y="1143720"/>
          <a:ext cx="3470814" cy="2432722"/>
        </a:xfrm>
        <a:custGeom>
          <a:avLst/>
          <a:gdLst/>
          <a:ahLst/>
          <a:cxnLst/>
          <a:rect l="0" t="0" r="0" b="0"/>
          <a:pathLst>
            <a:path>
              <a:moveTo>
                <a:pt x="3470814" y="0"/>
              </a:moveTo>
              <a:lnTo>
                <a:pt x="3470814" y="2282933"/>
              </a:lnTo>
              <a:lnTo>
                <a:pt x="0" y="2282933"/>
              </a:lnTo>
              <a:lnTo>
                <a:pt x="0" y="24327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00555F-AEF1-46D4-98A0-BDADE45B50BE}">
      <dsp:nvSpPr>
        <dsp:cNvPr id="0" name=""/>
        <dsp:cNvSpPr/>
      </dsp:nvSpPr>
      <dsp:spPr>
        <a:xfrm>
          <a:off x="1412708" y="0"/>
          <a:ext cx="6286752" cy="114372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b="1" kern="1200" dirty="0"/>
            <a:t>Gynecologic Cancer Committee</a:t>
          </a:r>
        </a:p>
        <a:p>
          <a:pPr marL="0" lvl="0" indent="0" algn="ctr" defTabSz="1066800">
            <a:lnSpc>
              <a:spcPct val="90000"/>
            </a:lnSpc>
            <a:spcBef>
              <a:spcPct val="0"/>
            </a:spcBef>
            <a:spcAft>
              <a:spcPct val="35000"/>
            </a:spcAft>
            <a:buNone/>
          </a:pPr>
          <a:r>
            <a:rPr lang="en-US" sz="1200" kern="1200" dirty="0"/>
            <a:t>Chair: Carol Aghajanian, MD</a:t>
          </a:r>
        </a:p>
        <a:p>
          <a:pPr marL="0" lvl="0" indent="0" algn="ctr" defTabSz="1066800">
            <a:lnSpc>
              <a:spcPct val="90000"/>
            </a:lnSpc>
            <a:spcBef>
              <a:spcPct val="0"/>
            </a:spcBef>
            <a:spcAft>
              <a:spcPct val="35000"/>
            </a:spcAft>
            <a:buNone/>
          </a:pPr>
          <a:r>
            <a:rPr lang="en-US" sz="1200" kern="1200" dirty="0"/>
            <a:t>Co Chairs:  Paul DiSilvestro, MD &amp; William Small, MD</a:t>
          </a:r>
        </a:p>
        <a:p>
          <a:pPr marL="0" lvl="0" indent="0" algn="ctr" defTabSz="1066800">
            <a:lnSpc>
              <a:spcPct val="90000"/>
            </a:lnSpc>
            <a:spcBef>
              <a:spcPct val="0"/>
            </a:spcBef>
            <a:spcAft>
              <a:spcPct val="35000"/>
            </a:spcAft>
            <a:buNone/>
          </a:pPr>
          <a:r>
            <a:rPr lang="en-US" sz="1200" kern="1200" dirty="0"/>
            <a:t>Translational Science Co-Chair:  Heather Lankes, PhD</a:t>
          </a:r>
        </a:p>
      </dsp:txBody>
      <dsp:txXfrm>
        <a:off x="1412708" y="0"/>
        <a:ext cx="6286752" cy="1143720"/>
      </dsp:txXfrm>
    </dsp:sp>
    <dsp:sp modelId="{8EC99DF2-553B-42AF-9E32-607FD57BCF70}">
      <dsp:nvSpPr>
        <dsp:cNvPr id="0" name=""/>
        <dsp:cNvSpPr/>
      </dsp:nvSpPr>
      <dsp:spPr>
        <a:xfrm>
          <a:off x="77465" y="3576443"/>
          <a:ext cx="2015611" cy="13742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t>Cervix/Vulvar Cancer Subcommittee</a:t>
          </a:r>
        </a:p>
        <a:p>
          <a:pPr marL="0" lvl="0" indent="0" algn="ctr" defTabSz="622300">
            <a:lnSpc>
              <a:spcPct val="90000"/>
            </a:lnSpc>
            <a:spcBef>
              <a:spcPct val="0"/>
            </a:spcBef>
            <a:spcAft>
              <a:spcPct val="35000"/>
            </a:spcAft>
            <a:buNone/>
          </a:pPr>
          <a:r>
            <a:rPr lang="en-US" sz="1000" b="0" kern="1200" dirty="0"/>
            <a:t>Chair: Charles Leath, MD</a:t>
          </a:r>
        </a:p>
        <a:p>
          <a:pPr marL="0" lvl="0" indent="0" algn="ctr" defTabSz="622300">
            <a:lnSpc>
              <a:spcPct val="90000"/>
            </a:lnSpc>
            <a:spcBef>
              <a:spcPct val="0"/>
            </a:spcBef>
            <a:spcAft>
              <a:spcPct val="35000"/>
            </a:spcAft>
            <a:buNone/>
          </a:pPr>
          <a:r>
            <a:rPr lang="en-US" sz="1000" b="0" kern="1200" dirty="0"/>
            <a:t>Co-Chair: Jyoti Mayadev, MD</a:t>
          </a:r>
        </a:p>
        <a:p>
          <a:pPr marL="0" lvl="0" indent="0" algn="ctr" defTabSz="622300">
            <a:lnSpc>
              <a:spcPct val="90000"/>
            </a:lnSpc>
            <a:spcBef>
              <a:spcPct val="0"/>
            </a:spcBef>
            <a:spcAft>
              <a:spcPct val="35000"/>
            </a:spcAft>
            <a:buNone/>
          </a:pPr>
          <a:r>
            <a:rPr lang="en-US" sz="1000" b="0" kern="1200" dirty="0"/>
            <a:t>TS Co-Chair: </a:t>
          </a:r>
          <a:r>
            <a:rPr lang="en-US" sz="1000" b="0" kern="1200" dirty="0" err="1"/>
            <a:t>Dmitriy</a:t>
          </a:r>
          <a:r>
            <a:rPr lang="en-US" sz="1000" b="0" kern="1200" dirty="0"/>
            <a:t> </a:t>
          </a:r>
          <a:r>
            <a:rPr lang="en-US" sz="1000" b="0" kern="1200" dirty="0" err="1"/>
            <a:t>Zamarin</a:t>
          </a:r>
          <a:r>
            <a:rPr lang="en-US" sz="1000" b="0" kern="1200" dirty="0"/>
            <a:t>, MD, PhD</a:t>
          </a:r>
        </a:p>
      </dsp:txBody>
      <dsp:txXfrm>
        <a:off x="77465" y="3576443"/>
        <a:ext cx="2015611" cy="1374281"/>
      </dsp:txXfrm>
    </dsp:sp>
    <dsp:sp modelId="{6B25B6EF-B891-4F25-9FCB-5159F216F5A2}">
      <dsp:nvSpPr>
        <dsp:cNvPr id="0" name=""/>
        <dsp:cNvSpPr/>
      </dsp:nvSpPr>
      <dsp:spPr>
        <a:xfrm>
          <a:off x="2392653" y="3576443"/>
          <a:ext cx="2015611" cy="13742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t>Ovarian Cancer Subcommittee</a:t>
          </a:r>
        </a:p>
        <a:p>
          <a:pPr marL="0" lvl="0" indent="0" algn="ctr" defTabSz="622300">
            <a:lnSpc>
              <a:spcPct val="90000"/>
            </a:lnSpc>
            <a:spcBef>
              <a:spcPct val="0"/>
            </a:spcBef>
            <a:spcAft>
              <a:spcPct val="35000"/>
            </a:spcAft>
            <a:buNone/>
          </a:pPr>
          <a:r>
            <a:rPr lang="en-US" sz="1000" b="0" kern="1200" dirty="0"/>
            <a:t>Chair: Kathleen Moore, MD</a:t>
          </a:r>
        </a:p>
        <a:p>
          <a:pPr marL="0" lvl="0" indent="0" algn="ctr" defTabSz="622300">
            <a:lnSpc>
              <a:spcPct val="90000"/>
            </a:lnSpc>
            <a:spcBef>
              <a:spcPct val="0"/>
            </a:spcBef>
            <a:spcAft>
              <a:spcPct val="35000"/>
            </a:spcAft>
            <a:buNone/>
          </a:pPr>
          <a:r>
            <a:rPr lang="en-US" sz="1000" b="0" kern="1200" dirty="0"/>
            <a:t>Co-Chair: Robert Burger, MD</a:t>
          </a:r>
        </a:p>
        <a:p>
          <a:pPr marL="0" lvl="0" indent="0" algn="ctr" defTabSz="622300">
            <a:lnSpc>
              <a:spcPct val="90000"/>
            </a:lnSpc>
            <a:spcBef>
              <a:spcPct val="0"/>
            </a:spcBef>
            <a:spcAft>
              <a:spcPct val="35000"/>
            </a:spcAft>
            <a:buNone/>
          </a:pPr>
          <a:r>
            <a:rPr lang="en-US" sz="1000" b="0" kern="1200" dirty="0"/>
            <a:t>TS Co-Chairs: Elizabeth Swisher, MD &amp; Rebecca  </a:t>
          </a:r>
          <a:r>
            <a:rPr lang="en-US" sz="1000" b="0" kern="1200" dirty="0" err="1"/>
            <a:t>Arend</a:t>
          </a:r>
          <a:r>
            <a:rPr lang="en-US" sz="1000" b="0" kern="1200" dirty="0"/>
            <a:t>, MD</a:t>
          </a:r>
        </a:p>
      </dsp:txBody>
      <dsp:txXfrm>
        <a:off x="2392653" y="3576443"/>
        <a:ext cx="2015611" cy="1374281"/>
      </dsp:txXfrm>
    </dsp:sp>
    <dsp:sp modelId="{8646CED2-C5AC-4625-8D61-CB7012FAC17B}">
      <dsp:nvSpPr>
        <dsp:cNvPr id="0" name=""/>
        <dsp:cNvSpPr/>
      </dsp:nvSpPr>
      <dsp:spPr>
        <a:xfrm>
          <a:off x="4707842" y="3576443"/>
          <a:ext cx="2011674" cy="137159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t>Rare Tumor Subcommittee</a:t>
          </a:r>
        </a:p>
        <a:p>
          <a:pPr marL="0" lvl="0" indent="0" algn="ctr" defTabSz="622300">
            <a:lnSpc>
              <a:spcPct val="90000"/>
            </a:lnSpc>
            <a:spcBef>
              <a:spcPct val="0"/>
            </a:spcBef>
            <a:spcAft>
              <a:spcPct val="35000"/>
            </a:spcAft>
            <a:buNone/>
          </a:pPr>
          <a:r>
            <a:rPr lang="en-US" sz="1000" b="0" kern="1200" dirty="0"/>
            <a:t>Chair: Allan Covens, MD</a:t>
          </a:r>
        </a:p>
        <a:p>
          <a:pPr marL="0" lvl="0" indent="0" algn="ctr" defTabSz="622300">
            <a:lnSpc>
              <a:spcPct val="90000"/>
            </a:lnSpc>
            <a:spcBef>
              <a:spcPct val="0"/>
            </a:spcBef>
            <a:spcAft>
              <a:spcPct val="35000"/>
            </a:spcAft>
            <a:buNone/>
          </a:pPr>
          <a:r>
            <a:rPr lang="en-US" sz="1000" b="0" kern="1200" dirty="0"/>
            <a:t>Co-Chair: Jubilee Brown, MD</a:t>
          </a:r>
        </a:p>
      </dsp:txBody>
      <dsp:txXfrm>
        <a:off x="4707842" y="3576443"/>
        <a:ext cx="2011674" cy="1371599"/>
      </dsp:txXfrm>
    </dsp:sp>
    <dsp:sp modelId="{CBB5EBB3-63D4-4B19-9551-AC7F4B6FAADC}">
      <dsp:nvSpPr>
        <dsp:cNvPr id="0" name=""/>
        <dsp:cNvSpPr/>
      </dsp:nvSpPr>
      <dsp:spPr>
        <a:xfrm>
          <a:off x="7019093" y="3576443"/>
          <a:ext cx="2015611" cy="13742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t>Uterine Corpus Cancer Subcommittee</a:t>
          </a:r>
        </a:p>
        <a:p>
          <a:pPr marL="0" lvl="0" indent="0" algn="ctr" defTabSz="622300">
            <a:lnSpc>
              <a:spcPct val="90000"/>
            </a:lnSpc>
            <a:spcBef>
              <a:spcPct val="0"/>
            </a:spcBef>
            <a:spcAft>
              <a:spcPct val="35000"/>
            </a:spcAft>
            <a:buNone/>
          </a:pPr>
          <a:r>
            <a:rPr lang="en-US" sz="1000" b="0" kern="1200" dirty="0"/>
            <a:t>Chair: Matthew Powell, MD</a:t>
          </a:r>
        </a:p>
        <a:p>
          <a:pPr marL="0" lvl="0" indent="0" algn="ctr" defTabSz="622300">
            <a:lnSpc>
              <a:spcPct val="90000"/>
            </a:lnSpc>
            <a:spcBef>
              <a:spcPct val="0"/>
            </a:spcBef>
            <a:spcAft>
              <a:spcPct val="35000"/>
            </a:spcAft>
            <a:buNone/>
          </a:pPr>
          <a:r>
            <a:rPr lang="en-US" sz="1000" b="0" kern="1200" dirty="0"/>
            <a:t>Co-Chair: Ann Klopp, MD</a:t>
          </a:r>
        </a:p>
        <a:p>
          <a:pPr marL="0" lvl="0" indent="0" algn="ctr" defTabSz="622300">
            <a:lnSpc>
              <a:spcPct val="90000"/>
            </a:lnSpc>
            <a:spcBef>
              <a:spcPct val="0"/>
            </a:spcBef>
            <a:spcAft>
              <a:spcPct val="35000"/>
            </a:spcAft>
            <a:buNone/>
          </a:pPr>
          <a:r>
            <a:rPr lang="en-US" sz="1000" b="0" kern="1200" dirty="0"/>
            <a:t>TS Co-Chair: Douglas Levine, MD</a:t>
          </a:r>
        </a:p>
      </dsp:txBody>
      <dsp:txXfrm>
        <a:off x="7019093" y="3576443"/>
        <a:ext cx="2015611" cy="1374281"/>
      </dsp:txXfrm>
    </dsp:sp>
    <dsp:sp modelId="{60ECF0BB-9CD9-4252-B89A-F85A1A7F5B23}">
      <dsp:nvSpPr>
        <dsp:cNvPr id="0" name=""/>
        <dsp:cNvSpPr/>
      </dsp:nvSpPr>
      <dsp:spPr>
        <a:xfrm>
          <a:off x="540582" y="1216125"/>
          <a:ext cx="3869137" cy="183129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t>GYN Developmental Therapeutics Committee</a:t>
          </a:r>
        </a:p>
        <a:p>
          <a:pPr marL="0" lvl="0" indent="0" algn="ctr" defTabSz="711200">
            <a:lnSpc>
              <a:spcPct val="90000"/>
            </a:lnSpc>
            <a:spcBef>
              <a:spcPct val="0"/>
            </a:spcBef>
            <a:spcAft>
              <a:spcPct val="35000"/>
            </a:spcAft>
            <a:buNone/>
          </a:pPr>
          <a:r>
            <a:rPr lang="en-US" sz="1050" kern="1200" dirty="0"/>
            <a:t>Chair:  Roisin O’Cearbhaill, MD</a:t>
          </a:r>
        </a:p>
        <a:p>
          <a:pPr marL="0" lvl="0" indent="0" algn="ctr" defTabSz="711200">
            <a:lnSpc>
              <a:spcPct val="90000"/>
            </a:lnSpc>
            <a:spcBef>
              <a:spcPct val="0"/>
            </a:spcBef>
            <a:spcAft>
              <a:spcPct val="35000"/>
            </a:spcAft>
            <a:buNone/>
          </a:pPr>
          <a:r>
            <a:rPr lang="en-US" sz="1050" kern="1200" dirty="0"/>
            <a:t>Co-Chair:  </a:t>
          </a:r>
          <a:r>
            <a:rPr lang="en-US" sz="1050" kern="1200" dirty="0" err="1"/>
            <a:t>Floortje</a:t>
          </a:r>
          <a:r>
            <a:rPr lang="en-US" sz="1050" kern="1200" dirty="0"/>
            <a:t> Backes, MD</a:t>
          </a:r>
        </a:p>
        <a:p>
          <a:pPr marL="0" lvl="0" indent="0" algn="ctr" defTabSz="711200">
            <a:lnSpc>
              <a:spcPct val="90000"/>
            </a:lnSpc>
            <a:spcBef>
              <a:spcPct val="0"/>
            </a:spcBef>
            <a:spcAft>
              <a:spcPct val="35000"/>
            </a:spcAft>
            <a:buNone/>
          </a:pPr>
          <a:r>
            <a:rPr lang="en-US" sz="1050" kern="1200" dirty="0"/>
            <a:t>TS Co-Chair:  Panagiotis Konstantinopoulos, MD, PhD</a:t>
          </a:r>
        </a:p>
        <a:p>
          <a:pPr marL="0" lvl="0" indent="0" algn="ctr" defTabSz="711200">
            <a:lnSpc>
              <a:spcPct val="90000"/>
            </a:lnSpc>
            <a:spcBef>
              <a:spcPct val="0"/>
            </a:spcBef>
            <a:spcAft>
              <a:spcPct val="35000"/>
            </a:spcAft>
            <a:buNone/>
          </a:pPr>
          <a:r>
            <a:rPr lang="en-US" sz="1400" b="1" kern="1200" dirty="0"/>
            <a:t>GYN Phase I Subcommittee</a:t>
          </a:r>
        </a:p>
        <a:p>
          <a:pPr marL="0" lvl="0" indent="0" algn="ctr" defTabSz="711200">
            <a:lnSpc>
              <a:spcPct val="90000"/>
            </a:lnSpc>
            <a:spcBef>
              <a:spcPct val="0"/>
            </a:spcBef>
            <a:spcAft>
              <a:spcPct val="35000"/>
            </a:spcAft>
            <a:buNone/>
          </a:pPr>
          <a:r>
            <a:rPr lang="en-US" sz="1050" kern="1200" dirty="0"/>
            <a:t>Chair:  Russell Schilder, MD</a:t>
          </a:r>
        </a:p>
        <a:p>
          <a:pPr marL="0" lvl="0" indent="0" algn="ctr" defTabSz="711200">
            <a:lnSpc>
              <a:spcPct val="90000"/>
            </a:lnSpc>
            <a:spcBef>
              <a:spcPct val="0"/>
            </a:spcBef>
            <a:spcAft>
              <a:spcPct val="35000"/>
            </a:spcAft>
            <a:buNone/>
          </a:pPr>
          <a:r>
            <a:rPr lang="en-US" sz="1050" kern="1200" dirty="0"/>
            <a:t>Co-Chair:  Stephanie Gaillard, MD, PhD</a:t>
          </a:r>
        </a:p>
      </dsp:txBody>
      <dsp:txXfrm>
        <a:off x="540582" y="1216125"/>
        <a:ext cx="3869137" cy="18312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67DA22-F249-4824-B08B-8FE2A0B066FF}">
      <dsp:nvSpPr>
        <dsp:cNvPr id="0" name=""/>
        <dsp:cNvSpPr/>
      </dsp:nvSpPr>
      <dsp:spPr>
        <a:xfrm>
          <a:off x="1672" y="596330"/>
          <a:ext cx="1435983" cy="5183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NRG Oncology</a:t>
          </a:r>
        </a:p>
      </dsp:txBody>
      <dsp:txXfrm>
        <a:off x="1672" y="596330"/>
        <a:ext cx="1435983" cy="345600"/>
      </dsp:txXfrm>
    </dsp:sp>
    <dsp:sp modelId="{355E43E6-DF78-4572-9B5A-6A9DA2CED2B9}">
      <dsp:nvSpPr>
        <dsp:cNvPr id="0" name=""/>
        <dsp:cNvSpPr/>
      </dsp:nvSpPr>
      <dsp:spPr>
        <a:xfrm>
          <a:off x="295789" y="941930"/>
          <a:ext cx="1435983" cy="14256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Subcommittee</a:t>
          </a:r>
        </a:p>
        <a:p>
          <a:pPr marL="114300" lvl="1" indent="-114300" algn="l" defTabSz="533400">
            <a:lnSpc>
              <a:spcPct val="90000"/>
            </a:lnSpc>
            <a:spcBef>
              <a:spcPct val="0"/>
            </a:spcBef>
            <a:spcAft>
              <a:spcPct val="15000"/>
            </a:spcAft>
            <a:buChar char="•"/>
          </a:pPr>
          <a:r>
            <a:rPr lang="en-US" sz="1200" kern="1200" dirty="0"/>
            <a:t>GYN Cancer Committee</a:t>
          </a:r>
        </a:p>
        <a:p>
          <a:pPr marL="114300" lvl="1" indent="-114300" algn="l" defTabSz="533400">
            <a:lnSpc>
              <a:spcPct val="90000"/>
            </a:lnSpc>
            <a:spcBef>
              <a:spcPct val="0"/>
            </a:spcBef>
            <a:spcAft>
              <a:spcPct val="15000"/>
            </a:spcAft>
            <a:buChar char="•"/>
          </a:pPr>
          <a:r>
            <a:rPr lang="en-US" sz="1200" kern="1200" dirty="0"/>
            <a:t>NRG Oncology Research Strategy Committee</a:t>
          </a:r>
        </a:p>
      </dsp:txBody>
      <dsp:txXfrm>
        <a:off x="337543" y="983684"/>
        <a:ext cx="1352475" cy="1342092"/>
      </dsp:txXfrm>
    </dsp:sp>
    <dsp:sp modelId="{4482D51C-3E13-464A-B988-55439EB27EBD}">
      <dsp:nvSpPr>
        <dsp:cNvPr id="0" name=""/>
        <dsp:cNvSpPr/>
      </dsp:nvSpPr>
      <dsp:spPr>
        <a:xfrm>
          <a:off x="1655345" y="590371"/>
          <a:ext cx="461502" cy="35751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1655345" y="661875"/>
        <a:ext cx="354247" cy="214510"/>
      </dsp:txXfrm>
    </dsp:sp>
    <dsp:sp modelId="{E6845492-4818-4B98-85D8-464391C9948B}">
      <dsp:nvSpPr>
        <dsp:cNvPr id="0" name=""/>
        <dsp:cNvSpPr/>
      </dsp:nvSpPr>
      <dsp:spPr>
        <a:xfrm>
          <a:off x="2308415" y="596330"/>
          <a:ext cx="1435983" cy="5183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CTEP</a:t>
          </a:r>
        </a:p>
      </dsp:txBody>
      <dsp:txXfrm>
        <a:off x="2308415" y="596330"/>
        <a:ext cx="1435983" cy="345600"/>
      </dsp:txXfrm>
    </dsp:sp>
    <dsp:sp modelId="{763F97FD-75AD-4EAB-9015-C7F706BC9646}">
      <dsp:nvSpPr>
        <dsp:cNvPr id="0" name=""/>
        <dsp:cNvSpPr/>
      </dsp:nvSpPr>
      <dsp:spPr>
        <a:xfrm>
          <a:off x="2602532" y="941930"/>
          <a:ext cx="1435983" cy="14256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LOI to PIO</a:t>
          </a:r>
        </a:p>
        <a:p>
          <a:pPr marL="114300" lvl="1" indent="-114300" algn="l" defTabSz="533400">
            <a:lnSpc>
              <a:spcPct val="90000"/>
            </a:lnSpc>
            <a:spcBef>
              <a:spcPct val="0"/>
            </a:spcBef>
            <a:spcAft>
              <a:spcPct val="15000"/>
            </a:spcAft>
            <a:buFont typeface="Wingdings" panose="05000000000000000000" pitchFamily="2" charset="2"/>
            <a:buChar char="ü"/>
          </a:pPr>
          <a:r>
            <a:rPr lang="en-US" sz="1200" kern="1200" dirty="0"/>
            <a:t>Protocol Review Committee (PRC)</a:t>
          </a:r>
        </a:p>
        <a:p>
          <a:pPr marL="114300" lvl="1" indent="-114300" algn="l" defTabSz="533400">
            <a:lnSpc>
              <a:spcPct val="90000"/>
            </a:lnSpc>
            <a:spcBef>
              <a:spcPct val="0"/>
            </a:spcBef>
            <a:spcAft>
              <a:spcPct val="15000"/>
            </a:spcAft>
            <a:buFont typeface="Wingdings" panose="05000000000000000000" pitchFamily="2" charset="2"/>
            <a:buChar char="ü"/>
          </a:pPr>
          <a:r>
            <a:rPr lang="en-US" sz="1200" kern="1200" dirty="0"/>
            <a:t>Industry Partner</a:t>
          </a:r>
        </a:p>
      </dsp:txBody>
      <dsp:txXfrm>
        <a:off x="2644286" y="983684"/>
        <a:ext cx="1352475" cy="13420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1F5A48-AF16-4EE5-B2AB-0AF956EA5D0B}">
      <dsp:nvSpPr>
        <dsp:cNvPr id="0" name=""/>
        <dsp:cNvSpPr/>
      </dsp:nvSpPr>
      <dsp:spPr>
        <a:xfrm>
          <a:off x="1673" y="364454"/>
          <a:ext cx="1436547" cy="6794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NRG Oncology</a:t>
          </a:r>
        </a:p>
      </dsp:txBody>
      <dsp:txXfrm>
        <a:off x="1673" y="364454"/>
        <a:ext cx="1436547" cy="452952"/>
      </dsp:txXfrm>
    </dsp:sp>
    <dsp:sp modelId="{650E012F-838D-4393-8616-F832579866A5}">
      <dsp:nvSpPr>
        <dsp:cNvPr id="0" name=""/>
        <dsp:cNvSpPr/>
      </dsp:nvSpPr>
      <dsp:spPr>
        <a:xfrm>
          <a:off x="295905" y="817407"/>
          <a:ext cx="1436547" cy="17820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Subcommittee</a:t>
          </a:r>
        </a:p>
        <a:p>
          <a:pPr marL="114300" lvl="1" indent="-114300" algn="l" defTabSz="533400">
            <a:lnSpc>
              <a:spcPct val="90000"/>
            </a:lnSpc>
            <a:spcBef>
              <a:spcPct val="0"/>
            </a:spcBef>
            <a:spcAft>
              <a:spcPct val="15000"/>
            </a:spcAft>
            <a:buChar char="•"/>
          </a:pPr>
          <a:r>
            <a:rPr lang="en-US" sz="1200" kern="1200" dirty="0"/>
            <a:t>GYN Cancer Committee</a:t>
          </a:r>
        </a:p>
        <a:p>
          <a:pPr marL="114300" lvl="1" indent="-114300" algn="l" defTabSz="533400">
            <a:lnSpc>
              <a:spcPct val="90000"/>
            </a:lnSpc>
            <a:spcBef>
              <a:spcPct val="0"/>
            </a:spcBef>
            <a:spcAft>
              <a:spcPct val="15000"/>
            </a:spcAft>
            <a:buChar char="•"/>
          </a:pPr>
          <a:r>
            <a:rPr lang="en-US" sz="1200" kern="1200" dirty="0"/>
            <a:t>NRG Oncology Research Strategy Committee</a:t>
          </a:r>
        </a:p>
      </dsp:txBody>
      <dsp:txXfrm>
        <a:off x="337980" y="859482"/>
        <a:ext cx="1352397" cy="1697850"/>
      </dsp:txXfrm>
    </dsp:sp>
    <dsp:sp modelId="{B9C0125C-970F-4C1B-959A-6C764AE6F6E3}">
      <dsp:nvSpPr>
        <dsp:cNvPr id="0" name=""/>
        <dsp:cNvSpPr/>
      </dsp:nvSpPr>
      <dsp:spPr>
        <a:xfrm>
          <a:off x="1655995" y="412101"/>
          <a:ext cx="461683" cy="3576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1655995" y="483633"/>
        <a:ext cx="354386" cy="214594"/>
      </dsp:txXfrm>
    </dsp:sp>
    <dsp:sp modelId="{29299BDD-1076-4AE5-A0E2-5DF39B0D28D2}">
      <dsp:nvSpPr>
        <dsp:cNvPr id="0" name=""/>
        <dsp:cNvSpPr/>
      </dsp:nvSpPr>
      <dsp:spPr>
        <a:xfrm>
          <a:off x="2309321" y="364454"/>
          <a:ext cx="1436547" cy="6794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Scientific Steering Committee (SSC)*</a:t>
          </a:r>
        </a:p>
      </dsp:txBody>
      <dsp:txXfrm>
        <a:off x="2309321" y="364454"/>
        <a:ext cx="1436547" cy="452952"/>
      </dsp:txXfrm>
    </dsp:sp>
    <dsp:sp modelId="{F8076BA8-94A4-4338-ACE2-4633D41481F2}">
      <dsp:nvSpPr>
        <dsp:cNvPr id="0" name=""/>
        <dsp:cNvSpPr/>
      </dsp:nvSpPr>
      <dsp:spPr>
        <a:xfrm>
          <a:off x="2603554" y="817407"/>
          <a:ext cx="1436547" cy="17820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Concept to PIO</a:t>
          </a:r>
        </a:p>
        <a:p>
          <a:pPr marL="114300" lvl="1" indent="-114300" algn="l" defTabSz="533400">
            <a:lnSpc>
              <a:spcPct val="90000"/>
            </a:lnSpc>
            <a:spcBef>
              <a:spcPct val="0"/>
            </a:spcBef>
            <a:spcAft>
              <a:spcPct val="15000"/>
            </a:spcAft>
            <a:buFont typeface="Wingdings" panose="05000000000000000000" pitchFamily="2" charset="2"/>
            <a:buChar char="ü"/>
          </a:pPr>
          <a:r>
            <a:rPr lang="en-US" sz="1200" kern="1200" dirty="0"/>
            <a:t>Task Force</a:t>
          </a:r>
        </a:p>
        <a:p>
          <a:pPr marL="114300" lvl="1" indent="-114300" algn="l" defTabSz="533400">
            <a:lnSpc>
              <a:spcPct val="90000"/>
            </a:lnSpc>
            <a:spcBef>
              <a:spcPct val="0"/>
            </a:spcBef>
            <a:spcAft>
              <a:spcPct val="15000"/>
            </a:spcAft>
            <a:buFont typeface="Wingdings" panose="05000000000000000000" pitchFamily="2" charset="2"/>
            <a:buChar char="ü"/>
          </a:pPr>
          <a:r>
            <a:rPr lang="en-US" sz="1200" kern="1200" dirty="0"/>
            <a:t>Gynecologic Cancer Steering Committee (GCSC)</a:t>
          </a:r>
        </a:p>
        <a:p>
          <a:pPr marL="114300" lvl="1" indent="-114300" algn="l" defTabSz="533400">
            <a:lnSpc>
              <a:spcPct val="90000"/>
            </a:lnSpc>
            <a:spcBef>
              <a:spcPct val="0"/>
            </a:spcBef>
            <a:spcAft>
              <a:spcPct val="15000"/>
            </a:spcAft>
            <a:buFont typeface="Wingdings" panose="05000000000000000000" pitchFamily="2" charset="2"/>
            <a:buChar char="ü"/>
          </a:pPr>
          <a:r>
            <a:rPr lang="en-US" sz="1200" kern="1200" dirty="0"/>
            <a:t>Industry Partner</a:t>
          </a:r>
        </a:p>
      </dsp:txBody>
      <dsp:txXfrm>
        <a:off x="2645629" y="859482"/>
        <a:ext cx="1352397" cy="169785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DC83F8-7326-4DE4-A9B2-DB48A8B472C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09FB092D-2502-4302-B7D3-0953607A848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CB33DE4-490F-4578-A022-87A195B03510}" type="datetimeFigureOut">
              <a:rPr lang="en-US"/>
              <a:pPr>
                <a:defRPr/>
              </a:pPr>
              <a:t>12/31/2018</a:t>
            </a:fld>
            <a:endParaRPr lang="en-US"/>
          </a:p>
        </p:txBody>
      </p:sp>
      <p:sp>
        <p:nvSpPr>
          <p:cNvPr id="4" name="Slide Image Placeholder 3">
            <a:extLst>
              <a:ext uri="{FF2B5EF4-FFF2-40B4-BE49-F238E27FC236}">
                <a16:creationId xmlns:a16="http://schemas.microsoft.com/office/drawing/2014/main" id="{136D6A8E-0130-447E-A4A9-269E05239202}"/>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424F635-143E-4028-86FF-895B194AA44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3AD97ED6-A500-49EE-A5C9-E8CD93BE8D9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28EF38A4-1EA9-4702-BAAC-6CE36803B10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25636A24-4FEF-4B2F-B3DD-40CC8557098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63E5E514-6277-4129-AE0A-3B14BCE2592D}"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457200" rtl="0" eaLnBrk="1" fontAlgn="base" latinLnBrk="0" hangingPunct="1">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6080015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5636A24-4FEF-4B2F-B3DD-40CC85570988}" type="slidenum">
              <a:rPr lang="en-US" altLang="en-US" smtClean="0"/>
              <a:pPr>
                <a:defRPr/>
              </a:pPr>
              <a:t>12</a:t>
            </a:fld>
            <a:endParaRPr lang="en-US" altLang="en-US"/>
          </a:p>
        </p:txBody>
      </p:sp>
    </p:spTree>
    <p:extLst>
      <p:ext uri="{BB962C8B-B14F-4D97-AF65-F5344CB8AC3E}">
        <p14:creationId xmlns:p14="http://schemas.microsoft.com/office/powerpoint/2010/main" val="11973468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5636A24-4FEF-4B2F-B3DD-40CC85570988}" type="slidenum">
              <a:rPr lang="en-US" altLang="en-US" smtClean="0"/>
              <a:pPr>
                <a:defRPr/>
              </a:pPr>
              <a:t>13</a:t>
            </a:fld>
            <a:endParaRPr lang="en-US" altLang="en-US"/>
          </a:p>
        </p:txBody>
      </p:sp>
    </p:spTree>
    <p:extLst>
      <p:ext uri="{BB962C8B-B14F-4D97-AF65-F5344CB8AC3E}">
        <p14:creationId xmlns:p14="http://schemas.microsoft.com/office/powerpoint/2010/main" val="22149728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6E8B3D1C-F9FA-448B-A95E-EB90C545B5E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E20E8493-D7BF-4FCF-9EB0-E44B4E285B7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1988" name="Slide Number Placeholder 3">
            <a:extLst>
              <a:ext uri="{FF2B5EF4-FFF2-40B4-BE49-F238E27FC236}">
                <a16:creationId xmlns:a16="http://schemas.microsoft.com/office/drawing/2014/main" id="{05A71BEE-F2CE-4C70-9507-A35A84228F5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81CF536-4C70-4156-99D8-D682C037FE02}" type="slidenum">
              <a:rPr lang="en-US" altLang="en-US" smtClean="0">
                <a:latin typeface="Calibri" panose="020F0502020204030204" pitchFamily="34" charset="0"/>
              </a:rPr>
              <a:pPr/>
              <a:t>14</a:t>
            </a:fld>
            <a:endParaRPr lang="en-US" altLang="en-US">
              <a:latin typeface="Calibri" panose="020F0502020204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LOI (NOT concepts)</a:t>
            </a:r>
          </a:p>
        </p:txBody>
      </p:sp>
      <p:sp>
        <p:nvSpPr>
          <p:cNvPr id="4" name="Slide Number Placeholder 3"/>
          <p:cNvSpPr>
            <a:spLocks noGrp="1"/>
          </p:cNvSpPr>
          <p:nvPr>
            <p:ph type="sldNum" sz="quarter" idx="10"/>
          </p:nvPr>
        </p:nvSpPr>
        <p:spPr/>
        <p:txBody>
          <a:bodyPr/>
          <a:lstStyle/>
          <a:p>
            <a:pPr>
              <a:defRPr/>
            </a:pPr>
            <a:fld id="{25636A24-4FEF-4B2F-B3DD-40CC85570988}" type="slidenum">
              <a:rPr lang="en-US" altLang="en-US" smtClean="0"/>
              <a:pPr>
                <a:defRPr/>
              </a:pPr>
              <a:t>15</a:t>
            </a:fld>
            <a:endParaRPr lang="en-US" altLang="en-US"/>
          </a:p>
        </p:txBody>
      </p:sp>
    </p:spTree>
    <p:extLst>
      <p:ext uri="{BB962C8B-B14F-4D97-AF65-F5344CB8AC3E}">
        <p14:creationId xmlns:p14="http://schemas.microsoft.com/office/powerpoint/2010/main" val="41017909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LOI (not concepts)</a:t>
            </a:r>
          </a:p>
        </p:txBody>
      </p:sp>
      <p:sp>
        <p:nvSpPr>
          <p:cNvPr id="4" name="Slide Number Placeholder 3"/>
          <p:cNvSpPr>
            <a:spLocks noGrp="1"/>
          </p:cNvSpPr>
          <p:nvPr>
            <p:ph type="sldNum" sz="quarter" idx="10"/>
          </p:nvPr>
        </p:nvSpPr>
        <p:spPr/>
        <p:txBody>
          <a:bodyPr/>
          <a:lstStyle/>
          <a:p>
            <a:pPr>
              <a:defRPr/>
            </a:pPr>
            <a:fld id="{25636A24-4FEF-4B2F-B3DD-40CC85570988}" type="slidenum">
              <a:rPr lang="en-US" altLang="en-US" smtClean="0"/>
              <a:pPr>
                <a:defRPr/>
              </a:pPr>
              <a:t>16</a:t>
            </a:fld>
            <a:endParaRPr lang="en-US" altLang="en-US"/>
          </a:p>
        </p:txBody>
      </p:sp>
    </p:spTree>
    <p:extLst>
      <p:ext uri="{BB962C8B-B14F-4D97-AF65-F5344CB8AC3E}">
        <p14:creationId xmlns:p14="http://schemas.microsoft.com/office/powerpoint/2010/main" val="28049309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concepts (NOT LOI)</a:t>
            </a:r>
          </a:p>
        </p:txBody>
      </p:sp>
      <p:sp>
        <p:nvSpPr>
          <p:cNvPr id="4" name="Slide Number Placeholder 3"/>
          <p:cNvSpPr>
            <a:spLocks noGrp="1"/>
          </p:cNvSpPr>
          <p:nvPr>
            <p:ph type="sldNum" sz="quarter" idx="10"/>
          </p:nvPr>
        </p:nvSpPr>
        <p:spPr/>
        <p:txBody>
          <a:bodyPr/>
          <a:lstStyle/>
          <a:p>
            <a:pPr>
              <a:defRPr/>
            </a:pPr>
            <a:fld id="{25636A24-4FEF-4B2F-B3DD-40CC85570988}" type="slidenum">
              <a:rPr lang="en-US" altLang="en-US" smtClean="0"/>
              <a:pPr>
                <a:defRPr/>
              </a:pPr>
              <a:t>17</a:t>
            </a:fld>
            <a:endParaRPr lang="en-US" altLang="en-US"/>
          </a:p>
        </p:txBody>
      </p:sp>
    </p:spTree>
    <p:extLst>
      <p:ext uri="{BB962C8B-B14F-4D97-AF65-F5344CB8AC3E}">
        <p14:creationId xmlns:p14="http://schemas.microsoft.com/office/powerpoint/2010/main" val="28586178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concepts (NOT LOI)</a:t>
            </a:r>
          </a:p>
        </p:txBody>
      </p:sp>
      <p:sp>
        <p:nvSpPr>
          <p:cNvPr id="4" name="Slide Number Placeholder 3"/>
          <p:cNvSpPr>
            <a:spLocks noGrp="1"/>
          </p:cNvSpPr>
          <p:nvPr>
            <p:ph type="sldNum" sz="quarter" idx="10"/>
          </p:nvPr>
        </p:nvSpPr>
        <p:spPr/>
        <p:txBody>
          <a:bodyPr/>
          <a:lstStyle/>
          <a:p>
            <a:pPr>
              <a:defRPr/>
            </a:pPr>
            <a:fld id="{25636A24-4FEF-4B2F-B3DD-40CC85570988}" type="slidenum">
              <a:rPr lang="en-US" altLang="en-US" smtClean="0"/>
              <a:pPr>
                <a:defRPr/>
              </a:pPr>
              <a:t>18</a:t>
            </a:fld>
            <a:endParaRPr lang="en-US" altLang="en-US"/>
          </a:p>
        </p:txBody>
      </p:sp>
    </p:spTree>
    <p:extLst>
      <p:ext uri="{BB962C8B-B14F-4D97-AF65-F5344CB8AC3E}">
        <p14:creationId xmlns:p14="http://schemas.microsoft.com/office/powerpoint/2010/main" val="19860816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5636A24-4FEF-4B2F-B3DD-40CC85570988}" type="slidenum">
              <a:rPr lang="en-US" altLang="en-US" smtClean="0"/>
              <a:pPr>
                <a:defRPr/>
              </a:pPr>
              <a:t>19</a:t>
            </a:fld>
            <a:endParaRPr lang="en-US" altLang="en-US"/>
          </a:p>
        </p:txBody>
      </p:sp>
    </p:spTree>
    <p:extLst>
      <p:ext uri="{BB962C8B-B14F-4D97-AF65-F5344CB8AC3E}">
        <p14:creationId xmlns:p14="http://schemas.microsoft.com/office/powerpoint/2010/main" val="1464437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257EE8C3-B35A-4876-9835-E3498CAE105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57A7753F-0AFF-4127-9C22-D5795875AFF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8676" name="Slide Number Placeholder 3">
            <a:extLst>
              <a:ext uri="{FF2B5EF4-FFF2-40B4-BE49-F238E27FC236}">
                <a16:creationId xmlns:a16="http://schemas.microsoft.com/office/drawing/2014/main" id="{0B983FAC-2E1A-48F2-9AE2-DD221F55367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95EB200-FEDB-4411-A6A5-34356235FC96}" type="slidenum">
              <a:rPr lang="en-US" altLang="en-US" smtClean="0">
                <a:latin typeface="Calibri" panose="020F0502020204030204" pitchFamily="34" charset="0"/>
              </a:rPr>
              <a:pPr/>
              <a:t>3</a:t>
            </a:fld>
            <a:endParaRPr lang="en-US" altLang="en-US">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Submission to RSC requires:  LOI/concept, Accrual Checklist Form, NRG Review Form for dev concepts</a:t>
            </a:r>
          </a:p>
        </p:txBody>
      </p:sp>
      <p:sp>
        <p:nvSpPr>
          <p:cNvPr id="4" name="Slide Number Placeholder 3"/>
          <p:cNvSpPr>
            <a:spLocks noGrp="1"/>
          </p:cNvSpPr>
          <p:nvPr>
            <p:ph type="sldNum" sz="quarter" idx="10"/>
          </p:nvPr>
        </p:nvSpPr>
        <p:spPr/>
        <p:txBody>
          <a:bodyPr/>
          <a:lstStyle/>
          <a:p>
            <a:pPr>
              <a:defRPr/>
            </a:pPr>
            <a:fld id="{25636A24-4FEF-4B2F-B3DD-40CC85570988}" type="slidenum">
              <a:rPr lang="en-US" altLang="en-US" smtClean="0"/>
              <a:pPr>
                <a:defRPr/>
              </a:pPr>
              <a:t>4</a:t>
            </a:fld>
            <a:endParaRPr lang="en-US" altLang="en-US"/>
          </a:p>
        </p:txBody>
      </p:sp>
    </p:spTree>
    <p:extLst>
      <p:ext uri="{BB962C8B-B14F-4D97-AF65-F5344CB8AC3E}">
        <p14:creationId xmlns:p14="http://schemas.microsoft.com/office/powerpoint/2010/main" val="40651730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7EB1599E-73D7-40FF-8A67-40B3DD7E05E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5B2C69E7-C78C-4DD5-9EBC-EE5A5614BDD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30724" name="Slide Number Placeholder 3">
            <a:extLst>
              <a:ext uri="{FF2B5EF4-FFF2-40B4-BE49-F238E27FC236}">
                <a16:creationId xmlns:a16="http://schemas.microsoft.com/office/drawing/2014/main" id="{15C4AC61-92C5-4F6C-B9DC-025969CD576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59EA897-7378-4587-8B17-6A53459590BD}" type="slidenum">
              <a:rPr lang="en-US" altLang="en-US" smtClean="0">
                <a:latin typeface="Calibri" panose="020F0502020204030204" pitchFamily="34" charset="0"/>
              </a:rPr>
              <a:pPr/>
              <a:t>5</a:t>
            </a:fld>
            <a:endParaRPr lang="en-US"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EF0BCF5F-AF3A-441D-A7A4-6AD5801BAB2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CC77480D-6A7B-42DC-B174-9C127B3C37D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32772" name="Slide Number Placeholder 3">
            <a:extLst>
              <a:ext uri="{FF2B5EF4-FFF2-40B4-BE49-F238E27FC236}">
                <a16:creationId xmlns:a16="http://schemas.microsoft.com/office/drawing/2014/main" id="{DE4FE743-9B0C-4570-9F06-FE27CC0D57A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0D341E5-0425-49D1-91B5-5E8656E107BE}" type="slidenum">
              <a:rPr lang="en-US" altLang="en-US" smtClean="0">
                <a:latin typeface="Calibri" panose="020F0502020204030204" pitchFamily="34" charset="0"/>
              </a:rPr>
              <a:pPr/>
              <a:t>6</a:t>
            </a:fld>
            <a:endParaRPr lang="en-US" altLang="en-US">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BE0ECA32-2009-498B-B037-82D1C20516D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B89E25AB-4464-4D2F-9CF1-636EAB75FE7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6868" name="Slide Number Placeholder 3">
            <a:extLst>
              <a:ext uri="{FF2B5EF4-FFF2-40B4-BE49-F238E27FC236}">
                <a16:creationId xmlns:a16="http://schemas.microsoft.com/office/drawing/2014/main" id="{3C9D28C0-DE70-47AB-9F8F-4E43E32E660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F2AD3B2-1BA0-4B46-BE63-BE7FD251430F}" type="slidenum">
              <a:rPr lang="en-US" altLang="en-US" smtClean="0">
                <a:latin typeface="Calibri" panose="020F0502020204030204" pitchFamily="34" charset="0"/>
              </a:rPr>
              <a:pPr/>
              <a:t>7</a:t>
            </a:fld>
            <a:endParaRPr lang="en-US" altLang="en-US">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Only one mentor may be listed</a:t>
            </a:r>
          </a:p>
          <a:p>
            <a:r>
              <a:rPr lang="en-US" dirty="0"/>
              <a:t>The mentor</a:t>
            </a:r>
            <a:r>
              <a:rPr lang="en-US" baseline="0" dirty="0"/>
              <a:t> does not need to submit a separate PTMA</a:t>
            </a:r>
          </a:p>
          <a:p>
            <a:r>
              <a:rPr lang="en-US" baseline="0" dirty="0"/>
              <a:t>If selected BOTH the </a:t>
            </a:r>
            <a:r>
              <a:rPr lang="en-US" baseline="0" dirty="0" err="1"/>
              <a:t>CrD</a:t>
            </a:r>
            <a:r>
              <a:rPr lang="en-US" baseline="0" dirty="0"/>
              <a:t> PTMA team member AND mentor will be required to attend all team meetings</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C81D21-14B1-4605-B10D-96E16790FBD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59615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ETCTN – Experimental Therapeutics</a:t>
            </a:r>
            <a:r>
              <a:rPr lang="en-US" baseline="0" dirty="0"/>
              <a:t> Clinical Trials Network </a:t>
            </a:r>
            <a:endParaRPr lang="en-US" dirty="0"/>
          </a:p>
          <a:p>
            <a:r>
              <a:rPr lang="en-US" dirty="0"/>
              <a:t>CITN – Cancer Immunotherapy Trials Network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C81D21-14B1-4605-B10D-96E16790FBD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48869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C81D21-14B1-4605-B10D-96E16790FBD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22678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2914650"/>
            <a:ext cx="6400800" cy="131445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4C603376-5107-4448-8538-38F2F46C9F5A}"/>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D990367A-1CBC-4800-9DAC-A068998978E0}" type="datetimeFigureOut">
              <a:rPr lang="en-US"/>
              <a:pPr>
                <a:defRPr/>
              </a:pPr>
              <a:t>12/31/2018</a:t>
            </a:fld>
            <a:endParaRPr lang="en-US"/>
          </a:p>
        </p:txBody>
      </p:sp>
      <p:sp>
        <p:nvSpPr>
          <p:cNvPr id="5" name="Footer Placeholder 4">
            <a:extLst>
              <a:ext uri="{FF2B5EF4-FFF2-40B4-BE49-F238E27FC236}">
                <a16:creationId xmlns:a16="http://schemas.microsoft.com/office/drawing/2014/main" id="{76066DA8-1DB5-4C18-9A2B-9E6BD2047B00}"/>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65500FC2-1682-4B6C-8613-7479339A8729}"/>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AF208A61-D70C-4119-B8E8-AC4FC0A75CB9}" type="slidenum">
              <a:rPr lang="en-US" altLang="en-US"/>
              <a:pPr>
                <a:defRPr/>
              </a:pPr>
              <a:t>‹#›</a:t>
            </a:fld>
            <a:endParaRPr lang="en-US" altLang="en-US"/>
          </a:p>
        </p:txBody>
      </p:sp>
    </p:spTree>
    <p:extLst>
      <p:ext uri="{BB962C8B-B14F-4D97-AF65-F5344CB8AC3E}">
        <p14:creationId xmlns:p14="http://schemas.microsoft.com/office/powerpoint/2010/main" val="206883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27552497-A7FF-4838-B5E6-5D459630FFF4}"/>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DE221C54-638F-4899-8EED-1F5AA1A55FDD}" type="datetimeFigureOut">
              <a:rPr lang="en-US"/>
              <a:pPr>
                <a:defRPr/>
              </a:pPr>
              <a:t>12/31/2018</a:t>
            </a:fld>
            <a:endParaRPr lang="en-US"/>
          </a:p>
        </p:txBody>
      </p:sp>
      <p:sp>
        <p:nvSpPr>
          <p:cNvPr id="5" name="Footer Placeholder 4">
            <a:extLst>
              <a:ext uri="{FF2B5EF4-FFF2-40B4-BE49-F238E27FC236}">
                <a16:creationId xmlns:a16="http://schemas.microsoft.com/office/drawing/2014/main" id="{4FBA8E15-9520-4EA4-8EBD-3750EA163240}"/>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7C6693B6-B8DF-46CB-9027-CAB44BBAE6A6}"/>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C9D75F9F-E565-4097-976B-83AD01CE5195}" type="slidenum">
              <a:rPr lang="en-US" altLang="en-US"/>
              <a:pPr>
                <a:defRPr/>
              </a:pPr>
              <a:t>‹#›</a:t>
            </a:fld>
            <a:endParaRPr lang="en-US" altLang="en-US"/>
          </a:p>
        </p:txBody>
      </p:sp>
    </p:spTree>
    <p:extLst>
      <p:ext uri="{BB962C8B-B14F-4D97-AF65-F5344CB8AC3E}">
        <p14:creationId xmlns:p14="http://schemas.microsoft.com/office/powerpoint/2010/main" val="965894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200151"/>
            <a:ext cx="8229600" cy="33944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EF0684-FBE6-4065-8EA6-E931BF98D2C3}"/>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EEEC1B1C-2796-4EDE-A7AB-6DB21114FE5E}" type="datetimeFigureOut">
              <a:rPr lang="en-US"/>
              <a:pPr>
                <a:defRPr/>
              </a:pPr>
              <a:t>12/31/2018</a:t>
            </a:fld>
            <a:endParaRPr lang="en-US"/>
          </a:p>
        </p:txBody>
      </p:sp>
      <p:sp>
        <p:nvSpPr>
          <p:cNvPr id="5" name="Footer Placeholder 4">
            <a:extLst>
              <a:ext uri="{FF2B5EF4-FFF2-40B4-BE49-F238E27FC236}">
                <a16:creationId xmlns:a16="http://schemas.microsoft.com/office/drawing/2014/main" id="{5EAA69DF-E193-44AA-A2A7-D8444426E343}"/>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2B203D7E-2DAE-443B-9D42-3740A985582E}"/>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A4DAA3EB-3736-47FF-8C00-F338C33CF227}" type="slidenum">
              <a:rPr lang="en-US" altLang="en-US"/>
              <a:pPr>
                <a:defRPr/>
              </a:pPr>
              <a:t>‹#›</a:t>
            </a:fld>
            <a:endParaRPr lang="en-US" altLang="en-US"/>
          </a:p>
        </p:txBody>
      </p:sp>
    </p:spTree>
    <p:extLst>
      <p:ext uri="{BB962C8B-B14F-4D97-AF65-F5344CB8AC3E}">
        <p14:creationId xmlns:p14="http://schemas.microsoft.com/office/powerpoint/2010/main" val="2312066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541A21-E4DC-492D-A265-860F6B3F17CE}"/>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5EBF4500-DD29-4F82-A786-1CBB73C30625}" type="datetimeFigureOut">
              <a:rPr lang="en-US"/>
              <a:pPr>
                <a:defRPr/>
              </a:pPr>
              <a:t>12/31/2018</a:t>
            </a:fld>
            <a:endParaRPr lang="en-US"/>
          </a:p>
        </p:txBody>
      </p:sp>
      <p:sp>
        <p:nvSpPr>
          <p:cNvPr id="5" name="Footer Placeholder 4">
            <a:extLst>
              <a:ext uri="{FF2B5EF4-FFF2-40B4-BE49-F238E27FC236}">
                <a16:creationId xmlns:a16="http://schemas.microsoft.com/office/drawing/2014/main" id="{213574BB-20C1-4DA6-83E0-9C4A1211DB95}"/>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28DF1CA3-CF0D-4153-B639-6BCCE980D065}"/>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6DA74B0B-BF3E-424F-BD90-ACC1C052DAF8}" type="slidenum">
              <a:rPr lang="en-US" altLang="en-US"/>
              <a:pPr>
                <a:defRPr/>
              </a:pPr>
              <a:t>‹#›</a:t>
            </a:fld>
            <a:endParaRPr lang="en-US" altLang="en-US"/>
          </a:p>
        </p:txBody>
      </p:sp>
    </p:spTree>
    <p:extLst>
      <p:ext uri="{BB962C8B-B14F-4D97-AF65-F5344CB8AC3E}">
        <p14:creationId xmlns:p14="http://schemas.microsoft.com/office/powerpoint/2010/main" val="33959368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6B8135-0037-4E6C-BB69-2C91D82A3533}"/>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7DBE012A-ADBA-4A56-8573-62D6FFD66635}" type="datetimeFigureOut">
              <a:rPr lang="en-US"/>
              <a:pPr>
                <a:defRPr/>
              </a:pPr>
              <a:t>12/31/2018</a:t>
            </a:fld>
            <a:endParaRPr lang="en-US"/>
          </a:p>
        </p:txBody>
      </p:sp>
      <p:sp>
        <p:nvSpPr>
          <p:cNvPr id="6" name="Footer Placeholder 5">
            <a:extLst>
              <a:ext uri="{FF2B5EF4-FFF2-40B4-BE49-F238E27FC236}">
                <a16:creationId xmlns:a16="http://schemas.microsoft.com/office/drawing/2014/main" id="{5D27ECB5-3321-4F3F-B0FE-632685B13D11}"/>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5AEBBA06-2038-411B-901A-665E11A83384}"/>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951FC9E4-CEBC-416A-8CB2-15E2750AB637}" type="slidenum">
              <a:rPr lang="en-US" altLang="en-US"/>
              <a:pPr>
                <a:defRPr/>
              </a:pPr>
              <a:t>‹#›</a:t>
            </a:fld>
            <a:endParaRPr lang="en-US" altLang="en-US"/>
          </a:p>
        </p:txBody>
      </p:sp>
    </p:spTree>
    <p:extLst>
      <p:ext uri="{BB962C8B-B14F-4D97-AF65-F5344CB8AC3E}">
        <p14:creationId xmlns:p14="http://schemas.microsoft.com/office/powerpoint/2010/main" val="2887551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910DEE-DB55-4689-8634-FEAE78F209DB}"/>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48CFE740-71C8-49CE-83E1-856DFA27844B}" type="datetimeFigureOut">
              <a:rPr lang="en-US"/>
              <a:pPr>
                <a:defRPr/>
              </a:pPr>
              <a:t>12/31/2018</a:t>
            </a:fld>
            <a:endParaRPr lang="en-US"/>
          </a:p>
        </p:txBody>
      </p:sp>
      <p:sp>
        <p:nvSpPr>
          <p:cNvPr id="8" name="Footer Placeholder 7">
            <a:extLst>
              <a:ext uri="{FF2B5EF4-FFF2-40B4-BE49-F238E27FC236}">
                <a16:creationId xmlns:a16="http://schemas.microsoft.com/office/drawing/2014/main" id="{0AC8D36B-CBE3-4D5F-8F22-353A34BFA49F}"/>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9" name="Slide Number Placeholder 8">
            <a:extLst>
              <a:ext uri="{FF2B5EF4-FFF2-40B4-BE49-F238E27FC236}">
                <a16:creationId xmlns:a16="http://schemas.microsoft.com/office/drawing/2014/main" id="{6AA3A0F8-5E13-41DF-90F9-D4BF58941BB4}"/>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0265FBDA-8C59-4484-82B9-438849FEE712}" type="slidenum">
              <a:rPr lang="en-US" altLang="en-US"/>
              <a:pPr>
                <a:defRPr/>
              </a:pPr>
              <a:t>‹#›</a:t>
            </a:fld>
            <a:endParaRPr lang="en-US" altLang="en-US"/>
          </a:p>
        </p:txBody>
      </p:sp>
    </p:spTree>
    <p:extLst>
      <p:ext uri="{BB962C8B-B14F-4D97-AF65-F5344CB8AC3E}">
        <p14:creationId xmlns:p14="http://schemas.microsoft.com/office/powerpoint/2010/main" val="3119305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C46E8656-3A79-4C3A-9A25-6FF1BC68B8C4}"/>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3D35AD47-3B76-4EBA-8FC3-77A71B0A294B}" type="datetimeFigureOut">
              <a:rPr lang="en-US"/>
              <a:pPr>
                <a:defRPr/>
              </a:pPr>
              <a:t>12/31/2018</a:t>
            </a:fld>
            <a:endParaRPr lang="en-US"/>
          </a:p>
        </p:txBody>
      </p:sp>
      <p:sp>
        <p:nvSpPr>
          <p:cNvPr id="4" name="Footer Placeholder 3">
            <a:extLst>
              <a:ext uri="{FF2B5EF4-FFF2-40B4-BE49-F238E27FC236}">
                <a16:creationId xmlns:a16="http://schemas.microsoft.com/office/drawing/2014/main" id="{125998C6-84B3-41EB-8FA3-7A148287A255}"/>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Slide Number Placeholder 4">
            <a:extLst>
              <a:ext uri="{FF2B5EF4-FFF2-40B4-BE49-F238E27FC236}">
                <a16:creationId xmlns:a16="http://schemas.microsoft.com/office/drawing/2014/main" id="{62EBA098-0FEC-447D-8E49-3774282A9DB6}"/>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EF61B749-FC6B-4F3F-9FF8-FA4A62939FC3}" type="slidenum">
              <a:rPr lang="en-US" altLang="en-US"/>
              <a:pPr>
                <a:defRPr/>
              </a:pPr>
              <a:t>‹#›</a:t>
            </a:fld>
            <a:endParaRPr lang="en-US" altLang="en-US"/>
          </a:p>
        </p:txBody>
      </p:sp>
    </p:spTree>
    <p:extLst>
      <p:ext uri="{BB962C8B-B14F-4D97-AF65-F5344CB8AC3E}">
        <p14:creationId xmlns:p14="http://schemas.microsoft.com/office/powerpoint/2010/main" val="3629426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26645E-C5A2-4916-AA33-DB2A17F7977B}"/>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0B9FDFC6-39C3-4467-A17F-A37E93565475}" type="datetimeFigureOut">
              <a:rPr lang="en-US"/>
              <a:pPr>
                <a:defRPr/>
              </a:pPr>
              <a:t>12/31/2018</a:t>
            </a:fld>
            <a:endParaRPr lang="en-US"/>
          </a:p>
        </p:txBody>
      </p:sp>
      <p:sp>
        <p:nvSpPr>
          <p:cNvPr id="3" name="Footer Placeholder 2">
            <a:extLst>
              <a:ext uri="{FF2B5EF4-FFF2-40B4-BE49-F238E27FC236}">
                <a16:creationId xmlns:a16="http://schemas.microsoft.com/office/drawing/2014/main" id="{564F187F-0D7D-4D19-B56D-CAA580448C2D}"/>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4" name="Slide Number Placeholder 3">
            <a:extLst>
              <a:ext uri="{FF2B5EF4-FFF2-40B4-BE49-F238E27FC236}">
                <a16:creationId xmlns:a16="http://schemas.microsoft.com/office/drawing/2014/main" id="{DCE6557D-E17E-4C4A-8613-79137A19BEC9}"/>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883F7C12-D01E-4A6D-9A9C-DF1890C8AE8B}" type="slidenum">
              <a:rPr lang="en-US" altLang="en-US"/>
              <a:pPr>
                <a:defRPr/>
              </a:pPr>
              <a:t>‹#›</a:t>
            </a:fld>
            <a:endParaRPr lang="en-US" altLang="en-US"/>
          </a:p>
        </p:txBody>
      </p:sp>
    </p:spTree>
    <p:extLst>
      <p:ext uri="{BB962C8B-B14F-4D97-AF65-F5344CB8AC3E}">
        <p14:creationId xmlns:p14="http://schemas.microsoft.com/office/powerpoint/2010/main" val="13366538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E4153744-131A-4151-8940-52BC0014A63E}"/>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68609545-AC62-4B17-B93E-862235512CDD}" type="datetimeFigureOut">
              <a:rPr lang="en-US"/>
              <a:pPr>
                <a:defRPr/>
              </a:pPr>
              <a:t>12/31/2018</a:t>
            </a:fld>
            <a:endParaRPr lang="en-US"/>
          </a:p>
        </p:txBody>
      </p:sp>
      <p:sp>
        <p:nvSpPr>
          <p:cNvPr id="6" name="Footer Placeholder 5">
            <a:extLst>
              <a:ext uri="{FF2B5EF4-FFF2-40B4-BE49-F238E27FC236}">
                <a16:creationId xmlns:a16="http://schemas.microsoft.com/office/drawing/2014/main" id="{4B2AA632-9AD5-42F7-AA5C-3211FC57E404}"/>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E477F41B-C86A-4E59-A033-858274D1292B}"/>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CC5464C4-6EF7-483B-8C18-59CEF66F7CCC}" type="slidenum">
              <a:rPr lang="en-US" altLang="en-US"/>
              <a:pPr>
                <a:defRPr/>
              </a:pPr>
              <a:t>‹#›</a:t>
            </a:fld>
            <a:endParaRPr lang="en-US" altLang="en-US"/>
          </a:p>
        </p:txBody>
      </p:sp>
    </p:spTree>
    <p:extLst>
      <p:ext uri="{BB962C8B-B14F-4D97-AF65-F5344CB8AC3E}">
        <p14:creationId xmlns:p14="http://schemas.microsoft.com/office/powerpoint/2010/main" val="7280045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51C0FDE7-883C-4A56-B47F-778F842F35FC}"/>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282E061F-4341-4B6D-81EE-F442EE9FBD64}" type="datetimeFigureOut">
              <a:rPr lang="en-US"/>
              <a:pPr>
                <a:defRPr/>
              </a:pPr>
              <a:t>12/31/2018</a:t>
            </a:fld>
            <a:endParaRPr lang="en-US"/>
          </a:p>
        </p:txBody>
      </p:sp>
      <p:sp>
        <p:nvSpPr>
          <p:cNvPr id="6" name="Footer Placeholder 5">
            <a:extLst>
              <a:ext uri="{FF2B5EF4-FFF2-40B4-BE49-F238E27FC236}">
                <a16:creationId xmlns:a16="http://schemas.microsoft.com/office/drawing/2014/main" id="{D6CB2088-6426-48F4-8B0D-5DC356C0A8C1}"/>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C170040D-A959-4FF2-B3FB-D455F1B65098}"/>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0FD010D7-72BB-4858-BD95-2E061784D5D2}" type="slidenum">
              <a:rPr lang="en-US" altLang="en-US"/>
              <a:pPr>
                <a:defRPr/>
              </a:pPr>
              <a:t>‹#›</a:t>
            </a:fld>
            <a:endParaRPr lang="en-US" altLang="en-US"/>
          </a:p>
        </p:txBody>
      </p:sp>
    </p:spTree>
    <p:extLst>
      <p:ext uri="{BB962C8B-B14F-4D97-AF65-F5344CB8AC3E}">
        <p14:creationId xmlns:p14="http://schemas.microsoft.com/office/powerpoint/2010/main" val="11031632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5BE4F1-8E04-4036-93AE-D06AF2642B3C}"/>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08019DB7-E849-4364-87B9-2C795C7D4C26}" type="datetimeFigureOut">
              <a:rPr lang="en-US"/>
              <a:pPr>
                <a:defRPr/>
              </a:pPr>
              <a:t>12/31/2018</a:t>
            </a:fld>
            <a:endParaRPr lang="en-US"/>
          </a:p>
        </p:txBody>
      </p:sp>
      <p:sp>
        <p:nvSpPr>
          <p:cNvPr id="5" name="Footer Placeholder 4">
            <a:extLst>
              <a:ext uri="{FF2B5EF4-FFF2-40B4-BE49-F238E27FC236}">
                <a16:creationId xmlns:a16="http://schemas.microsoft.com/office/drawing/2014/main" id="{14C004E1-5587-4BF7-9D40-6F77741265E7}"/>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B99117FB-6275-4DA1-B7CE-A5350EC2DD29}"/>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E8DC0112-B919-46A2-A91F-42E5146CBD21}" type="slidenum">
              <a:rPr lang="en-US" altLang="en-US"/>
              <a:pPr>
                <a:defRPr/>
              </a:pPr>
              <a:t>‹#›</a:t>
            </a:fld>
            <a:endParaRPr lang="en-US" altLang="en-US"/>
          </a:p>
        </p:txBody>
      </p:sp>
    </p:spTree>
    <p:extLst>
      <p:ext uri="{BB962C8B-B14F-4D97-AF65-F5344CB8AC3E}">
        <p14:creationId xmlns:p14="http://schemas.microsoft.com/office/powerpoint/2010/main" val="4082776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0432B-5F6D-4939-9CDC-9FCD7DA8DA43}"/>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85F25ED4-FB81-4768-9921-CAD5CEB5CF58}" type="datetimeFigureOut">
              <a:rPr lang="en-US"/>
              <a:pPr>
                <a:defRPr/>
              </a:pPr>
              <a:t>12/31/2018</a:t>
            </a:fld>
            <a:endParaRPr lang="en-US"/>
          </a:p>
        </p:txBody>
      </p:sp>
      <p:sp>
        <p:nvSpPr>
          <p:cNvPr id="6" name="Footer Placeholder 5">
            <a:extLst>
              <a:ext uri="{FF2B5EF4-FFF2-40B4-BE49-F238E27FC236}">
                <a16:creationId xmlns:a16="http://schemas.microsoft.com/office/drawing/2014/main" id="{68EECB1A-ADE0-46F8-B519-D369237CA3A1}"/>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106D6640-3907-4658-BF74-AEACFFA28916}"/>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EB7A1AFC-CCBD-4CAA-8281-78F3B3EC8157}" type="slidenum">
              <a:rPr lang="en-US" altLang="en-US"/>
              <a:pPr>
                <a:defRPr/>
              </a:pPr>
              <a:t>‹#›</a:t>
            </a:fld>
            <a:endParaRPr lang="en-US" altLang="en-US"/>
          </a:p>
        </p:txBody>
      </p:sp>
    </p:spTree>
    <p:extLst>
      <p:ext uri="{BB962C8B-B14F-4D97-AF65-F5344CB8AC3E}">
        <p14:creationId xmlns:p14="http://schemas.microsoft.com/office/powerpoint/2010/main" val="1663291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445D43-F3C2-41D0-8371-7C44543C5E68}"/>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A7DB13A6-2968-4EDA-9E59-46E5F88E862F}" type="datetimeFigureOut">
              <a:rPr lang="en-US"/>
              <a:pPr>
                <a:defRPr/>
              </a:pPr>
              <a:t>12/31/2018</a:t>
            </a:fld>
            <a:endParaRPr lang="en-US"/>
          </a:p>
        </p:txBody>
      </p:sp>
      <p:sp>
        <p:nvSpPr>
          <p:cNvPr id="5" name="Footer Placeholder 4">
            <a:extLst>
              <a:ext uri="{FF2B5EF4-FFF2-40B4-BE49-F238E27FC236}">
                <a16:creationId xmlns:a16="http://schemas.microsoft.com/office/drawing/2014/main" id="{FDA29FB6-5C1C-4697-BC3D-986579172B01}"/>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685F13F9-AEE3-4990-B266-B0FB5708CD43}"/>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880B7C74-F8E2-4540-8826-E158C7F8878D}" type="slidenum">
              <a:rPr lang="en-US" altLang="en-US"/>
              <a:pPr>
                <a:defRPr/>
              </a:pPr>
              <a:t>‹#›</a:t>
            </a:fld>
            <a:endParaRPr lang="en-US" altLang="en-US"/>
          </a:p>
        </p:txBody>
      </p:sp>
    </p:spTree>
    <p:extLst>
      <p:ext uri="{BB962C8B-B14F-4D97-AF65-F5344CB8AC3E}">
        <p14:creationId xmlns:p14="http://schemas.microsoft.com/office/powerpoint/2010/main" val="20421391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B082934-7CE5-4483-B925-F9A428F3557F}"/>
              </a:ext>
            </a:extLst>
          </p:cNvPr>
          <p:cNvSpPr>
            <a:spLocks noGrp="1" noChangeArrowheads="1"/>
          </p:cNvSpPr>
          <p:nvPr>
            <p:ph type="dt" sz="half" idx="10"/>
          </p:nvPr>
        </p:nvSpPr>
        <p:spPr/>
        <p:txBody>
          <a:bodyPr/>
          <a:lstStyle>
            <a:lvl1pPr defTabSz="685800">
              <a:defRPr>
                <a:solidFill>
                  <a:srgbClr val="000000"/>
                </a:solidFill>
              </a:defRPr>
            </a:lvl1pPr>
          </a:lstStyle>
          <a:p>
            <a:pPr>
              <a:defRPr/>
            </a:pPr>
            <a:fld id="{F8E5F87E-D6BF-434A-9FB5-A4FD1CA7D22C}" type="datetime1">
              <a:rPr lang="en-US"/>
              <a:pPr>
                <a:defRPr/>
              </a:pPr>
              <a:t>12/31/2018</a:t>
            </a:fld>
            <a:endParaRPr lang="en-US"/>
          </a:p>
        </p:txBody>
      </p:sp>
      <p:sp>
        <p:nvSpPr>
          <p:cNvPr id="5" name="Rectangle 5">
            <a:extLst>
              <a:ext uri="{FF2B5EF4-FFF2-40B4-BE49-F238E27FC236}">
                <a16:creationId xmlns:a16="http://schemas.microsoft.com/office/drawing/2014/main" id="{35E03E5E-C165-422A-8B94-905933D72226}"/>
              </a:ext>
            </a:extLst>
          </p:cNvPr>
          <p:cNvSpPr>
            <a:spLocks noGrp="1" noChangeArrowheads="1"/>
          </p:cNvSpPr>
          <p:nvPr>
            <p:ph type="ftr" sz="quarter" idx="11"/>
          </p:nvPr>
        </p:nvSpPr>
        <p:spPr/>
        <p:txBody>
          <a:bodyPr/>
          <a:lstStyle>
            <a:lvl1pPr defTabSz="685800">
              <a:defRPr>
                <a:solidFill>
                  <a:srgbClr val="000000"/>
                </a:solidFill>
              </a:defRPr>
            </a:lvl1pPr>
          </a:lstStyle>
          <a:p>
            <a:pPr>
              <a:defRPr/>
            </a:pPr>
            <a:endParaRPr lang="en-US"/>
          </a:p>
        </p:txBody>
      </p:sp>
      <p:sp>
        <p:nvSpPr>
          <p:cNvPr id="6" name="Rectangle 6">
            <a:extLst>
              <a:ext uri="{FF2B5EF4-FFF2-40B4-BE49-F238E27FC236}">
                <a16:creationId xmlns:a16="http://schemas.microsoft.com/office/drawing/2014/main" id="{DE8E1A65-F177-4E72-96C2-826ECCF665E9}"/>
              </a:ext>
            </a:extLst>
          </p:cNvPr>
          <p:cNvSpPr>
            <a:spLocks noGrp="1" noChangeArrowheads="1"/>
          </p:cNvSpPr>
          <p:nvPr>
            <p:ph type="sldNum" sz="quarter" idx="12"/>
          </p:nvPr>
        </p:nvSpPr>
        <p:spPr/>
        <p:txBody>
          <a:bodyPr/>
          <a:lstStyle>
            <a:lvl1pPr defTabSz="685800">
              <a:defRPr>
                <a:solidFill>
                  <a:srgbClr val="000000"/>
                </a:solidFill>
              </a:defRPr>
            </a:lvl1pPr>
          </a:lstStyle>
          <a:p>
            <a:pPr>
              <a:defRPr/>
            </a:pPr>
            <a:fld id="{F2491B06-6195-4B3E-A353-EEA2DE56FF76}" type="slidenum">
              <a:rPr lang="en-US"/>
              <a:pPr>
                <a:defRPr/>
              </a:pPr>
              <a:t>‹#›</a:t>
            </a:fld>
            <a:endParaRPr lang="en-US"/>
          </a:p>
        </p:txBody>
      </p:sp>
    </p:spTree>
    <p:extLst>
      <p:ext uri="{BB962C8B-B14F-4D97-AF65-F5344CB8AC3E}">
        <p14:creationId xmlns:p14="http://schemas.microsoft.com/office/powerpoint/2010/main" val="3572790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200151"/>
            <a:ext cx="8229600" cy="33944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lvl1pPr fontAlgn="auto">
              <a:spcBef>
                <a:spcPts val="0"/>
              </a:spcBef>
              <a:spcAft>
                <a:spcPts val="0"/>
              </a:spcAft>
              <a:defRPr>
                <a:latin typeface="+mn-lt"/>
              </a:defRPr>
            </a:lvl1pPr>
          </a:lstStyle>
          <a:p>
            <a:pPr defTabSz="342900" eaLnBrk="1" hangingPunct="1">
              <a:defRPr/>
            </a:pPr>
            <a:fld id="{FBBDFC8C-814F-4C27-B8A0-183C935EA245}" type="datetimeFigureOut">
              <a:rPr lang="en-US" sz="1350" smtClean="0">
                <a:solidFill>
                  <a:srgbClr val="565656"/>
                </a:solidFill>
                <a:cs typeface="+mn-cs"/>
              </a:rPr>
              <a:pPr defTabSz="342900" eaLnBrk="1" hangingPunct="1">
                <a:defRPr/>
              </a:pPr>
              <a:t>12/31/2018</a:t>
            </a:fld>
            <a:endParaRPr lang="en-US" sz="1350">
              <a:solidFill>
                <a:srgbClr val="565656"/>
              </a:solidFill>
              <a:cs typeface="+mn-cs"/>
            </a:endParaRPr>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lvl1pPr fontAlgn="auto">
              <a:spcBef>
                <a:spcPts val="0"/>
              </a:spcBef>
              <a:spcAft>
                <a:spcPts val="0"/>
              </a:spcAft>
              <a:defRPr>
                <a:latin typeface="+mn-lt"/>
              </a:defRPr>
            </a:lvl1pPr>
          </a:lstStyle>
          <a:p>
            <a:pPr defTabSz="342900" eaLnBrk="1" hangingPunct="1">
              <a:defRPr/>
            </a:pPr>
            <a:endParaRPr lang="en-US" sz="1350">
              <a:solidFill>
                <a:srgbClr val="565656"/>
              </a:solidFill>
              <a:cs typeface="+mn-cs"/>
            </a:endParaRPr>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lvl1pPr fontAlgn="auto">
              <a:spcBef>
                <a:spcPts val="0"/>
              </a:spcBef>
              <a:spcAft>
                <a:spcPts val="0"/>
              </a:spcAft>
              <a:defRPr>
                <a:latin typeface="+mn-lt"/>
              </a:defRPr>
            </a:lvl1pPr>
          </a:lstStyle>
          <a:p>
            <a:pPr defTabSz="342900" eaLnBrk="1" hangingPunct="1">
              <a:defRPr/>
            </a:pPr>
            <a:fld id="{DF8F2AC8-1B01-413D-82F4-237462FAB08C}" type="slidenum">
              <a:rPr lang="en-US" sz="1350" smtClean="0">
                <a:solidFill>
                  <a:srgbClr val="565656"/>
                </a:solidFill>
                <a:cs typeface="+mn-cs"/>
              </a:rPr>
              <a:pPr defTabSz="342900" eaLnBrk="1" hangingPunct="1">
                <a:defRPr/>
              </a:pPr>
              <a:t>‹#›</a:t>
            </a:fld>
            <a:endParaRPr lang="en-US" sz="1350">
              <a:solidFill>
                <a:srgbClr val="565656"/>
              </a:solidFill>
              <a:cs typeface="+mn-cs"/>
            </a:endParaRPr>
          </a:p>
        </p:txBody>
      </p:sp>
    </p:spTree>
    <p:extLst>
      <p:ext uri="{BB962C8B-B14F-4D97-AF65-F5344CB8AC3E}">
        <p14:creationId xmlns:p14="http://schemas.microsoft.com/office/powerpoint/2010/main" val="28758268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685800" eaLnBrk="1" fontAlgn="auto" hangingPunct="1">
              <a:spcBef>
                <a:spcPts val="0"/>
              </a:spcBef>
              <a:spcAft>
                <a:spcPts val="0"/>
              </a:spcAft>
            </a:pPr>
            <a:fld id="{A8583484-6A27-4E4A-8D2E-397C731C36E7}" type="datetimeFigureOut">
              <a:rPr lang="en-US" smtClean="0">
                <a:solidFill>
                  <a:prstClr val="black">
                    <a:tint val="75000"/>
                  </a:prstClr>
                </a:solidFill>
                <a:latin typeface="Calibri"/>
                <a:cs typeface="+mn-cs"/>
              </a:rPr>
              <a:pPr defTabSz="685800" eaLnBrk="1" fontAlgn="auto" hangingPunct="1">
                <a:spcBef>
                  <a:spcPts val="0"/>
                </a:spcBef>
                <a:spcAft>
                  <a:spcPts val="0"/>
                </a:spcAft>
              </a:pPr>
              <a:t>12/31/2018</a:t>
            </a:fld>
            <a:endParaRPr lang="en-US">
              <a:solidFill>
                <a:prstClr val="black">
                  <a:tint val="75000"/>
                </a:prstClr>
              </a:solidFill>
              <a:latin typeface="Calibri"/>
              <a:cs typeface="+mn-cs"/>
            </a:endParaRPr>
          </a:p>
        </p:txBody>
      </p:sp>
      <p:sp>
        <p:nvSpPr>
          <p:cNvPr id="3" name="Footer Placeholder 2"/>
          <p:cNvSpPr>
            <a:spLocks noGrp="1"/>
          </p:cNvSpPr>
          <p:nvPr>
            <p:ph type="ftr" sz="quarter" idx="11"/>
          </p:nvPr>
        </p:nvSpPr>
        <p:spPr/>
        <p:txBody>
          <a:bodyPr/>
          <a:lstStyle/>
          <a:p>
            <a:pPr defTabSz="685800" eaLnBrk="1" fontAlgn="auto" hangingPunct="1">
              <a:spcBef>
                <a:spcPts val="0"/>
              </a:spcBef>
              <a:spcAft>
                <a:spcPts val="0"/>
              </a:spcAft>
            </a:pPr>
            <a:endParaRPr lang="en-US">
              <a:solidFill>
                <a:prstClr val="black">
                  <a:tint val="75000"/>
                </a:prstClr>
              </a:solidFill>
              <a:latin typeface="Calibri"/>
              <a:cs typeface="+mn-cs"/>
            </a:endParaRPr>
          </a:p>
        </p:txBody>
      </p:sp>
      <p:sp>
        <p:nvSpPr>
          <p:cNvPr id="4" name="Slide Number Placeholder 3"/>
          <p:cNvSpPr>
            <a:spLocks noGrp="1"/>
          </p:cNvSpPr>
          <p:nvPr>
            <p:ph type="sldNum" sz="quarter" idx="12"/>
          </p:nvPr>
        </p:nvSpPr>
        <p:spPr/>
        <p:txBody>
          <a:bodyPr/>
          <a:lstStyle/>
          <a:p>
            <a:pPr defTabSz="685800" eaLnBrk="1" fontAlgn="auto" hangingPunct="1">
              <a:spcBef>
                <a:spcPts val="0"/>
              </a:spcBef>
              <a:spcAft>
                <a:spcPts val="0"/>
              </a:spcAft>
            </a:pPr>
            <a:fld id="{5CC948D1-2ED8-459C-96E9-A8ACE99F6085}" type="slidenum">
              <a:rPr lang="en-US" smtClean="0">
                <a:solidFill>
                  <a:prstClr val="black">
                    <a:tint val="75000"/>
                  </a:prstClr>
                </a:solidFill>
                <a:latin typeface="Calibri"/>
                <a:cs typeface="+mn-cs"/>
              </a:rPr>
              <a:pPr defTabSz="685800" eaLnBrk="1" fontAlgn="auto" hangingPunct="1">
                <a:spcBef>
                  <a:spcPts val="0"/>
                </a:spcBef>
                <a:spcAft>
                  <a:spcPts val="0"/>
                </a:spcAft>
              </a:pPr>
              <a:t>‹#›</a:t>
            </a:fld>
            <a:endParaRPr lang="en-US">
              <a:solidFill>
                <a:prstClr val="black">
                  <a:tint val="75000"/>
                </a:prstClr>
              </a:solidFill>
              <a:latin typeface="Calibri"/>
              <a:cs typeface="+mn-cs"/>
            </a:endParaRPr>
          </a:p>
        </p:txBody>
      </p:sp>
    </p:spTree>
    <p:extLst>
      <p:ext uri="{BB962C8B-B14F-4D97-AF65-F5344CB8AC3E}">
        <p14:creationId xmlns:p14="http://schemas.microsoft.com/office/powerpoint/2010/main" val="39641470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eaLnBrk="1" fontAlgn="auto" hangingPunct="1">
              <a:spcBef>
                <a:spcPts val="0"/>
              </a:spcBef>
              <a:spcAft>
                <a:spcPts val="0"/>
              </a:spcAft>
            </a:pPr>
            <a:fld id="{A8583484-6A27-4E4A-8D2E-397C731C36E7}" type="datetimeFigureOut">
              <a:rPr lang="en-US" smtClean="0">
                <a:solidFill>
                  <a:prstClr val="black">
                    <a:tint val="75000"/>
                  </a:prstClr>
                </a:solidFill>
                <a:latin typeface="Calibri"/>
                <a:cs typeface="+mn-cs"/>
              </a:rPr>
              <a:pPr defTabSz="685800" eaLnBrk="1" fontAlgn="auto" hangingPunct="1">
                <a:spcBef>
                  <a:spcPts val="0"/>
                </a:spcBef>
                <a:spcAft>
                  <a:spcPts val="0"/>
                </a:spcAft>
              </a:pPr>
              <a:t>12/31/2018</a:t>
            </a:fld>
            <a:endParaRPr lang="en-US">
              <a:solidFill>
                <a:prstClr val="black">
                  <a:tint val="75000"/>
                </a:prstClr>
              </a:solidFill>
              <a:latin typeface="Calibri"/>
              <a:cs typeface="+mn-cs"/>
            </a:endParaRPr>
          </a:p>
        </p:txBody>
      </p:sp>
      <p:sp>
        <p:nvSpPr>
          <p:cNvPr id="5" name="Footer Placeholder 4"/>
          <p:cNvSpPr>
            <a:spLocks noGrp="1"/>
          </p:cNvSpPr>
          <p:nvPr>
            <p:ph type="ftr" sz="quarter" idx="11"/>
          </p:nvPr>
        </p:nvSpPr>
        <p:spPr/>
        <p:txBody>
          <a:bodyPr/>
          <a:lstStyle/>
          <a:p>
            <a:pPr defTabSz="685800" eaLnBrk="1" fontAlgn="auto" hangingPunct="1">
              <a:spcBef>
                <a:spcPts val="0"/>
              </a:spcBef>
              <a:spcAft>
                <a:spcPts val="0"/>
              </a:spcAft>
            </a:pPr>
            <a:endParaRPr lang="en-US">
              <a:solidFill>
                <a:prstClr val="black">
                  <a:tint val="75000"/>
                </a:prstClr>
              </a:solidFill>
              <a:latin typeface="Calibri"/>
              <a:cs typeface="+mn-cs"/>
            </a:endParaRPr>
          </a:p>
        </p:txBody>
      </p:sp>
      <p:sp>
        <p:nvSpPr>
          <p:cNvPr id="6" name="Slide Number Placeholder 5"/>
          <p:cNvSpPr>
            <a:spLocks noGrp="1"/>
          </p:cNvSpPr>
          <p:nvPr>
            <p:ph type="sldNum" sz="quarter" idx="12"/>
          </p:nvPr>
        </p:nvSpPr>
        <p:spPr/>
        <p:txBody>
          <a:bodyPr/>
          <a:lstStyle/>
          <a:p>
            <a:pPr defTabSz="685800" eaLnBrk="1" fontAlgn="auto" hangingPunct="1">
              <a:spcBef>
                <a:spcPts val="0"/>
              </a:spcBef>
              <a:spcAft>
                <a:spcPts val="0"/>
              </a:spcAft>
            </a:pPr>
            <a:fld id="{5CC948D1-2ED8-459C-96E9-A8ACE99F6085}" type="slidenum">
              <a:rPr lang="en-US" smtClean="0">
                <a:solidFill>
                  <a:prstClr val="black">
                    <a:tint val="75000"/>
                  </a:prstClr>
                </a:solidFill>
                <a:latin typeface="Calibri"/>
                <a:cs typeface="+mn-cs"/>
              </a:rPr>
              <a:pPr defTabSz="685800" eaLnBrk="1" fontAlgn="auto" hangingPunct="1">
                <a:spcBef>
                  <a:spcPts val="0"/>
                </a:spcBef>
                <a:spcAft>
                  <a:spcPts val="0"/>
                </a:spcAft>
              </a:pPr>
              <a:t>‹#›</a:t>
            </a:fld>
            <a:endParaRPr lang="en-US">
              <a:solidFill>
                <a:prstClr val="black">
                  <a:tint val="75000"/>
                </a:prstClr>
              </a:solidFill>
              <a:latin typeface="Calibri"/>
              <a:cs typeface="+mn-cs"/>
            </a:endParaRPr>
          </a:p>
        </p:txBody>
      </p:sp>
    </p:spTree>
    <p:extLst>
      <p:ext uri="{BB962C8B-B14F-4D97-AF65-F5344CB8AC3E}">
        <p14:creationId xmlns:p14="http://schemas.microsoft.com/office/powerpoint/2010/main" val="3837728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CDB637-91C3-44F4-A5EF-1F5FDD52DFEC}"/>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E106EE81-8EC5-4386-8428-08C5D903A1B7}" type="datetimeFigureOut">
              <a:rPr lang="en-US"/>
              <a:pPr>
                <a:defRPr/>
              </a:pPr>
              <a:t>12/31/2018</a:t>
            </a:fld>
            <a:endParaRPr lang="en-US"/>
          </a:p>
        </p:txBody>
      </p:sp>
      <p:sp>
        <p:nvSpPr>
          <p:cNvPr id="8" name="Footer Placeholder 7">
            <a:extLst>
              <a:ext uri="{FF2B5EF4-FFF2-40B4-BE49-F238E27FC236}">
                <a16:creationId xmlns:a16="http://schemas.microsoft.com/office/drawing/2014/main" id="{F937F040-2D4F-4121-AB1E-710AA920A0F6}"/>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9" name="Slide Number Placeholder 8">
            <a:extLst>
              <a:ext uri="{FF2B5EF4-FFF2-40B4-BE49-F238E27FC236}">
                <a16:creationId xmlns:a16="http://schemas.microsoft.com/office/drawing/2014/main" id="{68095B6B-416C-4EC2-ABDA-6228216496B6}"/>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555AF950-8F1B-495D-A18D-F5F34432CFC9}" type="slidenum">
              <a:rPr lang="en-US" altLang="en-US"/>
              <a:pPr>
                <a:defRPr/>
              </a:pPr>
              <a:t>‹#›</a:t>
            </a:fld>
            <a:endParaRPr lang="en-US" altLang="en-US"/>
          </a:p>
        </p:txBody>
      </p:sp>
    </p:spTree>
    <p:extLst>
      <p:ext uri="{BB962C8B-B14F-4D97-AF65-F5344CB8AC3E}">
        <p14:creationId xmlns:p14="http://schemas.microsoft.com/office/powerpoint/2010/main" val="1801204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0E7F3E82-32E9-4E20-925C-9ABB66FE3A8C}"/>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1CF45C3B-7524-4465-9DFB-97E31DF6AACC}" type="datetimeFigureOut">
              <a:rPr lang="en-US"/>
              <a:pPr>
                <a:defRPr/>
              </a:pPr>
              <a:t>12/31/2018</a:t>
            </a:fld>
            <a:endParaRPr lang="en-US"/>
          </a:p>
        </p:txBody>
      </p:sp>
      <p:sp>
        <p:nvSpPr>
          <p:cNvPr id="4" name="Footer Placeholder 3">
            <a:extLst>
              <a:ext uri="{FF2B5EF4-FFF2-40B4-BE49-F238E27FC236}">
                <a16:creationId xmlns:a16="http://schemas.microsoft.com/office/drawing/2014/main" id="{FEB2FE57-E99B-4DE6-80AF-71E32A1EF8BE}"/>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Slide Number Placeholder 4">
            <a:extLst>
              <a:ext uri="{FF2B5EF4-FFF2-40B4-BE49-F238E27FC236}">
                <a16:creationId xmlns:a16="http://schemas.microsoft.com/office/drawing/2014/main" id="{42A634D8-8C40-4689-B05C-70AE726DCD8F}"/>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CD39007B-1D6E-4C2E-960B-72882D3FD881}" type="slidenum">
              <a:rPr lang="en-US" altLang="en-US"/>
              <a:pPr>
                <a:defRPr/>
              </a:pPr>
              <a:t>‹#›</a:t>
            </a:fld>
            <a:endParaRPr lang="en-US" altLang="en-US"/>
          </a:p>
        </p:txBody>
      </p:sp>
    </p:spTree>
    <p:extLst>
      <p:ext uri="{BB962C8B-B14F-4D97-AF65-F5344CB8AC3E}">
        <p14:creationId xmlns:p14="http://schemas.microsoft.com/office/powerpoint/2010/main" val="1150069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35EED6-F92D-4B9B-9CEA-073EBA91C344}"/>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E1258140-C7F3-493A-BA8D-B16117642E5F}" type="datetimeFigureOut">
              <a:rPr lang="en-US"/>
              <a:pPr>
                <a:defRPr/>
              </a:pPr>
              <a:t>12/31/2018</a:t>
            </a:fld>
            <a:endParaRPr lang="en-US"/>
          </a:p>
        </p:txBody>
      </p:sp>
      <p:sp>
        <p:nvSpPr>
          <p:cNvPr id="3" name="Footer Placeholder 2">
            <a:extLst>
              <a:ext uri="{FF2B5EF4-FFF2-40B4-BE49-F238E27FC236}">
                <a16:creationId xmlns:a16="http://schemas.microsoft.com/office/drawing/2014/main" id="{7EEB8E89-6294-4A53-A63B-3FCDD27AD33E}"/>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4" name="Slide Number Placeholder 3">
            <a:extLst>
              <a:ext uri="{FF2B5EF4-FFF2-40B4-BE49-F238E27FC236}">
                <a16:creationId xmlns:a16="http://schemas.microsoft.com/office/drawing/2014/main" id="{B8390F38-B9FE-46F6-9586-348FC934409E}"/>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33485438-B7D5-4E7D-94C1-EB993906E54A}" type="slidenum">
              <a:rPr lang="en-US" altLang="en-US"/>
              <a:pPr>
                <a:defRPr/>
              </a:pPr>
              <a:t>‹#›</a:t>
            </a:fld>
            <a:endParaRPr lang="en-US" altLang="en-US"/>
          </a:p>
        </p:txBody>
      </p:sp>
    </p:spTree>
    <p:extLst>
      <p:ext uri="{BB962C8B-B14F-4D97-AF65-F5344CB8AC3E}">
        <p14:creationId xmlns:p14="http://schemas.microsoft.com/office/powerpoint/2010/main" val="2344321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5A8920AA-6905-41E1-908B-FDC420931138}"/>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AFE0F323-A329-4D40-B3ED-4B4BDCA49D47}" type="datetimeFigureOut">
              <a:rPr lang="en-US"/>
              <a:pPr>
                <a:defRPr/>
              </a:pPr>
              <a:t>12/31/2018</a:t>
            </a:fld>
            <a:endParaRPr lang="en-US"/>
          </a:p>
        </p:txBody>
      </p:sp>
      <p:sp>
        <p:nvSpPr>
          <p:cNvPr id="6" name="Footer Placeholder 5">
            <a:extLst>
              <a:ext uri="{FF2B5EF4-FFF2-40B4-BE49-F238E27FC236}">
                <a16:creationId xmlns:a16="http://schemas.microsoft.com/office/drawing/2014/main" id="{2A08E46E-AA3E-4770-B2A2-78C73591288F}"/>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A6796D74-0777-4ECD-AC13-923B87497AB1}"/>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524EE7A0-C8A5-4BA3-87DA-C455E2AB03C8}" type="slidenum">
              <a:rPr lang="en-US" altLang="en-US"/>
              <a:pPr>
                <a:defRPr/>
              </a:pPr>
              <a:t>‹#›</a:t>
            </a:fld>
            <a:endParaRPr lang="en-US" altLang="en-US"/>
          </a:p>
        </p:txBody>
      </p:sp>
    </p:spTree>
    <p:extLst>
      <p:ext uri="{BB962C8B-B14F-4D97-AF65-F5344CB8AC3E}">
        <p14:creationId xmlns:p14="http://schemas.microsoft.com/office/powerpoint/2010/main" val="916725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921E155A-6CF5-4250-A4FD-55625C61CCE2}"/>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1E0F78D3-8945-459B-B43B-D36AD5B36EAA}" type="datetimeFigureOut">
              <a:rPr lang="en-US"/>
              <a:pPr>
                <a:defRPr/>
              </a:pPr>
              <a:t>12/31/2018</a:t>
            </a:fld>
            <a:endParaRPr lang="en-US"/>
          </a:p>
        </p:txBody>
      </p:sp>
      <p:sp>
        <p:nvSpPr>
          <p:cNvPr id="6" name="Footer Placeholder 5">
            <a:extLst>
              <a:ext uri="{FF2B5EF4-FFF2-40B4-BE49-F238E27FC236}">
                <a16:creationId xmlns:a16="http://schemas.microsoft.com/office/drawing/2014/main" id="{57C83C76-5356-4078-9976-968690B0AA0E}"/>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0CD7EB17-AA6A-495B-ADD7-71292F2CFBC9}"/>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FB85B7A2-830F-438B-91CE-727DFB1EA4AB}" type="slidenum">
              <a:rPr lang="en-US" altLang="en-US"/>
              <a:pPr>
                <a:defRPr/>
              </a:pPr>
              <a:t>‹#›</a:t>
            </a:fld>
            <a:endParaRPr lang="en-US" altLang="en-US"/>
          </a:p>
        </p:txBody>
      </p:sp>
    </p:spTree>
    <p:extLst>
      <p:ext uri="{BB962C8B-B14F-4D97-AF65-F5344CB8AC3E}">
        <p14:creationId xmlns:p14="http://schemas.microsoft.com/office/powerpoint/2010/main" val="3858551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FC7798-4F18-4940-95A6-0E66FA358BC9}"/>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F138E47F-9723-4B70-BD4A-1E6BCE5F7DC5}" type="datetimeFigureOut">
              <a:rPr lang="en-US"/>
              <a:pPr>
                <a:defRPr/>
              </a:pPr>
              <a:t>12/31/2018</a:t>
            </a:fld>
            <a:endParaRPr lang="en-US"/>
          </a:p>
        </p:txBody>
      </p:sp>
      <p:sp>
        <p:nvSpPr>
          <p:cNvPr id="5" name="Footer Placeholder 4">
            <a:extLst>
              <a:ext uri="{FF2B5EF4-FFF2-40B4-BE49-F238E27FC236}">
                <a16:creationId xmlns:a16="http://schemas.microsoft.com/office/drawing/2014/main" id="{2A4AF4A7-E0F0-4D25-9016-BBEFA0E4CB14}"/>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5626A5A8-1986-4B7A-A343-040CF7DF87F0}"/>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ED5266D0-0ACA-4C34-BC51-7411D1769D8A}" type="slidenum">
              <a:rPr lang="en-US" altLang="en-US"/>
              <a:pPr>
                <a:defRPr/>
              </a:pPr>
              <a:t>‹#›</a:t>
            </a:fld>
            <a:endParaRPr lang="en-US" altLang="en-US"/>
          </a:p>
        </p:txBody>
      </p:sp>
    </p:spTree>
    <p:extLst>
      <p:ext uri="{BB962C8B-B14F-4D97-AF65-F5344CB8AC3E}">
        <p14:creationId xmlns:p14="http://schemas.microsoft.com/office/powerpoint/2010/main" val="3233341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1CBF83-F806-4D62-809F-967EC9EA321D}"/>
              </a:ext>
            </a:extLst>
          </p:cNvPr>
          <p:cNvSpPr>
            <a:spLocks noGrp="1"/>
          </p:cNvSpPr>
          <p:nvPr>
            <p:ph type="dt" sz="half" idx="10"/>
          </p:nvPr>
        </p:nvSpPr>
        <p:spPr>
          <a:xfrm>
            <a:off x="457200" y="4767263"/>
            <a:ext cx="2133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fld id="{D0D94861-116C-4D91-878B-5F2DBFEBBF0F}" type="datetimeFigureOut">
              <a:rPr lang="en-US"/>
              <a:pPr>
                <a:defRPr/>
              </a:pPr>
              <a:t>12/31/2018</a:t>
            </a:fld>
            <a:endParaRPr lang="en-US"/>
          </a:p>
        </p:txBody>
      </p:sp>
      <p:sp>
        <p:nvSpPr>
          <p:cNvPr id="5" name="Footer Placeholder 4">
            <a:extLst>
              <a:ext uri="{FF2B5EF4-FFF2-40B4-BE49-F238E27FC236}">
                <a16:creationId xmlns:a16="http://schemas.microsoft.com/office/drawing/2014/main" id="{030E6E2C-B5D1-4D21-8A7D-2016664D3722}"/>
              </a:ext>
            </a:extLst>
          </p:cNvPr>
          <p:cNvSpPr>
            <a:spLocks noGrp="1"/>
          </p:cNvSpPr>
          <p:nvPr>
            <p:ph type="ftr" sz="quarter" idx="11"/>
          </p:nvPr>
        </p:nvSpPr>
        <p:spPr>
          <a:xfrm>
            <a:off x="3124200" y="4767263"/>
            <a:ext cx="2895600" cy="274637"/>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EF9EFE0E-BE9D-48E3-B8AE-06B8AAD5EF84}"/>
              </a:ext>
            </a:extLst>
          </p:cNvPr>
          <p:cNvSpPr>
            <a:spLocks noGrp="1"/>
          </p:cNvSpPr>
          <p:nvPr>
            <p:ph type="sldNum" sz="quarter" idx="12"/>
          </p:nvPr>
        </p:nvSpPr>
        <p:spPr>
          <a:xfrm>
            <a:off x="6553200" y="4767263"/>
            <a:ext cx="21336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291C3067-65F2-4EDD-A832-2B1C0D5E026B}" type="slidenum">
              <a:rPr lang="en-US" altLang="en-US"/>
              <a:pPr>
                <a:defRPr/>
              </a:pPr>
              <a:t>‹#›</a:t>
            </a:fld>
            <a:endParaRPr lang="en-US" altLang="en-US"/>
          </a:p>
        </p:txBody>
      </p:sp>
    </p:spTree>
    <p:extLst>
      <p:ext uri="{BB962C8B-B14F-4D97-AF65-F5344CB8AC3E}">
        <p14:creationId xmlns:p14="http://schemas.microsoft.com/office/powerpoint/2010/main" val="1404535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image" Target="../media/image2.png"/><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4.xml"/><Relationship Id="rId1" Type="http://schemas.openxmlformats.org/officeDocument/2006/relationships/slideLayout" Target="../slideLayouts/slideLayout22.xml"/></Relationships>
</file>

<file path=ppt/slideMasters/_rels/slideMaster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24.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6" descr="NRG PPCoverNewOptionTop.jpg">
            <a:extLst>
              <a:ext uri="{FF2B5EF4-FFF2-40B4-BE49-F238E27FC236}">
                <a16:creationId xmlns:a16="http://schemas.microsoft.com/office/drawing/2014/main" id="{005124BE-E2AE-4F62-88CA-BD6D7429C726}"/>
              </a:ext>
            </a:extLst>
          </p:cNvPr>
          <p:cNvPicPr>
            <a:picLocks noChangeAspect="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0" y="52388"/>
            <a:ext cx="9144000" cy="153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2">
            <a:extLst>
              <a:ext uri="{FF2B5EF4-FFF2-40B4-BE49-F238E27FC236}">
                <a16:creationId xmlns:a16="http://schemas.microsoft.com/office/drawing/2014/main" id="{3931A3EE-EE5F-4895-BE56-1D1AC8221E0B}"/>
              </a:ext>
            </a:extLst>
          </p:cNvPr>
          <p:cNvSpPr>
            <a:spLocks noGrp="1"/>
          </p:cNvSpPr>
          <p:nvPr>
            <p:ph type="title"/>
          </p:nvPr>
        </p:nvSpPr>
        <p:spPr bwMode="auto">
          <a:xfrm>
            <a:off x="457200" y="1485900"/>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Title</a:t>
            </a:r>
          </a:p>
        </p:txBody>
      </p:sp>
      <p:sp>
        <p:nvSpPr>
          <p:cNvPr id="1028" name="Text Placeholder 3">
            <a:extLst>
              <a:ext uri="{FF2B5EF4-FFF2-40B4-BE49-F238E27FC236}">
                <a16:creationId xmlns:a16="http://schemas.microsoft.com/office/drawing/2014/main" id="{EB982F38-D024-474F-B918-652CB4443FFC}"/>
              </a:ext>
            </a:extLst>
          </p:cNvPr>
          <p:cNvSpPr>
            <a:spLocks noGrp="1"/>
          </p:cNvSpPr>
          <p:nvPr>
            <p:ph type="body" idx="1"/>
          </p:nvPr>
        </p:nvSpPr>
        <p:spPr bwMode="auto">
          <a:xfrm>
            <a:off x="838200" y="2571750"/>
            <a:ext cx="7467600" cy="235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4133" r:id="rId1"/>
    <p:sldLayoutId id="2147484134" r:id="rId2"/>
    <p:sldLayoutId id="2147484135" r:id="rId3"/>
    <p:sldLayoutId id="2147484136" r:id="rId4"/>
    <p:sldLayoutId id="2147484137" r:id="rId5"/>
    <p:sldLayoutId id="2147484138" r:id="rId6"/>
    <p:sldLayoutId id="2147484139" r:id="rId7"/>
    <p:sldLayoutId id="2147484140" r:id="rId8"/>
    <p:sldLayoutId id="2147484141" r:id="rId9"/>
  </p:sldLayoutIdLst>
  <p:txStyles>
    <p:titleStyle>
      <a:lvl1pPr algn="ctr" rtl="0" eaLnBrk="0" fontAlgn="base" hangingPunct="0">
        <a:spcBef>
          <a:spcPct val="0"/>
        </a:spcBef>
        <a:spcAft>
          <a:spcPct val="0"/>
        </a:spcAft>
        <a:defRPr sz="3200" kern="1200">
          <a:solidFill>
            <a:srgbClr val="98012E"/>
          </a:solidFill>
          <a:latin typeface="+mj-lt"/>
          <a:ea typeface="+mj-ea"/>
          <a:cs typeface="+mj-cs"/>
        </a:defRPr>
      </a:lvl1pPr>
      <a:lvl2pPr algn="ctr" rtl="0" eaLnBrk="0" fontAlgn="base" hangingPunct="0">
        <a:spcBef>
          <a:spcPct val="0"/>
        </a:spcBef>
        <a:spcAft>
          <a:spcPct val="0"/>
        </a:spcAft>
        <a:defRPr sz="3200">
          <a:solidFill>
            <a:srgbClr val="98012E"/>
          </a:solidFill>
          <a:latin typeface="Arial" charset="0"/>
        </a:defRPr>
      </a:lvl2pPr>
      <a:lvl3pPr algn="ctr" rtl="0" eaLnBrk="0" fontAlgn="base" hangingPunct="0">
        <a:spcBef>
          <a:spcPct val="0"/>
        </a:spcBef>
        <a:spcAft>
          <a:spcPct val="0"/>
        </a:spcAft>
        <a:defRPr sz="3200">
          <a:solidFill>
            <a:srgbClr val="98012E"/>
          </a:solidFill>
          <a:latin typeface="Arial" charset="0"/>
        </a:defRPr>
      </a:lvl3pPr>
      <a:lvl4pPr algn="ctr" rtl="0" eaLnBrk="0" fontAlgn="base" hangingPunct="0">
        <a:spcBef>
          <a:spcPct val="0"/>
        </a:spcBef>
        <a:spcAft>
          <a:spcPct val="0"/>
        </a:spcAft>
        <a:defRPr sz="3200">
          <a:solidFill>
            <a:srgbClr val="98012E"/>
          </a:solidFill>
          <a:latin typeface="Arial" charset="0"/>
        </a:defRPr>
      </a:lvl4pPr>
      <a:lvl5pPr algn="ctr" rtl="0" eaLnBrk="0" fontAlgn="base" hangingPunct="0">
        <a:spcBef>
          <a:spcPct val="0"/>
        </a:spcBef>
        <a:spcAft>
          <a:spcPct val="0"/>
        </a:spcAft>
        <a:defRPr sz="3200">
          <a:solidFill>
            <a:srgbClr val="98012E"/>
          </a:solidFill>
          <a:latin typeface="Arial" charset="0"/>
        </a:defRPr>
      </a:lvl5pPr>
      <a:lvl6pPr marL="457200" algn="ctr" rtl="0" fontAlgn="base">
        <a:spcBef>
          <a:spcPct val="0"/>
        </a:spcBef>
        <a:spcAft>
          <a:spcPct val="0"/>
        </a:spcAft>
        <a:defRPr sz="3200">
          <a:solidFill>
            <a:srgbClr val="98012E"/>
          </a:solidFill>
          <a:latin typeface="Arial" charset="0"/>
        </a:defRPr>
      </a:lvl6pPr>
      <a:lvl7pPr marL="914400" algn="ctr" rtl="0" fontAlgn="base">
        <a:spcBef>
          <a:spcPct val="0"/>
        </a:spcBef>
        <a:spcAft>
          <a:spcPct val="0"/>
        </a:spcAft>
        <a:defRPr sz="3200">
          <a:solidFill>
            <a:srgbClr val="98012E"/>
          </a:solidFill>
          <a:latin typeface="Arial" charset="0"/>
        </a:defRPr>
      </a:lvl7pPr>
      <a:lvl8pPr marL="1371600" algn="ctr" rtl="0" fontAlgn="base">
        <a:spcBef>
          <a:spcPct val="0"/>
        </a:spcBef>
        <a:spcAft>
          <a:spcPct val="0"/>
        </a:spcAft>
        <a:defRPr sz="3200">
          <a:solidFill>
            <a:srgbClr val="98012E"/>
          </a:solidFill>
          <a:latin typeface="Arial" charset="0"/>
        </a:defRPr>
      </a:lvl8pPr>
      <a:lvl9pPr marL="1828800" algn="ctr" rtl="0" fontAlgn="base">
        <a:spcBef>
          <a:spcPct val="0"/>
        </a:spcBef>
        <a:spcAft>
          <a:spcPct val="0"/>
        </a:spcAft>
        <a:defRPr sz="3200">
          <a:solidFill>
            <a:srgbClr val="98012E"/>
          </a:solidFill>
          <a:latin typeface="Arial"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404040"/>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387C8C-A403-4BD7-BF9E-0B250112F5DF}"/>
              </a:ext>
            </a:extLst>
          </p:cNvPr>
          <p:cNvSpPr/>
          <p:nvPr userDrawn="1"/>
        </p:nvSpPr>
        <p:spPr>
          <a:xfrm>
            <a:off x="0" y="4954588"/>
            <a:ext cx="9144000" cy="188912"/>
          </a:xfrm>
          <a:prstGeom prst="rect">
            <a:avLst/>
          </a:prstGeom>
          <a:solidFill>
            <a:srgbClr val="80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2051" name="Picture 7" descr="LogoForPPGRAY.png">
            <a:extLst>
              <a:ext uri="{FF2B5EF4-FFF2-40B4-BE49-F238E27FC236}">
                <a16:creationId xmlns:a16="http://schemas.microsoft.com/office/drawing/2014/main" id="{947C83E0-74E7-402B-8331-C44724A1F3B0}"/>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73038" y="4414838"/>
            <a:ext cx="1085850"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42" r:id="rId1"/>
    <p:sldLayoutId id="2147484143" r:id="rId2"/>
    <p:sldLayoutId id="2147484144" r:id="rId3"/>
    <p:sldLayoutId id="2147484145" r:id="rId4"/>
    <p:sldLayoutId id="2147484146" r:id="rId5"/>
    <p:sldLayoutId id="2147484147" r:id="rId6"/>
    <p:sldLayoutId id="2147484148" r:id="rId7"/>
    <p:sldLayoutId id="2147484149" r:id="rId8"/>
    <p:sldLayoutId id="2147484150" r:id="rId9"/>
    <p:sldLayoutId id="2147484151" r:id="rId10"/>
    <p:sldLayoutId id="214748415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E39F536-48CB-4842-825E-90B00ED5F2E2}"/>
              </a:ext>
            </a:extLst>
          </p:cNvPr>
          <p:cNvSpPr>
            <a:spLocks noGrp="1" noChangeArrowheads="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Rectangle 3">
            <a:extLst>
              <a:ext uri="{FF2B5EF4-FFF2-40B4-BE49-F238E27FC236}">
                <a16:creationId xmlns:a16="http://schemas.microsoft.com/office/drawing/2014/main" id="{58F1C103-54F0-48FA-9B17-897CB6EAF8DA}"/>
              </a:ext>
            </a:extLst>
          </p:cNvPr>
          <p:cNvSpPr>
            <a:spLocks noGrp="1" noChangeArrowheads="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57732" name="Rectangle 4">
            <a:extLst>
              <a:ext uri="{FF2B5EF4-FFF2-40B4-BE49-F238E27FC236}">
                <a16:creationId xmlns:a16="http://schemas.microsoft.com/office/drawing/2014/main" id="{60714723-D0B2-41E4-8FC5-D46721AD4D7E}"/>
              </a:ext>
            </a:extLst>
          </p:cNvPr>
          <p:cNvSpPr>
            <a:spLocks noGrp="1" noChangeArrowheads="1"/>
          </p:cNvSpPr>
          <p:nvPr>
            <p:ph type="dt" sz="half" idx="2"/>
          </p:nvPr>
        </p:nvSpPr>
        <p:spPr bwMode="auto">
          <a:xfrm>
            <a:off x="457200" y="4684713"/>
            <a:ext cx="2133600" cy="357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50">
                <a:latin typeface="Times" pitchFamily="18" charset="0"/>
                <a:cs typeface="+mn-cs"/>
              </a:defRPr>
            </a:lvl1pPr>
          </a:lstStyle>
          <a:p>
            <a:pPr>
              <a:defRPr/>
            </a:pPr>
            <a:fld id="{4A590480-6FB5-47AD-89E7-7F7DB4CEF311}" type="datetime1">
              <a:rPr lang="en-US"/>
              <a:pPr>
                <a:defRPr/>
              </a:pPr>
              <a:t>12/31/2018</a:t>
            </a:fld>
            <a:endParaRPr lang="en-US"/>
          </a:p>
        </p:txBody>
      </p:sp>
      <p:sp>
        <p:nvSpPr>
          <p:cNvPr id="457733" name="Rectangle 5">
            <a:extLst>
              <a:ext uri="{FF2B5EF4-FFF2-40B4-BE49-F238E27FC236}">
                <a16:creationId xmlns:a16="http://schemas.microsoft.com/office/drawing/2014/main" id="{8A8C2CF7-2980-4D20-B345-6D6C79C85D97}"/>
              </a:ext>
            </a:extLst>
          </p:cNvPr>
          <p:cNvSpPr>
            <a:spLocks noGrp="1" noChangeArrowheads="1"/>
          </p:cNvSpPr>
          <p:nvPr>
            <p:ph type="ftr" sz="quarter" idx="3"/>
          </p:nvPr>
        </p:nvSpPr>
        <p:spPr bwMode="auto">
          <a:xfrm>
            <a:off x="3124200" y="4684713"/>
            <a:ext cx="2895600" cy="357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050">
                <a:latin typeface="Times" pitchFamily="18" charset="0"/>
                <a:cs typeface="+mn-cs"/>
              </a:defRPr>
            </a:lvl1pPr>
          </a:lstStyle>
          <a:p>
            <a:pPr>
              <a:defRPr/>
            </a:pPr>
            <a:endParaRPr lang="en-US"/>
          </a:p>
        </p:txBody>
      </p:sp>
      <p:sp>
        <p:nvSpPr>
          <p:cNvPr id="457734" name="Rectangle 6">
            <a:extLst>
              <a:ext uri="{FF2B5EF4-FFF2-40B4-BE49-F238E27FC236}">
                <a16:creationId xmlns:a16="http://schemas.microsoft.com/office/drawing/2014/main" id="{C7A00AB9-C97E-4AC9-99A0-24591EC59B4C}"/>
              </a:ext>
            </a:extLst>
          </p:cNvPr>
          <p:cNvSpPr>
            <a:spLocks noGrp="1" noChangeArrowheads="1"/>
          </p:cNvSpPr>
          <p:nvPr>
            <p:ph type="sldNum" sz="quarter" idx="4"/>
          </p:nvPr>
        </p:nvSpPr>
        <p:spPr bwMode="auto">
          <a:xfrm>
            <a:off x="6553200" y="4684713"/>
            <a:ext cx="2133600" cy="357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50">
                <a:latin typeface="Times" pitchFamily="18" charset="0"/>
                <a:cs typeface="+mn-cs"/>
              </a:defRPr>
            </a:lvl1pPr>
          </a:lstStyle>
          <a:p>
            <a:pPr>
              <a:defRPr/>
            </a:pPr>
            <a:fld id="{3D8DB443-CD44-4010-A7C6-B38834CD868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53" r:id="rId1"/>
  </p:sldLayoutIdLst>
  <p:hf hdr="0" ftr="0" dt="0"/>
  <p:txStyles>
    <p:titleStyle>
      <a:lvl1pPr algn="ctr" rtl="0" eaLnBrk="0" fontAlgn="base" hangingPunct="0">
        <a:spcBef>
          <a:spcPct val="0"/>
        </a:spcBef>
        <a:spcAft>
          <a:spcPct val="0"/>
        </a:spcAft>
        <a:defRPr sz="3300">
          <a:solidFill>
            <a:schemeClr val="tx2"/>
          </a:solidFill>
          <a:latin typeface="+mj-lt"/>
          <a:ea typeface="+mj-ea"/>
          <a:cs typeface="+mj-cs"/>
        </a:defRPr>
      </a:lvl1pPr>
      <a:lvl2pPr algn="ctr" rtl="0" eaLnBrk="0" fontAlgn="base" hangingPunct="0">
        <a:spcBef>
          <a:spcPct val="0"/>
        </a:spcBef>
        <a:spcAft>
          <a:spcPct val="0"/>
        </a:spcAft>
        <a:defRPr sz="3300">
          <a:solidFill>
            <a:schemeClr val="tx2"/>
          </a:solidFill>
          <a:latin typeface="Arial" charset="0"/>
          <a:cs typeface="Arial" charset="0"/>
        </a:defRPr>
      </a:lvl2pPr>
      <a:lvl3pPr algn="ctr" rtl="0" eaLnBrk="0" fontAlgn="base" hangingPunct="0">
        <a:spcBef>
          <a:spcPct val="0"/>
        </a:spcBef>
        <a:spcAft>
          <a:spcPct val="0"/>
        </a:spcAft>
        <a:defRPr sz="3300">
          <a:solidFill>
            <a:schemeClr val="tx2"/>
          </a:solidFill>
          <a:latin typeface="Arial" charset="0"/>
          <a:cs typeface="Arial" charset="0"/>
        </a:defRPr>
      </a:lvl3pPr>
      <a:lvl4pPr algn="ctr" rtl="0" eaLnBrk="0" fontAlgn="base" hangingPunct="0">
        <a:spcBef>
          <a:spcPct val="0"/>
        </a:spcBef>
        <a:spcAft>
          <a:spcPct val="0"/>
        </a:spcAft>
        <a:defRPr sz="3300">
          <a:solidFill>
            <a:schemeClr val="tx2"/>
          </a:solidFill>
          <a:latin typeface="Arial" charset="0"/>
          <a:cs typeface="Arial" charset="0"/>
        </a:defRPr>
      </a:lvl4pPr>
      <a:lvl5pPr algn="ctr" rtl="0" eaLnBrk="0" fontAlgn="base" hangingPunct="0">
        <a:spcBef>
          <a:spcPct val="0"/>
        </a:spcBef>
        <a:spcAft>
          <a:spcPct val="0"/>
        </a:spcAft>
        <a:defRPr sz="3300">
          <a:solidFill>
            <a:schemeClr val="tx2"/>
          </a:solidFill>
          <a:latin typeface="Arial" charset="0"/>
          <a:cs typeface="Arial" charset="0"/>
        </a:defRPr>
      </a:lvl5pPr>
      <a:lvl6pPr marL="342900" algn="ctr" rtl="0" fontAlgn="base">
        <a:spcBef>
          <a:spcPct val="0"/>
        </a:spcBef>
        <a:spcAft>
          <a:spcPct val="0"/>
        </a:spcAft>
        <a:defRPr sz="3300">
          <a:solidFill>
            <a:schemeClr val="tx2"/>
          </a:solidFill>
          <a:latin typeface="Arial" charset="0"/>
          <a:cs typeface="Arial" charset="0"/>
        </a:defRPr>
      </a:lvl6pPr>
      <a:lvl7pPr marL="685800" algn="ctr" rtl="0" fontAlgn="base">
        <a:spcBef>
          <a:spcPct val="0"/>
        </a:spcBef>
        <a:spcAft>
          <a:spcPct val="0"/>
        </a:spcAft>
        <a:defRPr sz="3300">
          <a:solidFill>
            <a:schemeClr val="tx2"/>
          </a:solidFill>
          <a:latin typeface="Arial" charset="0"/>
          <a:cs typeface="Arial" charset="0"/>
        </a:defRPr>
      </a:lvl7pPr>
      <a:lvl8pPr marL="1028700" algn="ctr" rtl="0" fontAlgn="base">
        <a:spcBef>
          <a:spcPct val="0"/>
        </a:spcBef>
        <a:spcAft>
          <a:spcPct val="0"/>
        </a:spcAft>
        <a:defRPr sz="3300">
          <a:solidFill>
            <a:schemeClr val="tx2"/>
          </a:solidFill>
          <a:latin typeface="Arial" charset="0"/>
          <a:cs typeface="Arial" charset="0"/>
        </a:defRPr>
      </a:lvl8pPr>
      <a:lvl9pPr marL="1371600" algn="ctr" rtl="0" fontAlgn="base">
        <a:spcBef>
          <a:spcPct val="0"/>
        </a:spcBef>
        <a:spcAft>
          <a:spcPct val="0"/>
        </a:spcAft>
        <a:defRPr sz="3300">
          <a:solidFill>
            <a:schemeClr val="tx2"/>
          </a:solidFill>
          <a:latin typeface="Arial" charset="0"/>
          <a:cs typeface="Arial" charset="0"/>
        </a:defRPr>
      </a:lvl9pPr>
    </p:titleStyle>
    <p:body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cs typeface="+mn-cs"/>
        </a:defRPr>
      </a:lvl2pPr>
      <a:lvl3pPr marL="857250" indent="-171450" algn="l" rtl="0" eaLnBrk="0" fontAlgn="base" hangingPunct="0">
        <a:spcBef>
          <a:spcPct val="20000"/>
        </a:spcBef>
        <a:spcAft>
          <a:spcPct val="0"/>
        </a:spcAft>
        <a:buChar char="•"/>
        <a:defRPr>
          <a:solidFill>
            <a:schemeClr val="tx1"/>
          </a:solidFill>
          <a:latin typeface="+mn-lt"/>
          <a:cs typeface="+mn-cs"/>
        </a:defRPr>
      </a:lvl3pPr>
      <a:lvl4pPr marL="1200150" indent="-171450" algn="l" rtl="0" eaLnBrk="0" fontAlgn="base" hangingPunct="0">
        <a:spcBef>
          <a:spcPct val="20000"/>
        </a:spcBef>
        <a:spcAft>
          <a:spcPct val="0"/>
        </a:spcAft>
        <a:buChar char="–"/>
        <a:defRPr sz="1500">
          <a:solidFill>
            <a:schemeClr val="tx1"/>
          </a:solidFill>
          <a:latin typeface="+mn-lt"/>
          <a:cs typeface="+mn-cs"/>
        </a:defRPr>
      </a:lvl4pPr>
      <a:lvl5pPr marL="1543050" indent="-171450" algn="l" rtl="0" eaLnBrk="0" fontAlgn="base" hangingPunct="0">
        <a:spcBef>
          <a:spcPct val="20000"/>
        </a:spcBef>
        <a:spcAft>
          <a:spcPct val="0"/>
        </a:spcAft>
        <a:buChar char="»"/>
        <a:defRPr sz="1500">
          <a:solidFill>
            <a:schemeClr val="tx1"/>
          </a:solidFill>
          <a:latin typeface="+mn-lt"/>
          <a:cs typeface="+mn-cs"/>
        </a:defRPr>
      </a:lvl5pPr>
      <a:lvl6pPr marL="1885950" indent="-171450" algn="l" rtl="0" fontAlgn="base">
        <a:spcBef>
          <a:spcPct val="20000"/>
        </a:spcBef>
        <a:spcAft>
          <a:spcPct val="0"/>
        </a:spcAft>
        <a:buChar char="»"/>
        <a:defRPr sz="1500">
          <a:solidFill>
            <a:schemeClr val="tx1"/>
          </a:solidFill>
          <a:latin typeface="+mn-lt"/>
          <a:cs typeface="+mn-cs"/>
        </a:defRPr>
      </a:lvl6pPr>
      <a:lvl7pPr marL="2228850" indent="-171450" algn="l" rtl="0" fontAlgn="base">
        <a:spcBef>
          <a:spcPct val="20000"/>
        </a:spcBef>
        <a:spcAft>
          <a:spcPct val="0"/>
        </a:spcAft>
        <a:buChar char="»"/>
        <a:defRPr sz="1500">
          <a:solidFill>
            <a:schemeClr val="tx1"/>
          </a:solidFill>
          <a:latin typeface="+mn-lt"/>
          <a:cs typeface="+mn-cs"/>
        </a:defRPr>
      </a:lvl7pPr>
      <a:lvl8pPr marL="2571750" indent="-171450" algn="l" rtl="0" fontAlgn="base">
        <a:spcBef>
          <a:spcPct val="20000"/>
        </a:spcBef>
        <a:spcAft>
          <a:spcPct val="0"/>
        </a:spcAft>
        <a:buChar char="»"/>
        <a:defRPr sz="1500">
          <a:solidFill>
            <a:schemeClr val="tx1"/>
          </a:solidFill>
          <a:latin typeface="+mn-lt"/>
          <a:cs typeface="+mn-cs"/>
        </a:defRPr>
      </a:lvl8pPr>
      <a:lvl9pPr marL="2914650" indent="-171450" algn="l" rtl="0" fontAlgn="base">
        <a:spcBef>
          <a:spcPct val="20000"/>
        </a:spcBef>
        <a:spcAft>
          <a:spcPct val="0"/>
        </a:spcAft>
        <a:buChar char="»"/>
        <a:defRPr sz="1500">
          <a:solidFill>
            <a:schemeClr val="tx1"/>
          </a:solidFill>
          <a:latin typeface="+mn-lt"/>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descr="LogoForPPwhite.jpg"/>
          <p:cNvPicPr>
            <a:picLocks noChangeAspect="1"/>
          </p:cNvPicPr>
          <p:nvPr/>
        </p:nvPicPr>
        <p:blipFill>
          <a:blip r:embed="rId3"/>
          <a:srcRect/>
          <a:stretch>
            <a:fillRect/>
          </a:stretch>
        </p:blipFill>
        <p:spPr bwMode="auto">
          <a:xfrm>
            <a:off x="184151" y="4332685"/>
            <a:ext cx="1311275" cy="566738"/>
          </a:xfrm>
          <a:prstGeom prst="rect">
            <a:avLst/>
          </a:prstGeom>
          <a:noFill/>
          <a:ln w="9525">
            <a:noFill/>
            <a:miter lim="800000"/>
            <a:headEnd/>
            <a:tailEnd/>
          </a:ln>
        </p:spPr>
      </p:pic>
      <p:sp>
        <p:nvSpPr>
          <p:cNvPr id="4" name="Rectangle 3"/>
          <p:cNvSpPr/>
          <p:nvPr/>
        </p:nvSpPr>
        <p:spPr>
          <a:xfrm>
            <a:off x="0" y="4954191"/>
            <a:ext cx="9144000" cy="189309"/>
          </a:xfrm>
          <a:prstGeom prst="rect">
            <a:avLst/>
          </a:prstGeom>
          <a:solidFill>
            <a:srgbClr val="80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Tree>
    <p:extLst>
      <p:ext uri="{BB962C8B-B14F-4D97-AF65-F5344CB8AC3E}">
        <p14:creationId xmlns:p14="http://schemas.microsoft.com/office/powerpoint/2010/main" val="1615946426"/>
      </p:ext>
    </p:extLst>
  </p:cSld>
  <p:clrMap bg1="lt1" tx1="dk1" bg2="lt2" tx2="dk2" accent1="accent1" accent2="accent2" accent3="accent3" accent4="accent4" accent5="accent5" accent6="accent6" hlink="hlink" folHlink="folHlink"/>
  <p:sldLayoutIdLst>
    <p:sldLayoutId id="2147484155" r:id="rId1"/>
  </p:sldLayoutIdLst>
  <p:txStyles>
    <p:titleStyle>
      <a:lvl1pPr algn="ctr" defTabSz="342900" rtl="0" fontAlgn="base">
        <a:spcBef>
          <a:spcPct val="0"/>
        </a:spcBef>
        <a:spcAft>
          <a:spcPct val="0"/>
        </a:spcAft>
        <a:defRPr sz="3300" kern="1200">
          <a:solidFill>
            <a:schemeClr val="tx1"/>
          </a:solidFill>
          <a:latin typeface="+mj-lt"/>
          <a:ea typeface="+mj-ea"/>
          <a:cs typeface="+mj-cs"/>
        </a:defRPr>
      </a:lvl1pPr>
      <a:lvl2pPr algn="ctr" defTabSz="342900" rtl="0" fontAlgn="base">
        <a:spcBef>
          <a:spcPct val="0"/>
        </a:spcBef>
        <a:spcAft>
          <a:spcPct val="0"/>
        </a:spcAft>
        <a:defRPr sz="3300">
          <a:solidFill>
            <a:schemeClr val="tx1"/>
          </a:solidFill>
          <a:latin typeface="Arial" charset="0"/>
        </a:defRPr>
      </a:lvl2pPr>
      <a:lvl3pPr algn="ctr" defTabSz="342900" rtl="0" fontAlgn="base">
        <a:spcBef>
          <a:spcPct val="0"/>
        </a:spcBef>
        <a:spcAft>
          <a:spcPct val="0"/>
        </a:spcAft>
        <a:defRPr sz="3300">
          <a:solidFill>
            <a:schemeClr val="tx1"/>
          </a:solidFill>
          <a:latin typeface="Arial" charset="0"/>
        </a:defRPr>
      </a:lvl3pPr>
      <a:lvl4pPr algn="ctr" defTabSz="342900" rtl="0" fontAlgn="base">
        <a:spcBef>
          <a:spcPct val="0"/>
        </a:spcBef>
        <a:spcAft>
          <a:spcPct val="0"/>
        </a:spcAft>
        <a:defRPr sz="3300">
          <a:solidFill>
            <a:schemeClr val="tx1"/>
          </a:solidFill>
          <a:latin typeface="Arial" charset="0"/>
        </a:defRPr>
      </a:lvl4pPr>
      <a:lvl5pPr algn="ctr" defTabSz="342900" rtl="0" fontAlgn="base">
        <a:spcBef>
          <a:spcPct val="0"/>
        </a:spcBef>
        <a:spcAft>
          <a:spcPct val="0"/>
        </a:spcAft>
        <a:defRPr sz="3300">
          <a:solidFill>
            <a:schemeClr val="tx1"/>
          </a:solidFill>
          <a:latin typeface="Arial" charset="0"/>
        </a:defRPr>
      </a:lvl5pPr>
      <a:lvl6pPr marL="342900" algn="ctr" defTabSz="342900" rtl="0" fontAlgn="base">
        <a:spcBef>
          <a:spcPct val="0"/>
        </a:spcBef>
        <a:spcAft>
          <a:spcPct val="0"/>
        </a:spcAft>
        <a:defRPr sz="3300">
          <a:solidFill>
            <a:schemeClr val="tx1"/>
          </a:solidFill>
          <a:latin typeface="Arial" charset="0"/>
        </a:defRPr>
      </a:lvl6pPr>
      <a:lvl7pPr marL="685800" algn="ctr" defTabSz="342900" rtl="0" fontAlgn="base">
        <a:spcBef>
          <a:spcPct val="0"/>
        </a:spcBef>
        <a:spcAft>
          <a:spcPct val="0"/>
        </a:spcAft>
        <a:defRPr sz="3300">
          <a:solidFill>
            <a:schemeClr val="tx1"/>
          </a:solidFill>
          <a:latin typeface="Arial" charset="0"/>
        </a:defRPr>
      </a:lvl7pPr>
      <a:lvl8pPr marL="1028700" algn="ctr" defTabSz="342900" rtl="0" fontAlgn="base">
        <a:spcBef>
          <a:spcPct val="0"/>
        </a:spcBef>
        <a:spcAft>
          <a:spcPct val="0"/>
        </a:spcAft>
        <a:defRPr sz="3300">
          <a:solidFill>
            <a:schemeClr val="tx1"/>
          </a:solidFill>
          <a:latin typeface="Arial" charset="0"/>
        </a:defRPr>
      </a:lvl8pPr>
      <a:lvl9pPr marL="1371600" algn="ctr" defTabSz="342900" rtl="0" fontAlgn="base">
        <a:spcBef>
          <a:spcPct val="0"/>
        </a:spcBef>
        <a:spcAft>
          <a:spcPct val="0"/>
        </a:spcAft>
        <a:defRPr sz="3300">
          <a:solidFill>
            <a:schemeClr val="tx1"/>
          </a:solidFill>
          <a:latin typeface="Arial" charset="0"/>
        </a:defRPr>
      </a:lvl9pPr>
    </p:titleStyle>
    <p:bodyStyle>
      <a:lvl1pPr marL="257175" indent="-257175" algn="l" defTabSz="342900" rtl="0" fontAlgn="base">
        <a:spcBef>
          <a:spcPct val="20000"/>
        </a:spcBef>
        <a:spcAft>
          <a:spcPct val="0"/>
        </a:spcAft>
        <a:buFont typeface="Arial" charset="0"/>
        <a:buChar char="•"/>
        <a:defRPr sz="2400" kern="1200">
          <a:solidFill>
            <a:schemeClr val="tx1"/>
          </a:solidFill>
          <a:latin typeface="+mn-lt"/>
          <a:ea typeface="+mn-ea"/>
          <a:cs typeface="+mn-cs"/>
        </a:defRPr>
      </a:lvl1pPr>
      <a:lvl2pPr marL="557213" indent="-214313" algn="l" defTabSz="342900" rtl="0" fontAlgn="base">
        <a:spcBef>
          <a:spcPct val="20000"/>
        </a:spcBef>
        <a:spcAft>
          <a:spcPct val="0"/>
        </a:spcAft>
        <a:buFont typeface="Arial" charset="0"/>
        <a:buChar char="–"/>
        <a:defRPr sz="2100" kern="1200">
          <a:solidFill>
            <a:schemeClr val="tx1"/>
          </a:solidFill>
          <a:latin typeface="+mn-lt"/>
          <a:ea typeface="+mn-ea"/>
          <a:cs typeface="+mn-cs"/>
        </a:defRPr>
      </a:lvl2pPr>
      <a:lvl3pPr marL="857250" indent="-171450" algn="l" defTabSz="342900" rtl="0" fontAlgn="base">
        <a:spcBef>
          <a:spcPct val="20000"/>
        </a:spcBef>
        <a:spcAft>
          <a:spcPct val="0"/>
        </a:spcAft>
        <a:buFont typeface="Arial" charset="0"/>
        <a:buChar char="•"/>
        <a:defRPr sz="1800" kern="1200">
          <a:solidFill>
            <a:schemeClr val="tx1"/>
          </a:solidFill>
          <a:latin typeface="+mn-lt"/>
          <a:ea typeface="+mn-ea"/>
          <a:cs typeface="+mn-cs"/>
        </a:defRPr>
      </a:lvl3pPr>
      <a:lvl4pPr marL="1200150" indent="-171450" algn="l" defTabSz="342900" rtl="0" fontAlgn="base">
        <a:spcBef>
          <a:spcPct val="20000"/>
        </a:spcBef>
        <a:spcAft>
          <a:spcPct val="0"/>
        </a:spcAft>
        <a:buFont typeface="Arial" charset="0"/>
        <a:buChar char="–"/>
        <a:defRPr sz="1500" kern="1200">
          <a:solidFill>
            <a:schemeClr val="tx1"/>
          </a:solidFill>
          <a:latin typeface="+mn-lt"/>
          <a:ea typeface="+mn-ea"/>
          <a:cs typeface="+mn-cs"/>
        </a:defRPr>
      </a:lvl4pPr>
      <a:lvl5pPr marL="1543050" indent="-171450" algn="l" defTabSz="342900" rtl="0" fontAlgn="base">
        <a:spcBef>
          <a:spcPct val="20000"/>
        </a:spcBef>
        <a:spcAft>
          <a:spcPct val="0"/>
        </a:spcAft>
        <a:buFont typeface="Arial" charset="0"/>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NRG PPCoverNewOptionTop.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2166"/>
            <a:ext cx="9144000" cy="1536192"/>
          </a:xfrm>
          <a:prstGeom prst="rect">
            <a:avLst/>
          </a:prstGeom>
        </p:spPr>
      </p:pic>
      <p:sp>
        <p:nvSpPr>
          <p:cNvPr id="3" name="Title Placeholder 2"/>
          <p:cNvSpPr>
            <a:spLocks noGrp="1"/>
          </p:cNvSpPr>
          <p:nvPr>
            <p:ph type="title"/>
          </p:nvPr>
        </p:nvSpPr>
        <p:spPr>
          <a:xfrm>
            <a:off x="457200" y="1485900"/>
            <a:ext cx="8229600" cy="857250"/>
          </a:xfrm>
          <a:prstGeom prst="rect">
            <a:avLst/>
          </a:prstGeom>
        </p:spPr>
        <p:txBody>
          <a:bodyPr vert="horz" lIns="91440" tIns="45720" rIns="91440" bIns="45720" rtlCol="0" anchor="ctr">
            <a:normAutofit/>
          </a:bodyPr>
          <a:lstStyle/>
          <a:p>
            <a:r>
              <a:rPr lang="en-US" dirty="0"/>
              <a:t>Title</a:t>
            </a:r>
          </a:p>
        </p:txBody>
      </p:sp>
      <p:sp>
        <p:nvSpPr>
          <p:cNvPr id="4" name="Text Placeholder 3"/>
          <p:cNvSpPr>
            <a:spLocks noGrp="1"/>
          </p:cNvSpPr>
          <p:nvPr>
            <p:ph type="body" idx="1"/>
          </p:nvPr>
        </p:nvSpPr>
        <p:spPr>
          <a:xfrm>
            <a:off x="838200" y="2571750"/>
            <a:ext cx="7467600" cy="23589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1865890"/>
      </p:ext>
    </p:extLst>
  </p:cSld>
  <p:clrMap bg1="lt1" tx1="dk1" bg2="lt2" tx2="dk2" accent1="accent1" accent2="accent2" accent3="accent3" accent4="accent4" accent5="accent5" accent6="accent6" hlink="hlink" folHlink="folHlink"/>
  <p:txStyles>
    <p:titleStyle>
      <a:lvl1pPr algn="ctr" defTabSz="685800" rtl="0" eaLnBrk="1" latinLnBrk="0" hangingPunct="1">
        <a:spcBef>
          <a:spcPct val="0"/>
        </a:spcBef>
        <a:buNone/>
        <a:defRPr sz="2400" kern="1200">
          <a:solidFill>
            <a:srgbClr val="98012E"/>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A8583484-6A27-4E4A-8D2E-397C731C36E7}" type="datetimeFigureOut">
              <a:rPr lang="en-US" smtClean="0">
                <a:solidFill>
                  <a:prstClr val="black">
                    <a:tint val="75000"/>
                  </a:prstClr>
                </a:solidFill>
              </a:rPr>
              <a:pPr/>
              <a:t>12/31/2018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5CC948D1-2ED8-459C-96E9-A8ACE99F60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32122617"/>
      </p:ext>
    </p:extLst>
  </p:cSld>
  <p:clrMap bg1="lt1" tx1="dk1" bg2="lt2" tx2="dk2" accent1="accent1" accent2="accent2" accent3="accent3" accent4="accent4" accent5="accent5" accent6="accent6" hlink="hlink" folHlink="folHlink"/>
  <p:sldLayoutIdLst>
    <p:sldLayoutId id="2147484159" r:id="rId1"/>
    <p:sldLayoutId id="2147484160" r:id="rId2"/>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1.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ctep.cancer.gov/protocolDevelopment/lois_concepts.htm" TargetMode="External"/><Relationship Id="rId2" Type="http://schemas.openxmlformats.org/officeDocument/2006/relationships/notesSlide" Target="../notesSlides/notesSlide2.xml"/><Relationship Id="rId1" Type="http://schemas.openxmlformats.org/officeDocument/2006/relationships/slideLayout" Target="../slideLayouts/slideLayout21.xml"/><Relationship Id="rId4" Type="http://schemas.openxmlformats.org/officeDocument/2006/relationships/hyperlink" Target="mailto:GYNconcepts@nrgoncology.org" TargetMode="Externa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C26A9F9F-C456-49EC-9EF3-DF5F64330A29}"/>
              </a:ext>
            </a:extLst>
          </p:cNvPr>
          <p:cNvSpPr>
            <a:spLocks noGrp="1"/>
          </p:cNvSpPr>
          <p:nvPr>
            <p:ph type="ctrTitle"/>
          </p:nvPr>
        </p:nvSpPr>
        <p:spPr>
          <a:xfrm>
            <a:off x="685800" y="1962150"/>
            <a:ext cx="7772400" cy="1103313"/>
          </a:xfrm>
        </p:spPr>
        <p:txBody>
          <a:bodyPr/>
          <a:lstStyle/>
          <a:p>
            <a:r>
              <a:rPr lang="en-US" altLang="en-US" dirty="0"/>
              <a:t>Gynecologic Cancer Committee</a:t>
            </a:r>
            <a:br>
              <a:rPr lang="en-US" altLang="en-US" dirty="0"/>
            </a:br>
            <a:r>
              <a:rPr lang="en-US" altLang="en-US" dirty="0"/>
              <a:t>Clinical Trial Development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98012E"/>
                </a:solidFill>
                <a:latin typeface="Arial" panose="020B0604020202020204" pitchFamily="34" charset="0"/>
                <a:cs typeface="Arial" panose="020B0604020202020204" pitchFamily="34" charset="0"/>
              </a:rPr>
              <a:t>Project Team</a:t>
            </a:r>
          </a:p>
        </p:txBody>
      </p:sp>
      <p:sp>
        <p:nvSpPr>
          <p:cNvPr id="3" name="Content Placeholder 2"/>
          <p:cNvSpPr>
            <a:spLocks noGrp="1"/>
          </p:cNvSpPr>
          <p:nvPr>
            <p:ph idx="1"/>
          </p:nvPr>
        </p:nvSpPr>
        <p:spPr/>
        <p:txBody>
          <a:bodyPr/>
          <a:lstStyle/>
          <a:p>
            <a:r>
              <a:rPr lang="en-US" dirty="0">
                <a:latin typeface="Arial" panose="020B0604020202020204" pitchFamily="34" charset="0"/>
                <a:cs typeface="Arial" panose="020B0604020202020204" pitchFamily="34" charset="0"/>
              </a:rPr>
              <a:t>8-12 weeks</a:t>
            </a:r>
          </a:p>
          <a:p>
            <a:r>
              <a:rPr lang="en-US" dirty="0">
                <a:latin typeface="Arial" panose="020B0604020202020204" pitchFamily="34" charset="0"/>
                <a:cs typeface="Arial" panose="020B0604020202020204" pitchFamily="34" charset="0"/>
              </a:rPr>
              <a:t>Intramural and extramural co-chairs</a:t>
            </a:r>
          </a:p>
          <a:p>
            <a:r>
              <a:rPr lang="en-US" dirty="0">
                <a:latin typeface="Arial" panose="020B0604020202020204" pitchFamily="34" charset="0"/>
                <a:cs typeface="Arial" panose="020B0604020202020204" pitchFamily="34" charset="0"/>
              </a:rPr>
              <a:t>WebEx (no in person meetings)</a:t>
            </a:r>
          </a:p>
          <a:p>
            <a:r>
              <a:rPr lang="en-US" dirty="0">
                <a:latin typeface="Arial" panose="020B0604020202020204" pitchFamily="34" charset="0"/>
                <a:cs typeface="Arial" panose="020B0604020202020204" pitchFamily="34" charset="0"/>
              </a:rPr>
              <a:t>Attendance mandatory</a:t>
            </a:r>
          </a:p>
          <a:p>
            <a:pPr lvl="1"/>
            <a:r>
              <a:rPr lang="en-US" dirty="0">
                <a:latin typeface="Arial" panose="020B0604020202020204" pitchFamily="34" charset="0"/>
                <a:cs typeface="Arial" panose="020B0604020202020204" pitchFamily="34" charset="0"/>
              </a:rPr>
              <a:t>Non-participating members will be dropped</a:t>
            </a:r>
          </a:p>
          <a:p>
            <a:pPr lvl="2"/>
            <a:r>
              <a:rPr lang="en-US" dirty="0">
                <a:latin typeface="Arial" panose="020B0604020202020204" pitchFamily="34" charset="0"/>
                <a:cs typeface="Arial" panose="020B0604020202020204" pitchFamily="34" charset="0"/>
              </a:rPr>
              <a:t>for </a:t>
            </a:r>
            <a:r>
              <a:rPr lang="en-US" dirty="0" err="1">
                <a:latin typeface="Arial" panose="020B0604020202020204" pitchFamily="34" charset="0"/>
                <a:cs typeface="Arial" panose="020B0604020202020204" pitchFamily="34" charset="0"/>
              </a:rPr>
              <a:t>CrD</a:t>
            </a:r>
            <a:r>
              <a:rPr lang="en-US" dirty="0">
                <a:latin typeface="Arial" panose="020B0604020202020204" pitchFamily="34" charset="0"/>
                <a:cs typeface="Arial" panose="020B0604020202020204" pitchFamily="34" charset="0"/>
              </a:rPr>
              <a:t> applicants this includes your mentor</a:t>
            </a:r>
          </a:p>
          <a:p>
            <a:pPr lvl="1"/>
            <a:r>
              <a:rPr lang="en-US" dirty="0">
                <a:latin typeface="Arial" panose="020B0604020202020204" pitchFamily="34" charset="0"/>
                <a:cs typeface="Arial" panose="020B0604020202020204" pitchFamily="34" charset="0"/>
              </a:rPr>
              <a:t>Non-participating clinicians should not expect to have leadership roles in studies</a:t>
            </a:r>
          </a:p>
        </p:txBody>
      </p:sp>
    </p:spTree>
    <p:extLst>
      <p:ext uri="{BB962C8B-B14F-4D97-AF65-F5344CB8AC3E}">
        <p14:creationId xmlns:p14="http://schemas.microsoft.com/office/powerpoint/2010/main" val="3638783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0"/>
            <a:ext cx="6172200" cy="685800"/>
          </a:xfrm>
        </p:spPr>
        <p:txBody>
          <a:bodyPr>
            <a:normAutofit/>
          </a:bodyPr>
          <a:lstStyle/>
          <a:p>
            <a:r>
              <a:rPr lang="en-US" dirty="0">
                <a:solidFill>
                  <a:srgbClr val="98012E"/>
                </a:solidFill>
                <a:latin typeface="Arial" panose="020B0604020202020204" pitchFamily="34" charset="0"/>
                <a:cs typeface="Arial" panose="020B0604020202020204" pitchFamily="34" charset="0"/>
              </a:rPr>
              <a:t>NRG Oncology PTMA Process</a:t>
            </a:r>
          </a:p>
        </p:txBody>
      </p:sp>
      <p:sp>
        <p:nvSpPr>
          <p:cNvPr id="3" name="Content Placeholder 2"/>
          <p:cNvSpPr>
            <a:spLocks noGrp="1"/>
          </p:cNvSpPr>
          <p:nvPr>
            <p:ph idx="1"/>
          </p:nvPr>
        </p:nvSpPr>
        <p:spPr>
          <a:xfrm>
            <a:off x="381000" y="685800"/>
            <a:ext cx="8305800" cy="4114800"/>
          </a:xfrm>
        </p:spPr>
        <p:txBody>
          <a:bodyPr>
            <a:noAutofit/>
          </a:bodyPr>
          <a:lstStyle/>
          <a:p>
            <a:r>
              <a:rPr lang="en-US" sz="1350" dirty="0">
                <a:latin typeface="Arial" panose="020B0604020202020204" pitchFamily="34" charset="0"/>
                <a:cs typeface="Arial" panose="020B0604020202020204" pitchFamily="34" charset="0"/>
              </a:rPr>
              <a:t>Project Team Announcements are broadcasted electronically by NCI CTEP PIO</a:t>
            </a:r>
          </a:p>
          <a:p>
            <a:r>
              <a:rPr lang="en-US" sz="1350" dirty="0">
                <a:latin typeface="Arial" panose="020B0604020202020204" pitchFamily="34" charset="0"/>
                <a:cs typeface="Arial" panose="020B0604020202020204" pitchFamily="34" charset="0"/>
              </a:rPr>
              <a:t>NRG Oncology (Protocol Development) in turn electronically broadcasts Project Team Announcements to entire membership</a:t>
            </a:r>
          </a:p>
          <a:p>
            <a:r>
              <a:rPr lang="en-US" sz="1350" dirty="0">
                <a:latin typeface="Arial" panose="020B0604020202020204" pitchFamily="34" charset="0"/>
                <a:cs typeface="Arial" panose="020B0604020202020204" pitchFamily="34" charset="0"/>
              </a:rPr>
              <a:t>Interested applicants should notify NRG Oncology leadership</a:t>
            </a:r>
          </a:p>
          <a:p>
            <a:pPr lvl="1"/>
            <a:r>
              <a:rPr lang="en-US" sz="1350" dirty="0">
                <a:latin typeface="Arial" panose="020B0604020202020204" pitchFamily="34" charset="0"/>
                <a:cs typeface="Arial" panose="020B0604020202020204" pitchFamily="34" charset="0"/>
              </a:rPr>
              <a:t>Research Strategy Committee Chair</a:t>
            </a:r>
          </a:p>
          <a:p>
            <a:pPr lvl="1"/>
            <a:r>
              <a:rPr lang="en-US" sz="1350" dirty="0">
                <a:latin typeface="Arial" panose="020B0604020202020204" pitchFamily="34" charset="0"/>
                <a:cs typeface="Arial" panose="020B0604020202020204" pitchFamily="34" charset="0"/>
              </a:rPr>
              <a:t>Disease Site Committee Chair and/or Non-Disease Site Scientific Committee Chair (DT and/or Translational Science)</a:t>
            </a:r>
          </a:p>
          <a:p>
            <a:pPr lvl="1"/>
            <a:r>
              <a:rPr lang="en-US" sz="1350" dirty="0">
                <a:latin typeface="Arial" panose="020B0604020202020204" pitchFamily="34" charset="0"/>
                <a:cs typeface="Arial" panose="020B0604020202020204" pitchFamily="34" charset="0"/>
              </a:rPr>
              <a:t>Copy Protocol Development Office (Francy Fonzi, Kia Neff, Nancy Soto) </a:t>
            </a:r>
          </a:p>
          <a:p>
            <a:r>
              <a:rPr lang="en-US" sz="1350" dirty="0">
                <a:latin typeface="Arial" panose="020B0604020202020204" pitchFamily="34" charset="0"/>
                <a:cs typeface="Arial" panose="020B0604020202020204" pitchFamily="34" charset="0"/>
              </a:rPr>
              <a:t>PTMA for </a:t>
            </a:r>
            <a:r>
              <a:rPr lang="en-US" sz="1350" b="1" dirty="0">
                <a:latin typeface="Arial" panose="020B0604020202020204" pitchFamily="34" charset="0"/>
                <a:cs typeface="Arial" panose="020B0604020202020204" pitchFamily="34" charset="0"/>
              </a:rPr>
              <a:t>individuals</a:t>
            </a:r>
            <a:r>
              <a:rPr lang="en-US" sz="1350" dirty="0">
                <a:latin typeface="Arial" panose="020B0604020202020204" pitchFamily="34" charset="0"/>
                <a:cs typeface="Arial" panose="020B0604020202020204" pitchFamily="34" charset="0"/>
              </a:rPr>
              <a:t> planning on conducting trials in NRG Oncology must be submitted by NRG Oncology</a:t>
            </a:r>
          </a:p>
          <a:p>
            <a:r>
              <a:rPr lang="en-US" sz="1350" dirty="0">
                <a:latin typeface="Arial" panose="020B0604020202020204" pitchFamily="34" charset="0"/>
                <a:cs typeface="Arial" panose="020B0604020202020204" pitchFamily="34" charset="0"/>
              </a:rPr>
              <a:t>Application is for individual (not LOI or concept submission form), so the usual Research Strategy Committee requirement of concept approval is not applicable</a:t>
            </a:r>
          </a:p>
          <a:p>
            <a:pPr lvl="1"/>
            <a:r>
              <a:rPr lang="en-US" sz="1350" dirty="0">
                <a:latin typeface="Arial" panose="020B0604020202020204" pitchFamily="34" charset="0"/>
                <a:cs typeface="Arial" panose="020B0604020202020204" pitchFamily="34" charset="0"/>
              </a:rPr>
              <a:t>Project team members leave process with requirement to submit LOI or Concept Submission Form (triggers OEWG deadline) and generate protocol</a:t>
            </a:r>
          </a:p>
          <a:p>
            <a:pPr lvl="1"/>
            <a:r>
              <a:rPr lang="en-US" sz="1350" dirty="0">
                <a:latin typeface="Arial" panose="020B0604020202020204" pitchFamily="34" charset="0"/>
                <a:cs typeface="Arial" panose="020B0604020202020204" pitchFamily="34" charset="0"/>
              </a:rPr>
              <a:t>LOI/Concept and protocol development is per usual NRG Oncology processes</a:t>
            </a:r>
          </a:p>
          <a:p>
            <a:pPr lvl="1"/>
            <a:r>
              <a:rPr lang="en-US" sz="1350" dirty="0">
                <a:latin typeface="Arial" panose="020B0604020202020204" pitchFamily="34" charset="0"/>
                <a:cs typeface="Arial" panose="020B0604020202020204" pitchFamily="34" charset="0"/>
              </a:rPr>
              <a:t>All correspondence with NCI must be submitted by NRG Oncology Protocol Development Office (LOI/Concept submission, protocol submission, etc.)</a:t>
            </a:r>
          </a:p>
        </p:txBody>
      </p:sp>
    </p:spTree>
    <p:extLst>
      <p:ext uri="{BB962C8B-B14F-4D97-AF65-F5344CB8AC3E}">
        <p14:creationId xmlns:p14="http://schemas.microsoft.com/office/powerpoint/2010/main" val="27273291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B4719CA3-2789-464A-A2B4-7E2CA536AE9B}"/>
              </a:ext>
            </a:extLst>
          </p:cNvPr>
          <p:cNvSpPr>
            <a:spLocks noGrp="1" noChangeArrowheads="1"/>
          </p:cNvSpPr>
          <p:nvPr>
            <p:ph type="title"/>
          </p:nvPr>
        </p:nvSpPr>
        <p:spPr>
          <a:xfrm>
            <a:off x="457200" y="30163"/>
            <a:ext cx="8229600" cy="857250"/>
          </a:xfrm>
        </p:spPr>
        <p:txBody>
          <a:bodyPr/>
          <a:lstStyle/>
          <a:p>
            <a:r>
              <a:rPr lang="en-US" altLang="en-US" dirty="0">
                <a:solidFill>
                  <a:srgbClr val="98012E"/>
                </a:solidFill>
              </a:rPr>
              <a:t>Unsolicited LOIs</a:t>
            </a:r>
          </a:p>
        </p:txBody>
      </p:sp>
      <p:sp>
        <p:nvSpPr>
          <p:cNvPr id="35843" name="Content Placeholder 2">
            <a:extLst>
              <a:ext uri="{FF2B5EF4-FFF2-40B4-BE49-F238E27FC236}">
                <a16:creationId xmlns:a16="http://schemas.microsoft.com/office/drawing/2014/main" id="{25B7BC18-B785-4886-B1EE-C5502007D31E}"/>
              </a:ext>
            </a:extLst>
          </p:cNvPr>
          <p:cNvSpPr>
            <a:spLocks noGrp="1" noChangeArrowheads="1"/>
          </p:cNvSpPr>
          <p:nvPr>
            <p:ph idx="1"/>
          </p:nvPr>
        </p:nvSpPr>
        <p:spPr>
          <a:xfrm>
            <a:off x="152400" y="887413"/>
            <a:ext cx="8763000" cy="4122737"/>
          </a:xfrm>
        </p:spPr>
        <p:txBody>
          <a:bodyPr/>
          <a:lstStyle/>
          <a:p>
            <a:pPr>
              <a:defRPr/>
            </a:pPr>
            <a:r>
              <a:rPr lang="en-US" altLang="en-US" sz="1800" dirty="0"/>
              <a:t>Before submitting unsolicited LOI (including </a:t>
            </a:r>
            <a:r>
              <a:rPr lang="en-US" altLang="en-US" sz="1800" dirty="0" err="1"/>
              <a:t>CrDL</a:t>
            </a:r>
            <a:r>
              <a:rPr lang="en-US" altLang="en-US" sz="1800" dirty="0"/>
              <a:t>), contact the IDB monitor(s) for the intended CTEP agent(s) to schedule a preliminary teleconference (TC)</a:t>
            </a:r>
          </a:p>
          <a:p>
            <a:pPr lvl="1">
              <a:defRPr/>
            </a:pPr>
            <a:r>
              <a:rPr lang="en-US" altLang="en-US" sz="1500" dirty="0"/>
              <a:t>TC must be set up by NRG Oncology Protocol Administrator (PA)</a:t>
            </a:r>
          </a:p>
          <a:p>
            <a:pPr lvl="1">
              <a:defRPr/>
            </a:pPr>
            <a:r>
              <a:rPr lang="en-US" altLang="en-US" sz="1500" dirty="0"/>
              <a:t>Sub-Committee/Committee Chair contact Kia Neff to set up TC (NeffK@nrgoncology.org)</a:t>
            </a:r>
          </a:p>
          <a:p>
            <a:pPr>
              <a:defRPr/>
            </a:pPr>
            <a:r>
              <a:rPr lang="en-US" altLang="en-US" sz="1800" dirty="0"/>
              <a:t>For </a:t>
            </a:r>
            <a:r>
              <a:rPr lang="en-US" altLang="en-US" sz="1800" dirty="0" err="1"/>
              <a:t>CrDL</a:t>
            </a:r>
            <a:r>
              <a:rPr lang="en-US" altLang="en-US" sz="1800" dirty="0"/>
              <a:t> LOI, both the mentor and mentee MUST participate in TC</a:t>
            </a:r>
          </a:p>
          <a:p>
            <a:pPr>
              <a:defRPr/>
            </a:pPr>
            <a:r>
              <a:rPr lang="en-US" altLang="en-US" sz="1800" dirty="0"/>
              <a:t>TC attendees:</a:t>
            </a:r>
          </a:p>
          <a:p>
            <a:pPr lvl="1">
              <a:defRPr/>
            </a:pPr>
            <a:r>
              <a:rPr lang="en-US" altLang="en-US" sz="1500" dirty="0"/>
              <a:t>Study Chair/PI (mentee)</a:t>
            </a:r>
          </a:p>
          <a:p>
            <a:pPr lvl="1">
              <a:defRPr/>
            </a:pPr>
            <a:r>
              <a:rPr lang="en-US" altLang="en-US" sz="1500" dirty="0"/>
              <a:t>Mentor</a:t>
            </a:r>
          </a:p>
          <a:p>
            <a:pPr lvl="1">
              <a:defRPr/>
            </a:pPr>
            <a:r>
              <a:rPr lang="en-US" altLang="en-US" sz="1500" dirty="0"/>
              <a:t>Sub-Committee/Committee Chair +/- Co-Chair(s) +/- Translational Science representative(s)</a:t>
            </a:r>
          </a:p>
          <a:p>
            <a:pPr lvl="1">
              <a:defRPr/>
            </a:pPr>
            <a:r>
              <a:rPr lang="en-US" altLang="en-US" sz="1500" dirty="0"/>
              <a:t>Representative from Protocol Administration (PA)</a:t>
            </a:r>
          </a:p>
          <a:p>
            <a:pPr marL="342900" lvl="1" indent="0">
              <a:buFontTx/>
              <a:buNone/>
              <a:defRPr/>
            </a:pPr>
            <a:r>
              <a:rPr lang="en-US" altLang="en-US" sz="1500" dirty="0"/>
              <a:t>NOTE:  Statistician/SDC should NOT be included (statistician gets involved once go ahead is given by CTEP to develop and submit LOI)</a:t>
            </a:r>
          </a:p>
          <a:p>
            <a:pPr>
              <a:defRPr/>
            </a:pPr>
            <a:r>
              <a:rPr lang="en-US" altLang="en-US" sz="1800" dirty="0">
                <a:solidFill>
                  <a:srgbClr val="98012E"/>
                </a:solidFill>
              </a:rPr>
              <a:t>Unsolicited LOIs without a preliminary teleconference will be refused by CTEP</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7A0310A4-F3E2-43B9-A8B8-ABA127EC89E6}"/>
              </a:ext>
            </a:extLst>
          </p:cNvPr>
          <p:cNvSpPr>
            <a:spLocks noGrp="1" noChangeArrowheads="1"/>
          </p:cNvSpPr>
          <p:nvPr>
            <p:ph type="title"/>
          </p:nvPr>
        </p:nvSpPr>
        <p:spPr>
          <a:xfrm>
            <a:off x="457200" y="64621"/>
            <a:ext cx="8229600" cy="857250"/>
          </a:xfrm>
        </p:spPr>
        <p:txBody>
          <a:bodyPr/>
          <a:lstStyle/>
          <a:p>
            <a:r>
              <a:rPr lang="en-US" altLang="en-US" dirty="0">
                <a:solidFill>
                  <a:srgbClr val="98012E"/>
                </a:solidFill>
              </a:rPr>
              <a:t>Review of LOIs/Concepts</a:t>
            </a:r>
          </a:p>
        </p:txBody>
      </p:sp>
      <p:sp>
        <p:nvSpPr>
          <p:cNvPr id="38915" name="Content Placeholder 2">
            <a:extLst>
              <a:ext uri="{FF2B5EF4-FFF2-40B4-BE49-F238E27FC236}">
                <a16:creationId xmlns:a16="http://schemas.microsoft.com/office/drawing/2014/main" id="{D5D9EF63-BD57-4EE8-AC70-48A381C599E9}"/>
              </a:ext>
            </a:extLst>
          </p:cNvPr>
          <p:cNvSpPr>
            <a:spLocks noGrp="1" noChangeArrowheads="1"/>
          </p:cNvSpPr>
          <p:nvPr>
            <p:ph idx="1"/>
          </p:nvPr>
        </p:nvSpPr>
        <p:spPr>
          <a:xfrm>
            <a:off x="457200" y="819150"/>
            <a:ext cx="8229600" cy="3124200"/>
          </a:xfrm>
        </p:spPr>
        <p:txBody>
          <a:bodyPr/>
          <a:lstStyle/>
          <a:p>
            <a:r>
              <a:rPr lang="en-US" altLang="en-US" dirty="0">
                <a:solidFill>
                  <a:srgbClr val="98012E"/>
                </a:solidFill>
              </a:rPr>
              <a:t>LOIs</a:t>
            </a:r>
          </a:p>
          <a:p>
            <a:pPr lvl="1"/>
            <a:r>
              <a:rPr lang="en-US" altLang="en-US" sz="1800" dirty="0"/>
              <a:t>Reviewed by CTEP Protocol Review Committee (PRC)*</a:t>
            </a:r>
          </a:p>
          <a:p>
            <a:pPr lvl="1"/>
            <a:r>
              <a:rPr lang="en-US" altLang="en-US" sz="1800" dirty="0"/>
              <a:t>CTEP approved LOIs are sent to the pharmaceutical collaborator for review and agent commitment (if applicable)</a:t>
            </a:r>
          </a:p>
          <a:p>
            <a:r>
              <a:rPr lang="en-US" altLang="en-US" dirty="0">
                <a:solidFill>
                  <a:srgbClr val="98012E"/>
                </a:solidFill>
              </a:rPr>
              <a:t>Concepts</a:t>
            </a:r>
          </a:p>
          <a:p>
            <a:pPr lvl="1"/>
            <a:r>
              <a:rPr lang="en-US" altLang="en-US" sz="1800" dirty="0"/>
              <a:t>Reviewed by NCI Scientific Steering Committee (Gynecologic Cancer Steering Committee [GCSC]**)</a:t>
            </a:r>
          </a:p>
          <a:p>
            <a:pPr lvl="1"/>
            <a:r>
              <a:rPr lang="en-US" altLang="en-US" sz="1800" dirty="0"/>
              <a:t>GCSC approved concepts are sent to the pharmaceutical collaborator (if applicable) for review and agent commitment</a:t>
            </a:r>
          </a:p>
        </p:txBody>
      </p:sp>
      <p:sp>
        <p:nvSpPr>
          <p:cNvPr id="2" name="TextBox 1">
            <a:extLst>
              <a:ext uri="{FF2B5EF4-FFF2-40B4-BE49-F238E27FC236}">
                <a16:creationId xmlns:a16="http://schemas.microsoft.com/office/drawing/2014/main" id="{B12E8DF1-624C-4F74-B8B0-B79A5967610A}"/>
              </a:ext>
            </a:extLst>
          </p:cNvPr>
          <p:cNvSpPr txBox="1"/>
          <p:nvPr/>
        </p:nvSpPr>
        <p:spPr>
          <a:xfrm>
            <a:off x="2590800" y="4226129"/>
            <a:ext cx="5638800" cy="646331"/>
          </a:xfrm>
          <a:prstGeom prst="rect">
            <a:avLst/>
          </a:prstGeom>
          <a:noFill/>
        </p:spPr>
        <p:txBody>
          <a:bodyPr wrap="square" rtlCol="0">
            <a:spAutoFit/>
          </a:bodyPr>
          <a:lstStyle/>
          <a:p>
            <a:r>
              <a:rPr lang="en-US" sz="1200" dirty="0"/>
              <a:t>*Reviewed by Biomarker Review Committee (BRC) if applicable</a:t>
            </a:r>
          </a:p>
          <a:p>
            <a:r>
              <a:rPr lang="en-US" sz="1200" dirty="0"/>
              <a:t>**Review by Task force (Cervical Cancer, Ovarian Cancer, Uterine Cancer) prior to GCSC submission is recommended (although not required)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85D9E10D-41B4-49EE-84C3-7177B12CC695}"/>
              </a:ext>
            </a:extLst>
          </p:cNvPr>
          <p:cNvSpPr>
            <a:spLocks noGrp="1" noChangeArrowheads="1"/>
          </p:cNvSpPr>
          <p:nvPr>
            <p:ph type="title"/>
          </p:nvPr>
        </p:nvSpPr>
        <p:spPr>
          <a:xfrm>
            <a:off x="1314450" y="0"/>
            <a:ext cx="6515100" cy="457200"/>
          </a:xfrm>
        </p:spPr>
        <p:txBody>
          <a:bodyPr/>
          <a:lstStyle/>
          <a:p>
            <a:r>
              <a:rPr lang="en-US" altLang="en-US" sz="2400" dirty="0">
                <a:solidFill>
                  <a:srgbClr val="98012E"/>
                </a:solidFill>
              </a:rPr>
              <a:t>Integral &amp; Integrated Biomarkers</a:t>
            </a:r>
          </a:p>
        </p:txBody>
      </p:sp>
      <p:sp>
        <p:nvSpPr>
          <p:cNvPr id="40963" name="Content Placeholder 2">
            <a:extLst>
              <a:ext uri="{FF2B5EF4-FFF2-40B4-BE49-F238E27FC236}">
                <a16:creationId xmlns:a16="http://schemas.microsoft.com/office/drawing/2014/main" id="{2B9BEB20-935A-43EF-9626-730B9471C835}"/>
              </a:ext>
            </a:extLst>
          </p:cNvPr>
          <p:cNvSpPr>
            <a:spLocks noGrp="1" noChangeArrowheads="1"/>
          </p:cNvSpPr>
          <p:nvPr>
            <p:ph idx="1"/>
          </p:nvPr>
        </p:nvSpPr>
        <p:spPr>
          <a:xfrm>
            <a:off x="228600" y="457201"/>
            <a:ext cx="8458200" cy="4552949"/>
          </a:xfrm>
        </p:spPr>
        <p:txBody>
          <a:bodyPr/>
          <a:lstStyle/>
          <a:p>
            <a:r>
              <a:rPr lang="en-US" altLang="en-US" sz="1500" dirty="0">
                <a:solidFill>
                  <a:srgbClr val="98012E"/>
                </a:solidFill>
              </a:rPr>
              <a:t>Integral Studies</a:t>
            </a:r>
          </a:p>
          <a:p>
            <a:pPr lvl="1"/>
            <a:r>
              <a:rPr lang="en-US" altLang="en-US" sz="1400" dirty="0"/>
              <a:t>Assays/tests that must be performed in order for the trial to proceed or to support the primary analysis.  Integral studies are inherent to the design of the trial and must be performed on all participants, usually in real time.  The assay/test must support one of the trial’s primary hypotheses.</a:t>
            </a:r>
          </a:p>
          <a:p>
            <a:pPr lvl="1"/>
            <a:r>
              <a:rPr lang="en-US" altLang="en-US" sz="1400" dirty="0"/>
              <a:t>This includes:</a:t>
            </a:r>
          </a:p>
          <a:p>
            <a:pPr lvl="2"/>
            <a:r>
              <a:rPr lang="en-US" altLang="en-US" sz="1100" dirty="0"/>
              <a:t>Tests to establish eligibility, randomization, stratification, or treatment assignment in a treatment, imaging, prevention or symptom science trial</a:t>
            </a:r>
          </a:p>
          <a:p>
            <a:pPr lvl="2"/>
            <a:r>
              <a:rPr lang="en-US" altLang="en-US" sz="1100" dirty="0"/>
              <a:t>Functional imaging or molecular characterization linked to execution of primary analysis, such as non-reimbursable PET scans or biomarker evaluation</a:t>
            </a:r>
          </a:p>
          <a:p>
            <a:r>
              <a:rPr lang="en-US" altLang="en-US" sz="1500" dirty="0">
                <a:solidFill>
                  <a:srgbClr val="98012E"/>
                </a:solidFill>
              </a:rPr>
              <a:t>Integrated Studies</a:t>
            </a:r>
          </a:p>
          <a:p>
            <a:pPr lvl="1"/>
            <a:r>
              <a:rPr lang="en-US" altLang="en-US" sz="1400" dirty="0"/>
              <a:t>Intended to validate markers, imaging tests or tools, or QOL/PRO instruments for possible use as an integral biomarker in future trials or in clinical practice.  Integrated studies should test a specific hypothesis with a preplanned statistical design, and are not hypothesis generating or exploratory.  Integrated studies must be included in the protocol as a secondary objective.</a:t>
            </a:r>
          </a:p>
          <a:p>
            <a:pPr lvl="2"/>
            <a:r>
              <a:rPr lang="en-US" altLang="en-US" sz="1100" dirty="0"/>
              <a:t>Real time (RT) integrated studies</a:t>
            </a:r>
          </a:p>
          <a:p>
            <a:pPr lvl="2"/>
            <a:r>
              <a:rPr lang="en-US" altLang="en-US" sz="1100" dirty="0"/>
              <a:t>Non-real time (NRT) integrated studies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508E8-3819-4B3D-AE42-1FB602018C33}"/>
              </a:ext>
            </a:extLst>
          </p:cNvPr>
          <p:cNvSpPr>
            <a:spLocks noGrp="1"/>
          </p:cNvSpPr>
          <p:nvPr>
            <p:ph type="title"/>
          </p:nvPr>
        </p:nvSpPr>
        <p:spPr/>
        <p:txBody>
          <a:bodyPr/>
          <a:lstStyle/>
          <a:p>
            <a:r>
              <a:rPr lang="en-US" dirty="0">
                <a:solidFill>
                  <a:srgbClr val="98012E"/>
                </a:solidFill>
              </a:rPr>
              <a:t>Biomarker Review Committee (BRC)</a:t>
            </a:r>
          </a:p>
        </p:txBody>
      </p:sp>
      <p:sp>
        <p:nvSpPr>
          <p:cNvPr id="3" name="Content Placeholder 2">
            <a:extLst>
              <a:ext uri="{FF2B5EF4-FFF2-40B4-BE49-F238E27FC236}">
                <a16:creationId xmlns:a16="http://schemas.microsoft.com/office/drawing/2014/main" id="{A612A963-175F-495D-B16F-A5E6284FED80}"/>
              </a:ext>
            </a:extLst>
          </p:cNvPr>
          <p:cNvSpPr>
            <a:spLocks noGrp="1"/>
          </p:cNvSpPr>
          <p:nvPr>
            <p:ph idx="1"/>
          </p:nvPr>
        </p:nvSpPr>
        <p:spPr/>
        <p:txBody>
          <a:bodyPr/>
          <a:lstStyle/>
          <a:p>
            <a:pPr marL="0" indent="0">
              <a:buNone/>
            </a:pPr>
            <a:r>
              <a:rPr lang="en-US" sz="2000" dirty="0"/>
              <a:t>LOIs require BRC review/approval if they include any of the following:</a:t>
            </a:r>
          </a:p>
          <a:p>
            <a:pPr lvl="1"/>
            <a:r>
              <a:rPr lang="en-US" sz="1800" dirty="0"/>
              <a:t>Integral and/or integrated markers</a:t>
            </a:r>
          </a:p>
          <a:p>
            <a:pPr lvl="1"/>
            <a:r>
              <a:rPr lang="en-US" sz="1800" dirty="0"/>
              <a:t>Requests for NCI funding for biomarker assays</a:t>
            </a:r>
          </a:p>
          <a:p>
            <a:pPr lvl="1"/>
            <a:r>
              <a:rPr lang="en-US" sz="1800" dirty="0"/>
              <a:t>Requests for NCI funding for sample acquisition</a:t>
            </a:r>
          </a:p>
          <a:p>
            <a:pPr marL="42862" indent="0">
              <a:buNone/>
            </a:pPr>
            <a:endParaRPr lang="en-US" dirty="0"/>
          </a:p>
          <a:p>
            <a:pPr marL="42862" indent="0">
              <a:buNone/>
            </a:pPr>
            <a:r>
              <a:rPr lang="en-US" sz="1200" dirty="0"/>
              <a:t>NOTE:  Exploratory biomarkers that will not be funded by NCI will not undergo BRC review</a:t>
            </a:r>
          </a:p>
        </p:txBody>
      </p:sp>
      <p:sp>
        <p:nvSpPr>
          <p:cNvPr id="4" name="Slide Number Placeholder 3">
            <a:extLst>
              <a:ext uri="{FF2B5EF4-FFF2-40B4-BE49-F238E27FC236}">
                <a16:creationId xmlns:a16="http://schemas.microsoft.com/office/drawing/2014/main" id="{02F89757-DB2E-40AE-B717-798633DD3B31}"/>
              </a:ext>
            </a:extLst>
          </p:cNvPr>
          <p:cNvSpPr>
            <a:spLocks noGrp="1"/>
          </p:cNvSpPr>
          <p:nvPr>
            <p:ph type="sldNum" sz="quarter" idx="12"/>
          </p:nvPr>
        </p:nvSpPr>
        <p:spPr/>
        <p:txBody>
          <a:bodyPr/>
          <a:lstStyle/>
          <a:p>
            <a:pPr>
              <a:defRPr/>
            </a:pPr>
            <a:fld id="{F2491B06-6195-4B3E-A353-EEA2DE56FF76}" type="slidenum">
              <a:rPr lang="en-US" smtClean="0"/>
              <a:pPr>
                <a:defRPr/>
              </a:pPr>
              <a:t>15</a:t>
            </a:fld>
            <a:endParaRPr lang="en-US"/>
          </a:p>
        </p:txBody>
      </p:sp>
    </p:spTree>
    <p:extLst>
      <p:ext uri="{BB962C8B-B14F-4D97-AF65-F5344CB8AC3E}">
        <p14:creationId xmlns:p14="http://schemas.microsoft.com/office/powerpoint/2010/main" val="40298668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0A3B06E-3398-4CE0-A9CE-25252BD2612A}"/>
              </a:ext>
            </a:extLst>
          </p:cNvPr>
          <p:cNvSpPr>
            <a:spLocks noGrp="1"/>
          </p:cNvSpPr>
          <p:nvPr>
            <p:ph type="sldNum" sz="quarter" idx="12"/>
          </p:nvPr>
        </p:nvSpPr>
        <p:spPr/>
        <p:txBody>
          <a:bodyPr/>
          <a:lstStyle/>
          <a:p>
            <a:pPr>
              <a:defRPr/>
            </a:pPr>
            <a:fld id="{F2491B06-6195-4B3E-A353-EEA2DE56FF76}" type="slidenum">
              <a:rPr lang="en-US" smtClean="0"/>
              <a:pPr>
                <a:defRPr/>
              </a:pPr>
              <a:t>16</a:t>
            </a:fld>
            <a:endParaRPr lang="en-US"/>
          </a:p>
        </p:txBody>
      </p:sp>
      <p:pic>
        <p:nvPicPr>
          <p:cNvPr id="5" name="Picture 4">
            <a:extLst>
              <a:ext uri="{FF2B5EF4-FFF2-40B4-BE49-F238E27FC236}">
                <a16:creationId xmlns:a16="http://schemas.microsoft.com/office/drawing/2014/main" id="{B5CF1445-FEEC-468E-8762-610386609FE1}"/>
              </a:ext>
            </a:extLst>
          </p:cNvPr>
          <p:cNvPicPr>
            <a:picLocks noChangeAspect="1"/>
          </p:cNvPicPr>
          <p:nvPr/>
        </p:nvPicPr>
        <p:blipFill>
          <a:blip r:embed="rId3"/>
          <a:stretch>
            <a:fillRect/>
          </a:stretch>
        </p:blipFill>
        <p:spPr>
          <a:xfrm>
            <a:off x="1181814" y="0"/>
            <a:ext cx="6780371" cy="5143500"/>
          </a:xfrm>
          <a:prstGeom prst="rect">
            <a:avLst/>
          </a:prstGeom>
        </p:spPr>
      </p:pic>
    </p:spTree>
    <p:extLst>
      <p:ext uri="{BB962C8B-B14F-4D97-AF65-F5344CB8AC3E}">
        <p14:creationId xmlns:p14="http://schemas.microsoft.com/office/powerpoint/2010/main" val="34749812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E2205A7B-37F3-48B4-A00B-20E29AEA55A9}"/>
              </a:ext>
            </a:extLst>
          </p:cNvPr>
          <p:cNvSpPr>
            <a:spLocks noGrp="1" noChangeArrowheads="1"/>
          </p:cNvSpPr>
          <p:nvPr>
            <p:ph type="title"/>
          </p:nvPr>
        </p:nvSpPr>
        <p:spPr>
          <a:xfrm>
            <a:off x="304800" y="206375"/>
            <a:ext cx="8610600" cy="857250"/>
          </a:xfrm>
        </p:spPr>
        <p:txBody>
          <a:bodyPr/>
          <a:lstStyle/>
          <a:p>
            <a:r>
              <a:rPr lang="en-US" altLang="en-US" sz="2000" dirty="0">
                <a:solidFill>
                  <a:srgbClr val="98012E"/>
                </a:solidFill>
              </a:rPr>
              <a:t>B</a:t>
            </a:r>
            <a:r>
              <a:rPr lang="en-US" altLang="en-US" sz="2000" dirty="0"/>
              <a:t>iomarker, </a:t>
            </a:r>
            <a:r>
              <a:rPr lang="en-US" altLang="en-US" sz="2000" dirty="0">
                <a:solidFill>
                  <a:srgbClr val="98012E"/>
                </a:solidFill>
              </a:rPr>
              <a:t>I</a:t>
            </a:r>
            <a:r>
              <a:rPr lang="en-US" altLang="en-US" sz="2000" dirty="0"/>
              <a:t>maging and </a:t>
            </a:r>
            <a:r>
              <a:rPr lang="en-US" altLang="en-US" sz="2000" dirty="0">
                <a:solidFill>
                  <a:srgbClr val="98012E"/>
                </a:solidFill>
              </a:rPr>
              <a:t>Q</a:t>
            </a:r>
            <a:r>
              <a:rPr lang="en-US" altLang="en-US" sz="2000" dirty="0"/>
              <a:t>uality of Life </a:t>
            </a:r>
            <a:r>
              <a:rPr lang="en-US" altLang="en-US" sz="2000" dirty="0">
                <a:solidFill>
                  <a:srgbClr val="98012E"/>
                </a:solidFill>
              </a:rPr>
              <a:t>S</a:t>
            </a:r>
            <a:r>
              <a:rPr lang="en-US" altLang="en-US" sz="2000" dirty="0"/>
              <a:t>tudies </a:t>
            </a:r>
            <a:r>
              <a:rPr lang="en-US" altLang="en-US" sz="2000" dirty="0">
                <a:solidFill>
                  <a:srgbClr val="98012E"/>
                </a:solidFill>
              </a:rPr>
              <a:t>F</a:t>
            </a:r>
            <a:r>
              <a:rPr lang="en-US" altLang="en-US" sz="2000" dirty="0"/>
              <a:t>unding </a:t>
            </a:r>
            <a:r>
              <a:rPr lang="en-US" altLang="en-US" sz="2000" dirty="0">
                <a:solidFill>
                  <a:srgbClr val="98012E"/>
                </a:solidFill>
              </a:rPr>
              <a:t>P</a:t>
            </a:r>
            <a:r>
              <a:rPr lang="en-US" altLang="en-US" sz="2000" dirty="0"/>
              <a:t>rogram</a:t>
            </a:r>
            <a:br>
              <a:rPr lang="en-US" altLang="en-US" sz="2000" dirty="0"/>
            </a:br>
            <a:r>
              <a:rPr lang="en-US" altLang="en-US" sz="2000" dirty="0">
                <a:solidFill>
                  <a:srgbClr val="98012E"/>
                </a:solidFill>
              </a:rPr>
              <a:t>BIQSFP</a:t>
            </a:r>
          </a:p>
        </p:txBody>
      </p:sp>
      <p:sp>
        <p:nvSpPr>
          <p:cNvPr id="3" name="Content Placeholder 2">
            <a:extLst>
              <a:ext uri="{FF2B5EF4-FFF2-40B4-BE49-F238E27FC236}">
                <a16:creationId xmlns:a16="http://schemas.microsoft.com/office/drawing/2014/main" id="{F7CFD340-9DD0-4838-9A5A-FA15D0EFDAFA}"/>
              </a:ext>
            </a:extLst>
          </p:cNvPr>
          <p:cNvSpPr>
            <a:spLocks noGrp="1"/>
          </p:cNvSpPr>
          <p:nvPr>
            <p:ph idx="1"/>
          </p:nvPr>
        </p:nvSpPr>
        <p:spPr>
          <a:xfrm>
            <a:off x="304800" y="1200150"/>
            <a:ext cx="8458200" cy="3657600"/>
          </a:xfrm>
        </p:spPr>
        <p:txBody>
          <a:bodyPr/>
          <a:lstStyle/>
          <a:p>
            <a:pPr marL="0" indent="0">
              <a:buFontTx/>
              <a:buNone/>
              <a:defRPr/>
            </a:pPr>
            <a:r>
              <a:rPr lang="en-US" sz="2000" dirty="0">
                <a:solidFill>
                  <a:srgbClr val="98012E"/>
                </a:solidFill>
              </a:rPr>
              <a:t>BIQSFP Funding (NCTN/NCORP)</a:t>
            </a:r>
          </a:p>
          <a:p>
            <a:pPr marL="0" indent="0">
              <a:buFontTx/>
              <a:buNone/>
              <a:defRPr/>
            </a:pPr>
            <a:endParaRPr lang="en-US" sz="2000" dirty="0">
              <a:solidFill>
                <a:srgbClr val="98012E"/>
              </a:solidFill>
            </a:endParaRPr>
          </a:p>
          <a:p>
            <a:pPr marL="0" indent="0">
              <a:buFontTx/>
              <a:buNone/>
              <a:defRPr/>
            </a:pPr>
            <a:r>
              <a:rPr lang="en-US" sz="1600" b="1" dirty="0"/>
              <a:t>Eligible trials are those conducted by NCTN Groups and NCORP Research Bases AND reviewed by NCI Steering committees:</a:t>
            </a:r>
          </a:p>
          <a:p>
            <a:pPr marL="342900" indent="-342900">
              <a:buFont typeface="+mj-lt"/>
              <a:buAutoNum type="arabicPeriod"/>
              <a:defRPr/>
            </a:pPr>
            <a:r>
              <a:rPr lang="en-US" sz="1400" b="1" dirty="0">
                <a:solidFill>
                  <a:srgbClr val="515151"/>
                </a:solidFill>
              </a:rPr>
              <a:t>Randomized Phase 2 and Phase 3 NCTN treatment trials</a:t>
            </a:r>
          </a:p>
          <a:p>
            <a:pPr marL="342900" indent="-342900">
              <a:buFont typeface="+mj-lt"/>
              <a:buAutoNum type="arabicPeriod"/>
              <a:defRPr/>
            </a:pPr>
            <a:r>
              <a:rPr lang="en-US" sz="1400" b="1" dirty="0">
                <a:solidFill>
                  <a:srgbClr val="515151"/>
                </a:solidFill>
              </a:rPr>
              <a:t>Randomized Phase 2 and Phase 3 NCORP cancer prevention clinical trials</a:t>
            </a:r>
          </a:p>
          <a:p>
            <a:pPr marL="342900" indent="-342900">
              <a:buFont typeface="+mj-lt"/>
              <a:buAutoNum type="arabicPeriod"/>
              <a:defRPr/>
            </a:pPr>
            <a:r>
              <a:rPr lang="en-US" sz="1400" b="1" dirty="0">
                <a:solidFill>
                  <a:srgbClr val="515151"/>
                </a:solidFill>
              </a:rPr>
              <a:t>Randomized symptom science/supportive care clinical trials with efficacy endpoints</a:t>
            </a:r>
          </a:p>
          <a:p>
            <a:pPr marL="342900" indent="-342900">
              <a:buFont typeface="+mj-lt"/>
              <a:buAutoNum type="arabicPeriod"/>
              <a:defRPr/>
            </a:pPr>
            <a:r>
              <a:rPr lang="en-US" sz="1400" b="1" dirty="0">
                <a:solidFill>
                  <a:srgbClr val="515151"/>
                </a:solidFill>
              </a:rPr>
              <a:t>Cost effectiveness analysis (CEA) proposals (if part of randomized phase III trial)</a:t>
            </a:r>
          </a:p>
          <a:p>
            <a:pPr marL="342900" lvl="1" indent="0">
              <a:buNone/>
              <a:defRPr/>
            </a:pPr>
            <a:endParaRPr lang="en-US" sz="1350" b="1" dirty="0"/>
          </a:p>
          <a:p>
            <a:pPr marL="342900" lvl="1" indent="0">
              <a:buNone/>
              <a:defRPr/>
            </a:pPr>
            <a:endParaRPr lang="en-US" sz="1350" b="1" dirty="0"/>
          </a:p>
          <a:p>
            <a:pPr marL="342900" lvl="1" indent="0">
              <a:buNone/>
              <a:defRPr/>
            </a:pPr>
            <a:endParaRPr lang="en-US" sz="1350" b="1" dirty="0"/>
          </a:p>
          <a:p>
            <a:pPr marL="342900" lvl="1" indent="0">
              <a:buNone/>
              <a:defRPr/>
            </a:pPr>
            <a:r>
              <a:rPr lang="en-US" sz="1200" b="1" dirty="0"/>
              <a:t>Application materials and instructions can be found at:  </a:t>
            </a:r>
          </a:p>
          <a:p>
            <a:pPr marL="342900" lvl="1" indent="0">
              <a:buFontTx/>
              <a:buNone/>
              <a:defRPr/>
            </a:pPr>
            <a:r>
              <a:rPr lang="en-US" sz="1200" dirty="0">
                <a:solidFill>
                  <a:srgbClr val="98012E"/>
                </a:solidFill>
              </a:rPr>
              <a:t>https://www.cancer.gov/about-nci/organization/ccct/funding/biqsfp</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E2205A7B-37F3-48B4-A00B-20E29AEA55A9}"/>
              </a:ext>
            </a:extLst>
          </p:cNvPr>
          <p:cNvSpPr>
            <a:spLocks noGrp="1" noChangeArrowheads="1"/>
          </p:cNvSpPr>
          <p:nvPr>
            <p:ph type="title"/>
          </p:nvPr>
        </p:nvSpPr>
        <p:spPr>
          <a:xfrm>
            <a:off x="304800" y="206375"/>
            <a:ext cx="8610600" cy="857250"/>
          </a:xfrm>
        </p:spPr>
        <p:txBody>
          <a:bodyPr/>
          <a:lstStyle/>
          <a:p>
            <a:r>
              <a:rPr lang="en-US" altLang="en-US" sz="2000" dirty="0">
                <a:solidFill>
                  <a:srgbClr val="98012E"/>
                </a:solidFill>
              </a:rPr>
              <a:t>B</a:t>
            </a:r>
            <a:r>
              <a:rPr lang="en-US" altLang="en-US" sz="2000" dirty="0"/>
              <a:t>iomarker, </a:t>
            </a:r>
            <a:r>
              <a:rPr lang="en-US" altLang="en-US" sz="2000" dirty="0">
                <a:solidFill>
                  <a:srgbClr val="98012E"/>
                </a:solidFill>
              </a:rPr>
              <a:t>I</a:t>
            </a:r>
            <a:r>
              <a:rPr lang="en-US" altLang="en-US" sz="2000" dirty="0"/>
              <a:t>maging and </a:t>
            </a:r>
            <a:r>
              <a:rPr lang="en-US" altLang="en-US" sz="2000" dirty="0">
                <a:solidFill>
                  <a:srgbClr val="98012E"/>
                </a:solidFill>
              </a:rPr>
              <a:t>Q</a:t>
            </a:r>
            <a:r>
              <a:rPr lang="en-US" altLang="en-US" sz="2000" dirty="0"/>
              <a:t>uality of Life </a:t>
            </a:r>
            <a:r>
              <a:rPr lang="en-US" altLang="en-US" sz="2000" dirty="0">
                <a:solidFill>
                  <a:srgbClr val="98012E"/>
                </a:solidFill>
              </a:rPr>
              <a:t>S</a:t>
            </a:r>
            <a:r>
              <a:rPr lang="en-US" altLang="en-US" sz="2000" dirty="0"/>
              <a:t>tudies </a:t>
            </a:r>
            <a:r>
              <a:rPr lang="en-US" altLang="en-US" sz="2000" dirty="0">
                <a:solidFill>
                  <a:srgbClr val="98012E"/>
                </a:solidFill>
              </a:rPr>
              <a:t>F</a:t>
            </a:r>
            <a:r>
              <a:rPr lang="en-US" altLang="en-US" sz="2000" dirty="0"/>
              <a:t>unding </a:t>
            </a:r>
            <a:r>
              <a:rPr lang="en-US" altLang="en-US" sz="2000" dirty="0">
                <a:solidFill>
                  <a:srgbClr val="98012E"/>
                </a:solidFill>
              </a:rPr>
              <a:t>P</a:t>
            </a:r>
            <a:r>
              <a:rPr lang="en-US" altLang="en-US" sz="2000" dirty="0"/>
              <a:t>rogram</a:t>
            </a:r>
            <a:br>
              <a:rPr lang="en-US" altLang="en-US" sz="2000" dirty="0"/>
            </a:br>
            <a:r>
              <a:rPr lang="en-US" altLang="en-US" sz="2000" dirty="0">
                <a:solidFill>
                  <a:srgbClr val="98012E"/>
                </a:solidFill>
              </a:rPr>
              <a:t>BIQSFP</a:t>
            </a:r>
          </a:p>
        </p:txBody>
      </p:sp>
      <p:sp>
        <p:nvSpPr>
          <p:cNvPr id="3" name="Content Placeholder 2">
            <a:extLst>
              <a:ext uri="{FF2B5EF4-FFF2-40B4-BE49-F238E27FC236}">
                <a16:creationId xmlns:a16="http://schemas.microsoft.com/office/drawing/2014/main" id="{F7CFD340-9DD0-4838-9A5A-FA15D0EFDAFA}"/>
              </a:ext>
            </a:extLst>
          </p:cNvPr>
          <p:cNvSpPr>
            <a:spLocks noGrp="1"/>
          </p:cNvSpPr>
          <p:nvPr>
            <p:ph idx="1"/>
          </p:nvPr>
        </p:nvSpPr>
        <p:spPr>
          <a:xfrm>
            <a:off x="304800" y="1200150"/>
            <a:ext cx="8458200" cy="3810000"/>
          </a:xfrm>
        </p:spPr>
        <p:txBody>
          <a:bodyPr/>
          <a:lstStyle/>
          <a:p>
            <a:pPr marL="0" indent="0">
              <a:buFontTx/>
              <a:buNone/>
              <a:defRPr/>
            </a:pPr>
            <a:r>
              <a:rPr lang="en-US" sz="2000" dirty="0">
                <a:solidFill>
                  <a:srgbClr val="98012E"/>
                </a:solidFill>
              </a:rPr>
              <a:t>BIQSFP Funding (NCTN/NCORP)</a:t>
            </a:r>
          </a:p>
          <a:p>
            <a:pPr>
              <a:defRPr/>
            </a:pPr>
            <a:r>
              <a:rPr lang="en-US" sz="1800" dirty="0">
                <a:solidFill>
                  <a:srgbClr val="98012E"/>
                </a:solidFill>
              </a:rPr>
              <a:t>Integral Studies</a:t>
            </a:r>
          </a:p>
          <a:p>
            <a:pPr lvl="1">
              <a:defRPr/>
            </a:pPr>
            <a:r>
              <a:rPr lang="en-US" sz="1600" dirty="0">
                <a:solidFill>
                  <a:srgbClr val="515151"/>
                </a:solidFill>
              </a:rPr>
              <a:t>Submit with concept (review is concurrent)</a:t>
            </a:r>
          </a:p>
          <a:p>
            <a:pPr>
              <a:defRPr/>
            </a:pPr>
            <a:r>
              <a:rPr lang="en-US" sz="1800" dirty="0">
                <a:solidFill>
                  <a:srgbClr val="98012E"/>
                </a:solidFill>
              </a:rPr>
              <a:t>Real Time (RT) Integrated Studies</a:t>
            </a:r>
          </a:p>
          <a:p>
            <a:pPr lvl="1">
              <a:defRPr/>
            </a:pPr>
            <a:r>
              <a:rPr lang="en-US" sz="1600" dirty="0">
                <a:solidFill>
                  <a:srgbClr val="515151"/>
                </a:solidFill>
              </a:rPr>
              <a:t>Submit after concept approval</a:t>
            </a:r>
          </a:p>
          <a:p>
            <a:pPr>
              <a:defRPr/>
            </a:pPr>
            <a:r>
              <a:rPr lang="en-US" sz="1800" dirty="0">
                <a:solidFill>
                  <a:srgbClr val="98012E"/>
                </a:solidFill>
              </a:rPr>
              <a:t>Non-Real Time (NRT) Integrated Studies</a:t>
            </a:r>
          </a:p>
          <a:p>
            <a:pPr lvl="1">
              <a:defRPr/>
            </a:pPr>
            <a:r>
              <a:rPr lang="en-US" sz="1600" dirty="0">
                <a:solidFill>
                  <a:srgbClr val="515151"/>
                </a:solidFill>
              </a:rPr>
              <a:t>Submit between </a:t>
            </a:r>
            <a:r>
              <a:rPr lang="en-US" sz="1600" u="sng" dirty="0">
                <a:solidFill>
                  <a:srgbClr val="515151"/>
                </a:solidFill>
              </a:rPr>
              <a:t>&gt;</a:t>
            </a:r>
            <a:r>
              <a:rPr lang="en-US" sz="1600" dirty="0">
                <a:solidFill>
                  <a:srgbClr val="515151"/>
                </a:solidFill>
              </a:rPr>
              <a:t> 75% accrual to </a:t>
            </a:r>
            <a:r>
              <a:rPr lang="en-US" sz="1600" u="sng" dirty="0">
                <a:solidFill>
                  <a:srgbClr val="515151"/>
                </a:solidFill>
              </a:rPr>
              <a:t>&lt;</a:t>
            </a:r>
            <a:r>
              <a:rPr lang="en-US" sz="1600" dirty="0">
                <a:solidFill>
                  <a:srgbClr val="515151"/>
                </a:solidFill>
              </a:rPr>
              <a:t> 6 months after publication (abstract or manuscript) of primary endpoint (whichever occurs first)</a:t>
            </a:r>
          </a:p>
          <a:p>
            <a:pPr lvl="1">
              <a:defRPr/>
            </a:pPr>
            <a:endParaRPr lang="en-US" sz="1700" dirty="0">
              <a:solidFill>
                <a:srgbClr val="515151"/>
              </a:solidFill>
            </a:endParaRPr>
          </a:p>
          <a:p>
            <a:pPr marL="342900" lvl="1" indent="0">
              <a:buNone/>
              <a:defRPr/>
            </a:pPr>
            <a:endParaRPr lang="en-US" sz="1700" dirty="0">
              <a:solidFill>
                <a:srgbClr val="515151"/>
              </a:solidFill>
            </a:endParaRPr>
          </a:p>
          <a:p>
            <a:pPr marL="342900" lvl="1" indent="0">
              <a:buNone/>
              <a:defRPr/>
            </a:pPr>
            <a:r>
              <a:rPr lang="en-US" sz="1200" b="1" dirty="0"/>
              <a:t>Application materials and instructions can be found at:  </a:t>
            </a:r>
          </a:p>
          <a:p>
            <a:pPr marL="342900" lvl="1" indent="0">
              <a:buFontTx/>
              <a:buNone/>
              <a:defRPr/>
            </a:pPr>
            <a:r>
              <a:rPr lang="en-US" sz="1200" dirty="0">
                <a:solidFill>
                  <a:srgbClr val="98012E"/>
                </a:solidFill>
              </a:rPr>
              <a:t>https://www.cancer.gov/about-nci/organization/ccct/funding/biqsfp</a:t>
            </a:r>
          </a:p>
        </p:txBody>
      </p:sp>
    </p:spTree>
    <p:extLst>
      <p:ext uri="{BB962C8B-B14F-4D97-AF65-F5344CB8AC3E}">
        <p14:creationId xmlns:p14="http://schemas.microsoft.com/office/powerpoint/2010/main" val="1519028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C4E235-BEBB-4F74-BC3B-871EA1F72DF2}"/>
              </a:ext>
            </a:extLst>
          </p:cNvPr>
          <p:cNvSpPr>
            <a:spLocks noGrp="1"/>
          </p:cNvSpPr>
          <p:nvPr>
            <p:ph idx="1"/>
          </p:nvPr>
        </p:nvSpPr>
        <p:spPr>
          <a:xfrm>
            <a:off x="152400" y="361950"/>
            <a:ext cx="8686800" cy="4724400"/>
          </a:xfrm>
        </p:spPr>
        <p:txBody>
          <a:bodyPr/>
          <a:lstStyle/>
          <a:p>
            <a:pPr marL="0" indent="0">
              <a:buNone/>
            </a:pPr>
            <a:r>
              <a:rPr lang="en-US" sz="1000" b="1" dirty="0"/>
              <a:t>AOH- Approval on Hold</a:t>
            </a:r>
          </a:p>
          <a:p>
            <a:pPr marL="0" indent="0">
              <a:buNone/>
            </a:pPr>
            <a:r>
              <a:rPr lang="en-US" sz="1000" b="1" dirty="0"/>
              <a:t>BIQSFP – Biomarker, Imaging, Quality of Life Studies Funding Program</a:t>
            </a:r>
            <a:endParaRPr lang="en-US" sz="1000" dirty="0"/>
          </a:p>
          <a:p>
            <a:pPr marL="0" indent="0">
              <a:buNone/>
            </a:pPr>
            <a:r>
              <a:rPr lang="en-US" sz="1000" b="1" dirty="0"/>
              <a:t>BRC – CTEP Biomarker Review Committee</a:t>
            </a:r>
            <a:endParaRPr lang="en-US" sz="1000" dirty="0"/>
          </a:p>
          <a:p>
            <a:pPr marL="0" indent="0">
              <a:buNone/>
            </a:pPr>
            <a:r>
              <a:rPr lang="en-US" sz="1000" b="1" dirty="0"/>
              <a:t>CIRB – NCI Central Investigational Review Board</a:t>
            </a:r>
            <a:endParaRPr lang="en-US" sz="1000" dirty="0"/>
          </a:p>
          <a:p>
            <a:pPr marL="0" indent="0">
              <a:buNone/>
            </a:pPr>
            <a:r>
              <a:rPr lang="en-US" sz="1000" b="1" dirty="0"/>
              <a:t>CRM – CTEP Concept Review Meeting</a:t>
            </a:r>
            <a:endParaRPr lang="en-US" sz="1000" dirty="0"/>
          </a:p>
          <a:p>
            <a:pPr marL="0" indent="0">
              <a:buNone/>
            </a:pPr>
            <a:r>
              <a:rPr lang="en-US" sz="1000" b="1" dirty="0"/>
              <a:t>CRR – Consensus Review Response</a:t>
            </a:r>
            <a:endParaRPr lang="en-US" sz="1000" dirty="0"/>
          </a:p>
          <a:p>
            <a:pPr marL="0" indent="0">
              <a:buNone/>
            </a:pPr>
            <a:r>
              <a:rPr lang="en-US" sz="1000" b="1" dirty="0"/>
              <a:t>CTEP – NCI Cancer Therapy Evaluation Program</a:t>
            </a:r>
          </a:p>
          <a:p>
            <a:pPr marL="0" indent="0">
              <a:buNone/>
            </a:pPr>
            <a:r>
              <a:rPr lang="en-US" sz="1000" b="1" dirty="0"/>
              <a:t>DCP – NCI Division of Cancer Prevention</a:t>
            </a:r>
            <a:endParaRPr lang="en-US" sz="1000" dirty="0"/>
          </a:p>
          <a:p>
            <a:pPr marL="0" indent="0">
              <a:buNone/>
            </a:pPr>
            <a:r>
              <a:rPr lang="en-US" sz="1000" b="1" dirty="0"/>
              <a:t>GCSC – Gynecologic Cancer Steering Committee</a:t>
            </a:r>
            <a:endParaRPr lang="en-US" sz="1000" dirty="0"/>
          </a:p>
          <a:p>
            <a:pPr marL="0" indent="0">
              <a:buNone/>
            </a:pPr>
            <a:r>
              <a:rPr lang="en-US" sz="1000" b="1" dirty="0"/>
              <a:t>HRC – Human Research Committee</a:t>
            </a:r>
            <a:endParaRPr lang="en-US" sz="1000" dirty="0"/>
          </a:p>
          <a:p>
            <a:pPr marL="0" indent="0">
              <a:buNone/>
            </a:pPr>
            <a:r>
              <a:rPr lang="en-US" sz="1000" b="1" dirty="0"/>
              <a:t>IDB – CTEP Investigational Drug Branch</a:t>
            </a:r>
          </a:p>
          <a:p>
            <a:pPr marL="0" indent="0">
              <a:buNone/>
            </a:pPr>
            <a:r>
              <a:rPr lang="en-US" sz="1000" b="1" dirty="0"/>
              <a:t>LOI – Letter of Intent</a:t>
            </a:r>
          </a:p>
          <a:p>
            <a:pPr marL="0" indent="0">
              <a:buNone/>
            </a:pPr>
            <a:r>
              <a:rPr lang="en-US" sz="1000" b="1" dirty="0"/>
              <a:t>NCI – National Cancer Institute</a:t>
            </a:r>
          </a:p>
          <a:p>
            <a:pPr marL="0" indent="0">
              <a:buNone/>
            </a:pPr>
            <a:r>
              <a:rPr lang="en-US" sz="1000" b="1" dirty="0"/>
              <a:t>NCORP – NCI Community Oncology Research Program</a:t>
            </a:r>
          </a:p>
          <a:p>
            <a:pPr marL="0" indent="0">
              <a:buNone/>
            </a:pPr>
            <a:r>
              <a:rPr lang="en-US" sz="1000" b="1" dirty="0"/>
              <a:t>NCTN – NCI National Clinical Trials Network</a:t>
            </a:r>
            <a:endParaRPr lang="en-US" sz="1000" dirty="0"/>
          </a:p>
          <a:p>
            <a:pPr marL="0" indent="0">
              <a:buNone/>
            </a:pPr>
            <a:r>
              <a:rPr lang="en-US" sz="1000" b="1" dirty="0"/>
              <a:t>OEWG – Operational Efficiency Working Group</a:t>
            </a:r>
            <a:endParaRPr lang="en-US" sz="1000" dirty="0"/>
          </a:p>
          <a:p>
            <a:pPr marL="0" indent="0">
              <a:buNone/>
            </a:pPr>
            <a:r>
              <a:rPr lang="en-US" sz="1000" b="1" dirty="0"/>
              <a:t>PIO – CTEP Protocol and Information Office</a:t>
            </a:r>
            <a:endParaRPr lang="en-US" sz="1000" dirty="0"/>
          </a:p>
          <a:p>
            <a:pPr marL="0" indent="0">
              <a:buNone/>
            </a:pPr>
            <a:r>
              <a:rPr lang="en-US" sz="1000" b="1" dirty="0"/>
              <a:t>PRC – CTEP Protocol Review Committee</a:t>
            </a:r>
            <a:endParaRPr lang="en-US" sz="1000" dirty="0"/>
          </a:p>
          <a:p>
            <a:pPr marL="0" indent="0">
              <a:buNone/>
            </a:pPr>
            <a:r>
              <a:rPr lang="en-US" sz="1000" b="1" dirty="0"/>
              <a:t>PRO – Patient Reported Outcomes/Quality of Life</a:t>
            </a:r>
            <a:endParaRPr lang="en-US" sz="1000" dirty="0"/>
          </a:p>
          <a:p>
            <a:pPr marL="0" indent="0">
              <a:buNone/>
            </a:pPr>
            <a:r>
              <a:rPr lang="en-US" sz="1000" b="1" dirty="0"/>
              <a:t>PSC – NRG Oncology Protocol Support Committee</a:t>
            </a:r>
            <a:endParaRPr lang="en-US" sz="1000" dirty="0"/>
          </a:p>
          <a:p>
            <a:pPr marL="0" indent="0">
              <a:buNone/>
            </a:pPr>
            <a:r>
              <a:rPr lang="en-US" sz="1000" b="1" dirty="0"/>
              <a:t>PTMA – Project Team Member Application</a:t>
            </a:r>
            <a:endParaRPr lang="en-US" sz="1000" dirty="0"/>
          </a:p>
          <a:p>
            <a:pPr marL="0" indent="0">
              <a:buNone/>
            </a:pPr>
            <a:r>
              <a:rPr lang="en-US" sz="1000" b="1" dirty="0"/>
              <a:t>RSC – NRG Oncology Research Strategy Committee</a:t>
            </a:r>
            <a:endParaRPr lang="en-US" sz="1000" dirty="0"/>
          </a:p>
          <a:p>
            <a:pPr marL="0" indent="0">
              <a:buNone/>
            </a:pPr>
            <a:r>
              <a:rPr lang="en-US" sz="1000" b="1" dirty="0"/>
              <a:t>Task Forces – Cervical Cancer (CTF), Ovarian Cancer (OTF), Uterine Cancer (UTF)</a:t>
            </a:r>
            <a:endParaRPr lang="en-US" sz="1000" dirty="0"/>
          </a:p>
          <a:p>
            <a:pPr marL="0" indent="0">
              <a:buNone/>
            </a:pPr>
            <a:r>
              <a:rPr lang="en-US" sz="1000" b="1" dirty="0"/>
              <a:t>TC – Teleconference</a:t>
            </a:r>
            <a:endParaRPr lang="en-US" sz="1000" dirty="0"/>
          </a:p>
          <a:p>
            <a:pPr marL="0" indent="0">
              <a:buNone/>
            </a:pPr>
            <a:r>
              <a:rPr lang="en-US" sz="1000" b="1" dirty="0"/>
              <a:t>TS –Translational Science</a:t>
            </a:r>
            <a:endParaRPr lang="en-US" sz="1000" dirty="0"/>
          </a:p>
        </p:txBody>
      </p:sp>
      <p:sp>
        <p:nvSpPr>
          <p:cNvPr id="5" name="Title 1">
            <a:extLst>
              <a:ext uri="{FF2B5EF4-FFF2-40B4-BE49-F238E27FC236}">
                <a16:creationId xmlns:a16="http://schemas.microsoft.com/office/drawing/2014/main" id="{EBCC43A9-B317-4108-85E1-73B58026C1A2}"/>
              </a:ext>
            </a:extLst>
          </p:cNvPr>
          <p:cNvSpPr>
            <a:spLocks noGrp="1"/>
          </p:cNvSpPr>
          <p:nvPr>
            <p:ph type="title"/>
          </p:nvPr>
        </p:nvSpPr>
        <p:spPr>
          <a:xfrm>
            <a:off x="457200" y="-20171"/>
            <a:ext cx="8229600" cy="458321"/>
          </a:xfrm>
        </p:spPr>
        <p:txBody>
          <a:bodyPr/>
          <a:lstStyle/>
          <a:p>
            <a:r>
              <a:rPr lang="en-US" sz="2400" dirty="0">
                <a:solidFill>
                  <a:srgbClr val="98012E"/>
                </a:solidFill>
              </a:rPr>
              <a:t>Abbreviations</a:t>
            </a:r>
          </a:p>
        </p:txBody>
      </p:sp>
    </p:spTree>
    <p:extLst>
      <p:ext uri="{BB962C8B-B14F-4D97-AF65-F5344CB8AC3E}">
        <p14:creationId xmlns:p14="http://schemas.microsoft.com/office/powerpoint/2010/main" val="2488069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E83C2A5A-E667-436E-BC5E-F5B00C4EE9B4}"/>
              </a:ext>
            </a:extLst>
          </p:cNvPr>
          <p:cNvGraphicFramePr>
            <a:graphicFrameLocks noGrp="1"/>
          </p:cNvGraphicFramePr>
          <p:nvPr>
            <p:ph idx="1"/>
            <p:extLst>
              <p:ext uri="{D42A27DB-BD31-4B8C-83A1-F6EECF244321}">
                <p14:modId xmlns:p14="http://schemas.microsoft.com/office/powerpoint/2010/main" val="485753012"/>
              </p:ext>
            </p:extLst>
          </p:nvPr>
        </p:nvGraphicFramePr>
        <p:xfrm>
          <a:off x="31830" y="57150"/>
          <a:ext cx="911217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ounded Rectangle 2"/>
          <p:cNvSpPr/>
          <p:nvPr/>
        </p:nvSpPr>
        <p:spPr>
          <a:xfrm>
            <a:off x="5889279" y="1500612"/>
            <a:ext cx="1887648" cy="679010"/>
          </a:xfrm>
          <a:prstGeom prst="round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defTabSz="342900" eaLnBrk="1" hangingPunct="1"/>
            <a:r>
              <a:rPr lang="en-US" sz="1200" dirty="0">
                <a:solidFill>
                  <a:srgbClr val="FFFFFF"/>
                </a:solidFill>
                <a:latin typeface="Arial"/>
              </a:rPr>
              <a:t>Translational Science</a:t>
            </a:r>
          </a:p>
          <a:p>
            <a:pPr algn="ctr" defTabSz="342900" eaLnBrk="1" hangingPunct="1"/>
            <a:r>
              <a:rPr lang="en-US" sz="1200" dirty="0">
                <a:solidFill>
                  <a:srgbClr val="FFFFFF"/>
                </a:solidFill>
                <a:latin typeface="Arial"/>
              </a:rPr>
              <a:t>Michael </a:t>
            </a:r>
            <a:r>
              <a:rPr lang="en-US" sz="1200" dirty="0" err="1">
                <a:solidFill>
                  <a:srgbClr val="FFFFFF"/>
                </a:solidFill>
                <a:latin typeface="Arial"/>
              </a:rPr>
              <a:t>Birrer</a:t>
            </a:r>
            <a:r>
              <a:rPr lang="en-US" sz="1200" dirty="0">
                <a:solidFill>
                  <a:srgbClr val="FFFFFF"/>
                </a:solidFill>
                <a:latin typeface="Arial"/>
              </a:rPr>
              <a:t>, MD, PhD</a:t>
            </a:r>
          </a:p>
        </p:txBody>
      </p:sp>
      <p:cxnSp>
        <p:nvCxnSpPr>
          <p:cNvPr id="6" name="Straight Arrow Connector 5"/>
          <p:cNvCxnSpPr/>
          <p:nvPr/>
        </p:nvCxnSpPr>
        <p:spPr>
          <a:xfrm flipH="1" flipV="1">
            <a:off x="4619530" y="1500612"/>
            <a:ext cx="1269749" cy="339505"/>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06498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4A30AFB0-98F0-4817-A6F1-3C1C35637F10}"/>
              </a:ext>
            </a:extLst>
          </p:cNvPr>
          <p:cNvSpPr>
            <a:spLocks noGrp="1" noChangeArrowheads="1"/>
          </p:cNvSpPr>
          <p:nvPr>
            <p:ph type="title"/>
          </p:nvPr>
        </p:nvSpPr>
        <p:spPr>
          <a:xfrm>
            <a:off x="152400" y="206375"/>
            <a:ext cx="8534400" cy="857250"/>
          </a:xfrm>
        </p:spPr>
        <p:txBody>
          <a:bodyPr/>
          <a:lstStyle/>
          <a:p>
            <a:r>
              <a:rPr lang="en-US" altLang="en-US" dirty="0">
                <a:solidFill>
                  <a:srgbClr val="98012E"/>
                </a:solidFill>
              </a:rPr>
              <a:t>Submitting LOIs/Concepts to NRG Oncology</a:t>
            </a:r>
          </a:p>
        </p:txBody>
      </p:sp>
      <p:sp>
        <p:nvSpPr>
          <p:cNvPr id="27651" name="Content Placeholder 2">
            <a:extLst>
              <a:ext uri="{FF2B5EF4-FFF2-40B4-BE49-F238E27FC236}">
                <a16:creationId xmlns:a16="http://schemas.microsoft.com/office/drawing/2014/main" id="{BCACC3E7-F60B-4470-8F07-F4E28AC36AC4}"/>
              </a:ext>
            </a:extLst>
          </p:cNvPr>
          <p:cNvSpPr>
            <a:spLocks noGrp="1" noChangeArrowheads="1"/>
          </p:cNvSpPr>
          <p:nvPr>
            <p:ph idx="1"/>
          </p:nvPr>
        </p:nvSpPr>
        <p:spPr>
          <a:xfrm>
            <a:off x="152400" y="1200150"/>
            <a:ext cx="8534400" cy="3048000"/>
          </a:xfrm>
        </p:spPr>
        <p:txBody>
          <a:bodyPr/>
          <a:lstStyle/>
          <a:p>
            <a:pPr marL="0" indent="0">
              <a:buFontTx/>
              <a:buNone/>
            </a:pPr>
            <a:r>
              <a:rPr lang="en-US" altLang="en-US" sz="2000" dirty="0">
                <a:solidFill>
                  <a:srgbClr val="98012E"/>
                </a:solidFill>
              </a:rPr>
              <a:t>Request for proposals broadcast prior to Semi-Annual Meetings</a:t>
            </a:r>
          </a:p>
          <a:p>
            <a:pPr marL="0" indent="0">
              <a:buFontTx/>
              <a:buNone/>
            </a:pPr>
            <a:endParaRPr lang="en-US" altLang="en-US" sz="2000" dirty="0"/>
          </a:p>
          <a:p>
            <a:pPr marL="0" indent="0">
              <a:buFontTx/>
              <a:buNone/>
            </a:pPr>
            <a:r>
              <a:rPr lang="en-US" altLang="en-US" sz="1800" dirty="0"/>
              <a:t>“Proposals are to be submitted on the </a:t>
            </a:r>
            <a:r>
              <a:rPr lang="en-US" altLang="en-US" sz="1800" b="1" i="1" dirty="0"/>
              <a:t>CTEP LOI submission form</a:t>
            </a:r>
            <a:r>
              <a:rPr lang="en-US" altLang="en-US" sz="1800" dirty="0"/>
              <a:t> for any proposal targeting 97 patients or less </a:t>
            </a:r>
            <a:r>
              <a:rPr lang="en-US" altLang="en-US" sz="1800" b="1" dirty="0"/>
              <a:t>or</a:t>
            </a:r>
            <a:r>
              <a:rPr lang="en-US" altLang="en-US" sz="1800" dirty="0"/>
              <a:t> the </a:t>
            </a:r>
            <a:r>
              <a:rPr lang="en-US" altLang="en-US" sz="1800" b="1" i="1" dirty="0"/>
              <a:t>CTEP concept submission form</a:t>
            </a:r>
            <a:r>
              <a:rPr lang="en-US" altLang="en-US" sz="1800" dirty="0"/>
              <a:t> if targeting 98 or more patients.  Current versions of CTEP LOI submission form and concept submission form can be found at:  </a:t>
            </a:r>
            <a:r>
              <a:rPr lang="en-US" altLang="en-US" sz="1800" u="sng" dirty="0">
                <a:hlinkClick r:id="rId3"/>
              </a:rPr>
              <a:t>https://ctep.cancer.gov/protocolDevelopment/lois_concepts.htm</a:t>
            </a:r>
            <a:r>
              <a:rPr lang="en-US" altLang="en-US" sz="1800" dirty="0"/>
              <a:t>. </a:t>
            </a:r>
            <a:br>
              <a:rPr lang="en-US" altLang="en-US" sz="1800" dirty="0"/>
            </a:br>
            <a:r>
              <a:rPr lang="en-US" altLang="en-US" sz="1800" dirty="0"/>
              <a:t>Submit completed proposals to </a:t>
            </a:r>
            <a:r>
              <a:rPr lang="en-US" altLang="en-US" sz="1800" u="sng" dirty="0">
                <a:hlinkClick r:id="rId4"/>
              </a:rPr>
              <a:t>GYNconcepts@nrgoncology.org</a:t>
            </a:r>
            <a:r>
              <a:rPr lang="en-US" altLang="en-US" sz="1800" dirty="0"/>
              <a:t> by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EDADB5A-640C-4075-B57C-5E6292411AC0}"/>
              </a:ext>
            </a:extLst>
          </p:cNvPr>
          <p:cNvSpPr>
            <a:spLocks noGrp="1"/>
          </p:cNvSpPr>
          <p:nvPr>
            <p:ph type="body" idx="1"/>
          </p:nvPr>
        </p:nvSpPr>
        <p:spPr/>
        <p:txBody>
          <a:bodyPr/>
          <a:lstStyle/>
          <a:p>
            <a:r>
              <a:rPr lang="en-US" dirty="0"/>
              <a:t>LOI (</a:t>
            </a:r>
            <a:r>
              <a:rPr lang="en-US" u="sng" dirty="0"/>
              <a:t>&lt;</a:t>
            </a:r>
            <a:r>
              <a:rPr lang="en-US" dirty="0"/>
              <a:t> 97 patients)</a:t>
            </a:r>
          </a:p>
        </p:txBody>
      </p:sp>
      <p:graphicFrame>
        <p:nvGraphicFramePr>
          <p:cNvPr id="14" name="Content Placeholder 13">
            <a:extLst>
              <a:ext uri="{FF2B5EF4-FFF2-40B4-BE49-F238E27FC236}">
                <a16:creationId xmlns:a16="http://schemas.microsoft.com/office/drawing/2014/main" id="{B0A4018D-5951-4300-883A-0B7E801F96D7}"/>
              </a:ext>
            </a:extLst>
          </p:cNvPr>
          <p:cNvGraphicFramePr>
            <a:graphicFrameLocks noGrp="1"/>
          </p:cNvGraphicFramePr>
          <p:nvPr>
            <p:ph sz="half" idx="2"/>
            <p:extLst>
              <p:ext uri="{D42A27DB-BD31-4B8C-83A1-F6EECF244321}">
                <p14:modId xmlns:p14="http://schemas.microsoft.com/office/powerpoint/2010/main" val="2671493827"/>
              </p:ext>
            </p:extLst>
          </p:nvPr>
        </p:nvGraphicFramePr>
        <p:xfrm>
          <a:off x="457200" y="1630363"/>
          <a:ext cx="4040188" cy="29638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 Placeholder 6">
            <a:extLst>
              <a:ext uri="{FF2B5EF4-FFF2-40B4-BE49-F238E27FC236}">
                <a16:creationId xmlns:a16="http://schemas.microsoft.com/office/drawing/2014/main" id="{76A1BAB7-712F-48C9-BEEF-F63002B82B76}"/>
              </a:ext>
            </a:extLst>
          </p:cNvPr>
          <p:cNvSpPr>
            <a:spLocks noGrp="1"/>
          </p:cNvSpPr>
          <p:nvPr>
            <p:ph type="body" sz="quarter" idx="3"/>
          </p:nvPr>
        </p:nvSpPr>
        <p:spPr/>
        <p:txBody>
          <a:bodyPr/>
          <a:lstStyle/>
          <a:p>
            <a:r>
              <a:rPr lang="en-US" dirty="0"/>
              <a:t>Concepts (</a:t>
            </a:r>
            <a:r>
              <a:rPr lang="en-US" u="sng" dirty="0"/>
              <a:t>&gt;</a:t>
            </a:r>
            <a:r>
              <a:rPr lang="en-US" dirty="0"/>
              <a:t> 98 patients)</a:t>
            </a:r>
          </a:p>
        </p:txBody>
      </p:sp>
      <p:graphicFrame>
        <p:nvGraphicFramePr>
          <p:cNvPr id="15" name="Content Placeholder 14">
            <a:extLst>
              <a:ext uri="{FF2B5EF4-FFF2-40B4-BE49-F238E27FC236}">
                <a16:creationId xmlns:a16="http://schemas.microsoft.com/office/drawing/2014/main" id="{049E139E-0B08-46AB-846D-7935316C3CFB}"/>
              </a:ext>
            </a:extLst>
          </p:cNvPr>
          <p:cNvGraphicFramePr>
            <a:graphicFrameLocks noGrp="1"/>
          </p:cNvGraphicFramePr>
          <p:nvPr>
            <p:ph sz="quarter" idx="4"/>
            <p:extLst>
              <p:ext uri="{D42A27DB-BD31-4B8C-83A1-F6EECF244321}">
                <p14:modId xmlns:p14="http://schemas.microsoft.com/office/powerpoint/2010/main" val="2781592616"/>
              </p:ext>
            </p:extLst>
          </p:nvPr>
        </p:nvGraphicFramePr>
        <p:xfrm>
          <a:off x="4645025" y="1630363"/>
          <a:ext cx="4041775" cy="296386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1" name="Title 1">
            <a:extLst>
              <a:ext uri="{FF2B5EF4-FFF2-40B4-BE49-F238E27FC236}">
                <a16:creationId xmlns:a16="http://schemas.microsoft.com/office/drawing/2014/main" id="{5C4CD134-79EA-4EC0-85E1-B4072EFEADE5}"/>
              </a:ext>
            </a:extLst>
          </p:cNvPr>
          <p:cNvSpPr>
            <a:spLocks noGrp="1" noChangeArrowheads="1"/>
          </p:cNvSpPr>
          <p:nvPr>
            <p:ph type="title"/>
          </p:nvPr>
        </p:nvSpPr>
        <p:spPr>
          <a:xfrm>
            <a:off x="152400" y="206375"/>
            <a:ext cx="8534400" cy="857250"/>
          </a:xfrm>
        </p:spPr>
        <p:txBody>
          <a:bodyPr/>
          <a:lstStyle/>
          <a:p>
            <a:r>
              <a:rPr lang="en-US" altLang="en-US" dirty="0">
                <a:solidFill>
                  <a:srgbClr val="98012E"/>
                </a:solidFill>
              </a:rPr>
              <a:t>Review of Submitted LOIs/Concepts</a:t>
            </a:r>
          </a:p>
        </p:txBody>
      </p:sp>
      <p:sp>
        <p:nvSpPr>
          <p:cNvPr id="17" name="TextBox 16">
            <a:extLst>
              <a:ext uri="{FF2B5EF4-FFF2-40B4-BE49-F238E27FC236}">
                <a16:creationId xmlns:a16="http://schemas.microsoft.com/office/drawing/2014/main" id="{67686A72-53DD-4DAE-9ADF-123D9DD94C0E}"/>
              </a:ext>
            </a:extLst>
          </p:cNvPr>
          <p:cNvSpPr txBox="1"/>
          <p:nvPr/>
        </p:nvSpPr>
        <p:spPr>
          <a:xfrm>
            <a:off x="457200" y="4594225"/>
            <a:ext cx="8001000" cy="307777"/>
          </a:xfrm>
          <a:prstGeom prst="rect">
            <a:avLst/>
          </a:prstGeom>
          <a:noFill/>
        </p:spPr>
        <p:txBody>
          <a:bodyPr wrap="square" rtlCol="0">
            <a:spAutoFit/>
          </a:bodyPr>
          <a:lstStyle/>
          <a:p>
            <a:r>
              <a:rPr lang="en-US" sz="1400" dirty="0">
                <a:solidFill>
                  <a:srgbClr val="515151"/>
                </a:solidFill>
              </a:rPr>
              <a:t>*https://www.cancer.gov/about-nci/organization/ccct/steering-committees</a:t>
            </a:r>
          </a:p>
        </p:txBody>
      </p:sp>
    </p:spTree>
    <p:extLst>
      <p:ext uri="{BB962C8B-B14F-4D97-AF65-F5344CB8AC3E}">
        <p14:creationId xmlns:p14="http://schemas.microsoft.com/office/powerpoint/2010/main" val="2890365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307F71FF-9F0B-4CFA-8BB9-9318D174834B}"/>
              </a:ext>
            </a:extLst>
          </p:cNvPr>
          <p:cNvSpPr>
            <a:spLocks noGrp="1" noChangeArrowheads="1"/>
          </p:cNvSpPr>
          <p:nvPr>
            <p:ph type="title"/>
          </p:nvPr>
        </p:nvSpPr>
        <p:spPr>
          <a:xfrm>
            <a:off x="1428750" y="114300"/>
            <a:ext cx="6172200" cy="571500"/>
          </a:xfrm>
        </p:spPr>
        <p:txBody>
          <a:bodyPr/>
          <a:lstStyle/>
          <a:p>
            <a:r>
              <a:rPr lang="en-US" altLang="en-US" dirty="0"/>
              <a:t>Types of Trials</a:t>
            </a:r>
          </a:p>
        </p:txBody>
      </p:sp>
      <p:sp>
        <p:nvSpPr>
          <p:cNvPr id="29699" name="Content Placeholder 3">
            <a:extLst>
              <a:ext uri="{FF2B5EF4-FFF2-40B4-BE49-F238E27FC236}">
                <a16:creationId xmlns:a16="http://schemas.microsoft.com/office/drawing/2014/main" id="{AA1A0D55-2C9F-44E3-9084-D0DDAF8571AD}"/>
              </a:ext>
            </a:extLst>
          </p:cNvPr>
          <p:cNvSpPr>
            <a:spLocks noGrp="1" noChangeArrowheads="1"/>
          </p:cNvSpPr>
          <p:nvPr>
            <p:ph idx="1"/>
          </p:nvPr>
        </p:nvSpPr>
        <p:spPr>
          <a:xfrm>
            <a:off x="152400" y="742950"/>
            <a:ext cx="8610600" cy="4114800"/>
          </a:xfrm>
        </p:spPr>
        <p:txBody>
          <a:bodyPr/>
          <a:lstStyle/>
          <a:p>
            <a:pPr>
              <a:buFontTx/>
              <a:buNone/>
            </a:pPr>
            <a:r>
              <a:rPr lang="en-US" altLang="en-US" sz="1800" dirty="0">
                <a:solidFill>
                  <a:srgbClr val="98012E"/>
                </a:solidFill>
              </a:rPr>
              <a:t>CTEP Supported NCTN Intervention Trials</a:t>
            </a:r>
          </a:p>
          <a:p>
            <a:pPr>
              <a:buFontTx/>
              <a:buAutoNum type="arabicPeriod"/>
            </a:pPr>
            <a:r>
              <a:rPr lang="en-US" altLang="en-US" sz="1600" u="sng" dirty="0"/>
              <a:t>CTEP IND Agents</a:t>
            </a:r>
            <a:r>
              <a:rPr lang="en-US" altLang="en-US" sz="1600" dirty="0"/>
              <a:t> (</a:t>
            </a:r>
            <a:r>
              <a:rPr lang="en-US" altLang="en-US" sz="1600" dirty="0">
                <a:solidFill>
                  <a:schemeClr val="accent2"/>
                </a:solidFill>
              </a:rPr>
              <a:t>https://ctep.cancer.gov/protocolDevelopment/agents_drugs.htm</a:t>
            </a:r>
            <a:r>
              <a:rPr lang="en-US" altLang="en-US" sz="1600" dirty="0"/>
              <a:t>)</a:t>
            </a:r>
          </a:p>
          <a:p>
            <a:pPr lvl="1"/>
            <a:r>
              <a:rPr lang="en-US" altLang="en-US" sz="1400" dirty="0"/>
              <a:t>Study team prepares LOI (for trials with 97 or less patients) or concept submission form (for trials with 98 or more patients) </a:t>
            </a:r>
            <a:r>
              <a:rPr lang="en-US" altLang="en-US" sz="1400" dirty="0">
                <a:solidFill>
                  <a:schemeClr val="accent2"/>
                </a:solidFill>
              </a:rPr>
              <a:t>https://ctep.cancer.gov/protocolDevelopment/lois_concepts.htm</a:t>
            </a:r>
            <a:endParaRPr lang="en-US" altLang="en-US" sz="1400" dirty="0"/>
          </a:p>
          <a:p>
            <a:pPr lvl="1"/>
            <a:r>
              <a:rPr lang="en-US" altLang="en-US" sz="1400" dirty="0"/>
              <a:t>Protocol Administrator (PA) submits LOI or concept submission form to PIO</a:t>
            </a:r>
          </a:p>
          <a:p>
            <a:pPr lvl="1"/>
            <a:r>
              <a:rPr lang="en-US" altLang="en-US" sz="1400" dirty="0"/>
              <a:t>CTEP holds the IND</a:t>
            </a:r>
          </a:p>
          <a:p>
            <a:pPr lvl="1"/>
            <a:r>
              <a:rPr lang="en-US" altLang="en-US" sz="1400" dirty="0"/>
              <a:t>CTEP (PMB) supplies and distributes experimental agent(s)</a:t>
            </a:r>
          </a:p>
          <a:p>
            <a:pPr>
              <a:buFontTx/>
              <a:buAutoNum type="arabicPeriod"/>
            </a:pPr>
            <a:r>
              <a:rPr lang="en-US" altLang="en-US" sz="1600" u="sng" dirty="0"/>
              <a:t>Non-CTEP IND Agents</a:t>
            </a:r>
            <a:endParaRPr lang="en-US" altLang="en-US" sz="1600" dirty="0"/>
          </a:p>
          <a:p>
            <a:pPr lvl="1"/>
            <a:r>
              <a:rPr lang="en-US" altLang="en-US" sz="1400" dirty="0"/>
              <a:t>Either the pharmaceutical company or NRG Oncology can hold the IND.  If NRG Oncology holds the IND, they cross file on the pharmaceutical company's IND.</a:t>
            </a:r>
          </a:p>
          <a:p>
            <a:pPr lvl="1"/>
            <a:r>
              <a:rPr lang="en-US" altLang="en-US" sz="1400" dirty="0"/>
              <a:t>The pharmaceutical company is responsible for supply and distribution of the experimental agent(s).  They can supply/distribute themselves or contract with a 3rd party.  NRG Oncology does NOT have the infrastructure to distribute drugs.</a:t>
            </a:r>
          </a:p>
          <a:p>
            <a:pPr lvl="1"/>
            <a:r>
              <a:rPr lang="en-US" altLang="en-US" sz="1400" dirty="0"/>
              <a:t>CTEP has to scientifically approve these studies.  </a:t>
            </a:r>
            <a:r>
              <a:rPr lang="en-US" altLang="en-US" sz="1400" dirty="0">
                <a:solidFill>
                  <a:srgbClr val="98012E"/>
                </a:solidFill>
              </a:rPr>
              <a:t>This requires submission of LOI or concept submission form and </a:t>
            </a:r>
            <a:r>
              <a:rPr lang="en-US" altLang="en-US" sz="1400" b="1" dirty="0">
                <a:solidFill>
                  <a:srgbClr val="98012E"/>
                </a:solidFill>
              </a:rPr>
              <a:t>IB</a:t>
            </a:r>
            <a:r>
              <a:rPr lang="en-US" altLang="en-US" sz="1400" dirty="0">
                <a:solidFill>
                  <a:srgbClr val="98012E"/>
                </a:solidFill>
              </a:rPr>
              <a:t> for the agent(s)</a:t>
            </a:r>
            <a:r>
              <a:rPr lang="en-US" altLang="en-US" sz="1400" dirty="0"/>
              <a:t>.  Review of LOI or concept is the same as process for #1 above.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4930D947-3664-491A-9154-2C1F3774244C}"/>
              </a:ext>
            </a:extLst>
          </p:cNvPr>
          <p:cNvSpPr>
            <a:spLocks noGrp="1" noChangeArrowheads="1"/>
          </p:cNvSpPr>
          <p:nvPr>
            <p:ph type="title"/>
          </p:nvPr>
        </p:nvSpPr>
        <p:spPr/>
        <p:txBody>
          <a:bodyPr/>
          <a:lstStyle/>
          <a:p>
            <a:r>
              <a:rPr lang="en-US" altLang="en-US" dirty="0">
                <a:solidFill>
                  <a:srgbClr val="98012E"/>
                </a:solidFill>
              </a:rPr>
              <a:t>Letter of Intent (LOI) Types</a:t>
            </a:r>
          </a:p>
        </p:txBody>
      </p:sp>
      <p:sp>
        <p:nvSpPr>
          <p:cNvPr id="3" name="Content Placeholder 2">
            <a:extLst>
              <a:ext uri="{FF2B5EF4-FFF2-40B4-BE49-F238E27FC236}">
                <a16:creationId xmlns:a16="http://schemas.microsoft.com/office/drawing/2014/main" id="{DFCEA180-57AB-4F73-8E13-4D643A7AE453}"/>
              </a:ext>
            </a:extLst>
          </p:cNvPr>
          <p:cNvSpPr>
            <a:spLocks noGrp="1"/>
          </p:cNvSpPr>
          <p:nvPr>
            <p:ph idx="1"/>
          </p:nvPr>
        </p:nvSpPr>
        <p:spPr>
          <a:xfrm>
            <a:off x="76200" y="1200150"/>
            <a:ext cx="8991600" cy="3581400"/>
          </a:xfrm>
        </p:spPr>
        <p:txBody>
          <a:bodyPr/>
          <a:lstStyle/>
          <a:p>
            <a:pPr>
              <a:defRPr/>
            </a:pPr>
            <a:r>
              <a:rPr lang="en-US" dirty="0">
                <a:solidFill>
                  <a:srgbClr val="98012E"/>
                </a:solidFill>
              </a:rPr>
              <a:t>Project Team Member Applications (PTMA)</a:t>
            </a:r>
          </a:p>
          <a:p>
            <a:pPr marL="0" indent="0">
              <a:buNone/>
              <a:defRPr/>
            </a:pPr>
            <a:r>
              <a:rPr lang="en-US" sz="1800" dirty="0"/>
              <a:t>-</a:t>
            </a:r>
            <a:r>
              <a:rPr lang="en-US" sz="1800" dirty="0" err="1"/>
              <a:t>CrD</a:t>
            </a:r>
            <a:r>
              <a:rPr lang="en-US" sz="1800" dirty="0"/>
              <a:t> PTMA</a:t>
            </a:r>
          </a:p>
          <a:p>
            <a:pPr marL="0" indent="0">
              <a:buFontTx/>
              <a:buNone/>
              <a:defRPr/>
            </a:pPr>
            <a:r>
              <a:rPr lang="en-US" sz="1800" dirty="0"/>
              <a:t>-Replaced mass solicitation in March 2014</a:t>
            </a:r>
          </a:p>
          <a:p>
            <a:pPr marL="0" indent="0">
              <a:buFontTx/>
              <a:buNone/>
              <a:defRPr/>
            </a:pPr>
            <a:endParaRPr lang="en-US" sz="1800" dirty="0"/>
          </a:p>
          <a:p>
            <a:pPr>
              <a:defRPr/>
            </a:pPr>
            <a:r>
              <a:rPr lang="en-US" dirty="0">
                <a:solidFill>
                  <a:srgbClr val="98012E"/>
                </a:solidFill>
              </a:rPr>
              <a:t>Unsolicited LOI</a:t>
            </a:r>
          </a:p>
          <a:p>
            <a:pPr marL="0" indent="0">
              <a:buNone/>
              <a:defRPr/>
            </a:pPr>
            <a:r>
              <a:rPr lang="en-US" sz="1800" dirty="0"/>
              <a:t>-</a:t>
            </a:r>
            <a:r>
              <a:rPr lang="en-US" sz="1800" dirty="0" err="1"/>
              <a:t>CrDL</a:t>
            </a:r>
            <a:r>
              <a:rPr lang="en-US" sz="1800" dirty="0"/>
              <a:t> LOI</a:t>
            </a:r>
          </a:p>
        </p:txBody>
      </p:sp>
      <p:sp>
        <p:nvSpPr>
          <p:cNvPr id="2" name="TextBox 1">
            <a:extLst>
              <a:ext uri="{FF2B5EF4-FFF2-40B4-BE49-F238E27FC236}">
                <a16:creationId xmlns:a16="http://schemas.microsoft.com/office/drawing/2014/main" id="{9E9575EA-E1C2-4401-B60A-4AFB72350082}"/>
              </a:ext>
            </a:extLst>
          </p:cNvPr>
          <p:cNvSpPr txBox="1"/>
          <p:nvPr/>
        </p:nvSpPr>
        <p:spPr>
          <a:xfrm>
            <a:off x="3886200" y="4248150"/>
            <a:ext cx="4800600" cy="369332"/>
          </a:xfrm>
          <a:prstGeom prst="rect">
            <a:avLst/>
          </a:prstGeom>
          <a:noFill/>
        </p:spPr>
        <p:txBody>
          <a:bodyPr wrap="square" rtlCol="0">
            <a:spAutoFit/>
          </a:bodyPr>
          <a:lstStyle/>
          <a:p>
            <a:r>
              <a:rPr lang="en-US" dirty="0" err="1"/>
              <a:t>CrDL</a:t>
            </a:r>
            <a:r>
              <a:rPr lang="en-US" dirty="0"/>
              <a:t> = Career Development LOI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FE9E83D0-9677-43B5-89DB-6E59BA9A1EE5}"/>
              </a:ext>
            </a:extLst>
          </p:cNvPr>
          <p:cNvSpPr>
            <a:spLocks noGrp="1" noChangeArrowheads="1"/>
          </p:cNvSpPr>
          <p:nvPr>
            <p:ph type="title"/>
          </p:nvPr>
        </p:nvSpPr>
        <p:spPr>
          <a:xfrm>
            <a:off x="457200" y="38100"/>
            <a:ext cx="8229600" cy="857250"/>
          </a:xfrm>
        </p:spPr>
        <p:txBody>
          <a:bodyPr/>
          <a:lstStyle/>
          <a:p>
            <a:r>
              <a:rPr lang="en-US" altLang="en-US" dirty="0">
                <a:solidFill>
                  <a:srgbClr val="98012E"/>
                </a:solidFill>
              </a:rPr>
              <a:t>Career Development LOI (</a:t>
            </a:r>
            <a:r>
              <a:rPr lang="en-US" altLang="en-US" dirty="0" err="1">
                <a:solidFill>
                  <a:srgbClr val="98012E"/>
                </a:solidFill>
              </a:rPr>
              <a:t>CrDL</a:t>
            </a:r>
            <a:r>
              <a:rPr lang="en-US" altLang="en-US" dirty="0">
                <a:solidFill>
                  <a:srgbClr val="98012E"/>
                </a:solidFill>
              </a:rPr>
              <a:t>)*</a:t>
            </a:r>
          </a:p>
        </p:txBody>
      </p:sp>
      <p:sp>
        <p:nvSpPr>
          <p:cNvPr id="35843" name="Content Placeholder 2">
            <a:extLst>
              <a:ext uri="{FF2B5EF4-FFF2-40B4-BE49-F238E27FC236}">
                <a16:creationId xmlns:a16="http://schemas.microsoft.com/office/drawing/2014/main" id="{5B28BDA1-A58C-4C02-8409-45E13CA134E4}"/>
              </a:ext>
            </a:extLst>
          </p:cNvPr>
          <p:cNvSpPr>
            <a:spLocks noGrp="1" noChangeArrowheads="1"/>
          </p:cNvSpPr>
          <p:nvPr>
            <p:ph idx="1"/>
          </p:nvPr>
        </p:nvSpPr>
        <p:spPr>
          <a:xfrm>
            <a:off x="152400" y="895350"/>
            <a:ext cx="8763000" cy="3698875"/>
          </a:xfrm>
        </p:spPr>
        <p:txBody>
          <a:bodyPr/>
          <a:lstStyle/>
          <a:p>
            <a:r>
              <a:rPr lang="en-US" altLang="en-US" dirty="0"/>
              <a:t>Eligibility</a:t>
            </a:r>
          </a:p>
          <a:p>
            <a:pPr lvl="1"/>
            <a:r>
              <a:rPr lang="en-US" altLang="en-US" sz="1600" dirty="0"/>
              <a:t>Study chair (PI) should have a major interest in clinical research and the intention to develop a career in that field</a:t>
            </a:r>
          </a:p>
          <a:p>
            <a:pPr lvl="1"/>
            <a:r>
              <a:rPr lang="en-US" altLang="en-US" sz="1600" dirty="0"/>
              <a:t>He/she should be within </a:t>
            </a:r>
            <a:r>
              <a:rPr lang="en-US" altLang="en-US" sz="1600" dirty="0">
                <a:solidFill>
                  <a:srgbClr val="98012E"/>
                </a:solidFill>
              </a:rPr>
              <a:t>7 years </a:t>
            </a:r>
            <a:r>
              <a:rPr lang="en-US" altLang="en-US" sz="1600" dirty="0"/>
              <a:t>of completion of fellowship training</a:t>
            </a:r>
          </a:p>
          <a:p>
            <a:pPr lvl="1"/>
            <a:r>
              <a:rPr lang="en-US" altLang="en-US" sz="1600" dirty="0"/>
              <a:t>He/she must be a faculty member (fellows may not serve as PIs on studies) at an institution with a successful track record in conducting cancer clinical trials</a:t>
            </a:r>
          </a:p>
          <a:p>
            <a:r>
              <a:rPr lang="en-US" altLang="en-US" dirty="0"/>
              <a:t>Requirements</a:t>
            </a:r>
          </a:p>
          <a:p>
            <a:pPr lvl="1"/>
            <a:r>
              <a:rPr lang="en-US" altLang="en-US" sz="1600" dirty="0"/>
              <a:t>Letter of commitment – NRG Oncology Group Chairs</a:t>
            </a:r>
          </a:p>
          <a:p>
            <a:pPr lvl="1"/>
            <a:r>
              <a:rPr lang="en-US" altLang="en-US" sz="1600" dirty="0"/>
              <a:t>Letter of commitment from mentor</a:t>
            </a:r>
          </a:p>
          <a:p>
            <a:pPr lvl="1"/>
            <a:r>
              <a:rPr lang="en-US" altLang="en-US" sz="1600" dirty="0" err="1"/>
              <a:t>Biosketch</a:t>
            </a:r>
            <a:r>
              <a:rPr lang="en-US" altLang="en-US" sz="1600" dirty="0"/>
              <a:t> mentee (study chair/PI) AND mentor</a:t>
            </a:r>
          </a:p>
        </p:txBody>
      </p:sp>
      <p:sp>
        <p:nvSpPr>
          <p:cNvPr id="2" name="TextBox 1">
            <a:extLst>
              <a:ext uri="{FF2B5EF4-FFF2-40B4-BE49-F238E27FC236}">
                <a16:creationId xmlns:a16="http://schemas.microsoft.com/office/drawing/2014/main" id="{B429EF96-BA51-442A-B6B0-4FE975217DE2}"/>
              </a:ext>
            </a:extLst>
          </p:cNvPr>
          <p:cNvSpPr txBox="1"/>
          <p:nvPr/>
        </p:nvSpPr>
        <p:spPr>
          <a:xfrm>
            <a:off x="4876800" y="4594225"/>
            <a:ext cx="3886200" cy="369332"/>
          </a:xfrm>
          <a:prstGeom prst="rect">
            <a:avLst/>
          </a:prstGeom>
          <a:noFill/>
        </p:spPr>
        <p:txBody>
          <a:bodyPr wrap="square" rtlCol="0">
            <a:spAutoFit/>
          </a:bodyPr>
          <a:lstStyle/>
          <a:p>
            <a:r>
              <a:rPr lang="en-US" dirty="0" err="1">
                <a:solidFill>
                  <a:srgbClr val="98012E"/>
                </a:solidFill>
              </a:rPr>
              <a:t>CrDL</a:t>
            </a:r>
            <a:r>
              <a:rPr lang="en-US" dirty="0">
                <a:solidFill>
                  <a:srgbClr val="98012E"/>
                </a:solidFill>
              </a:rPr>
              <a:t> is for LOI only (NOT concepts)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159528147"/>
              </p:ext>
            </p:extLst>
          </p:nvPr>
        </p:nvGraphicFramePr>
        <p:xfrm>
          <a:off x="1428750" y="1352550"/>
          <a:ext cx="6229350" cy="2462349"/>
        </p:xfrm>
        <a:graphic>
          <a:graphicData uri="http://schemas.openxmlformats.org/drawingml/2006/table">
            <a:tbl>
              <a:tblPr firstRow="1" bandRow="1">
                <a:tableStyleId>{5C22544A-7EE6-4342-B048-85BDC9FD1C3A}</a:tableStyleId>
              </a:tblPr>
              <a:tblGrid>
                <a:gridCol w="3114675">
                  <a:extLst>
                    <a:ext uri="{9D8B030D-6E8A-4147-A177-3AD203B41FA5}">
                      <a16:colId xmlns:a16="http://schemas.microsoft.com/office/drawing/2014/main" val="20000"/>
                    </a:ext>
                  </a:extLst>
                </a:gridCol>
                <a:gridCol w="3114675">
                  <a:extLst>
                    <a:ext uri="{9D8B030D-6E8A-4147-A177-3AD203B41FA5}">
                      <a16:colId xmlns:a16="http://schemas.microsoft.com/office/drawing/2014/main" val="20001"/>
                    </a:ext>
                  </a:extLst>
                </a:gridCol>
              </a:tblGrid>
              <a:tr h="440219">
                <a:tc>
                  <a:txBody>
                    <a:bodyPr/>
                    <a:lstStyle/>
                    <a:p>
                      <a:pPr algn="ctr"/>
                      <a:r>
                        <a:rPr lang="en-US" sz="1600" dirty="0"/>
                        <a:t>PTMA</a:t>
                      </a:r>
                    </a:p>
                  </a:txBody>
                  <a:tcPr marL="68580" marR="68580" marT="34290" marB="34290"/>
                </a:tc>
                <a:tc>
                  <a:txBody>
                    <a:bodyPr/>
                    <a:lstStyle/>
                    <a:p>
                      <a:pPr algn="ctr"/>
                      <a:r>
                        <a:rPr lang="en-US" sz="1600" dirty="0"/>
                        <a:t>Mass Solicitation</a:t>
                      </a:r>
                    </a:p>
                  </a:txBody>
                  <a:tcPr marL="68580" marR="68580" marT="34290" marB="34290"/>
                </a:tc>
                <a:extLst>
                  <a:ext uri="{0D108BD9-81ED-4DB2-BD59-A6C34878D82A}">
                    <a16:rowId xmlns:a16="http://schemas.microsoft.com/office/drawing/2014/main" val="10000"/>
                  </a:ext>
                </a:extLst>
              </a:tr>
              <a:tr h="523659">
                <a:tc>
                  <a:txBody>
                    <a:bodyPr/>
                    <a:lstStyle/>
                    <a:p>
                      <a:r>
                        <a:rPr lang="en-US" sz="1400" dirty="0"/>
                        <a:t>Application</a:t>
                      </a:r>
                      <a:r>
                        <a:rPr lang="en-US" sz="1400" baseline="0" dirty="0"/>
                        <a:t> by </a:t>
                      </a:r>
                      <a:r>
                        <a:rPr lang="en-US" sz="1400" b="1" baseline="0" dirty="0"/>
                        <a:t>individuals</a:t>
                      </a:r>
                      <a:r>
                        <a:rPr lang="en-US" sz="1400" baseline="0" dirty="0"/>
                        <a:t> for membership to project team</a:t>
                      </a:r>
                      <a:endParaRPr lang="en-US" sz="1400" dirty="0"/>
                    </a:p>
                  </a:txBody>
                  <a:tcPr marL="68580" marR="68580" marT="34290" marB="34290"/>
                </a:tc>
                <a:tc>
                  <a:txBody>
                    <a:bodyPr/>
                    <a:lstStyle/>
                    <a:p>
                      <a:r>
                        <a:rPr lang="en-US" sz="1400" dirty="0"/>
                        <a:t>LOI</a:t>
                      </a:r>
                    </a:p>
                  </a:txBody>
                  <a:tcPr marL="68580" marR="68580" marT="34290" marB="34290"/>
                </a:tc>
                <a:extLst>
                  <a:ext uri="{0D108BD9-81ED-4DB2-BD59-A6C34878D82A}">
                    <a16:rowId xmlns:a16="http://schemas.microsoft.com/office/drawing/2014/main" val="10001"/>
                  </a:ext>
                </a:extLst>
              </a:tr>
              <a:tr h="523659">
                <a:tc>
                  <a:txBody>
                    <a:bodyPr/>
                    <a:lstStyle/>
                    <a:p>
                      <a:r>
                        <a:rPr lang="en-US" sz="1400" dirty="0"/>
                        <a:t>Drug development plan by project</a:t>
                      </a:r>
                      <a:r>
                        <a:rPr lang="en-US" sz="1400" baseline="0" dirty="0"/>
                        <a:t> team occurs during CRADA negotiations</a:t>
                      </a:r>
                      <a:endParaRPr lang="en-US" sz="1400" dirty="0"/>
                    </a:p>
                  </a:txBody>
                  <a:tcPr marL="68580" marR="68580" marT="34290" marB="34290"/>
                </a:tc>
                <a:tc>
                  <a:txBody>
                    <a:bodyPr/>
                    <a:lstStyle/>
                    <a:p>
                      <a:r>
                        <a:rPr lang="en-US" sz="1400" dirty="0"/>
                        <a:t>Mass solicitation issued after CRADA negotiations completed</a:t>
                      </a:r>
                    </a:p>
                  </a:txBody>
                  <a:tcPr marL="68580" marR="68580" marT="34290" marB="34290"/>
                </a:tc>
                <a:extLst>
                  <a:ext uri="{0D108BD9-81ED-4DB2-BD59-A6C34878D82A}">
                    <a16:rowId xmlns:a16="http://schemas.microsoft.com/office/drawing/2014/main" val="10002"/>
                  </a:ext>
                </a:extLst>
              </a:tr>
              <a:tr h="974812">
                <a:tc gridSpan="2">
                  <a:txBody>
                    <a:bodyPr/>
                    <a:lstStyle/>
                    <a:p>
                      <a:pPr algn="ctr"/>
                      <a:r>
                        <a:rPr lang="en-US" sz="1400" b="1" dirty="0"/>
                        <a:t>Career Development PTMA (</a:t>
                      </a:r>
                      <a:r>
                        <a:rPr lang="en-US" sz="1400" b="1" dirty="0" err="1"/>
                        <a:t>CrD</a:t>
                      </a:r>
                      <a:r>
                        <a:rPr lang="en-US" sz="1400" b="1" dirty="0"/>
                        <a:t> PTMA)</a:t>
                      </a:r>
                    </a:p>
                    <a:p>
                      <a:pPr algn="ctr">
                        <a:buFont typeface="Arial" pitchFamily="34" charset="0"/>
                        <a:buChar char="•"/>
                      </a:pPr>
                      <a:r>
                        <a:rPr lang="en-US" sz="1400" dirty="0"/>
                        <a:t>Applicant’s and Mentor’s NIH </a:t>
                      </a:r>
                      <a:r>
                        <a:rPr lang="en-US" sz="1400" dirty="0" err="1"/>
                        <a:t>Biosketch</a:t>
                      </a:r>
                      <a:endParaRPr lang="en-US" sz="1400" dirty="0"/>
                    </a:p>
                    <a:p>
                      <a:pPr algn="ctr">
                        <a:buFont typeface="Arial" pitchFamily="34" charset="0"/>
                        <a:buChar char="•"/>
                      </a:pPr>
                      <a:r>
                        <a:rPr lang="en-US" sz="1400" dirty="0"/>
                        <a:t>Mentor Letter of Commitment</a:t>
                      </a:r>
                    </a:p>
                    <a:p>
                      <a:pPr algn="ctr">
                        <a:buFont typeface="Arial" pitchFamily="34" charset="0"/>
                        <a:buChar char="•"/>
                      </a:pPr>
                      <a:r>
                        <a:rPr lang="en-US" sz="1400" dirty="0"/>
                        <a:t>NRG Oncology Letter of Commitment (Group Chair Letter)</a:t>
                      </a:r>
                    </a:p>
                  </a:txBody>
                  <a:tcPr marL="68580" marR="68580" marT="34290" marB="34290"/>
                </a:tc>
                <a:tc hMerge="1">
                  <a:txBody>
                    <a:bodyPr/>
                    <a:lstStyle/>
                    <a:p>
                      <a:endParaRPr lang="en-US" dirty="0"/>
                    </a:p>
                  </a:txBody>
                  <a:tcPr/>
                </a:tc>
                <a:extLst>
                  <a:ext uri="{0D108BD9-81ED-4DB2-BD59-A6C34878D82A}">
                    <a16:rowId xmlns:a16="http://schemas.microsoft.com/office/drawing/2014/main" val="10003"/>
                  </a:ext>
                </a:extLst>
              </a:tr>
            </a:tbl>
          </a:graphicData>
        </a:graphic>
      </p:graphicFrame>
      <p:sp>
        <p:nvSpPr>
          <p:cNvPr id="3" name="TextBox 2"/>
          <p:cNvSpPr txBox="1"/>
          <p:nvPr/>
        </p:nvSpPr>
        <p:spPr>
          <a:xfrm>
            <a:off x="3886200" y="4629150"/>
            <a:ext cx="5029200" cy="300082"/>
          </a:xfrm>
          <a:prstGeom prst="rect">
            <a:avLst/>
          </a:prstGeom>
          <a:noFill/>
        </p:spPr>
        <p:txBody>
          <a:bodyPr wrap="square" rtlCol="0">
            <a:spAutoFit/>
          </a:bodyPr>
          <a:lstStyle/>
          <a:p>
            <a:pPr defTabSz="685800" eaLnBrk="1" fontAlgn="auto" hangingPunct="1">
              <a:spcBef>
                <a:spcPts val="0"/>
              </a:spcBef>
              <a:spcAft>
                <a:spcPts val="0"/>
              </a:spcAft>
            </a:pPr>
            <a:r>
              <a:rPr lang="en-US" sz="1350" dirty="0">
                <a:solidFill>
                  <a:prstClr val="black"/>
                </a:solidFill>
              </a:rPr>
              <a:t>CRADA – Cooperative Research and Development Agreement</a:t>
            </a:r>
          </a:p>
        </p:txBody>
      </p:sp>
      <p:sp>
        <p:nvSpPr>
          <p:cNvPr id="4" name="Title 3"/>
          <p:cNvSpPr>
            <a:spLocks noGrp="1"/>
          </p:cNvSpPr>
          <p:nvPr>
            <p:ph type="title" idx="4294967295"/>
          </p:nvPr>
        </p:nvSpPr>
        <p:spPr>
          <a:xfrm>
            <a:off x="1485900" y="171450"/>
            <a:ext cx="6172200" cy="857250"/>
          </a:xfrm>
        </p:spPr>
        <p:txBody>
          <a:bodyPr>
            <a:normAutofit fontScale="90000"/>
          </a:bodyPr>
          <a:lstStyle/>
          <a:p>
            <a:r>
              <a:rPr lang="en-US" dirty="0">
                <a:solidFill>
                  <a:srgbClr val="98012E"/>
                </a:solidFill>
                <a:latin typeface="Arial" panose="020B0604020202020204" pitchFamily="34" charset="0"/>
                <a:cs typeface="Arial" panose="020B0604020202020204" pitchFamily="34" charset="0"/>
              </a:rPr>
              <a:t>PTMA replaces Mass Solicitation</a:t>
            </a:r>
            <a:br>
              <a:rPr lang="en-US" dirty="0">
                <a:solidFill>
                  <a:srgbClr val="98012E"/>
                </a:solidFill>
                <a:latin typeface="Arial" panose="020B0604020202020204" pitchFamily="34" charset="0"/>
                <a:cs typeface="Arial" panose="020B0604020202020204" pitchFamily="34" charset="0"/>
              </a:rPr>
            </a:br>
            <a:r>
              <a:rPr lang="en-US" dirty="0">
                <a:solidFill>
                  <a:srgbClr val="98012E"/>
                </a:solidFill>
                <a:latin typeface="Arial" panose="020B0604020202020204" pitchFamily="34" charset="0"/>
                <a:cs typeface="Arial" panose="020B0604020202020204" pitchFamily="34" charset="0"/>
              </a:rPr>
              <a:t>March 2014</a:t>
            </a:r>
          </a:p>
        </p:txBody>
      </p:sp>
    </p:spTree>
    <p:extLst>
      <p:ext uri="{BB962C8B-B14F-4D97-AF65-F5344CB8AC3E}">
        <p14:creationId xmlns:p14="http://schemas.microsoft.com/office/powerpoint/2010/main" val="2095239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98012E"/>
                </a:solidFill>
                <a:latin typeface="Arial" panose="020B0604020202020204" pitchFamily="34" charset="0"/>
                <a:cs typeface="Arial" panose="020B0604020202020204" pitchFamily="34" charset="0"/>
              </a:rPr>
              <a:t>Request for PTMA</a:t>
            </a:r>
          </a:p>
        </p:txBody>
      </p:sp>
      <p:sp>
        <p:nvSpPr>
          <p:cNvPr id="3" name="Content Placeholder 2"/>
          <p:cNvSpPr>
            <a:spLocks noGrp="1"/>
          </p:cNvSpPr>
          <p:nvPr>
            <p:ph idx="1"/>
          </p:nvPr>
        </p:nvSpPr>
        <p:spPr>
          <a:xfrm>
            <a:off x="228600" y="1200151"/>
            <a:ext cx="8610600" cy="3394472"/>
          </a:xfrm>
        </p:spPr>
        <p:txBody>
          <a:bodyPr>
            <a:normAutofit/>
          </a:bodyPr>
          <a:lstStyle/>
          <a:p>
            <a:pPr>
              <a:buNone/>
            </a:pPr>
            <a:r>
              <a:rPr lang="en-US" dirty="0">
                <a:solidFill>
                  <a:srgbClr val="98012E"/>
                </a:solidFill>
                <a:latin typeface="Arial" panose="020B0604020202020204" pitchFamily="34" charset="0"/>
                <a:cs typeface="Arial" panose="020B0604020202020204" pitchFamily="34" charset="0"/>
              </a:rPr>
              <a:t>Team members – Apply as</a:t>
            </a:r>
          </a:p>
          <a:p>
            <a:pPr marL="0" indent="0">
              <a:buNone/>
            </a:pPr>
            <a:r>
              <a:rPr lang="en-US" sz="1800" b="1" dirty="0">
                <a:solidFill>
                  <a:srgbClr val="515151"/>
                </a:solidFill>
                <a:latin typeface="Arial" panose="020B0604020202020204" pitchFamily="34" charset="0"/>
                <a:cs typeface="Arial" panose="020B0604020202020204" pitchFamily="34" charset="0"/>
              </a:rPr>
              <a:t>Trials conducted in the ETCTN, CTEP brain tumor consortia, CITN or NCTN</a:t>
            </a:r>
          </a:p>
          <a:p>
            <a:pPr marL="0" indent="0">
              <a:buNone/>
            </a:pPr>
            <a:endParaRPr lang="en-US" sz="1800" dirty="0">
              <a:latin typeface="Arial" panose="020B0604020202020204" pitchFamily="34" charset="0"/>
              <a:cs typeface="Arial" panose="020B0604020202020204" pitchFamily="34" charset="0"/>
            </a:endParaRPr>
          </a:p>
          <a:p>
            <a:r>
              <a:rPr lang="en-US" sz="1800" dirty="0">
                <a:latin typeface="Arial" panose="020B0604020202020204" pitchFamily="34" charset="0"/>
                <a:cs typeface="Arial" panose="020B0604020202020204" pitchFamily="34" charset="0"/>
              </a:rPr>
              <a:t>Clinical Scientist (Part A)</a:t>
            </a:r>
          </a:p>
          <a:p>
            <a:pPr>
              <a:buNone/>
            </a:pPr>
            <a:endParaRPr lang="en-US" sz="1800" b="1" dirty="0">
              <a:latin typeface="Arial" panose="020B0604020202020204" pitchFamily="34" charset="0"/>
              <a:cs typeface="Arial" panose="020B0604020202020204" pitchFamily="34" charset="0"/>
            </a:endParaRPr>
          </a:p>
          <a:p>
            <a:r>
              <a:rPr lang="en-US" sz="1800" dirty="0">
                <a:latin typeface="Arial" panose="020B0604020202020204" pitchFamily="34" charset="0"/>
                <a:cs typeface="Arial" panose="020B0604020202020204" pitchFamily="34" charset="0"/>
              </a:rPr>
              <a:t>Translational Scientist (biomarker development expert) (Part B)</a:t>
            </a:r>
          </a:p>
          <a:p>
            <a:pPr marL="0" indent="0">
              <a:buNone/>
            </a:pPr>
            <a:endParaRPr lang="en-US" sz="1800" dirty="0">
              <a:latin typeface="Arial" panose="020B0604020202020204" pitchFamily="34" charset="0"/>
              <a:cs typeface="Arial" panose="020B0604020202020204" pitchFamily="34" charset="0"/>
            </a:endParaRPr>
          </a:p>
          <a:p>
            <a:r>
              <a:rPr lang="en-US" sz="1800" dirty="0">
                <a:latin typeface="Arial" panose="020B0604020202020204" pitchFamily="34" charset="0"/>
                <a:cs typeface="Arial" panose="020B0604020202020204" pitchFamily="34" charset="0"/>
              </a:rPr>
              <a:t>Basic Scientist (expert in mechanism of action of agent) (Part C)</a:t>
            </a:r>
          </a:p>
        </p:txBody>
      </p:sp>
    </p:spTree>
    <p:extLst>
      <p:ext uri="{BB962C8B-B14F-4D97-AF65-F5344CB8AC3E}">
        <p14:creationId xmlns:p14="http://schemas.microsoft.com/office/powerpoint/2010/main" val="2498632254"/>
      </p:ext>
    </p:extLst>
  </p:cSld>
  <p:clrMapOvr>
    <a:masterClrMapping/>
  </p:clrMapOvr>
</p:sld>
</file>

<file path=ppt/theme/theme1.xml><?xml version="1.0" encoding="utf-8"?>
<a:theme xmlns:a="http://schemas.openxmlformats.org/drawingml/2006/main" name="Custom Design">
  <a:themeElements>
    <a:clrScheme name="NRG Color Theme 2nd slide">
      <a:dk1>
        <a:srgbClr val="565656"/>
      </a:dk1>
      <a:lt1>
        <a:srgbClr val="FFFFFF"/>
      </a:lt1>
      <a:dk2>
        <a:srgbClr val="565656"/>
      </a:dk2>
      <a:lt2>
        <a:srgbClr val="FFFFFF"/>
      </a:lt2>
      <a:accent1>
        <a:srgbClr val="98012E"/>
      </a:accent1>
      <a:accent2>
        <a:srgbClr val="565656"/>
      </a:accent2>
      <a:accent3>
        <a:srgbClr val="FFFFFF"/>
      </a:accent3>
      <a:accent4>
        <a:srgbClr val="FFFFFF"/>
      </a:accent4>
      <a:accent5>
        <a:srgbClr val="FFFFFF"/>
      </a:accent5>
      <a:accent6>
        <a:srgbClr val="FFFFFF"/>
      </a:accent6>
      <a:hlink>
        <a:srgbClr val="FFFFFF"/>
      </a:hlink>
      <a:folHlink>
        <a:srgbClr val="FFFFFF"/>
      </a:folHlink>
    </a:clrScheme>
    <a:fontScheme name="NRG Slide Dec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NRG Slide Dec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NRGOncologyOption1_Template03-24-14">
  <a:themeElements>
    <a:clrScheme name="NRG Color Theme 2nd slide">
      <a:dk1>
        <a:srgbClr val="565656"/>
      </a:dk1>
      <a:lt1>
        <a:srgbClr val="FFFFFF"/>
      </a:lt1>
      <a:dk2>
        <a:srgbClr val="565656"/>
      </a:dk2>
      <a:lt2>
        <a:srgbClr val="FFFFFF"/>
      </a:lt2>
      <a:accent1>
        <a:srgbClr val="98012E"/>
      </a:accent1>
      <a:accent2>
        <a:srgbClr val="565656"/>
      </a:accent2>
      <a:accent3>
        <a:srgbClr val="FFFFFF"/>
      </a:accent3>
      <a:accent4>
        <a:srgbClr val="FFFFFF"/>
      </a:accent4>
      <a:accent5>
        <a:srgbClr val="FFFFFF"/>
      </a:accent5>
      <a:accent6>
        <a:srgbClr val="FFFFFF"/>
      </a:accent6>
      <a:hlink>
        <a:srgbClr val="FFFFFF"/>
      </a:hlink>
      <a:folHlink>
        <a:srgbClr val="FFFFFF"/>
      </a:folHlink>
    </a:clrScheme>
    <a:fontScheme name="NRG Slide Dec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sz="3200" b="1" dirty="0">
            <a:solidFill>
              <a:schemeClr val="accent1"/>
            </a:solidFill>
            <a:cs typeface="Helvetica"/>
          </a:defRPr>
        </a:defPPr>
      </a:lstStyle>
    </a:txDef>
  </a:objectDefaults>
  <a:extraClrSchemeLst/>
</a:theme>
</file>

<file path=ppt/theme/theme5.xml><?xml version="1.0" encoding="utf-8"?>
<a:theme xmlns:a="http://schemas.openxmlformats.org/drawingml/2006/main" name="3_Custom Design">
  <a:themeElements>
    <a:clrScheme name="NRG Color Theme 2nd slide">
      <a:dk1>
        <a:srgbClr val="565656"/>
      </a:dk1>
      <a:lt1>
        <a:srgbClr val="FFFFFF"/>
      </a:lt1>
      <a:dk2>
        <a:srgbClr val="565656"/>
      </a:dk2>
      <a:lt2>
        <a:srgbClr val="FFFFFF"/>
      </a:lt2>
      <a:accent1>
        <a:srgbClr val="98012E"/>
      </a:accent1>
      <a:accent2>
        <a:srgbClr val="565656"/>
      </a:accent2>
      <a:accent3>
        <a:srgbClr val="FFFFFF"/>
      </a:accent3>
      <a:accent4>
        <a:srgbClr val="FFFFFF"/>
      </a:accent4>
      <a:accent5>
        <a:srgbClr val="FFFFFF"/>
      </a:accent5>
      <a:accent6>
        <a:srgbClr val="FFFFFF"/>
      </a:accent6>
      <a:hlink>
        <a:srgbClr val="FFFFFF"/>
      </a:hlink>
      <a:folHlink>
        <a:srgbClr val="FFFFFF"/>
      </a:folHlink>
    </a:clrScheme>
    <a:fontScheme name="NRG Slide Dec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735</TotalTime>
  <Words>1875</Words>
  <Application>Microsoft Office PowerPoint</Application>
  <PresentationFormat>On-screen Show (16:9)</PresentationFormat>
  <Paragraphs>242</Paragraphs>
  <Slides>19</Slides>
  <Notes>17</Notes>
  <HiddenSlides>0</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19</vt:i4>
      </vt:variant>
    </vt:vector>
  </HeadingPairs>
  <TitlesOfParts>
    <vt:vector size="29" baseType="lpstr">
      <vt:lpstr>Arial</vt:lpstr>
      <vt:lpstr>Calibri</vt:lpstr>
      <vt:lpstr>Times</vt:lpstr>
      <vt:lpstr>Wingdings</vt:lpstr>
      <vt:lpstr>Custom Design</vt:lpstr>
      <vt:lpstr>1_Custom Design</vt:lpstr>
      <vt:lpstr>2_Custom Design</vt:lpstr>
      <vt:lpstr>NRGOncologyOption1_Template03-24-14</vt:lpstr>
      <vt:lpstr>3_Custom Design</vt:lpstr>
      <vt:lpstr>Office Theme</vt:lpstr>
      <vt:lpstr>Gynecologic Cancer Committee Clinical Trial Development</vt:lpstr>
      <vt:lpstr>PowerPoint Presentation</vt:lpstr>
      <vt:lpstr>Submitting LOIs/Concepts to NRG Oncology</vt:lpstr>
      <vt:lpstr>Review of Submitted LOIs/Concepts</vt:lpstr>
      <vt:lpstr>Types of Trials</vt:lpstr>
      <vt:lpstr>Letter of Intent (LOI) Types</vt:lpstr>
      <vt:lpstr>Career Development LOI (CrDL)*</vt:lpstr>
      <vt:lpstr>PTMA replaces Mass Solicitation March 2014</vt:lpstr>
      <vt:lpstr>Request for PTMA</vt:lpstr>
      <vt:lpstr>Project Team</vt:lpstr>
      <vt:lpstr>NRG Oncology PTMA Process</vt:lpstr>
      <vt:lpstr>Unsolicited LOIs</vt:lpstr>
      <vt:lpstr>Review of LOIs/Concepts</vt:lpstr>
      <vt:lpstr>Integral &amp; Integrated Biomarkers</vt:lpstr>
      <vt:lpstr>Biomarker Review Committee (BRC)</vt:lpstr>
      <vt:lpstr>PowerPoint Presentation</vt:lpstr>
      <vt:lpstr>Biomarker, Imaging and Quality of Life Studies Funding Program BIQSFP</vt:lpstr>
      <vt:lpstr>Biomarker, Imaging and Quality of Life Studies Funding Program BIQSFP</vt:lpstr>
      <vt:lpstr>Abbreviations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Nancy Fredericks</dc:creator>
  <cp:lastModifiedBy>Aghajanian, Carol A./Medicine</cp:lastModifiedBy>
  <cp:revision>128</cp:revision>
  <dcterms:created xsi:type="dcterms:W3CDTF">2014-03-18T21:00:30Z</dcterms:created>
  <dcterms:modified xsi:type="dcterms:W3CDTF">2018-12-31T20:30:10Z</dcterms:modified>
</cp:coreProperties>
</file>